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34"/>
  </p:notesMasterIdLst>
  <p:handoutMasterIdLst>
    <p:handoutMasterId r:id="rId35"/>
  </p:handoutMasterIdLst>
  <p:sldIdLst>
    <p:sldId id="628" r:id="rId2"/>
    <p:sldId id="647" r:id="rId3"/>
    <p:sldId id="696" r:id="rId4"/>
    <p:sldId id="698" r:id="rId5"/>
    <p:sldId id="719" r:id="rId6"/>
    <p:sldId id="716" r:id="rId7"/>
    <p:sldId id="723" r:id="rId8"/>
    <p:sldId id="697" r:id="rId9"/>
    <p:sldId id="715" r:id="rId10"/>
    <p:sldId id="701" r:id="rId11"/>
    <p:sldId id="709" r:id="rId12"/>
    <p:sldId id="700" r:id="rId13"/>
    <p:sldId id="695" r:id="rId14"/>
    <p:sldId id="717" r:id="rId15"/>
    <p:sldId id="699" r:id="rId16"/>
    <p:sldId id="721" r:id="rId17"/>
    <p:sldId id="703" r:id="rId18"/>
    <p:sldId id="704" r:id="rId19"/>
    <p:sldId id="722" r:id="rId20"/>
    <p:sldId id="705" r:id="rId21"/>
    <p:sldId id="706" r:id="rId22"/>
    <p:sldId id="720" r:id="rId23"/>
    <p:sldId id="707" r:id="rId24"/>
    <p:sldId id="708" r:id="rId25"/>
    <p:sldId id="712" r:id="rId26"/>
    <p:sldId id="718" r:id="rId27"/>
    <p:sldId id="711" r:id="rId28"/>
    <p:sldId id="710" r:id="rId29"/>
    <p:sldId id="713" r:id="rId30"/>
    <p:sldId id="714" r:id="rId31"/>
    <p:sldId id="651" r:id="rId32"/>
    <p:sldId id="677" r:id="rId33"/>
  </p:sldIdLst>
  <p:sldSz cx="9144000" cy="6858000" type="screen4x3"/>
  <p:notesSz cx="6889750"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F9257E12-1979-441F-8BB8-FE7CAB4E8DE4}">
          <p14:sldIdLst>
            <p14:sldId id="628"/>
            <p14:sldId id="647"/>
            <p14:sldId id="696"/>
            <p14:sldId id="698"/>
            <p14:sldId id="719"/>
            <p14:sldId id="716"/>
            <p14:sldId id="723"/>
            <p14:sldId id="697"/>
            <p14:sldId id="715"/>
            <p14:sldId id="701"/>
            <p14:sldId id="709"/>
            <p14:sldId id="700"/>
            <p14:sldId id="695"/>
            <p14:sldId id="717"/>
            <p14:sldId id="699"/>
            <p14:sldId id="721"/>
            <p14:sldId id="703"/>
            <p14:sldId id="704"/>
            <p14:sldId id="722"/>
            <p14:sldId id="705"/>
            <p14:sldId id="706"/>
            <p14:sldId id="720"/>
            <p14:sldId id="707"/>
            <p14:sldId id="708"/>
            <p14:sldId id="712"/>
            <p14:sldId id="718"/>
            <p14:sldId id="711"/>
            <p14:sldId id="710"/>
            <p14:sldId id="713"/>
            <p14:sldId id="714"/>
            <p14:sldId id="651"/>
            <p14:sldId id="6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8" userDrawn="1">
          <p15:clr>
            <a:srgbClr val="A4A3A4"/>
          </p15:clr>
        </p15:guide>
        <p15:guide id="2" pos="2278" userDrawn="1">
          <p15:clr>
            <a:srgbClr val="A4A3A4"/>
          </p15:clr>
        </p15:guide>
        <p15:guide id="3" orient="horz" pos="3237" userDrawn="1">
          <p15:clr>
            <a:srgbClr val="A4A3A4"/>
          </p15:clr>
        </p15:guide>
        <p15:guide id="4" pos="2263" userDrawn="1">
          <p15:clr>
            <a:srgbClr val="A4A3A4"/>
          </p15:clr>
        </p15:guide>
        <p15:guide id="5" orient="horz" pos="2959" userDrawn="1">
          <p15:clr>
            <a:srgbClr val="A4A3A4"/>
          </p15:clr>
        </p15:guide>
        <p15:guide id="6" orient="horz" pos="3217" userDrawn="1">
          <p15:clr>
            <a:srgbClr val="A4A3A4"/>
          </p15:clr>
        </p15:guide>
        <p15:guide id="7" pos="2254" userDrawn="1">
          <p15:clr>
            <a:srgbClr val="A4A3A4"/>
          </p15:clr>
        </p15:guide>
        <p15:guide id="8" pos="2240" userDrawn="1">
          <p15:clr>
            <a:srgbClr val="A4A3A4"/>
          </p15:clr>
        </p15:guide>
        <p15:guide id="9" orient="horz" pos="3063" userDrawn="1">
          <p15:clr>
            <a:srgbClr val="A4A3A4"/>
          </p15:clr>
        </p15:guide>
        <p15:guide id="10" orient="horz" pos="3333" userDrawn="1">
          <p15:clr>
            <a:srgbClr val="A4A3A4"/>
          </p15:clr>
        </p15:guide>
        <p15:guide id="11" orient="horz" pos="3046" userDrawn="1">
          <p15:clr>
            <a:srgbClr val="A4A3A4"/>
          </p15:clr>
        </p15:guide>
        <p15:guide id="12" orient="horz" pos="3313" userDrawn="1">
          <p15:clr>
            <a:srgbClr val="A4A3A4"/>
          </p15:clr>
        </p15:guide>
        <p15:guide id="13" pos="2375" userDrawn="1">
          <p15:clr>
            <a:srgbClr val="A4A3A4"/>
          </p15:clr>
        </p15:guide>
        <p15:guide id="14" pos="2358" userDrawn="1">
          <p15:clr>
            <a:srgbClr val="A4A3A4"/>
          </p15:clr>
        </p15:guide>
        <p15:guide id="15" pos="2350" userDrawn="1">
          <p15:clr>
            <a:srgbClr val="A4A3A4"/>
          </p15:clr>
        </p15:guide>
        <p15:guide id="16" pos="2335" userDrawn="1">
          <p15:clr>
            <a:srgbClr val="A4A3A4"/>
          </p15:clr>
        </p15:guide>
        <p15:guide id="17" orient="horz" pos="2891" userDrawn="1">
          <p15:clr>
            <a:srgbClr val="A4A3A4"/>
          </p15:clr>
        </p15:guide>
        <p15:guide id="18" orient="horz" pos="3146" userDrawn="1">
          <p15:clr>
            <a:srgbClr val="A4A3A4"/>
          </p15:clr>
        </p15:guide>
        <p15:guide id="19" orient="horz" pos="2875" userDrawn="1">
          <p15:clr>
            <a:srgbClr val="A4A3A4"/>
          </p15:clr>
        </p15:guide>
        <p15:guide id="20" orient="horz" pos="3127" userDrawn="1">
          <p15:clr>
            <a:srgbClr val="A4A3A4"/>
          </p15:clr>
        </p15:guide>
        <p15:guide id="21" pos="2186" userDrawn="1">
          <p15:clr>
            <a:srgbClr val="A4A3A4"/>
          </p15:clr>
        </p15:guide>
        <p15:guide id="22" pos="2172" userDrawn="1">
          <p15:clr>
            <a:srgbClr val="A4A3A4"/>
          </p15:clr>
        </p15:guide>
        <p15:guide id="23" pos="2163" userDrawn="1">
          <p15:clr>
            <a:srgbClr val="A4A3A4"/>
          </p15:clr>
        </p15:guide>
        <p15:guide id="24" pos="2149" userDrawn="1">
          <p15:clr>
            <a:srgbClr val="A4A3A4"/>
          </p15:clr>
        </p15:guide>
        <p15:guide id="25" orient="horz" pos="2940" userDrawn="1">
          <p15:clr>
            <a:srgbClr val="A4A3A4"/>
          </p15:clr>
        </p15:guide>
        <p15:guide id="26" orient="horz" pos="3198" userDrawn="1">
          <p15:clr>
            <a:srgbClr val="A4A3A4"/>
          </p15:clr>
        </p15:guide>
        <p15:guide id="27" orient="horz" pos="3045" userDrawn="1">
          <p15:clr>
            <a:srgbClr val="A4A3A4"/>
          </p15:clr>
        </p15:guide>
        <p15:guide id="28" orient="horz" pos="3028" userDrawn="1">
          <p15:clr>
            <a:srgbClr val="A4A3A4"/>
          </p15:clr>
        </p15:guide>
        <p15:guide id="29" orient="horz" pos="3293" userDrawn="1">
          <p15:clr>
            <a:srgbClr val="A4A3A4"/>
          </p15:clr>
        </p15:guide>
        <p15:guide id="30" orient="horz" pos="2874" userDrawn="1">
          <p15:clr>
            <a:srgbClr val="A4A3A4"/>
          </p15:clr>
        </p15:guide>
        <p15:guide id="31" orient="horz" pos="2858" userDrawn="1">
          <p15:clr>
            <a:srgbClr val="A4A3A4"/>
          </p15:clr>
        </p15:guide>
        <p15:guide id="32" orient="horz" pos="3107" userDrawn="1">
          <p15:clr>
            <a:srgbClr val="A4A3A4"/>
          </p15:clr>
        </p15:guide>
        <p15:guide id="33" pos="2232" userDrawn="1">
          <p15:clr>
            <a:srgbClr val="A4A3A4"/>
          </p15:clr>
        </p15:guide>
        <p15:guide id="34" pos="2218" userDrawn="1">
          <p15:clr>
            <a:srgbClr val="A4A3A4"/>
          </p15:clr>
        </p15:guide>
        <p15:guide id="35" pos="2334" userDrawn="1">
          <p15:clr>
            <a:srgbClr val="A4A3A4"/>
          </p15:clr>
        </p15:guide>
        <p15:guide id="36" pos="2326" userDrawn="1">
          <p15:clr>
            <a:srgbClr val="A4A3A4"/>
          </p15:clr>
        </p15:guide>
        <p15:guide id="37" pos="2312" userDrawn="1">
          <p15:clr>
            <a:srgbClr val="A4A3A4"/>
          </p15:clr>
        </p15:guide>
        <p15:guide id="38" pos="2142" userDrawn="1">
          <p15:clr>
            <a:srgbClr val="A4A3A4"/>
          </p15:clr>
        </p15:guide>
        <p15:guide id="39" pos="2128" userDrawn="1">
          <p15:clr>
            <a:srgbClr val="A4A3A4"/>
          </p15:clr>
        </p15:guide>
        <p15:guide id="40" orient="horz" pos="2923" userDrawn="1">
          <p15:clr>
            <a:srgbClr val="A4A3A4"/>
          </p15:clr>
        </p15:guide>
        <p15:guide id="41" orient="horz" pos="3179" userDrawn="1">
          <p15:clr>
            <a:srgbClr val="A4A3A4"/>
          </p15:clr>
        </p15:guide>
        <p15:guide id="42" orient="horz" pos="3027" userDrawn="1">
          <p15:clr>
            <a:srgbClr val="A4A3A4"/>
          </p15:clr>
        </p15:guide>
        <p15:guide id="43" orient="horz" pos="3010" userDrawn="1">
          <p15:clr>
            <a:srgbClr val="A4A3A4"/>
          </p15:clr>
        </p15:guide>
        <p15:guide id="44" orient="horz" pos="3273" userDrawn="1">
          <p15:clr>
            <a:srgbClr val="A4A3A4"/>
          </p15:clr>
        </p15:guide>
        <p15:guide id="45" orient="horz" pos="2857" userDrawn="1">
          <p15:clr>
            <a:srgbClr val="A4A3A4"/>
          </p15:clr>
        </p15:guide>
        <p15:guide id="46" orient="horz" pos="2841" userDrawn="1">
          <p15:clr>
            <a:srgbClr val="A4A3A4"/>
          </p15:clr>
        </p15:guide>
        <p15:guide id="47" orient="horz" pos="3088" userDrawn="1">
          <p15:clr>
            <a:srgbClr val="A4A3A4"/>
          </p15:clr>
        </p15:guide>
        <p15:guide id="48" pos="2210" userDrawn="1">
          <p15:clr>
            <a:srgbClr val="A4A3A4"/>
          </p15:clr>
        </p15:guide>
        <p15:guide id="49" pos="2196" userDrawn="1">
          <p15:clr>
            <a:srgbClr val="A4A3A4"/>
          </p15:clr>
        </p15:guide>
        <p15:guide id="50" pos="2311" userDrawn="1">
          <p15:clr>
            <a:srgbClr val="A4A3A4"/>
          </p15:clr>
        </p15:guide>
        <p15:guide id="51" pos="2303" userDrawn="1">
          <p15:clr>
            <a:srgbClr val="A4A3A4"/>
          </p15:clr>
        </p15:guide>
        <p15:guide id="52" pos="2289" userDrawn="1">
          <p15:clr>
            <a:srgbClr val="A4A3A4"/>
          </p15:clr>
        </p15:guide>
        <p15:guide id="53" pos="2121" userDrawn="1">
          <p15:clr>
            <a:srgbClr val="A4A3A4"/>
          </p15:clr>
        </p15:guide>
        <p15:guide id="54" pos="2107" userDrawn="1">
          <p15:clr>
            <a:srgbClr val="A4A3A4"/>
          </p15:clr>
        </p15:guide>
        <p15:guide id="55" orient="horz" pos="3064" userDrawn="1">
          <p15:clr>
            <a:srgbClr val="A4A3A4"/>
          </p15:clr>
        </p15:guide>
        <p15:guide id="56" orient="horz" pos="3332" userDrawn="1">
          <p15:clr>
            <a:srgbClr val="A4A3A4"/>
          </p15:clr>
        </p15:guide>
        <p15:guide id="57" orient="horz" pos="3312" userDrawn="1">
          <p15:clr>
            <a:srgbClr val="A4A3A4"/>
          </p15:clr>
        </p15:guide>
        <p15:guide id="58" orient="horz" pos="3154" userDrawn="1">
          <p15:clr>
            <a:srgbClr val="A4A3A4"/>
          </p15:clr>
        </p15:guide>
        <p15:guide id="59" orient="horz" pos="3431" userDrawn="1">
          <p15:clr>
            <a:srgbClr val="A4A3A4"/>
          </p15:clr>
        </p15:guide>
        <p15:guide id="60" orient="horz" pos="3136" userDrawn="1">
          <p15:clr>
            <a:srgbClr val="A4A3A4"/>
          </p15:clr>
        </p15:guide>
        <p15:guide id="61" orient="horz" pos="3411" userDrawn="1">
          <p15:clr>
            <a:srgbClr val="A4A3A4"/>
          </p15:clr>
        </p15:guide>
        <p15:guide id="62" orient="horz" pos="2977" userDrawn="1">
          <p15:clr>
            <a:srgbClr val="A4A3A4"/>
          </p15:clr>
        </p15:guide>
        <p15:guide id="63" orient="horz" pos="3238" userDrawn="1">
          <p15:clr>
            <a:srgbClr val="A4A3A4"/>
          </p15:clr>
        </p15:guide>
        <p15:guide id="64" orient="horz" pos="3135" userDrawn="1">
          <p15:clr>
            <a:srgbClr val="A4A3A4"/>
          </p15:clr>
        </p15:guide>
        <p15:guide id="65" orient="horz" pos="3118" userDrawn="1">
          <p15:clr>
            <a:srgbClr val="A4A3A4"/>
          </p15:clr>
        </p15:guide>
        <p15:guide id="66" orient="horz" pos="3390" userDrawn="1">
          <p15:clr>
            <a:srgbClr val="A4A3A4"/>
          </p15:clr>
        </p15:guide>
        <p15:guide id="67" orient="horz" pos="2957" userDrawn="1">
          <p15:clr>
            <a:srgbClr val="A4A3A4"/>
          </p15:clr>
        </p15:guide>
        <p15:guide id="68" orient="horz" pos="2941" userDrawn="1">
          <p15:clr>
            <a:srgbClr val="A4A3A4"/>
          </p15:clr>
        </p15:guide>
        <p15:guide id="69" orient="horz" pos="3117" userDrawn="1">
          <p15:clr>
            <a:srgbClr val="A4A3A4"/>
          </p15:clr>
        </p15:guide>
        <p15:guide id="70" orient="horz" pos="3098" userDrawn="1">
          <p15:clr>
            <a:srgbClr val="A4A3A4"/>
          </p15:clr>
        </p15:guide>
        <p15:guide id="71" orient="horz" pos="3369" userDrawn="1">
          <p15:clr>
            <a:srgbClr val="A4A3A4"/>
          </p15:clr>
        </p15:guide>
        <p15:guide id="72" pos="2475" userDrawn="1">
          <p15:clr>
            <a:srgbClr val="A4A3A4"/>
          </p15:clr>
        </p15:guide>
        <p15:guide id="73" pos="2457" userDrawn="1">
          <p15:clr>
            <a:srgbClr val="A4A3A4"/>
          </p15:clr>
        </p15:guide>
        <p15:guide id="74" pos="2449" userDrawn="1">
          <p15:clr>
            <a:srgbClr val="A4A3A4"/>
          </p15:clr>
        </p15:guide>
        <p15:guide id="75" pos="2433" userDrawn="1">
          <p15:clr>
            <a:srgbClr val="A4A3A4"/>
          </p15:clr>
        </p15:guide>
        <p15:guide id="76" pos="2264" userDrawn="1">
          <p15:clr>
            <a:srgbClr val="A4A3A4"/>
          </p15:clr>
        </p15:guide>
        <p15:guide id="77" pos="2432" userDrawn="1">
          <p15:clr>
            <a:srgbClr val="A4A3A4"/>
          </p15:clr>
        </p15:guide>
        <p15:guide id="78" pos="2424" userDrawn="1">
          <p15:clr>
            <a:srgbClr val="A4A3A4"/>
          </p15:clr>
        </p15:guide>
        <p15:guide id="79" pos="2409" userDrawn="1">
          <p15:clr>
            <a:srgbClr val="A4A3A4"/>
          </p15:clr>
        </p15:guide>
        <p15:guide id="80" pos="2408" userDrawn="1">
          <p15:clr>
            <a:srgbClr val="A4A3A4"/>
          </p15:clr>
        </p15:guide>
        <p15:guide id="81" pos="2400" userDrawn="1">
          <p15:clr>
            <a:srgbClr val="A4A3A4"/>
          </p15:clr>
        </p15:guide>
        <p15:guide id="82" pos="2385" userDrawn="1">
          <p15:clr>
            <a:srgbClr val="A4A3A4"/>
          </p15:clr>
        </p15:guide>
        <p15:guide id="83" orient="horz" pos="2892" userDrawn="1">
          <p15:clr>
            <a:srgbClr val="A4A3A4"/>
          </p15:clr>
        </p15:guide>
        <p15:guide id="84" orient="horz" pos="3145" userDrawn="1">
          <p15:clr>
            <a:srgbClr val="A4A3A4"/>
          </p15:clr>
        </p15:guide>
        <p15:guide id="85" orient="horz" pos="3218" userDrawn="1">
          <p15:clr>
            <a:srgbClr val="A4A3A4"/>
          </p15:clr>
        </p15:guide>
        <p15:guide id="86" orient="horz" pos="2808" userDrawn="1">
          <p15:clr>
            <a:srgbClr val="A4A3A4"/>
          </p15:clr>
        </p15:guide>
        <p15:guide id="87" orient="horz" pos="3056" userDrawn="1">
          <p15:clr>
            <a:srgbClr val="A4A3A4"/>
          </p15:clr>
        </p15:guide>
        <p15:guide id="88" orient="horz" pos="2792" userDrawn="1">
          <p15:clr>
            <a:srgbClr val="A4A3A4"/>
          </p15:clr>
        </p15:guide>
        <p15:guide id="89" orient="horz" pos="3037" userDrawn="1">
          <p15:clr>
            <a:srgbClr val="A4A3A4"/>
          </p15:clr>
        </p15:guide>
        <p15:guide id="90" orient="horz" pos="2791" userDrawn="1">
          <p15:clr>
            <a:srgbClr val="A4A3A4"/>
          </p15:clr>
        </p15:guide>
        <p15:guide id="91" orient="horz" pos="2776" userDrawn="1">
          <p15:clr>
            <a:srgbClr val="A4A3A4"/>
          </p15:clr>
        </p15:guide>
        <p15:guide id="92" orient="horz" pos="3019" userDrawn="1">
          <p15:clr>
            <a:srgbClr val="A4A3A4"/>
          </p15:clr>
        </p15:guide>
        <p15:guide id="93" orient="horz" pos="2775" userDrawn="1">
          <p15:clr>
            <a:srgbClr val="A4A3A4"/>
          </p15:clr>
        </p15:guide>
        <p15:guide id="94" orient="horz" pos="2759" userDrawn="1">
          <p15:clr>
            <a:srgbClr val="A4A3A4"/>
          </p15:clr>
        </p15:guide>
        <p15:guide id="95" orient="horz" pos="3001" userDrawn="1">
          <p15:clr>
            <a:srgbClr val="A4A3A4"/>
          </p15:clr>
        </p15:guide>
        <p15:guide id="96" pos="2171" userDrawn="1">
          <p15:clr>
            <a:srgbClr val="A4A3A4"/>
          </p15:clr>
        </p15:guide>
        <p15:guide id="97" pos="2241" userDrawn="1">
          <p15:clr>
            <a:srgbClr val="A4A3A4"/>
          </p15:clr>
        </p15:guide>
        <p15:guide id="98" pos="2098" userDrawn="1">
          <p15:clr>
            <a:srgbClr val="A4A3A4"/>
          </p15:clr>
        </p15:guide>
        <p15:guide id="99" pos="2084" userDrawn="1">
          <p15:clr>
            <a:srgbClr val="A4A3A4"/>
          </p15:clr>
        </p15:guide>
        <p15:guide id="100" pos="2075" userDrawn="1">
          <p15:clr>
            <a:srgbClr val="A4A3A4"/>
          </p15:clr>
        </p15:guide>
        <p15:guide id="101" pos="2062" userDrawn="1">
          <p15:clr>
            <a:srgbClr val="A4A3A4"/>
          </p15:clr>
        </p15:guide>
        <p15:guide id="102" pos="2219" userDrawn="1">
          <p15:clr>
            <a:srgbClr val="A4A3A4"/>
          </p15:clr>
        </p15:guide>
        <p15:guide id="103" pos="2055" userDrawn="1">
          <p15:clr>
            <a:srgbClr val="A4A3A4"/>
          </p15:clr>
        </p15:guide>
        <p15:guide id="104" pos="2042" userDrawn="1">
          <p15:clr>
            <a:srgbClr val="A4A3A4"/>
          </p15:clr>
        </p15:guide>
        <p15:guide id="105" pos="2035" userDrawn="1">
          <p15:clr>
            <a:srgbClr val="A4A3A4"/>
          </p15:clr>
        </p15:guide>
        <p15:guide id="106" pos="2022" userDrawn="1">
          <p15:clr>
            <a:srgbClr val="A4A3A4"/>
          </p15:clr>
        </p15:guide>
        <p15:guide id="107" orient="horz" pos="2955" userDrawn="1">
          <p15:clr>
            <a:srgbClr val="A4A3A4"/>
          </p15:clr>
        </p15:guide>
        <p15:guide id="108" orient="horz" pos="3213" userDrawn="1">
          <p15:clr>
            <a:srgbClr val="A4A3A4"/>
          </p15:clr>
        </p15:guide>
        <p15:guide id="109" orient="horz" pos="2937" userDrawn="1">
          <p15:clr>
            <a:srgbClr val="A4A3A4"/>
          </p15:clr>
        </p15:guide>
        <p15:guide id="110" orient="horz" pos="3194" userDrawn="1">
          <p15:clr>
            <a:srgbClr val="A4A3A4"/>
          </p15:clr>
        </p15:guide>
        <p15:guide id="111" orient="horz" pos="3041" userDrawn="1">
          <p15:clr>
            <a:srgbClr val="A4A3A4"/>
          </p15:clr>
        </p15:guide>
        <p15:guide id="112" orient="horz" pos="3309" userDrawn="1">
          <p15:clr>
            <a:srgbClr val="A4A3A4"/>
          </p15:clr>
        </p15:guide>
        <p15:guide id="113" orient="horz" pos="3024" userDrawn="1">
          <p15:clr>
            <a:srgbClr val="A4A3A4"/>
          </p15:clr>
        </p15:guide>
        <p15:guide id="114" orient="horz" pos="3289" userDrawn="1">
          <p15:clr>
            <a:srgbClr val="A4A3A4"/>
          </p15:clr>
        </p15:guide>
        <p15:guide id="115" orient="horz" pos="2870" userDrawn="1">
          <p15:clr>
            <a:srgbClr val="A4A3A4"/>
          </p15:clr>
        </p15:guide>
        <p15:guide id="116" orient="horz" pos="3123" userDrawn="1">
          <p15:clr>
            <a:srgbClr val="A4A3A4"/>
          </p15:clr>
        </p15:guide>
        <p15:guide id="117" orient="horz" pos="2854" userDrawn="1">
          <p15:clr>
            <a:srgbClr val="A4A3A4"/>
          </p15:clr>
        </p15:guide>
        <p15:guide id="118" orient="horz" pos="3104" userDrawn="1">
          <p15:clr>
            <a:srgbClr val="A4A3A4"/>
          </p15:clr>
        </p15:guide>
        <p15:guide id="119" orient="horz" pos="2919" userDrawn="1">
          <p15:clr>
            <a:srgbClr val="A4A3A4"/>
          </p15:clr>
        </p15:guide>
        <p15:guide id="120" orient="horz" pos="3175" userDrawn="1">
          <p15:clr>
            <a:srgbClr val="A4A3A4"/>
          </p15:clr>
        </p15:guide>
        <p15:guide id="121" orient="horz" pos="3023" userDrawn="1">
          <p15:clr>
            <a:srgbClr val="A4A3A4"/>
          </p15:clr>
        </p15:guide>
        <p15:guide id="122" orient="horz" pos="3006" userDrawn="1">
          <p15:clr>
            <a:srgbClr val="A4A3A4"/>
          </p15:clr>
        </p15:guide>
        <p15:guide id="123" orient="horz" pos="3269" userDrawn="1">
          <p15:clr>
            <a:srgbClr val="A4A3A4"/>
          </p15:clr>
        </p15:guide>
        <p15:guide id="124" orient="horz" pos="2853" userDrawn="1">
          <p15:clr>
            <a:srgbClr val="A4A3A4"/>
          </p15:clr>
        </p15:guide>
        <p15:guide id="125" orient="horz" pos="2837" userDrawn="1">
          <p15:clr>
            <a:srgbClr val="A4A3A4"/>
          </p15:clr>
        </p15:guide>
        <p15:guide id="126" orient="horz" pos="3084" userDrawn="1">
          <p15:clr>
            <a:srgbClr val="A4A3A4"/>
          </p15:clr>
        </p15:guide>
        <p15:guide id="127" orient="horz" pos="2902" userDrawn="1">
          <p15:clr>
            <a:srgbClr val="A4A3A4"/>
          </p15:clr>
        </p15:guide>
        <p15:guide id="128" orient="horz" pos="3156" userDrawn="1">
          <p15:clr>
            <a:srgbClr val="A4A3A4"/>
          </p15:clr>
        </p15:guide>
        <p15:guide id="129" orient="horz" pos="3005" userDrawn="1">
          <p15:clr>
            <a:srgbClr val="A4A3A4"/>
          </p15:clr>
        </p15:guide>
        <p15:guide id="130" orient="horz" pos="2988" userDrawn="1">
          <p15:clr>
            <a:srgbClr val="A4A3A4"/>
          </p15:clr>
        </p15:guide>
        <p15:guide id="131" orient="horz" pos="3249" userDrawn="1">
          <p15:clr>
            <a:srgbClr val="A4A3A4"/>
          </p15:clr>
        </p15:guide>
        <p15:guide id="132" orient="horz" pos="2836" userDrawn="1">
          <p15:clr>
            <a:srgbClr val="A4A3A4"/>
          </p15:clr>
        </p15:guide>
        <p15:guide id="133" orient="horz" pos="2819" userDrawn="1">
          <p15:clr>
            <a:srgbClr val="A4A3A4"/>
          </p15:clr>
        </p15:guide>
        <p15:guide id="134" orient="horz" pos="3066" userDrawn="1">
          <p15:clr>
            <a:srgbClr val="A4A3A4"/>
          </p15:clr>
        </p15:guide>
        <p15:guide id="135" orient="horz" pos="3042" userDrawn="1">
          <p15:clr>
            <a:srgbClr val="A4A3A4"/>
          </p15:clr>
        </p15:guide>
        <p15:guide id="136" orient="horz" pos="3308" userDrawn="1">
          <p15:clr>
            <a:srgbClr val="A4A3A4"/>
          </p15:clr>
        </p15:guide>
        <p15:guide id="137" orient="horz" pos="3288" userDrawn="1">
          <p15:clr>
            <a:srgbClr val="A4A3A4"/>
          </p15:clr>
        </p15:guide>
        <p15:guide id="138" orient="horz" pos="3131" userDrawn="1">
          <p15:clr>
            <a:srgbClr val="A4A3A4"/>
          </p15:clr>
        </p15:guide>
        <p15:guide id="139" orient="horz" pos="3406" userDrawn="1">
          <p15:clr>
            <a:srgbClr val="A4A3A4"/>
          </p15:clr>
        </p15:guide>
        <p15:guide id="140" orient="horz" pos="3113" userDrawn="1">
          <p15:clr>
            <a:srgbClr val="A4A3A4"/>
          </p15:clr>
        </p15:guide>
        <p15:guide id="141" orient="horz" pos="3386" userDrawn="1">
          <p15:clr>
            <a:srgbClr val="A4A3A4"/>
          </p15:clr>
        </p15:guide>
        <p15:guide id="142" orient="horz" pos="2954" userDrawn="1">
          <p15:clr>
            <a:srgbClr val="A4A3A4"/>
          </p15:clr>
        </p15:guide>
        <p15:guide id="143" orient="horz" pos="3214" userDrawn="1">
          <p15:clr>
            <a:srgbClr val="A4A3A4"/>
          </p15:clr>
        </p15:guide>
        <p15:guide id="144" orient="horz" pos="3112" userDrawn="1">
          <p15:clr>
            <a:srgbClr val="A4A3A4"/>
          </p15:clr>
        </p15:guide>
        <p15:guide id="145" orient="horz" pos="3095" userDrawn="1">
          <p15:clr>
            <a:srgbClr val="A4A3A4"/>
          </p15:clr>
        </p15:guide>
        <p15:guide id="146" orient="horz" pos="3365" userDrawn="1">
          <p15:clr>
            <a:srgbClr val="A4A3A4"/>
          </p15:clr>
        </p15:guide>
        <p15:guide id="147" orient="horz" pos="2936" userDrawn="1">
          <p15:clr>
            <a:srgbClr val="A4A3A4"/>
          </p15:clr>
        </p15:guide>
        <p15:guide id="148" orient="horz" pos="2920" userDrawn="1">
          <p15:clr>
            <a:srgbClr val="A4A3A4"/>
          </p15:clr>
        </p15:guide>
        <p15:guide id="149" orient="horz" pos="3094" userDrawn="1">
          <p15:clr>
            <a:srgbClr val="A4A3A4"/>
          </p15:clr>
        </p15:guide>
        <p15:guide id="150" orient="horz" pos="3075" userDrawn="1">
          <p15:clr>
            <a:srgbClr val="A4A3A4"/>
          </p15:clr>
        </p15:guide>
        <p15:guide id="151" orient="horz" pos="3344" userDrawn="1">
          <p15:clr>
            <a:srgbClr val="A4A3A4"/>
          </p15:clr>
        </p15:guide>
        <p15:guide id="152" orient="horz" pos="2871" userDrawn="1">
          <p15:clr>
            <a:srgbClr val="A4A3A4"/>
          </p15:clr>
        </p15:guide>
        <p15:guide id="153" orient="horz" pos="3122" userDrawn="1">
          <p15:clr>
            <a:srgbClr val="A4A3A4"/>
          </p15:clr>
        </p15:guide>
        <p15:guide id="154" orient="horz" pos="3195" userDrawn="1">
          <p15:clr>
            <a:srgbClr val="A4A3A4"/>
          </p15:clr>
        </p15:guide>
        <p15:guide id="155" orient="horz" pos="2788" userDrawn="1">
          <p15:clr>
            <a:srgbClr val="A4A3A4"/>
          </p15:clr>
        </p15:guide>
        <p15:guide id="156" orient="horz" pos="3034" userDrawn="1">
          <p15:clr>
            <a:srgbClr val="A4A3A4"/>
          </p15:clr>
        </p15:guide>
        <p15:guide id="157" orient="horz" pos="2772" userDrawn="1">
          <p15:clr>
            <a:srgbClr val="A4A3A4"/>
          </p15:clr>
        </p15:guide>
        <p15:guide id="158" orient="horz" pos="3015" userDrawn="1">
          <p15:clr>
            <a:srgbClr val="A4A3A4"/>
          </p15:clr>
        </p15:guide>
        <p15:guide id="159" orient="horz" pos="2771" userDrawn="1">
          <p15:clr>
            <a:srgbClr val="A4A3A4"/>
          </p15:clr>
        </p15:guide>
        <p15:guide id="160" orient="horz" pos="2756" userDrawn="1">
          <p15:clr>
            <a:srgbClr val="A4A3A4"/>
          </p15:clr>
        </p15:guide>
        <p15:guide id="161" orient="horz" pos="2997" userDrawn="1">
          <p15:clr>
            <a:srgbClr val="A4A3A4"/>
          </p15:clr>
        </p15:guide>
        <p15:guide id="162" orient="horz" pos="2755" userDrawn="1">
          <p15:clr>
            <a:srgbClr val="A4A3A4"/>
          </p15:clr>
        </p15:guide>
        <p15:guide id="163" orient="horz" pos="2739" userDrawn="1">
          <p15:clr>
            <a:srgbClr val="A4A3A4"/>
          </p15:clr>
        </p15:guide>
        <p15:guide id="164" orient="horz" pos="2979" userDrawn="1">
          <p15:clr>
            <a:srgbClr val="A4A3A4"/>
          </p15:clr>
        </p15:guide>
        <p15:guide id="165" pos="2252" userDrawn="1">
          <p15:clr>
            <a:srgbClr val="A4A3A4"/>
          </p15:clr>
        </p15:guide>
        <p15:guide id="166" pos="2237" userDrawn="1">
          <p15:clr>
            <a:srgbClr val="A4A3A4"/>
          </p15:clr>
        </p15:guide>
        <p15:guide id="167" pos="2229" userDrawn="1">
          <p15:clr>
            <a:srgbClr val="A4A3A4"/>
          </p15:clr>
        </p15:guide>
        <p15:guide id="168" pos="2215" userDrawn="1">
          <p15:clr>
            <a:srgbClr val="A4A3A4"/>
          </p15:clr>
        </p15:guide>
        <p15:guide id="169" pos="2348" userDrawn="1">
          <p15:clr>
            <a:srgbClr val="A4A3A4"/>
          </p15:clr>
        </p15:guide>
        <p15:guide id="170" pos="2331" userDrawn="1">
          <p15:clr>
            <a:srgbClr val="A4A3A4"/>
          </p15:clr>
        </p15:guide>
        <p15:guide id="171" pos="2323" userDrawn="1">
          <p15:clr>
            <a:srgbClr val="A4A3A4"/>
          </p15:clr>
        </p15:guide>
        <p15:guide id="172" pos="2309" userDrawn="1">
          <p15:clr>
            <a:srgbClr val="A4A3A4"/>
          </p15:clr>
        </p15:guide>
        <p15:guide id="173" pos="2161" userDrawn="1">
          <p15:clr>
            <a:srgbClr val="A4A3A4"/>
          </p15:clr>
        </p15:guide>
        <p15:guide id="174" pos="2147" userDrawn="1">
          <p15:clr>
            <a:srgbClr val="A4A3A4"/>
          </p15:clr>
        </p15:guide>
        <p15:guide id="175" pos="2139" userDrawn="1">
          <p15:clr>
            <a:srgbClr val="A4A3A4"/>
          </p15:clr>
        </p15:guide>
        <p15:guide id="176" pos="2125" userDrawn="1">
          <p15:clr>
            <a:srgbClr val="A4A3A4"/>
          </p15:clr>
        </p15:guide>
        <p15:guide id="177" pos="2207" userDrawn="1">
          <p15:clr>
            <a:srgbClr val="A4A3A4"/>
          </p15:clr>
        </p15:guide>
        <p15:guide id="178" pos="2193" userDrawn="1">
          <p15:clr>
            <a:srgbClr val="A4A3A4"/>
          </p15:clr>
        </p15:guide>
        <p15:guide id="179" pos="2308" userDrawn="1">
          <p15:clr>
            <a:srgbClr val="A4A3A4"/>
          </p15:clr>
        </p15:guide>
        <p15:guide id="180" pos="2300" userDrawn="1">
          <p15:clr>
            <a:srgbClr val="A4A3A4"/>
          </p15:clr>
        </p15:guide>
        <p15:guide id="181" pos="2286" userDrawn="1">
          <p15:clr>
            <a:srgbClr val="A4A3A4"/>
          </p15:clr>
        </p15:guide>
        <p15:guide id="182" pos="2118" userDrawn="1">
          <p15:clr>
            <a:srgbClr val="A4A3A4"/>
          </p15:clr>
        </p15:guide>
        <p15:guide id="183" pos="2104" userDrawn="1">
          <p15:clr>
            <a:srgbClr val="A4A3A4"/>
          </p15:clr>
        </p15:guide>
        <p15:guide id="184" pos="2185" userDrawn="1">
          <p15:clr>
            <a:srgbClr val="A4A3A4"/>
          </p15:clr>
        </p15:guide>
        <p15:guide id="185" pos="2285" userDrawn="1">
          <p15:clr>
            <a:srgbClr val="A4A3A4"/>
          </p15:clr>
        </p15:guide>
        <p15:guide id="186" pos="2277" userDrawn="1">
          <p15:clr>
            <a:srgbClr val="A4A3A4"/>
          </p15:clr>
        </p15:guide>
        <p15:guide id="187" pos="2097" userDrawn="1">
          <p15:clr>
            <a:srgbClr val="A4A3A4"/>
          </p15:clr>
        </p15:guide>
        <p15:guide id="188" pos="2083" userDrawn="1">
          <p15:clr>
            <a:srgbClr val="A4A3A4"/>
          </p15:clr>
        </p15:guide>
        <p15:guide id="189" pos="2447" userDrawn="1">
          <p15:clr>
            <a:srgbClr val="A4A3A4"/>
          </p15:clr>
        </p15:guide>
        <p15:guide id="190" pos="2429" userDrawn="1">
          <p15:clr>
            <a:srgbClr val="A4A3A4"/>
          </p15:clr>
        </p15:guide>
        <p15:guide id="191" pos="2421" userDrawn="1">
          <p15:clr>
            <a:srgbClr val="A4A3A4"/>
          </p15:clr>
        </p15:guide>
        <p15:guide id="192" pos="2406" userDrawn="1">
          <p15:clr>
            <a:srgbClr val="A4A3A4"/>
          </p15:clr>
        </p15:guide>
        <p15:guide id="193" pos="2238" userDrawn="1">
          <p15:clr>
            <a:srgbClr val="A4A3A4"/>
          </p15:clr>
        </p15:guide>
        <p15:guide id="194" pos="2405" userDrawn="1">
          <p15:clr>
            <a:srgbClr val="A4A3A4"/>
          </p15:clr>
        </p15:guide>
        <p15:guide id="195" pos="2397" userDrawn="1">
          <p15:clr>
            <a:srgbClr val="A4A3A4"/>
          </p15:clr>
        </p15:guide>
        <p15:guide id="196" pos="2382" userDrawn="1">
          <p15:clr>
            <a:srgbClr val="A4A3A4"/>
          </p15:clr>
        </p15:guide>
        <p15:guide id="197" pos="2381" userDrawn="1">
          <p15:clr>
            <a:srgbClr val="A4A3A4"/>
          </p15:clr>
        </p15:guide>
        <p15:guide id="198" pos="2373" userDrawn="1">
          <p15:clr>
            <a:srgbClr val="A4A3A4"/>
          </p15:clr>
        </p15:guide>
        <p15:guide id="199" pos="2146" userDrawn="1">
          <p15:clr>
            <a:srgbClr val="A4A3A4"/>
          </p15:clr>
        </p15:guide>
        <p15:guide id="200" pos="2216" userDrawn="1">
          <p15:clr>
            <a:srgbClr val="A4A3A4"/>
          </p15:clr>
        </p15:guide>
        <p15:guide id="201" pos="2074" userDrawn="1">
          <p15:clr>
            <a:srgbClr val="A4A3A4"/>
          </p15:clr>
        </p15:guide>
        <p15:guide id="202" pos="2060" userDrawn="1">
          <p15:clr>
            <a:srgbClr val="A4A3A4"/>
          </p15:clr>
        </p15:guide>
        <p15:guide id="203" pos="2052" userDrawn="1">
          <p15:clr>
            <a:srgbClr val="A4A3A4"/>
          </p15:clr>
        </p15:guide>
        <p15:guide id="204" pos="2039" userDrawn="1">
          <p15:clr>
            <a:srgbClr val="A4A3A4"/>
          </p15:clr>
        </p15:guide>
        <p15:guide id="205" pos="2194" userDrawn="1">
          <p15:clr>
            <a:srgbClr val="A4A3A4"/>
          </p15:clr>
        </p15:guide>
        <p15:guide id="206" pos="2032" userDrawn="1">
          <p15:clr>
            <a:srgbClr val="A4A3A4"/>
          </p15:clr>
        </p15:guide>
        <p15:guide id="207" pos="2019" userDrawn="1">
          <p15:clr>
            <a:srgbClr val="A4A3A4"/>
          </p15:clr>
        </p15:guide>
        <p15:guide id="208" pos="2012" userDrawn="1">
          <p15:clr>
            <a:srgbClr val="A4A3A4"/>
          </p15:clr>
        </p15:guide>
        <p15:guide id="209" pos="199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063"/>
    <a:srgbClr val="D6005A"/>
    <a:srgbClr val="000000"/>
    <a:srgbClr val="CF0060"/>
    <a:srgbClr val="E52F86"/>
    <a:srgbClr val="EDCBD3"/>
    <a:srgbClr val="5767B4"/>
    <a:srgbClr val="0000FF"/>
    <a:srgbClr val="FFFFCC"/>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55" autoAdjust="0"/>
    <p:restoredTop sz="85023" autoAdjust="0"/>
  </p:normalViewPr>
  <p:slideViewPr>
    <p:cSldViewPr>
      <p:cViewPr varScale="1">
        <p:scale>
          <a:sx n="89" d="100"/>
          <a:sy n="89" d="100"/>
        </p:scale>
        <p:origin x="630" y="84"/>
      </p:cViewPr>
      <p:guideLst>
        <p:guide orient="horz" pos="2160"/>
        <p:guide pos="2880"/>
      </p:guideLst>
    </p:cSldViewPr>
  </p:slideViewPr>
  <p:outlineViewPr>
    <p:cViewPr>
      <p:scale>
        <a:sx n="33" d="100"/>
        <a:sy n="33" d="100"/>
      </p:scale>
      <p:origin x="0" y="102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048" y="-108"/>
      </p:cViewPr>
      <p:guideLst>
        <p:guide orient="horz" pos="2978"/>
        <p:guide pos="2278"/>
        <p:guide orient="horz" pos="3237"/>
        <p:guide pos="2263"/>
        <p:guide orient="horz" pos="2959"/>
        <p:guide orient="horz" pos="3217"/>
        <p:guide pos="2254"/>
        <p:guide pos="2240"/>
        <p:guide orient="horz" pos="3063"/>
        <p:guide orient="horz" pos="3333"/>
        <p:guide orient="horz" pos="3046"/>
        <p:guide orient="horz" pos="3313"/>
        <p:guide pos="2375"/>
        <p:guide pos="2358"/>
        <p:guide pos="2350"/>
        <p:guide pos="2335"/>
        <p:guide orient="horz" pos="2891"/>
        <p:guide orient="horz" pos="3146"/>
        <p:guide orient="horz" pos="2875"/>
        <p:guide orient="horz" pos="3127"/>
        <p:guide pos="2186"/>
        <p:guide pos="2172"/>
        <p:guide pos="2163"/>
        <p:guide pos="2149"/>
        <p:guide orient="horz" pos="2940"/>
        <p:guide orient="horz" pos="3198"/>
        <p:guide orient="horz" pos="3045"/>
        <p:guide orient="horz" pos="3028"/>
        <p:guide orient="horz" pos="3293"/>
        <p:guide orient="horz" pos="2874"/>
        <p:guide orient="horz" pos="2858"/>
        <p:guide orient="horz" pos="3107"/>
        <p:guide pos="2232"/>
        <p:guide pos="2218"/>
        <p:guide pos="2334"/>
        <p:guide pos="2326"/>
        <p:guide pos="2312"/>
        <p:guide pos="2142"/>
        <p:guide pos="2128"/>
        <p:guide orient="horz" pos="2923"/>
        <p:guide orient="horz" pos="3179"/>
        <p:guide orient="horz" pos="3027"/>
        <p:guide orient="horz" pos="3010"/>
        <p:guide orient="horz" pos="3273"/>
        <p:guide orient="horz" pos="2857"/>
        <p:guide orient="horz" pos="2841"/>
        <p:guide orient="horz" pos="3088"/>
        <p:guide pos="2210"/>
        <p:guide pos="2196"/>
        <p:guide pos="2311"/>
        <p:guide pos="2303"/>
        <p:guide pos="2289"/>
        <p:guide pos="2121"/>
        <p:guide pos="2107"/>
        <p:guide orient="horz" pos="3064"/>
        <p:guide orient="horz" pos="3332"/>
        <p:guide orient="horz" pos="3312"/>
        <p:guide orient="horz" pos="3154"/>
        <p:guide orient="horz" pos="3431"/>
        <p:guide orient="horz" pos="3136"/>
        <p:guide orient="horz" pos="3411"/>
        <p:guide orient="horz" pos="2977"/>
        <p:guide orient="horz" pos="3238"/>
        <p:guide orient="horz" pos="3135"/>
        <p:guide orient="horz" pos="3118"/>
        <p:guide orient="horz" pos="3390"/>
        <p:guide orient="horz" pos="2957"/>
        <p:guide orient="horz" pos="2941"/>
        <p:guide orient="horz" pos="3117"/>
        <p:guide orient="horz" pos="3098"/>
        <p:guide orient="horz" pos="3369"/>
        <p:guide pos="2475"/>
        <p:guide pos="2457"/>
        <p:guide pos="2449"/>
        <p:guide pos="2433"/>
        <p:guide pos="2264"/>
        <p:guide pos="2432"/>
        <p:guide pos="2424"/>
        <p:guide pos="2409"/>
        <p:guide pos="2408"/>
        <p:guide pos="2400"/>
        <p:guide pos="2385"/>
        <p:guide orient="horz" pos="2892"/>
        <p:guide orient="horz" pos="3145"/>
        <p:guide orient="horz" pos="3218"/>
        <p:guide orient="horz" pos="2808"/>
        <p:guide orient="horz" pos="3056"/>
        <p:guide orient="horz" pos="2792"/>
        <p:guide orient="horz" pos="3037"/>
        <p:guide orient="horz" pos="2791"/>
        <p:guide orient="horz" pos="2776"/>
        <p:guide orient="horz" pos="3019"/>
        <p:guide orient="horz" pos="2775"/>
        <p:guide orient="horz" pos="2759"/>
        <p:guide orient="horz" pos="3001"/>
        <p:guide pos="2171"/>
        <p:guide pos="2241"/>
        <p:guide pos="2098"/>
        <p:guide pos="2084"/>
        <p:guide pos="2075"/>
        <p:guide pos="2062"/>
        <p:guide pos="2219"/>
        <p:guide pos="2055"/>
        <p:guide pos="2042"/>
        <p:guide pos="2035"/>
        <p:guide pos="2022"/>
        <p:guide orient="horz" pos="2955"/>
        <p:guide orient="horz" pos="3213"/>
        <p:guide orient="horz" pos="2937"/>
        <p:guide orient="horz" pos="3194"/>
        <p:guide orient="horz" pos="3041"/>
        <p:guide orient="horz" pos="3309"/>
        <p:guide orient="horz" pos="3024"/>
        <p:guide orient="horz" pos="3289"/>
        <p:guide orient="horz" pos="2870"/>
        <p:guide orient="horz" pos="3123"/>
        <p:guide orient="horz" pos="2854"/>
        <p:guide orient="horz" pos="3104"/>
        <p:guide orient="horz" pos="2919"/>
        <p:guide orient="horz" pos="3175"/>
        <p:guide orient="horz" pos="3023"/>
        <p:guide orient="horz" pos="3006"/>
        <p:guide orient="horz" pos="3269"/>
        <p:guide orient="horz" pos="2853"/>
        <p:guide orient="horz" pos="2837"/>
        <p:guide orient="horz" pos="3084"/>
        <p:guide orient="horz" pos="2902"/>
        <p:guide orient="horz" pos="3156"/>
        <p:guide orient="horz" pos="3005"/>
        <p:guide orient="horz" pos="2988"/>
        <p:guide orient="horz" pos="3249"/>
        <p:guide orient="horz" pos="2836"/>
        <p:guide orient="horz" pos="2819"/>
        <p:guide orient="horz" pos="3066"/>
        <p:guide orient="horz" pos="3042"/>
        <p:guide orient="horz" pos="3308"/>
        <p:guide orient="horz" pos="3288"/>
        <p:guide orient="horz" pos="3131"/>
        <p:guide orient="horz" pos="3406"/>
        <p:guide orient="horz" pos="3113"/>
        <p:guide orient="horz" pos="3386"/>
        <p:guide orient="horz" pos="2954"/>
        <p:guide orient="horz" pos="3214"/>
        <p:guide orient="horz" pos="3112"/>
        <p:guide orient="horz" pos="3095"/>
        <p:guide orient="horz" pos="3365"/>
        <p:guide orient="horz" pos="2936"/>
        <p:guide orient="horz" pos="2920"/>
        <p:guide orient="horz" pos="3094"/>
        <p:guide orient="horz" pos="3075"/>
        <p:guide orient="horz" pos="3344"/>
        <p:guide orient="horz" pos="2871"/>
        <p:guide orient="horz" pos="3122"/>
        <p:guide orient="horz" pos="3195"/>
        <p:guide orient="horz" pos="2788"/>
        <p:guide orient="horz" pos="3034"/>
        <p:guide orient="horz" pos="2772"/>
        <p:guide orient="horz" pos="3015"/>
        <p:guide orient="horz" pos="2771"/>
        <p:guide orient="horz" pos="2756"/>
        <p:guide orient="horz" pos="2997"/>
        <p:guide orient="horz" pos="2755"/>
        <p:guide orient="horz" pos="2739"/>
        <p:guide orient="horz" pos="2979"/>
        <p:guide pos="2252"/>
        <p:guide pos="2237"/>
        <p:guide pos="2229"/>
        <p:guide pos="2215"/>
        <p:guide pos="2348"/>
        <p:guide pos="2331"/>
        <p:guide pos="2323"/>
        <p:guide pos="2309"/>
        <p:guide pos="2161"/>
        <p:guide pos="2147"/>
        <p:guide pos="2139"/>
        <p:guide pos="2125"/>
        <p:guide pos="2207"/>
        <p:guide pos="2193"/>
        <p:guide pos="2308"/>
        <p:guide pos="2300"/>
        <p:guide pos="2286"/>
        <p:guide pos="2118"/>
        <p:guide pos="2104"/>
        <p:guide pos="2185"/>
        <p:guide pos="2285"/>
        <p:guide pos="2277"/>
        <p:guide pos="2097"/>
        <p:guide pos="2083"/>
        <p:guide pos="2447"/>
        <p:guide pos="2429"/>
        <p:guide pos="2421"/>
        <p:guide pos="2406"/>
        <p:guide pos="2238"/>
        <p:guide pos="2405"/>
        <p:guide pos="2397"/>
        <p:guide pos="2382"/>
        <p:guide pos="2381"/>
        <p:guide pos="2373"/>
        <p:guide pos="2146"/>
        <p:guide pos="2216"/>
        <p:guide pos="2074"/>
        <p:guide pos="2060"/>
        <p:guide pos="2052"/>
        <p:guide pos="2039"/>
        <p:guide pos="2194"/>
        <p:guide pos="2032"/>
        <p:guide pos="2019"/>
        <p:guide pos="2012"/>
        <p:guide pos="19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85559" cy="500936"/>
          </a:xfrm>
          <a:prstGeom prst="rect">
            <a:avLst/>
          </a:prstGeom>
        </p:spPr>
        <p:txBody>
          <a:bodyPr vert="horz" lIns="92178" tIns="46090" rIns="92178" bIns="46090" rtlCol="0"/>
          <a:lstStyle>
            <a:lvl1pPr algn="l">
              <a:defRPr sz="1200"/>
            </a:lvl1pPr>
          </a:lstStyle>
          <a:p>
            <a:endParaRPr lang="fr-CH"/>
          </a:p>
        </p:txBody>
      </p:sp>
      <p:sp>
        <p:nvSpPr>
          <p:cNvPr id="3" name="Espace réservé de la date 2"/>
          <p:cNvSpPr>
            <a:spLocks noGrp="1"/>
          </p:cNvSpPr>
          <p:nvPr>
            <p:ph type="dt" sz="quarter" idx="1"/>
          </p:nvPr>
        </p:nvSpPr>
        <p:spPr>
          <a:xfrm>
            <a:off x="3902602" y="0"/>
            <a:ext cx="2985559" cy="500936"/>
          </a:xfrm>
          <a:prstGeom prst="rect">
            <a:avLst/>
          </a:prstGeom>
        </p:spPr>
        <p:txBody>
          <a:bodyPr vert="horz" lIns="92178" tIns="46090" rIns="92178" bIns="46090" rtlCol="0"/>
          <a:lstStyle>
            <a:lvl1pPr algn="r">
              <a:defRPr sz="1200"/>
            </a:lvl1pPr>
          </a:lstStyle>
          <a:p>
            <a:fld id="{CD7E8075-618A-450D-8907-D0A6A9747C26}" type="datetimeFigureOut">
              <a:rPr lang="fr-CH" smtClean="0"/>
              <a:t>23.10.2020</a:t>
            </a:fld>
            <a:endParaRPr lang="fr-CH"/>
          </a:p>
        </p:txBody>
      </p:sp>
      <p:sp>
        <p:nvSpPr>
          <p:cNvPr id="4" name="Espace réservé du pied de page 3"/>
          <p:cNvSpPr>
            <a:spLocks noGrp="1"/>
          </p:cNvSpPr>
          <p:nvPr>
            <p:ph type="ftr" sz="quarter" idx="2"/>
          </p:nvPr>
        </p:nvSpPr>
        <p:spPr>
          <a:xfrm>
            <a:off x="5" y="9516039"/>
            <a:ext cx="2985559" cy="500936"/>
          </a:xfrm>
          <a:prstGeom prst="rect">
            <a:avLst/>
          </a:prstGeom>
        </p:spPr>
        <p:txBody>
          <a:bodyPr vert="horz" lIns="92178" tIns="46090" rIns="92178" bIns="4609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902602" y="9516039"/>
            <a:ext cx="2985559" cy="500936"/>
          </a:xfrm>
          <a:prstGeom prst="rect">
            <a:avLst/>
          </a:prstGeom>
        </p:spPr>
        <p:txBody>
          <a:bodyPr vert="horz" lIns="92178" tIns="46090" rIns="92178" bIns="46090" rtlCol="0" anchor="b"/>
          <a:lstStyle>
            <a:lvl1pPr algn="r">
              <a:defRPr sz="1200"/>
            </a:lvl1pPr>
          </a:lstStyle>
          <a:p>
            <a:fld id="{195FB71D-A883-4F60-8F5A-96BC9A28CC0D}" type="slidenum">
              <a:rPr lang="fr-CH" smtClean="0"/>
              <a:t>‹N°›</a:t>
            </a:fld>
            <a:endParaRPr lang="fr-CH"/>
          </a:p>
        </p:txBody>
      </p:sp>
    </p:spTree>
    <p:extLst>
      <p:ext uri="{BB962C8B-B14F-4D97-AF65-F5344CB8AC3E}">
        <p14:creationId xmlns:p14="http://schemas.microsoft.com/office/powerpoint/2010/main" val="330940617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85559" cy="500936"/>
          </a:xfrm>
          <a:prstGeom prst="rect">
            <a:avLst/>
          </a:prstGeom>
        </p:spPr>
        <p:txBody>
          <a:bodyPr vert="horz" lIns="92178" tIns="46090" rIns="92178" bIns="46090" rtlCol="0"/>
          <a:lstStyle>
            <a:lvl1pPr algn="l">
              <a:defRPr sz="1200"/>
            </a:lvl1pPr>
          </a:lstStyle>
          <a:p>
            <a:endParaRPr lang="fr-CH"/>
          </a:p>
        </p:txBody>
      </p:sp>
      <p:sp>
        <p:nvSpPr>
          <p:cNvPr id="3" name="Espace réservé de la date 2"/>
          <p:cNvSpPr>
            <a:spLocks noGrp="1"/>
          </p:cNvSpPr>
          <p:nvPr>
            <p:ph type="dt" idx="1"/>
          </p:nvPr>
        </p:nvSpPr>
        <p:spPr>
          <a:xfrm>
            <a:off x="3902602" y="0"/>
            <a:ext cx="2985559" cy="500936"/>
          </a:xfrm>
          <a:prstGeom prst="rect">
            <a:avLst/>
          </a:prstGeom>
        </p:spPr>
        <p:txBody>
          <a:bodyPr vert="horz" lIns="92178" tIns="46090" rIns="92178" bIns="46090" rtlCol="0"/>
          <a:lstStyle>
            <a:lvl1pPr algn="r">
              <a:defRPr sz="1200"/>
            </a:lvl1pPr>
          </a:lstStyle>
          <a:p>
            <a:fld id="{13749716-20C0-482E-B645-ED343EF9349D}" type="datetimeFigureOut">
              <a:rPr lang="fr-CH" smtClean="0"/>
              <a:t>23.10.2020</a:t>
            </a:fld>
            <a:endParaRPr lang="fr-CH"/>
          </a:p>
        </p:txBody>
      </p:sp>
      <p:sp>
        <p:nvSpPr>
          <p:cNvPr id="4" name="Espace réservé de l'image des diapositives 3"/>
          <p:cNvSpPr>
            <a:spLocks noGrp="1" noRot="1" noChangeAspect="1"/>
          </p:cNvSpPr>
          <p:nvPr>
            <p:ph type="sldImg" idx="2"/>
          </p:nvPr>
        </p:nvSpPr>
        <p:spPr>
          <a:xfrm>
            <a:off x="941388" y="752475"/>
            <a:ext cx="5006975" cy="3756025"/>
          </a:xfrm>
          <a:prstGeom prst="rect">
            <a:avLst/>
          </a:prstGeom>
          <a:noFill/>
          <a:ln w="12700">
            <a:solidFill>
              <a:prstClr val="black"/>
            </a:solidFill>
          </a:ln>
        </p:spPr>
        <p:txBody>
          <a:bodyPr vert="horz" lIns="92178" tIns="46090" rIns="92178" bIns="46090" rtlCol="0" anchor="ctr"/>
          <a:lstStyle/>
          <a:p>
            <a:endParaRPr lang="fr-CH"/>
          </a:p>
        </p:txBody>
      </p:sp>
      <p:sp>
        <p:nvSpPr>
          <p:cNvPr id="5" name="Espace réservé des commentaires 4"/>
          <p:cNvSpPr>
            <a:spLocks noGrp="1"/>
          </p:cNvSpPr>
          <p:nvPr>
            <p:ph type="body" sz="quarter" idx="3"/>
          </p:nvPr>
        </p:nvSpPr>
        <p:spPr>
          <a:xfrm>
            <a:off x="688976" y="4758894"/>
            <a:ext cx="5511800" cy="4508421"/>
          </a:xfrm>
          <a:prstGeom prst="rect">
            <a:avLst/>
          </a:prstGeom>
        </p:spPr>
        <p:txBody>
          <a:bodyPr vert="horz" lIns="92178" tIns="46090" rIns="92178" bIns="4609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5" y="9516039"/>
            <a:ext cx="2985559" cy="500936"/>
          </a:xfrm>
          <a:prstGeom prst="rect">
            <a:avLst/>
          </a:prstGeom>
        </p:spPr>
        <p:txBody>
          <a:bodyPr vert="horz" lIns="92178" tIns="46090" rIns="92178" bIns="4609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902602" y="9516039"/>
            <a:ext cx="2985559" cy="500936"/>
          </a:xfrm>
          <a:prstGeom prst="rect">
            <a:avLst/>
          </a:prstGeom>
        </p:spPr>
        <p:txBody>
          <a:bodyPr vert="horz" lIns="92178" tIns="46090" rIns="92178" bIns="46090" rtlCol="0" anchor="b"/>
          <a:lstStyle>
            <a:lvl1pPr algn="r">
              <a:defRPr sz="1200"/>
            </a:lvl1pPr>
          </a:lstStyle>
          <a:p>
            <a:fld id="{2CE319D8-CB67-4A63-BCD2-D4C292142D3E}" type="slidenum">
              <a:rPr lang="fr-CH" smtClean="0"/>
              <a:t>‹N°›</a:t>
            </a:fld>
            <a:endParaRPr lang="fr-CH"/>
          </a:p>
        </p:txBody>
      </p:sp>
    </p:spTree>
    <p:extLst>
      <p:ext uri="{BB962C8B-B14F-4D97-AF65-F5344CB8AC3E}">
        <p14:creationId xmlns:p14="http://schemas.microsoft.com/office/powerpoint/2010/main" val="284040300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a:t>
            </a:fld>
            <a:endParaRPr lang="fr-CH"/>
          </a:p>
        </p:txBody>
      </p:sp>
    </p:spTree>
    <p:extLst>
      <p:ext uri="{BB962C8B-B14F-4D97-AF65-F5344CB8AC3E}">
        <p14:creationId xmlns:p14="http://schemas.microsoft.com/office/powerpoint/2010/main" val="3237709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10</a:t>
            </a:fld>
            <a:endParaRPr lang="fr-CH"/>
          </a:p>
        </p:txBody>
      </p:sp>
    </p:spTree>
    <p:extLst>
      <p:ext uri="{BB962C8B-B14F-4D97-AF65-F5344CB8AC3E}">
        <p14:creationId xmlns:p14="http://schemas.microsoft.com/office/powerpoint/2010/main" val="1250764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11</a:t>
            </a:fld>
            <a:endParaRPr lang="fr-CH"/>
          </a:p>
        </p:txBody>
      </p:sp>
    </p:spTree>
    <p:extLst>
      <p:ext uri="{BB962C8B-B14F-4D97-AF65-F5344CB8AC3E}">
        <p14:creationId xmlns:p14="http://schemas.microsoft.com/office/powerpoint/2010/main" val="2132236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12</a:t>
            </a:fld>
            <a:endParaRPr lang="fr-CH"/>
          </a:p>
        </p:txBody>
      </p:sp>
    </p:spTree>
    <p:extLst>
      <p:ext uri="{BB962C8B-B14F-4D97-AF65-F5344CB8AC3E}">
        <p14:creationId xmlns:p14="http://schemas.microsoft.com/office/powerpoint/2010/main" val="1692292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smtClean="0"/>
              <a:t>Le fichier d’autorité</a:t>
            </a:r>
            <a:r>
              <a:rPr lang="fr-CH" baseline="0" dirty="0" smtClean="0"/>
              <a:t> auteur et matières RERO, nom de personnes ou de collectivité est en cours d’intégration dans </a:t>
            </a:r>
            <a:r>
              <a:rPr lang="fr-CH" baseline="0" dirty="0" err="1" smtClean="0"/>
              <a:t>Idref</a:t>
            </a:r>
            <a:r>
              <a:rPr lang="fr-CH" baseline="0" dirty="0" smtClean="0"/>
              <a:t>. L’</a:t>
            </a:r>
            <a:r>
              <a:rPr lang="fr-CH" dirty="0" smtClean="0"/>
              <a:t>identifiant </a:t>
            </a:r>
            <a:r>
              <a:rPr lang="fr-CH" dirty="0" err="1" smtClean="0"/>
              <a:t>IdRef</a:t>
            </a:r>
            <a:r>
              <a:rPr lang="fr-CH" dirty="0" smtClean="0"/>
              <a:t> a été ajouté si l’agent a déjà été identifié dans </a:t>
            </a:r>
            <a:r>
              <a:rPr lang="fr-CH" dirty="0" err="1" smtClean="0"/>
              <a:t>IdRef</a:t>
            </a:r>
            <a:r>
              <a:rPr lang="fr-CH" dirty="0" smtClean="0"/>
              <a:t>, l’identifiant RERO</a:t>
            </a:r>
            <a:r>
              <a:rPr lang="fr-CH" baseline="0" dirty="0" smtClean="0"/>
              <a:t> est conservé si l’agent n’a pas encore été identifié.</a:t>
            </a:r>
          </a:p>
          <a:p>
            <a:r>
              <a:rPr lang="fr-CH" baseline="0" dirty="0" smtClean="0"/>
              <a:t>A terme, tous les agents devraient avoir un identifiant </a:t>
            </a:r>
            <a:r>
              <a:rPr lang="fr-CH" baseline="0" dirty="0" err="1" smtClean="0"/>
              <a:t>IdRef</a:t>
            </a:r>
            <a:r>
              <a:rPr lang="fr-CH" baseline="0" dirty="0" smtClean="0"/>
              <a:t> dans SLSP et plus d’identifiant RERO (sauf pour les noms communs et descripteurs de forme dans l’indexation matières)</a:t>
            </a:r>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13</a:t>
            </a:fld>
            <a:endParaRPr lang="fr-CH"/>
          </a:p>
        </p:txBody>
      </p:sp>
    </p:spTree>
    <p:extLst>
      <p:ext uri="{BB962C8B-B14F-4D97-AF65-F5344CB8AC3E}">
        <p14:creationId xmlns:p14="http://schemas.microsoft.com/office/powerpoint/2010/main" val="3693291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14</a:t>
            </a:fld>
            <a:endParaRPr lang="fr-CH"/>
          </a:p>
        </p:txBody>
      </p:sp>
    </p:spTree>
    <p:extLst>
      <p:ext uri="{BB962C8B-B14F-4D97-AF65-F5344CB8AC3E}">
        <p14:creationId xmlns:p14="http://schemas.microsoft.com/office/powerpoint/2010/main" val="2263791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15</a:t>
            </a:fld>
            <a:endParaRPr lang="fr-CH"/>
          </a:p>
        </p:txBody>
      </p:sp>
    </p:spTree>
    <p:extLst>
      <p:ext uri="{BB962C8B-B14F-4D97-AF65-F5344CB8AC3E}">
        <p14:creationId xmlns:p14="http://schemas.microsoft.com/office/powerpoint/2010/main" val="1137403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16</a:t>
            </a:fld>
            <a:endParaRPr lang="fr-CH"/>
          </a:p>
        </p:txBody>
      </p:sp>
    </p:spTree>
    <p:extLst>
      <p:ext uri="{BB962C8B-B14F-4D97-AF65-F5344CB8AC3E}">
        <p14:creationId xmlns:p14="http://schemas.microsoft.com/office/powerpoint/2010/main" val="99847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17</a:t>
            </a:fld>
            <a:endParaRPr lang="fr-CH"/>
          </a:p>
        </p:txBody>
      </p:sp>
    </p:spTree>
    <p:extLst>
      <p:ext uri="{BB962C8B-B14F-4D97-AF65-F5344CB8AC3E}">
        <p14:creationId xmlns:p14="http://schemas.microsoft.com/office/powerpoint/2010/main" val="318932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18</a:t>
            </a:fld>
            <a:endParaRPr lang="fr-CH"/>
          </a:p>
        </p:txBody>
      </p:sp>
    </p:spTree>
    <p:extLst>
      <p:ext uri="{BB962C8B-B14F-4D97-AF65-F5344CB8AC3E}">
        <p14:creationId xmlns:p14="http://schemas.microsoft.com/office/powerpoint/2010/main" val="488176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19</a:t>
            </a:fld>
            <a:endParaRPr lang="fr-CH"/>
          </a:p>
        </p:txBody>
      </p:sp>
    </p:spTree>
    <p:extLst>
      <p:ext uri="{BB962C8B-B14F-4D97-AF65-F5344CB8AC3E}">
        <p14:creationId xmlns:p14="http://schemas.microsoft.com/office/powerpoint/2010/main" val="81937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CH"/>
          </a:p>
        </p:txBody>
      </p:sp>
      <p:sp>
        <p:nvSpPr>
          <p:cNvPr id="5" name="Espace réservé du numéro de diapositive 4"/>
          <p:cNvSpPr>
            <a:spLocks noGrp="1"/>
          </p:cNvSpPr>
          <p:nvPr>
            <p:ph type="sldNum" sz="quarter" idx="5"/>
          </p:nvPr>
        </p:nvSpPr>
        <p:spPr/>
        <p:txBody>
          <a:bodyPr/>
          <a:lstStyle/>
          <a:p>
            <a:fld id="{2CE319D8-CB67-4A63-BCD2-D4C292142D3E}" type="slidenum">
              <a:rPr lang="fr-CH" smtClean="0"/>
              <a:t>2</a:t>
            </a:fld>
            <a:endParaRPr lang="fr-CH"/>
          </a:p>
        </p:txBody>
      </p:sp>
    </p:spTree>
    <p:extLst>
      <p:ext uri="{BB962C8B-B14F-4D97-AF65-F5344CB8AC3E}">
        <p14:creationId xmlns:p14="http://schemas.microsoft.com/office/powerpoint/2010/main" val="734078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20</a:t>
            </a:fld>
            <a:endParaRPr lang="fr-CH"/>
          </a:p>
        </p:txBody>
      </p:sp>
    </p:spTree>
    <p:extLst>
      <p:ext uri="{BB962C8B-B14F-4D97-AF65-F5344CB8AC3E}">
        <p14:creationId xmlns:p14="http://schemas.microsoft.com/office/powerpoint/2010/main" val="575744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21</a:t>
            </a:fld>
            <a:endParaRPr lang="fr-CH"/>
          </a:p>
        </p:txBody>
      </p:sp>
    </p:spTree>
    <p:extLst>
      <p:ext uri="{BB962C8B-B14F-4D97-AF65-F5344CB8AC3E}">
        <p14:creationId xmlns:p14="http://schemas.microsoft.com/office/powerpoint/2010/main" val="1912202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22</a:t>
            </a:fld>
            <a:endParaRPr lang="fr-CH"/>
          </a:p>
        </p:txBody>
      </p:sp>
    </p:spTree>
    <p:extLst>
      <p:ext uri="{BB962C8B-B14F-4D97-AF65-F5344CB8AC3E}">
        <p14:creationId xmlns:p14="http://schemas.microsoft.com/office/powerpoint/2010/main" val="224073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23</a:t>
            </a:fld>
            <a:endParaRPr lang="fr-CH"/>
          </a:p>
        </p:txBody>
      </p:sp>
    </p:spTree>
    <p:extLst>
      <p:ext uri="{BB962C8B-B14F-4D97-AF65-F5344CB8AC3E}">
        <p14:creationId xmlns:p14="http://schemas.microsoft.com/office/powerpoint/2010/main" val="3303328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24</a:t>
            </a:fld>
            <a:endParaRPr lang="fr-CH"/>
          </a:p>
        </p:txBody>
      </p:sp>
    </p:spTree>
    <p:extLst>
      <p:ext uri="{BB962C8B-B14F-4D97-AF65-F5344CB8AC3E}">
        <p14:creationId xmlns:p14="http://schemas.microsoft.com/office/powerpoint/2010/main" val="39348230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25</a:t>
            </a:fld>
            <a:endParaRPr lang="fr-CH"/>
          </a:p>
        </p:txBody>
      </p:sp>
    </p:spTree>
    <p:extLst>
      <p:ext uri="{BB962C8B-B14F-4D97-AF65-F5344CB8AC3E}">
        <p14:creationId xmlns:p14="http://schemas.microsoft.com/office/powerpoint/2010/main" val="17166910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26</a:t>
            </a:fld>
            <a:endParaRPr lang="fr-CH"/>
          </a:p>
        </p:txBody>
      </p:sp>
    </p:spTree>
    <p:extLst>
      <p:ext uri="{BB962C8B-B14F-4D97-AF65-F5344CB8AC3E}">
        <p14:creationId xmlns:p14="http://schemas.microsoft.com/office/powerpoint/2010/main" val="1775236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27</a:t>
            </a:fld>
            <a:endParaRPr lang="fr-CH"/>
          </a:p>
        </p:txBody>
      </p:sp>
    </p:spTree>
    <p:extLst>
      <p:ext uri="{BB962C8B-B14F-4D97-AF65-F5344CB8AC3E}">
        <p14:creationId xmlns:p14="http://schemas.microsoft.com/office/powerpoint/2010/main" val="29298746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28</a:t>
            </a:fld>
            <a:endParaRPr lang="fr-CH"/>
          </a:p>
        </p:txBody>
      </p:sp>
    </p:spTree>
    <p:extLst>
      <p:ext uri="{BB962C8B-B14F-4D97-AF65-F5344CB8AC3E}">
        <p14:creationId xmlns:p14="http://schemas.microsoft.com/office/powerpoint/2010/main" val="10096435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29</a:t>
            </a:fld>
            <a:endParaRPr lang="fr-CH"/>
          </a:p>
        </p:txBody>
      </p:sp>
    </p:spTree>
    <p:extLst>
      <p:ext uri="{BB962C8B-B14F-4D97-AF65-F5344CB8AC3E}">
        <p14:creationId xmlns:p14="http://schemas.microsoft.com/office/powerpoint/2010/main" val="722471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3</a:t>
            </a:fld>
            <a:endParaRPr lang="fr-CH"/>
          </a:p>
        </p:txBody>
      </p:sp>
    </p:spTree>
    <p:extLst>
      <p:ext uri="{BB962C8B-B14F-4D97-AF65-F5344CB8AC3E}">
        <p14:creationId xmlns:p14="http://schemas.microsoft.com/office/powerpoint/2010/main" val="38150072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30</a:t>
            </a:fld>
            <a:endParaRPr lang="fr-CH"/>
          </a:p>
        </p:txBody>
      </p:sp>
    </p:spTree>
    <p:extLst>
      <p:ext uri="{BB962C8B-B14F-4D97-AF65-F5344CB8AC3E}">
        <p14:creationId xmlns:p14="http://schemas.microsoft.com/office/powerpoint/2010/main" val="32873650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endParaRPr lang="fr-CH"/>
          </a:p>
        </p:txBody>
      </p:sp>
      <p:sp>
        <p:nvSpPr>
          <p:cNvPr id="5" name="Espace réservé du numéro de diapositive 4"/>
          <p:cNvSpPr>
            <a:spLocks noGrp="1"/>
          </p:cNvSpPr>
          <p:nvPr>
            <p:ph type="sldNum" sz="quarter" idx="5"/>
          </p:nvPr>
        </p:nvSpPr>
        <p:spPr/>
        <p:txBody>
          <a:bodyPr/>
          <a:lstStyle/>
          <a:p>
            <a:fld id="{2CE319D8-CB67-4A63-BCD2-D4C292142D3E}" type="slidenum">
              <a:rPr lang="fr-CH" smtClean="0"/>
              <a:t>31</a:t>
            </a:fld>
            <a:endParaRPr lang="fr-CH"/>
          </a:p>
        </p:txBody>
      </p:sp>
    </p:spTree>
    <p:extLst>
      <p:ext uri="{BB962C8B-B14F-4D97-AF65-F5344CB8AC3E}">
        <p14:creationId xmlns:p14="http://schemas.microsoft.com/office/powerpoint/2010/main" val="301679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4</a:t>
            </a:fld>
            <a:endParaRPr lang="fr-CH"/>
          </a:p>
        </p:txBody>
      </p:sp>
    </p:spTree>
    <p:extLst>
      <p:ext uri="{BB962C8B-B14F-4D97-AF65-F5344CB8AC3E}">
        <p14:creationId xmlns:p14="http://schemas.microsoft.com/office/powerpoint/2010/main" val="3722890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5</a:t>
            </a:fld>
            <a:endParaRPr lang="fr-CH"/>
          </a:p>
        </p:txBody>
      </p:sp>
    </p:spTree>
    <p:extLst>
      <p:ext uri="{BB962C8B-B14F-4D97-AF65-F5344CB8AC3E}">
        <p14:creationId xmlns:p14="http://schemas.microsoft.com/office/powerpoint/2010/main" val="1231841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6</a:t>
            </a:fld>
            <a:endParaRPr lang="fr-CH"/>
          </a:p>
        </p:txBody>
      </p:sp>
    </p:spTree>
    <p:extLst>
      <p:ext uri="{BB962C8B-B14F-4D97-AF65-F5344CB8AC3E}">
        <p14:creationId xmlns:p14="http://schemas.microsoft.com/office/powerpoint/2010/main" val="3840089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7</a:t>
            </a:fld>
            <a:endParaRPr lang="fr-CH"/>
          </a:p>
        </p:txBody>
      </p:sp>
    </p:spTree>
    <p:extLst>
      <p:ext uri="{BB962C8B-B14F-4D97-AF65-F5344CB8AC3E}">
        <p14:creationId xmlns:p14="http://schemas.microsoft.com/office/powerpoint/2010/main" val="2425773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8</a:t>
            </a:fld>
            <a:endParaRPr lang="fr-CH"/>
          </a:p>
        </p:txBody>
      </p:sp>
    </p:spTree>
    <p:extLst>
      <p:ext uri="{BB962C8B-B14F-4D97-AF65-F5344CB8AC3E}">
        <p14:creationId xmlns:p14="http://schemas.microsoft.com/office/powerpoint/2010/main" val="1598338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pied de page 3"/>
          <p:cNvSpPr>
            <a:spLocks noGrp="1"/>
          </p:cNvSpPr>
          <p:nvPr>
            <p:ph type="ftr" sz="quarter" idx="10"/>
          </p:nvPr>
        </p:nvSpPr>
        <p:spPr/>
        <p:txBody>
          <a:bodyPr/>
          <a:lstStyle/>
          <a:p>
            <a:endParaRPr lang="fr-CH"/>
          </a:p>
        </p:txBody>
      </p:sp>
      <p:sp>
        <p:nvSpPr>
          <p:cNvPr id="5" name="Espace réservé du numéro de diapositive 4"/>
          <p:cNvSpPr>
            <a:spLocks noGrp="1"/>
          </p:cNvSpPr>
          <p:nvPr>
            <p:ph type="sldNum" sz="quarter" idx="11"/>
          </p:nvPr>
        </p:nvSpPr>
        <p:spPr/>
        <p:txBody>
          <a:bodyPr/>
          <a:lstStyle/>
          <a:p>
            <a:fld id="{2CE319D8-CB67-4A63-BCD2-D4C292142D3E}" type="slidenum">
              <a:rPr lang="fr-CH" smtClean="0"/>
              <a:t>9</a:t>
            </a:fld>
            <a:endParaRPr lang="fr-CH"/>
          </a:p>
        </p:txBody>
      </p:sp>
    </p:spTree>
    <p:extLst>
      <p:ext uri="{BB962C8B-B14F-4D97-AF65-F5344CB8AC3E}">
        <p14:creationId xmlns:p14="http://schemas.microsoft.com/office/powerpoint/2010/main" val="1742430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80728"/>
            <a:ext cx="7772400" cy="1470025"/>
          </a:xfrm>
        </p:spPr>
        <p:txBody>
          <a:bodyPr/>
          <a:lstStyle/>
          <a:p>
            <a:r>
              <a:rPr lang="fr-FR"/>
              <a:t>Modifiez le style du titre</a:t>
            </a:r>
            <a:endParaRPr lang="fr-CH"/>
          </a:p>
        </p:txBody>
      </p:sp>
      <p:sp>
        <p:nvSpPr>
          <p:cNvPr id="3" name="Sous-titre 2"/>
          <p:cNvSpPr>
            <a:spLocks noGrp="1"/>
          </p:cNvSpPr>
          <p:nvPr>
            <p:ph type="subTitle" idx="1"/>
          </p:nvPr>
        </p:nvSpPr>
        <p:spPr>
          <a:xfrm>
            <a:off x="1371600" y="2736503"/>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H"/>
          </a:p>
        </p:txBody>
      </p:sp>
      <p:sp>
        <p:nvSpPr>
          <p:cNvPr id="4" name="Espace réservé de la date 3"/>
          <p:cNvSpPr>
            <a:spLocks noGrp="1"/>
          </p:cNvSpPr>
          <p:nvPr>
            <p:ph type="dt" sz="half" idx="10"/>
          </p:nvPr>
        </p:nvSpPr>
        <p:spPr/>
        <p:txBody>
          <a:bodyPr/>
          <a:lstStyle/>
          <a:p>
            <a:fld id="{3DC50FCA-8D14-4169-83FE-D3FC9F1C7E24}" type="datetime1">
              <a:rPr lang="fr-FR" smtClean="0">
                <a:solidFill>
                  <a:prstClr val="black">
                    <a:tint val="75000"/>
                  </a:prstClr>
                </a:solidFill>
              </a:rPr>
              <a:pPr/>
              <a:t>23/10/2020</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2420215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C19F4B3F-91E7-41A4-A269-BF4521D4BAAB}" type="datetime1">
              <a:rPr lang="fr-FR" smtClean="0">
                <a:solidFill>
                  <a:prstClr val="black">
                    <a:tint val="75000"/>
                  </a:prstClr>
                </a:solidFill>
              </a:rPr>
              <a:pPr/>
              <a:t>23/10/2020</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232172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098578"/>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457200" y="274639"/>
            <a:ext cx="6019800" cy="509857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3F9A6032-F590-4292-9AE9-178D25ABF3E9}" type="datetime1">
              <a:rPr lang="fr-FR" smtClean="0">
                <a:solidFill>
                  <a:prstClr val="black">
                    <a:tint val="75000"/>
                  </a:prstClr>
                </a:solidFill>
              </a:rPr>
              <a:pPr/>
              <a:t>23/10/2020</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2868451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170A502B-08C1-487D-9121-DCBEC4D4D870}" type="datetime1">
              <a:rPr lang="fr-FR" smtClean="0">
                <a:solidFill>
                  <a:prstClr val="black">
                    <a:tint val="75000"/>
                  </a:prstClr>
                </a:solidFill>
              </a:rPr>
              <a:pPr/>
              <a:t>23/10/2020</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178826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056979"/>
            <a:ext cx="7772400" cy="1362075"/>
          </a:xfr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722313" y="155679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EFFF249-301D-497B-B414-89D8A279F96D}" type="datetime1">
              <a:rPr lang="fr-FR" smtClean="0">
                <a:solidFill>
                  <a:prstClr val="black">
                    <a:tint val="75000"/>
                  </a:prstClr>
                </a:solidFill>
              </a:rPr>
              <a:pPr/>
              <a:t>23/10/2020</a:t>
            </a:fld>
            <a:endParaRPr lang="fr-CH">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CH">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36391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457200" y="1600201"/>
            <a:ext cx="4038600" cy="37730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1"/>
            <a:ext cx="4038600" cy="37730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A687A766-8A6B-4E2B-93C8-40977BFB0351}" type="datetime1">
              <a:rPr lang="fr-FR" smtClean="0">
                <a:solidFill>
                  <a:prstClr val="black">
                    <a:tint val="75000"/>
                  </a:prstClr>
                </a:solidFill>
              </a:rPr>
              <a:pPr/>
              <a:t>23/10/2020</a:t>
            </a:fld>
            <a:endParaRPr lang="fr-CH">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CH">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1776602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1983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1983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6657E1D5-1F37-4510-8D7A-9C0C0FB49DFE}" type="datetime1">
              <a:rPr lang="fr-FR" smtClean="0">
                <a:solidFill>
                  <a:prstClr val="black">
                    <a:tint val="75000"/>
                  </a:prstClr>
                </a:solidFill>
              </a:rPr>
              <a:pPr/>
              <a:t>23/10/2020</a:t>
            </a:fld>
            <a:endParaRPr lang="fr-CH">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CH">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388599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fld id="{3EF4585A-511D-409B-8649-296120EF2B2B}" type="datetime1">
              <a:rPr lang="fr-FR" smtClean="0">
                <a:solidFill>
                  <a:prstClr val="black">
                    <a:tint val="75000"/>
                  </a:prstClr>
                </a:solidFill>
              </a:rPr>
              <a:pPr/>
              <a:t>23/10/2020</a:t>
            </a:fld>
            <a:endParaRPr lang="fr-CH">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CH">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2660409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2B0ED8-2219-4361-965C-303C20D81400}" type="datetime1">
              <a:rPr lang="fr-FR" smtClean="0">
                <a:solidFill>
                  <a:prstClr val="black">
                    <a:tint val="75000"/>
                  </a:prstClr>
                </a:solidFill>
              </a:rPr>
              <a:pPr/>
              <a:t>23/10/2020</a:t>
            </a:fld>
            <a:endParaRPr lang="fr-CH">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CH">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137817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3575050" y="273051"/>
            <a:ext cx="5111750" cy="51001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1"/>
            <a:ext cx="3008313" cy="39381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688AF77-F7A6-474B-9C61-0BD49584A80F}" type="datetime1">
              <a:rPr lang="fr-FR" smtClean="0">
                <a:solidFill>
                  <a:prstClr val="black">
                    <a:tint val="75000"/>
                  </a:prstClr>
                </a:solidFill>
              </a:rPr>
              <a:pPr/>
              <a:t>23/10/2020</a:t>
            </a:fld>
            <a:endParaRPr lang="fr-CH">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CH">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388512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304457"/>
            <a:ext cx="5486400" cy="566738"/>
          </a:xfrm>
        </p:spPr>
        <p:txBody>
          <a:bodyPr anchor="b"/>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1792288" y="11663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CH"/>
          </a:p>
        </p:txBody>
      </p:sp>
      <p:sp>
        <p:nvSpPr>
          <p:cNvPr id="4" name="Espace réservé du texte 3"/>
          <p:cNvSpPr>
            <a:spLocks noGrp="1"/>
          </p:cNvSpPr>
          <p:nvPr>
            <p:ph type="body" sz="half" idx="2"/>
          </p:nvPr>
        </p:nvSpPr>
        <p:spPr>
          <a:xfrm>
            <a:off x="1792288" y="4871195"/>
            <a:ext cx="5486400" cy="5020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2EFA0C7-A563-4A23-A17D-00B7F11F42CE}" type="datetime1">
              <a:rPr lang="fr-FR" smtClean="0">
                <a:solidFill>
                  <a:prstClr val="black">
                    <a:tint val="75000"/>
                  </a:prstClr>
                </a:solidFill>
              </a:rPr>
              <a:pPr/>
              <a:t>23/10/2020</a:t>
            </a:fld>
            <a:endParaRPr lang="fr-CH">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CH">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spTree>
    <p:extLst>
      <p:ext uri="{BB962C8B-B14F-4D97-AF65-F5344CB8AC3E}">
        <p14:creationId xmlns:p14="http://schemas.microsoft.com/office/powerpoint/2010/main" val="253032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CH"/>
          </a:p>
        </p:txBody>
      </p:sp>
      <p:sp>
        <p:nvSpPr>
          <p:cNvPr id="3" name="Espace réservé du texte 2"/>
          <p:cNvSpPr>
            <a:spLocks noGrp="1"/>
          </p:cNvSpPr>
          <p:nvPr>
            <p:ph type="body" idx="1"/>
          </p:nvPr>
        </p:nvSpPr>
        <p:spPr>
          <a:xfrm>
            <a:off x="457200" y="1600200"/>
            <a:ext cx="8229600" cy="370100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4" name="Espace réservé de la date 3"/>
          <p:cNvSpPr>
            <a:spLocks noGrp="1"/>
          </p:cNvSpPr>
          <p:nvPr>
            <p:ph type="dt" sz="half" idx="2"/>
          </p:nvPr>
        </p:nvSpPr>
        <p:spPr>
          <a:xfrm>
            <a:off x="457200" y="544013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00B35-AF05-4D4F-9334-22A5F0AFF253}" type="datetime1">
              <a:rPr lang="fr-FR" smtClean="0">
                <a:solidFill>
                  <a:prstClr val="black">
                    <a:tint val="75000"/>
                  </a:prstClr>
                </a:solidFill>
              </a:rPr>
              <a:pPr/>
              <a:t>23/10/2020</a:t>
            </a:fld>
            <a:endParaRPr lang="fr-CH">
              <a:solidFill>
                <a:prstClr val="black">
                  <a:tint val="75000"/>
                </a:prstClr>
              </a:solidFill>
            </a:endParaRPr>
          </a:p>
        </p:txBody>
      </p:sp>
      <p:sp>
        <p:nvSpPr>
          <p:cNvPr id="5" name="Espace réservé du pied de page 4"/>
          <p:cNvSpPr>
            <a:spLocks noGrp="1"/>
          </p:cNvSpPr>
          <p:nvPr>
            <p:ph type="ftr" sz="quarter" idx="3"/>
          </p:nvPr>
        </p:nvSpPr>
        <p:spPr>
          <a:xfrm>
            <a:off x="3124200" y="544013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solidFill>
                <a:prstClr val="black">
                  <a:tint val="75000"/>
                </a:prstClr>
              </a:solidFill>
            </a:endParaRPr>
          </a:p>
        </p:txBody>
      </p:sp>
      <p:sp>
        <p:nvSpPr>
          <p:cNvPr id="6" name="Espace réservé du numéro de diapositive 5"/>
          <p:cNvSpPr>
            <a:spLocks noGrp="1"/>
          </p:cNvSpPr>
          <p:nvPr>
            <p:ph type="sldNum" sz="quarter" idx="4"/>
          </p:nvPr>
        </p:nvSpPr>
        <p:spPr>
          <a:xfrm>
            <a:off x="6553200" y="544013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6A539-EABA-4C1B-801F-51099F8620D0}" type="slidenum">
              <a:rPr lang="fr-CH" smtClean="0">
                <a:solidFill>
                  <a:prstClr val="black">
                    <a:tint val="75000"/>
                  </a:prstClr>
                </a:solidFill>
              </a:rPr>
              <a:pPr/>
              <a:t>‹N°›</a:t>
            </a:fld>
            <a:endParaRPr lang="fr-CH">
              <a:solidFill>
                <a:prstClr val="black">
                  <a:tint val="75000"/>
                </a:prstClr>
              </a:solidFill>
            </a:endParaRPr>
          </a:p>
        </p:txBody>
      </p:sp>
      <p:grpSp>
        <p:nvGrpSpPr>
          <p:cNvPr id="10" name="Groupe 9"/>
          <p:cNvGrpSpPr/>
          <p:nvPr/>
        </p:nvGrpSpPr>
        <p:grpSpPr>
          <a:xfrm>
            <a:off x="0" y="5779008"/>
            <a:ext cx="9144000" cy="1078992"/>
            <a:chOff x="0" y="5779008"/>
            <a:chExt cx="9144000" cy="1078992"/>
          </a:xfrm>
        </p:grpSpPr>
        <p:pic>
          <p:nvPicPr>
            <p:cNvPr id="11" name="Image 10" descr="template.jpg"/>
            <p:cNvPicPr>
              <a:picLocks noChangeAspect="1"/>
            </p:cNvPicPr>
            <p:nvPr/>
          </p:nvPicPr>
          <p:blipFill>
            <a:blip r:embed="rId13" cstate="print"/>
            <a:stretch>
              <a:fillRect/>
            </a:stretch>
          </p:blipFill>
          <p:spPr>
            <a:xfrm>
              <a:off x="0" y="5779008"/>
              <a:ext cx="9144000" cy="1078992"/>
            </a:xfrm>
            <a:prstGeom prst="rect">
              <a:avLst/>
            </a:prstGeom>
          </p:spPr>
        </p:pic>
        <p:sp>
          <p:nvSpPr>
            <p:cNvPr id="12" name="ZoneTexte 11"/>
            <p:cNvSpPr txBox="1"/>
            <p:nvPr/>
          </p:nvSpPr>
          <p:spPr>
            <a:xfrm>
              <a:off x="348280" y="6000768"/>
              <a:ext cx="6009670" cy="646331"/>
            </a:xfrm>
            <a:prstGeom prst="rect">
              <a:avLst/>
            </a:prstGeom>
            <a:noFill/>
          </p:spPr>
          <p:txBody>
            <a:bodyPr wrap="square" rtlCol="0">
              <a:spAutoFit/>
            </a:bodyPr>
            <a:lstStyle/>
            <a:p>
              <a:r>
                <a:rPr lang="fr-CH" b="1" dirty="0">
                  <a:solidFill>
                    <a:prstClr val="white"/>
                  </a:solidFill>
                  <a:latin typeface="Arial" pitchFamily="34" charset="0"/>
                  <a:cs typeface="Arial" pitchFamily="34" charset="0"/>
                </a:rPr>
                <a:t>DIVISION DE L’INFORMATION</a:t>
              </a:r>
            </a:p>
            <a:p>
              <a:r>
                <a:rPr lang="fr-CH" b="1" dirty="0">
                  <a:solidFill>
                    <a:prstClr val="white"/>
                  </a:solidFill>
                  <a:latin typeface="Arial" pitchFamily="34" charset="0"/>
                  <a:cs typeface="Arial" pitchFamily="34" charset="0"/>
                </a:rPr>
                <a:t>SCIENTIFIQUE</a:t>
              </a:r>
            </a:p>
          </p:txBody>
        </p:sp>
      </p:grpSp>
    </p:spTree>
    <p:extLst>
      <p:ext uri="{BB962C8B-B14F-4D97-AF65-F5344CB8AC3E}">
        <p14:creationId xmlns:p14="http://schemas.microsoft.com/office/powerpoint/2010/main" val="14699981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svg"/></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openxmlformats.org/officeDocument/2006/relationships/image" Target="../media/image14.sv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5C066A-E4F5-F64B-ABB6-B7AA396EEBF1}"/>
              </a:ext>
            </a:extLst>
          </p:cNvPr>
          <p:cNvSpPr>
            <a:spLocks noGrp="1"/>
          </p:cNvSpPr>
          <p:nvPr>
            <p:ph type="title"/>
          </p:nvPr>
        </p:nvSpPr>
        <p:spPr>
          <a:xfrm>
            <a:off x="457200" y="1268760"/>
            <a:ext cx="8229600" cy="1143000"/>
          </a:xfrm>
        </p:spPr>
        <p:txBody>
          <a:bodyPr>
            <a:normAutofit fontScale="90000"/>
          </a:bodyPr>
          <a:lstStyle/>
          <a:p>
            <a:r>
              <a:rPr lang="fr-FR" dirty="0">
                <a:solidFill>
                  <a:srgbClr val="CF0063"/>
                </a:solidFill>
              </a:rPr>
              <a:t>Format MARC21 dans les notices RERO migrées sur SLSP</a:t>
            </a:r>
          </a:p>
        </p:txBody>
      </p:sp>
      <p:sp>
        <p:nvSpPr>
          <p:cNvPr id="3" name="Espace réservé du numéro de diapositive 2">
            <a:extLst>
              <a:ext uri="{FF2B5EF4-FFF2-40B4-BE49-F238E27FC236}">
                <a16:creationId xmlns:a16="http://schemas.microsoft.com/office/drawing/2014/main" id="{E788D74A-01F0-C54F-B89F-2D80383F1889}"/>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a:t>
            </a:fld>
            <a:endParaRPr lang="fr-CH">
              <a:solidFill>
                <a:prstClr val="black">
                  <a:tint val="75000"/>
                </a:prstClr>
              </a:solidFill>
            </a:endParaRPr>
          </a:p>
        </p:txBody>
      </p:sp>
      <p:sp>
        <p:nvSpPr>
          <p:cNvPr id="5" name="ZoneTexte 4">
            <a:extLst>
              <a:ext uri="{FF2B5EF4-FFF2-40B4-BE49-F238E27FC236}">
                <a16:creationId xmlns:a16="http://schemas.microsoft.com/office/drawing/2014/main" id="{BF319058-5940-D44D-92E6-9E1B2F82AA5F}"/>
              </a:ext>
            </a:extLst>
          </p:cNvPr>
          <p:cNvSpPr txBox="1"/>
          <p:nvPr/>
        </p:nvSpPr>
        <p:spPr>
          <a:xfrm>
            <a:off x="1139594" y="4077072"/>
            <a:ext cx="7571184" cy="1477328"/>
          </a:xfrm>
          <a:prstGeom prst="rect">
            <a:avLst/>
          </a:prstGeom>
          <a:noFill/>
        </p:spPr>
        <p:txBody>
          <a:bodyPr wrap="square" rtlCol="0">
            <a:spAutoFit/>
          </a:bodyPr>
          <a:lstStyle/>
          <a:p>
            <a:pPr algn="r"/>
            <a:r>
              <a:rPr lang="fr-FR" dirty="0"/>
              <a:t>Préparé </a:t>
            </a:r>
            <a:r>
              <a:rPr lang="fr-FR" dirty="0" smtClean="0"/>
              <a:t>par Catherine en </a:t>
            </a:r>
            <a:r>
              <a:rPr lang="fr-FR" dirty="0"/>
              <a:t>collaboration avec:</a:t>
            </a:r>
          </a:p>
          <a:p>
            <a:pPr algn="r"/>
            <a:r>
              <a:rPr lang="fr-FR" dirty="0"/>
              <a:t>BCU/FR </a:t>
            </a:r>
            <a:r>
              <a:rPr lang="fr-FR" dirty="0" smtClean="0"/>
              <a:t>(Livia, Michel, Sandra, Sarah</a:t>
            </a:r>
            <a:r>
              <a:rPr lang="fr-FR" dirty="0"/>
              <a:t>, </a:t>
            </a:r>
            <a:r>
              <a:rPr lang="fr-FR" dirty="0" smtClean="0"/>
              <a:t>Sylvie) </a:t>
            </a:r>
          </a:p>
          <a:p>
            <a:pPr algn="r"/>
            <a:r>
              <a:rPr lang="fr-FR" dirty="0" smtClean="0"/>
              <a:t>Ville </a:t>
            </a:r>
            <a:r>
              <a:rPr lang="fr-FR" dirty="0"/>
              <a:t>de Genève (</a:t>
            </a:r>
            <a:r>
              <a:rPr lang="fr-FR" dirty="0" smtClean="0"/>
              <a:t>Claire-Lise, Fabienne)</a:t>
            </a:r>
          </a:p>
          <a:p>
            <a:pPr algn="r"/>
            <a:r>
              <a:rPr lang="fr-FR" dirty="0" smtClean="0"/>
              <a:t>CODIS-BUNIGE (Frédéric</a:t>
            </a:r>
            <a:r>
              <a:rPr lang="fr-FR" dirty="0"/>
              <a:t>,</a:t>
            </a:r>
            <a:r>
              <a:rPr lang="fr-FR" dirty="0" smtClean="0"/>
              <a:t> Katia, Maria)</a:t>
            </a:r>
            <a:endParaRPr lang="fr-FR" dirty="0"/>
          </a:p>
          <a:p>
            <a:pPr algn="r"/>
            <a:r>
              <a:rPr lang="fr-FR" dirty="0"/>
              <a:t>octobre 2020 </a:t>
            </a:r>
          </a:p>
        </p:txBody>
      </p:sp>
    </p:spTree>
    <p:extLst>
      <p:ext uri="{BB962C8B-B14F-4D97-AF65-F5344CB8AC3E}">
        <p14:creationId xmlns:p14="http://schemas.microsoft.com/office/powerpoint/2010/main" val="2137885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019</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10</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755576" y="1628800"/>
            <a:ext cx="7416824" cy="2585323"/>
          </a:xfrm>
          <a:prstGeom prst="rect">
            <a:avLst/>
          </a:prstGeom>
          <a:noFill/>
        </p:spPr>
        <p:txBody>
          <a:bodyPr wrap="square" rtlCol="0">
            <a:spAutoFit/>
          </a:bodyPr>
          <a:lstStyle/>
          <a:p>
            <a:r>
              <a:rPr lang="fr-FR" dirty="0"/>
              <a:t>Seuls les champs 019 ayant des contenus utiles pour tout le monde sont maintenus en 019, les autres champs 019 sont transférés en champ local 991</a:t>
            </a:r>
          </a:p>
          <a:p>
            <a:endParaRPr lang="fr-FR" dirty="0"/>
          </a:p>
          <a:p>
            <a:r>
              <a:rPr lang="fr-CH" dirty="0"/>
              <a:t>019 __ |a Niveau supérieur ! |5 </a:t>
            </a:r>
            <a:r>
              <a:rPr lang="fr-CH" dirty="0" err="1"/>
              <a:t>rero</a:t>
            </a:r>
            <a:r>
              <a:rPr lang="fr-CH" dirty="0"/>
              <a:t>/10.2004</a:t>
            </a:r>
          </a:p>
          <a:p>
            <a:endParaRPr lang="fr-CH" dirty="0"/>
          </a:p>
          <a:p>
            <a:r>
              <a:rPr lang="fr-CH" dirty="0"/>
              <a:t>991 __ |a Cat. d'après la </a:t>
            </a:r>
            <a:r>
              <a:rPr lang="fr-CH" dirty="0" err="1"/>
              <a:t>couv</a:t>
            </a:r>
            <a:r>
              <a:rPr lang="fr-CH" dirty="0"/>
              <a:t>. </a:t>
            </a:r>
            <a:r>
              <a:rPr lang="fr-CH" dirty="0" smtClean="0"/>
              <a:t>|9 </a:t>
            </a:r>
            <a:r>
              <a:rPr lang="fr-CH" dirty="0" err="1" smtClean="0"/>
              <a:t>gevbpu</a:t>
            </a:r>
            <a:r>
              <a:rPr lang="fr-CH" dirty="0" smtClean="0"/>
              <a:t>/01.1998</a:t>
            </a:r>
            <a:endParaRPr lang="fr-CH" dirty="0"/>
          </a:p>
          <a:p>
            <a:endParaRPr lang="fr-CH" dirty="0"/>
          </a:p>
          <a:p>
            <a:r>
              <a:rPr lang="fr-FR" dirty="0" smtClean="0">
                <a:solidFill>
                  <a:srgbClr val="CF0063"/>
                </a:solidFill>
              </a:rPr>
              <a:t>Champ 991 sera peut-être légèrement différent car ne figure pas encore dans la migration de test</a:t>
            </a:r>
            <a:endParaRPr lang="fr-FR" dirty="0">
              <a:solidFill>
                <a:srgbClr val="FF0000"/>
              </a:solidFill>
            </a:endParaRPr>
          </a:p>
        </p:txBody>
      </p:sp>
    </p:spTree>
    <p:extLst>
      <p:ext uri="{BB962C8B-B14F-4D97-AF65-F5344CB8AC3E}">
        <p14:creationId xmlns:p14="http://schemas.microsoft.com/office/powerpoint/2010/main" val="3307428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035</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11</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755576" y="1628800"/>
            <a:ext cx="7416824" cy="2585323"/>
          </a:xfrm>
          <a:prstGeom prst="rect">
            <a:avLst/>
          </a:prstGeom>
          <a:noFill/>
        </p:spPr>
        <p:txBody>
          <a:bodyPr wrap="square" rtlCol="0">
            <a:spAutoFit/>
          </a:bodyPr>
          <a:lstStyle/>
          <a:p>
            <a:r>
              <a:rPr lang="fr-FR" dirty="0"/>
              <a:t>On peut distinguer quelle est la notice maître selon l’ordre des champs 035</a:t>
            </a:r>
          </a:p>
          <a:p>
            <a:endParaRPr lang="fr-FR" dirty="0"/>
          </a:p>
          <a:p>
            <a:r>
              <a:rPr lang="fr-FR" dirty="0"/>
              <a:t>035 __ |a (</a:t>
            </a:r>
            <a:r>
              <a:rPr lang="fr-FR" dirty="0" err="1"/>
              <a:t>swissbib</a:t>
            </a:r>
            <a:r>
              <a:rPr lang="fr-FR" dirty="0"/>
              <a:t>)240413385-41slsp_network 	</a:t>
            </a:r>
          </a:p>
          <a:p>
            <a:r>
              <a:rPr lang="fr-FR" dirty="0"/>
              <a:t>035 __ |a 240413385 |9 </a:t>
            </a:r>
            <a:r>
              <a:rPr lang="fr-FR" dirty="0" err="1"/>
              <a:t>ExL</a:t>
            </a:r>
            <a:r>
              <a:rPr lang="fr-FR" dirty="0"/>
              <a:t> 	</a:t>
            </a:r>
          </a:p>
          <a:p>
            <a:r>
              <a:rPr lang="fr-FR" b="1" dirty="0"/>
              <a:t>035 __ |a (RERO)R008794356-41slsp </a:t>
            </a:r>
            <a:r>
              <a:rPr lang="fr-FR" dirty="0"/>
              <a:t>	</a:t>
            </a:r>
          </a:p>
          <a:p>
            <a:r>
              <a:rPr lang="fr-FR" dirty="0"/>
              <a:t>035 __ |a (NEBIS)011150354EBI01 	</a:t>
            </a:r>
          </a:p>
          <a:p>
            <a:r>
              <a:rPr lang="fr-FR" dirty="0"/>
              <a:t>035 __ |a (IDSBB)006784875DSV01 	</a:t>
            </a:r>
          </a:p>
          <a:p>
            <a:r>
              <a:rPr lang="fr-FR" dirty="0"/>
              <a:t>040 __ |a AUXAM |b </a:t>
            </a:r>
            <a:r>
              <a:rPr lang="fr-FR" dirty="0" err="1"/>
              <a:t>eng</a:t>
            </a:r>
            <a:r>
              <a:rPr lang="fr-FR" dirty="0"/>
              <a:t> |e </a:t>
            </a:r>
            <a:r>
              <a:rPr lang="fr-FR" dirty="0" err="1"/>
              <a:t>rda</a:t>
            </a:r>
            <a:r>
              <a:rPr lang="fr-FR" dirty="0"/>
              <a:t> |d CH-</a:t>
            </a:r>
            <a:r>
              <a:rPr lang="fr-FR" dirty="0" err="1"/>
              <a:t>ZuSLS</a:t>
            </a:r>
            <a:endParaRPr lang="fr-FR" dirty="0"/>
          </a:p>
          <a:p>
            <a:endParaRPr lang="fr-FR" dirty="0"/>
          </a:p>
        </p:txBody>
      </p:sp>
    </p:spTree>
    <p:extLst>
      <p:ext uri="{BB962C8B-B14F-4D97-AF65-F5344CB8AC3E}">
        <p14:creationId xmlns:p14="http://schemas.microsoft.com/office/powerpoint/2010/main" val="2251432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040</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12</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683568" y="1628800"/>
            <a:ext cx="7200800" cy="3693319"/>
          </a:xfrm>
          <a:prstGeom prst="rect">
            <a:avLst/>
          </a:prstGeom>
          <a:noFill/>
        </p:spPr>
        <p:txBody>
          <a:bodyPr wrap="square" rtlCol="0">
            <a:spAutoFit/>
          </a:bodyPr>
          <a:lstStyle/>
          <a:p>
            <a:r>
              <a:rPr lang="fr-FR" dirty="0"/>
              <a:t>Ou par le code 040 qui contient en $a le code de la notice originale ($b langue et $d règles de catalogage si présent), suivi en $d du code SLSP</a:t>
            </a:r>
          </a:p>
          <a:p>
            <a:endParaRPr lang="fr-FR" dirty="0"/>
          </a:p>
          <a:p>
            <a:r>
              <a:rPr lang="fr-FR" dirty="0"/>
              <a:t>040 __ |a </a:t>
            </a:r>
            <a:r>
              <a:rPr lang="fr-FR" b="1" dirty="0"/>
              <a:t>RERO </a:t>
            </a:r>
            <a:r>
              <a:rPr lang="fr-FR" b="1" dirty="0" err="1"/>
              <a:t>frbcuc</a:t>
            </a:r>
            <a:r>
              <a:rPr lang="fr-FR" b="1" dirty="0"/>
              <a:t> </a:t>
            </a:r>
            <a:r>
              <a:rPr lang="fr-FR" dirty="0"/>
              <a:t>|d CH-</a:t>
            </a:r>
            <a:r>
              <a:rPr lang="fr-FR" dirty="0" err="1"/>
              <a:t>ZuSLS</a:t>
            </a:r>
            <a:endParaRPr lang="fr-FR" dirty="0"/>
          </a:p>
          <a:p>
            <a:r>
              <a:rPr lang="fr-FR" dirty="0"/>
              <a:t>040 __ |a </a:t>
            </a:r>
            <a:r>
              <a:rPr lang="fr-FR" b="1" dirty="0"/>
              <a:t>RERO </a:t>
            </a:r>
            <a:r>
              <a:rPr lang="fr-FR" b="1" dirty="0" err="1"/>
              <a:t>labcud</a:t>
            </a:r>
            <a:r>
              <a:rPr lang="fr-FR" b="1" dirty="0"/>
              <a:t> </a:t>
            </a:r>
            <a:r>
              <a:rPr lang="fr-FR" dirty="0"/>
              <a:t>|d CH-</a:t>
            </a:r>
            <a:r>
              <a:rPr lang="fr-FR" dirty="0" err="1"/>
              <a:t>ZuSLS</a:t>
            </a:r>
            <a:endParaRPr lang="fr-FR" dirty="0"/>
          </a:p>
          <a:p>
            <a:r>
              <a:rPr lang="fr-FR" dirty="0"/>
              <a:t>040 __ |a </a:t>
            </a:r>
            <a:r>
              <a:rPr lang="fr-FR" b="1" dirty="0" err="1"/>
              <a:t>SzZuIDS</a:t>
            </a:r>
            <a:r>
              <a:rPr lang="fr-FR" b="1" dirty="0"/>
              <a:t> BS/BE B400 </a:t>
            </a:r>
            <a:r>
              <a:rPr lang="fr-FR" dirty="0"/>
              <a:t>|e kids |d CH-</a:t>
            </a:r>
            <a:r>
              <a:rPr lang="fr-FR" dirty="0" err="1"/>
              <a:t>ZuSLS</a:t>
            </a:r>
            <a:endParaRPr lang="fr-FR" dirty="0"/>
          </a:p>
          <a:p>
            <a:endParaRPr lang="fr-FR" dirty="0"/>
          </a:p>
          <a:p>
            <a:r>
              <a:rPr lang="fr-FR" dirty="0"/>
              <a:t>Si la notice a été importée, on ne voit plus la mention de la bibliothèque </a:t>
            </a:r>
          </a:p>
          <a:p>
            <a:r>
              <a:rPr lang="fr-FR" dirty="0"/>
              <a:t>040 __ |a </a:t>
            </a:r>
            <a:r>
              <a:rPr lang="fr-FR" b="1" dirty="0"/>
              <a:t>GBVCP</a:t>
            </a:r>
            <a:r>
              <a:rPr lang="fr-FR" dirty="0"/>
              <a:t> |b </a:t>
            </a:r>
            <a:r>
              <a:rPr lang="fr-FR" dirty="0" err="1"/>
              <a:t>ger</a:t>
            </a:r>
            <a:r>
              <a:rPr lang="fr-FR" dirty="0"/>
              <a:t> |e </a:t>
            </a:r>
            <a:r>
              <a:rPr lang="fr-FR" dirty="0" err="1"/>
              <a:t>rakwb</a:t>
            </a:r>
            <a:r>
              <a:rPr lang="fr-FR" dirty="0"/>
              <a:t> |d CH-</a:t>
            </a:r>
            <a:r>
              <a:rPr lang="fr-FR" dirty="0" err="1"/>
              <a:t>ZuSLS</a:t>
            </a:r>
            <a:endParaRPr lang="fr-FR" dirty="0"/>
          </a:p>
          <a:p>
            <a:r>
              <a:rPr lang="fr-FR" dirty="0"/>
              <a:t>dans RERO:  </a:t>
            </a:r>
          </a:p>
          <a:p>
            <a:r>
              <a:rPr lang="fr-FR" dirty="0"/>
              <a:t>040 __ $a GBVCP $b </a:t>
            </a:r>
            <a:r>
              <a:rPr lang="fr-FR" dirty="0" err="1"/>
              <a:t>ger</a:t>
            </a:r>
            <a:r>
              <a:rPr lang="fr-FR" dirty="0"/>
              <a:t> $e </a:t>
            </a:r>
            <a:r>
              <a:rPr lang="fr-FR" dirty="0" err="1"/>
              <a:t>rakwb</a:t>
            </a:r>
            <a:r>
              <a:rPr lang="fr-FR" dirty="0"/>
              <a:t> $d OCLCQ $d RERO </a:t>
            </a:r>
            <a:r>
              <a:rPr lang="fr-FR" dirty="0" err="1"/>
              <a:t>frvvcr</a:t>
            </a:r>
            <a:endParaRPr lang="fr-FR" dirty="0"/>
          </a:p>
          <a:p>
            <a:endParaRPr lang="fr-FR" dirty="0"/>
          </a:p>
          <a:p>
            <a:endParaRPr lang="fr-FR" dirty="0"/>
          </a:p>
        </p:txBody>
      </p:sp>
    </p:spTree>
    <p:extLst>
      <p:ext uri="{BB962C8B-B14F-4D97-AF65-F5344CB8AC3E}">
        <p14:creationId xmlns:p14="http://schemas.microsoft.com/office/powerpoint/2010/main" val="3410551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Champs 100 / 6xx / 700 / 710 / 711</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13</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50422" y="1393056"/>
            <a:ext cx="8640960" cy="4524315"/>
          </a:xfrm>
          <a:prstGeom prst="rect">
            <a:avLst/>
          </a:prstGeom>
          <a:noFill/>
        </p:spPr>
        <p:txBody>
          <a:bodyPr wrap="square" rtlCol="0">
            <a:spAutoFit/>
          </a:bodyPr>
          <a:lstStyle/>
          <a:p>
            <a:r>
              <a:rPr lang="fr-FR" dirty="0"/>
              <a:t>L’identifiant </a:t>
            </a:r>
            <a:r>
              <a:rPr lang="fr-FR" dirty="0" err="1"/>
              <a:t>IdRef</a:t>
            </a:r>
            <a:r>
              <a:rPr lang="fr-FR" dirty="0"/>
              <a:t> ou RERO des point d’accès a été ajouté afin de faire le lien avec </a:t>
            </a:r>
          </a:p>
          <a:p>
            <a:r>
              <a:rPr lang="fr-FR" dirty="0"/>
              <a:t>le fichier d’autorité</a:t>
            </a:r>
          </a:p>
          <a:p>
            <a:endParaRPr lang="fr-FR" dirty="0"/>
          </a:p>
          <a:p>
            <a:r>
              <a:rPr lang="fr-FR" dirty="0"/>
              <a:t>100 1_ |a Ramuz, Charles Ferdinand |d 1878-1947 </a:t>
            </a:r>
            <a:r>
              <a:rPr lang="fr-FR" b="1" dirty="0"/>
              <a:t>|0 (IDREF)027089215 </a:t>
            </a:r>
            <a:r>
              <a:rPr lang="fr-FR" dirty="0"/>
              <a:t>|4 </a:t>
            </a:r>
            <a:r>
              <a:rPr lang="fr-FR" dirty="0" err="1"/>
              <a:t>cre</a:t>
            </a:r>
            <a:r>
              <a:rPr lang="fr-FR" dirty="0"/>
              <a:t> </a:t>
            </a:r>
          </a:p>
          <a:p>
            <a:r>
              <a:rPr lang="fr-FR" dirty="0"/>
              <a:t>700 1_ |a </a:t>
            </a:r>
            <a:r>
              <a:rPr lang="fr-FR" dirty="0" err="1"/>
              <a:t>Auberjonois</a:t>
            </a:r>
            <a:r>
              <a:rPr lang="fr-FR" dirty="0"/>
              <a:t>, René </a:t>
            </a:r>
            <a:r>
              <a:rPr lang="fr-FR" b="1" dirty="0"/>
              <a:t>|0 (RERO)A002950349</a:t>
            </a:r>
          </a:p>
          <a:p>
            <a:endParaRPr lang="fr-FR" dirty="0"/>
          </a:p>
          <a:p>
            <a:r>
              <a:rPr lang="fr-CH" dirty="0"/>
              <a:t>710 2_ |a Bibliothèque cantonale et universitaire (Fribourg) |4 </a:t>
            </a:r>
            <a:r>
              <a:rPr lang="fr-CH" dirty="0" err="1"/>
              <a:t>rps</a:t>
            </a:r>
            <a:r>
              <a:rPr lang="fr-CH" dirty="0"/>
              <a:t> </a:t>
            </a:r>
            <a:r>
              <a:rPr lang="fr-CH" b="1" dirty="0"/>
              <a:t>|0 (RERO)A000183257</a:t>
            </a:r>
            <a:endParaRPr lang="fr-FR" b="1" dirty="0"/>
          </a:p>
          <a:p>
            <a:pPr marL="342900" indent="-342900">
              <a:buAutoNum type="arabicPlain" startAt="100"/>
            </a:pPr>
            <a:endParaRPr lang="fr-FR" dirty="0"/>
          </a:p>
          <a:p>
            <a:pPr marL="342900" indent="-342900">
              <a:buAutoNum type="arabicPlain" startAt="600"/>
            </a:pPr>
            <a:r>
              <a:rPr lang="fr-FR" dirty="0"/>
              <a:t> 17 |a Foscolo, Ugo |d 1778-1827 </a:t>
            </a:r>
            <a:r>
              <a:rPr lang="fr-FR" b="1" dirty="0"/>
              <a:t>|0 (IDREF)027405214 |2 </a:t>
            </a:r>
            <a:r>
              <a:rPr lang="fr-FR" b="1" dirty="0" err="1"/>
              <a:t>idref</a:t>
            </a:r>
            <a:endParaRPr lang="fr-FR" b="1" dirty="0"/>
          </a:p>
          <a:p>
            <a:r>
              <a:rPr lang="it-IT" dirty="0"/>
              <a:t>600 17 |a </a:t>
            </a:r>
            <a:r>
              <a:rPr lang="fr-CH" dirty="0" err="1"/>
              <a:t>Covelle</a:t>
            </a:r>
            <a:r>
              <a:rPr lang="fr-CH" dirty="0"/>
              <a:t>, Robert </a:t>
            </a:r>
            <a:r>
              <a:rPr lang="it-IT" b="1" dirty="0" smtClean="0"/>
              <a:t>|</a:t>
            </a:r>
            <a:r>
              <a:rPr lang="it-IT" b="1" dirty="0"/>
              <a:t>0 </a:t>
            </a:r>
            <a:r>
              <a:rPr lang="fr-CH" b="1" dirty="0"/>
              <a:t>(RERO)A025338835 </a:t>
            </a:r>
            <a:r>
              <a:rPr lang="it-IT" b="1" dirty="0" smtClean="0"/>
              <a:t>|</a:t>
            </a:r>
            <a:r>
              <a:rPr lang="it-IT" b="1" dirty="0"/>
              <a:t>2 rero</a:t>
            </a:r>
            <a:endParaRPr lang="fr-FR" b="1" dirty="0"/>
          </a:p>
          <a:p>
            <a:endParaRPr lang="fr-FR" dirty="0"/>
          </a:p>
          <a:p>
            <a:r>
              <a:rPr lang="fr-FR" dirty="0"/>
              <a:t>610 27 |a Université de Genève </a:t>
            </a:r>
            <a:r>
              <a:rPr lang="fr-FR" b="1" dirty="0"/>
              <a:t>|0 (RERO)A009952236 |2 </a:t>
            </a:r>
            <a:r>
              <a:rPr lang="fr-FR" b="1" dirty="0" err="1"/>
              <a:t>rero</a:t>
            </a:r>
            <a:endParaRPr lang="fr-FR" b="1" dirty="0"/>
          </a:p>
          <a:p>
            <a:r>
              <a:rPr lang="fr-FR" dirty="0"/>
              <a:t>650 _7 |a Réseaux d'information </a:t>
            </a:r>
            <a:r>
              <a:rPr lang="fr-FR" b="1" dirty="0"/>
              <a:t>|0 (RERO)A021002324 |2 </a:t>
            </a:r>
            <a:r>
              <a:rPr lang="fr-FR" b="1" dirty="0" err="1"/>
              <a:t>rero</a:t>
            </a:r>
            <a:endParaRPr lang="fr-FR" b="1" dirty="0"/>
          </a:p>
          <a:p>
            <a:endParaRPr lang="fr-FR" b="1" dirty="0"/>
          </a:p>
          <a:p>
            <a:r>
              <a:rPr lang="fr-FR" b="1" dirty="0"/>
              <a:t>        Lire commentaire </a:t>
            </a:r>
          </a:p>
          <a:p>
            <a:endParaRPr lang="fr-FR" dirty="0"/>
          </a:p>
        </p:txBody>
      </p:sp>
      <p:pic>
        <p:nvPicPr>
          <p:cNvPr id="5" name="Graphic 19" descr="Star">
            <a:extLst>
              <a:ext uri="{FF2B5EF4-FFF2-40B4-BE49-F238E27FC236}">
                <a16:creationId xmlns:a16="http://schemas.microsoft.com/office/drawing/2014/main" id="{2297518C-D226-454E-96F2-F21CAB35C95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50422" y="5190653"/>
            <a:ext cx="432048" cy="432048"/>
          </a:xfrm>
          <a:prstGeom prst="rect">
            <a:avLst/>
          </a:prstGeom>
        </p:spPr>
      </p:pic>
    </p:spTree>
    <p:extLst>
      <p:ext uri="{BB962C8B-B14F-4D97-AF65-F5344CB8AC3E}">
        <p14:creationId xmlns:p14="http://schemas.microsoft.com/office/powerpoint/2010/main" val="343954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fontScale="90000"/>
          </a:bodyPr>
          <a:lstStyle/>
          <a:p>
            <a:r>
              <a:rPr lang="fr-FR" dirty="0">
                <a:solidFill>
                  <a:srgbClr val="CF0063"/>
                </a:solidFill>
              </a:rPr>
              <a:t>Champs 100 / </a:t>
            </a:r>
            <a:r>
              <a:rPr lang="fr-FR" dirty="0" smtClean="0">
                <a:solidFill>
                  <a:srgbClr val="CF0063"/>
                </a:solidFill>
              </a:rPr>
              <a:t>700 </a:t>
            </a:r>
            <a:r>
              <a:rPr lang="fr-FR" dirty="0">
                <a:solidFill>
                  <a:srgbClr val="CF0063"/>
                </a:solidFill>
              </a:rPr>
              <a:t>/ 710 / </a:t>
            </a:r>
            <a:r>
              <a:rPr lang="fr-FR" dirty="0" smtClean="0">
                <a:solidFill>
                  <a:srgbClr val="CF0063"/>
                </a:solidFill>
              </a:rPr>
              <a:t>711 [VNV]</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14</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50422" y="1393056"/>
            <a:ext cx="8640960" cy="4247317"/>
          </a:xfrm>
          <a:prstGeom prst="rect">
            <a:avLst/>
          </a:prstGeom>
          <a:noFill/>
        </p:spPr>
        <p:txBody>
          <a:bodyPr wrap="square" rtlCol="0">
            <a:spAutoFit/>
          </a:bodyPr>
          <a:lstStyle/>
          <a:p>
            <a:r>
              <a:rPr lang="fr-FR" dirty="0" smtClean="0"/>
              <a:t>Les champs 100, 700, 710 et 711 contenant la mention [VNV] ont été migrés en champ 720, sans mention [VNV]</a:t>
            </a:r>
          </a:p>
          <a:p>
            <a:endParaRPr lang="fr-FR" dirty="0"/>
          </a:p>
          <a:p>
            <a:r>
              <a:rPr lang="de-DE" dirty="0" smtClean="0"/>
              <a:t>Dans RERO:</a:t>
            </a:r>
          </a:p>
          <a:p>
            <a:r>
              <a:rPr lang="es-ES" dirty="0"/>
              <a:t>100 </a:t>
            </a:r>
            <a:r>
              <a:rPr lang="es-ES" dirty="0" smtClean="0"/>
              <a:t>1_ </a:t>
            </a:r>
            <a:r>
              <a:rPr lang="es-ES" dirty="0"/>
              <a:t>$a Rodríguez Luis, José Ángel [VNV] $4 </a:t>
            </a:r>
            <a:r>
              <a:rPr lang="es-ES" dirty="0" err="1"/>
              <a:t>cre</a:t>
            </a:r>
            <a:endParaRPr lang="es-ES" dirty="0"/>
          </a:p>
          <a:p>
            <a:r>
              <a:rPr lang="de-DE" dirty="0" smtClean="0"/>
              <a:t>Dans SLSP:</a:t>
            </a:r>
          </a:p>
          <a:p>
            <a:pPr marL="342900" indent="-342900">
              <a:buAutoNum type="arabicPlain" startAt="720"/>
            </a:pPr>
            <a:r>
              <a:rPr lang="de-DE" dirty="0" smtClean="0"/>
              <a:t> 1</a:t>
            </a:r>
            <a:r>
              <a:rPr lang="de-DE" dirty="0"/>
              <a:t>_ |a Rodríguez Luis, José Ángel |4 </a:t>
            </a:r>
            <a:r>
              <a:rPr lang="de-DE" dirty="0" err="1" smtClean="0"/>
              <a:t>cre</a:t>
            </a:r>
            <a:endParaRPr lang="de-DE" dirty="0" smtClean="0"/>
          </a:p>
          <a:p>
            <a:pPr marL="342900" indent="-342900">
              <a:buAutoNum type="arabicPlain" startAt="720"/>
            </a:pPr>
            <a:endParaRPr lang="de-DE" dirty="0" smtClean="0"/>
          </a:p>
          <a:p>
            <a:r>
              <a:rPr lang="de-DE" dirty="0" smtClean="0"/>
              <a:t>Dans RERO:</a:t>
            </a:r>
          </a:p>
          <a:p>
            <a:r>
              <a:rPr lang="de-DE" dirty="0"/>
              <a:t>710 </a:t>
            </a:r>
            <a:r>
              <a:rPr lang="de-DE" dirty="0" smtClean="0"/>
              <a:t>2_ </a:t>
            </a:r>
            <a:r>
              <a:rPr lang="de-DE" dirty="0"/>
              <a:t>$a Historisch-Archäologischer Freundeskreis (Münster in Westfalen, </a:t>
            </a:r>
            <a:r>
              <a:rPr lang="de-DE" dirty="0" err="1"/>
              <a:t>Allemagne</a:t>
            </a:r>
            <a:r>
              <a:rPr lang="de-DE" dirty="0"/>
              <a:t>) [VNV]</a:t>
            </a:r>
          </a:p>
          <a:p>
            <a:r>
              <a:rPr lang="de-DE" dirty="0" smtClean="0"/>
              <a:t>Dans SLSP:</a:t>
            </a:r>
          </a:p>
          <a:p>
            <a:r>
              <a:rPr lang="de-DE" dirty="0" smtClean="0"/>
              <a:t>720 2</a:t>
            </a:r>
            <a:r>
              <a:rPr lang="de-DE" dirty="0"/>
              <a:t>_ |a Historisch-Archäologischer Freundeskreis (Münster in Westfalen, </a:t>
            </a:r>
            <a:r>
              <a:rPr lang="de-DE" dirty="0" err="1"/>
              <a:t>Allemagne</a:t>
            </a:r>
            <a:r>
              <a:rPr lang="de-DE" dirty="0"/>
              <a:t>)</a:t>
            </a:r>
            <a:endParaRPr lang="fr-FR" dirty="0"/>
          </a:p>
          <a:p>
            <a:endParaRPr lang="fr-FR" dirty="0"/>
          </a:p>
          <a:p>
            <a:endParaRPr lang="fr-FR" dirty="0"/>
          </a:p>
        </p:txBody>
      </p:sp>
    </p:spTree>
    <p:extLst>
      <p:ext uri="{BB962C8B-B14F-4D97-AF65-F5344CB8AC3E}">
        <p14:creationId xmlns:p14="http://schemas.microsoft.com/office/powerpoint/2010/main" val="34425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246</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15</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28800"/>
            <a:ext cx="7992888" cy="3693319"/>
          </a:xfrm>
          <a:prstGeom prst="rect">
            <a:avLst/>
          </a:prstGeom>
          <a:noFill/>
        </p:spPr>
        <p:txBody>
          <a:bodyPr wrap="square" rtlCol="0">
            <a:spAutoFit/>
          </a:bodyPr>
          <a:lstStyle/>
          <a:p>
            <a:r>
              <a:rPr lang="fr-FR" dirty="0"/>
              <a:t>Le premier indicateur en champ 246 a été corrigé avec la valeur 1</a:t>
            </a:r>
          </a:p>
          <a:p>
            <a:endParaRPr lang="fr-FR" dirty="0"/>
          </a:p>
          <a:p>
            <a:pPr marL="342900" indent="-342900">
              <a:buAutoNum type="arabicPlain" startAt="246"/>
            </a:pPr>
            <a:r>
              <a:rPr lang="it-IT" dirty="0"/>
              <a:t> </a:t>
            </a:r>
            <a:r>
              <a:rPr lang="it-IT" b="1" dirty="0"/>
              <a:t>1</a:t>
            </a:r>
            <a:r>
              <a:rPr lang="it-IT" dirty="0"/>
              <a:t>_ |a Revue mensuelle suisse d'odonto-stomatologie 	</a:t>
            </a:r>
          </a:p>
          <a:p>
            <a:r>
              <a:rPr lang="it-IT" dirty="0"/>
              <a:t>246 </a:t>
            </a:r>
            <a:r>
              <a:rPr lang="it-IT" b="1" dirty="0"/>
              <a:t>1</a:t>
            </a:r>
            <a:r>
              <a:rPr lang="it-IT" dirty="0"/>
              <a:t>_ |a Rivista mensile svizzera di odontologia e stomatologia</a:t>
            </a:r>
          </a:p>
          <a:p>
            <a:endParaRPr lang="it-IT" dirty="0"/>
          </a:p>
          <a:p>
            <a:r>
              <a:rPr lang="it-IT" dirty="0"/>
              <a:t>Toutes les variantes de titre présentes dans les notices provenant des différents réseaux sont ajoutées, sauf si le contenu est strictement identique</a:t>
            </a:r>
          </a:p>
          <a:p>
            <a:endParaRPr lang="it-IT" dirty="0"/>
          </a:p>
          <a:p>
            <a:pPr marL="342900" indent="-342900">
              <a:buAutoNum type="arabicPlain" startAt="246"/>
            </a:pPr>
            <a:r>
              <a:rPr lang="de-DE" dirty="0"/>
              <a:t> </a:t>
            </a:r>
            <a:r>
              <a:rPr lang="de-DE" b="1" dirty="0"/>
              <a:t>14</a:t>
            </a:r>
            <a:r>
              <a:rPr lang="de-DE" dirty="0"/>
              <a:t> |a DBA |b Doppelbesteuerungsabkommen, Kommentar</a:t>
            </a:r>
          </a:p>
          <a:p>
            <a:r>
              <a:rPr lang="de-DE" dirty="0"/>
              <a:t>246 </a:t>
            </a:r>
            <a:r>
              <a:rPr lang="de-DE" b="1" dirty="0"/>
              <a:t>13</a:t>
            </a:r>
            <a:r>
              <a:rPr lang="de-DE" dirty="0"/>
              <a:t> |a DBA</a:t>
            </a:r>
            <a:endParaRPr lang="it-IT" dirty="0"/>
          </a:p>
          <a:p>
            <a:endParaRPr lang="it-IT" dirty="0"/>
          </a:p>
          <a:p>
            <a:endParaRPr lang="fr-FR" dirty="0"/>
          </a:p>
          <a:p>
            <a:endParaRPr lang="fr-FR" dirty="0"/>
          </a:p>
        </p:txBody>
      </p:sp>
    </p:spTree>
    <p:extLst>
      <p:ext uri="{BB962C8B-B14F-4D97-AF65-F5344CB8AC3E}">
        <p14:creationId xmlns:p14="http://schemas.microsoft.com/office/powerpoint/2010/main" val="1877864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33x</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16</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28800"/>
            <a:ext cx="7992888" cy="3693319"/>
          </a:xfrm>
          <a:prstGeom prst="rect">
            <a:avLst/>
          </a:prstGeom>
          <a:noFill/>
        </p:spPr>
        <p:txBody>
          <a:bodyPr wrap="square" rtlCol="0">
            <a:spAutoFit/>
          </a:bodyPr>
          <a:lstStyle/>
          <a:p>
            <a:r>
              <a:rPr lang="fr-FR" dirty="0"/>
              <a:t>En présence de plusieurs champs 336, 337, 338 dans la même notice, le $8 a été supprimé car il ne peut pas être exploité dans Primo VE</a:t>
            </a:r>
          </a:p>
          <a:p>
            <a:endParaRPr lang="fr-FR" dirty="0"/>
          </a:p>
          <a:p>
            <a:pPr marL="342900" indent="-342900">
              <a:buAutoNum type="arabicPlain" startAt="336"/>
            </a:pPr>
            <a:r>
              <a:rPr lang="fr-FR" dirty="0"/>
              <a:t> __ |b </a:t>
            </a:r>
            <a:r>
              <a:rPr lang="fr-FR" dirty="0" err="1"/>
              <a:t>txt</a:t>
            </a:r>
            <a:r>
              <a:rPr lang="fr-FR" dirty="0"/>
              <a:t> |2 </a:t>
            </a:r>
            <a:r>
              <a:rPr lang="fr-FR" dirty="0" err="1"/>
              <a:t>rdacontent</a:t>
            </a:r>
            <a:r>
              <a:rPr lang="fr-FR" dirty="0"/>
              <a:t> 	</a:t>
            </a:r>
          </a:p>
          <a:p>
            <a:r>
              <a:rPr lang="fr-FR" dirty="0"/>
              <a:t>336 __ |b </a:t>
            </a:r>
            <a:r>
              <a:rPr lang="fr-FR" dirty="0" err="1"/>
              <a:t>spw</a:t>
            </a:r>
            <a:r>
              <a:rPr lang="fr-FR" dirty="0"/>
              <a:t> |2 </a:t>
            </a:r>
            <a:r>
              <a:rPr lang="fr-FR" dirty="0" err="1"/>
              <a:t>rdacontent</a:t>
            </a:r>
            <a:r>
              <a:rPr lang="fr-FR" dirty="0"/>
              <a:t> 	</a:t>
            </a:r>
          </a:p>
          <a:p>
            <a:pPr marL="342900" indent="-342900">
              <a:buAutoNum type="arabicPlain" startAt="337"/>
            </a:pPr>
            <a:r>
              <a:rPr lang="fr-FR" dirty="0"/>
              <a:t> __ |b n |2 </a:t>
            </a:r>
            <a:r>
              <a:rPr lang="fr-FR" dirty="0" err="1"/>
              <a:t>rdamedia</a:t>
            </a:r>
            <a:r>
              <a:rPr lang="fr-FR" dirty="0"/>
              <a:t> 	</a:t>
            </a:r>
          </a:p>
          <a:p>
            <a:r>
              <a:rPr lang="fr-FR" dirty="0"/>
              <a:t>337 __ |b s |2 </a:t>
            </a:r>
            <a:r>
              <a:rPr lang="fr-FR" dirty="0" err="1"/>
              <a:t>rdamedia</a:t>
            </a:r>
            <a:r>
              <a:rPr lang="fr-FR" dirty="0"/>
              <a:t> 	</a:t>
            </a:r>
          </a:p>
          <a:p>
            <a:r>
              <a:rPr lang="fr-FR" dirty="0"/>
              <a:t>338 __ |b </a:t>
            </a:r>
            <a:r>
              <a:rPr lang="fr-FR" dirty="0" err="1"/>
              <a:t>nc</a:t>
            </a:r>
            <a:r>
              <a:rPr lang="fr-FR" dirty="0"/>
              <a:t> |2 </a:t>
            </a:r>
            <a:r>
              <a:rPr lang="fr-FR" dirty="0" err="1"/>
              <a:t>rdacarrier</a:t>
            </a:r>
            <a:r>
              <a:rPr lang="fr-FR" dirty="0"/>
              <a:t> 	</a:t>
            </a:r>
          </a:p>
          <a:p>
            <a:r>
              <a:rPr lang="fr-FR" dirty="0"/>
              <a:t>338 __ |b </a:t>
            </a:r>
            <a:r>
              <a:rPr lang="fr-FR" dirty="0" err="1"/>
              <a:t>sd</a:t>
            </a:r>
            <a:r>
              <a:rPr lang="fr-FR" dirty="0"/>
              <a:t> |2 </a:t>
            </a:r>
            <a:r>
              <a:rPr lang="fr-FR" dirty="0" err="1"/>
              <a:t>rdacarrier</a:t>
            </a:r>
            <a:endParaRPr lang="fr-FR" dirty="0"/>
          </a:p>
          <a:p>
            <a:endParaRPr lang="it-IT" dirty="0"/>
          </a:p>
          <a:p>
            <a:endParaRPr lang="it-IT" dirty="0"/>
          </a:p>
          <a:p>
            <a:endParaRPr lang="fr-FR" dirty="0"/>
          </a:p>
          <a:p>
            <a:endParaRPr lang="fr-FR" dirty="0"/>
          </a:p>
        </p:txBody>
      </p:sp>
    </p:spTree>
    <p:extLst>
      <p:ext uri="{BB962C8B-B14F-4D97-AF65-F5344CB8AC3E}">
        <p14:creationId xmlns:p14="http://schemas.microsoft.com/office/powerpoint/2010/main" val="1895562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490</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17</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28800"/>
            <a:ext cx="7992888" cy="2308324"/>
          </a:xfrm>
          <a:prstGeom prst="rect">
            <a:avLst/>
          </a:prstGeom>
          <a:noFill/>
        </p:spPr>
        <p:txBody>
          <a:bodyPr wrap="square" rtlCol="0">
            <a:spAutoFit/>
          </a:bodyPr>
          <a:lstStyle/>
          <a:p>
            <a:r>
              <a:rPr lang="it-IT" dirty="0"/>
              <a:t>Toutes les variantes de mention de collection présentes dans les notices provenant des différents réseaux sont ajoutées, sauf si le contenu est strictement identique</a:t>
            </a:r>
          </a:p>
          <a:p>
            <a:endParaRPr lang="fr-FR" dirty="0"/>
          </a:p>
          <a:p>
            <a:r>
              <a:rPr lang="en-US" dirty="0"/>
              <a:t>490 1_ |a Studying scientific archaeology |v 2 	</a:t>
            </a:r>
          </a:p>
          <a:p>
            <a:r>
              <a:rPr lang="en-US" dirty="0"/>
              <a:t>490 1_ |a Studies in </a:t>
            </a:r>
            <a:r>
              <a:rPr lang="en-US" dirty="0" err="1"/>
              <a:t>scientifc</a:t>
            </a:r>
            <a:r>
              <a:rPr lang="en-US" dirty="0"/>
              <a:t> archaeology |v 2</a:t>
            </a:r>
            <a:endParaRPr lang="it-IT" dirty="0"/>
          </a:p>
          <a:p>
            <a:endParaRPr lang="it-IT" dirty="0"/>
          </a:p>
          <a:p>
            <a:endParaRPr lang="fr-FR" dirty="0"/>
          </a:p>
          <a:p>
            <a:endParaRPr lang="fr-FR" dirty="0"/>
          </a:p>
        </p:txBody>
      </p:sp>
    </p:spTree>
    <p:extLst>
      <p:ext uri="{BB962C8B-B14F-4D97-AF65-F5344CB8AC3E}">
        <p14:creationId xmlns:p14="http://schemas.microsoft.com/office/powerpoint/2010/main" val="499951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Champs 5xx</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18</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28800"/>
            <a:ext cx="7992888" cy="3416320"/>
          </a:xfrm>
          <a:prstGeom prst="rect">
            <a:avLst/>
          </a:prstGeom>
          <a:noFill/>
        </p:spPr>
        <p:txBody>
          <a:bodyPr wrap="square" rtlCol="0">
            <a:spAutoFit/>
          </a:bodyPr>
          <a:lstStyle/>
          <a:p>
            <a:r>
              <a:rPr lang="it-IT" dirty="0"/>
              <a:t>Toutes les variantes de notes présentes dans les notices provenant des différents réseaux sont ajoutées, sauf si le contenu est strictement identique. On peut parfois retrouver la même information dans des champs différents </a:t>
            </a:r>
          </a:p>
          <a:p>
            <a:endParaRPr lang="fr-FR" dirty="0"/>
          </a:p>
          <a:p>
            <a:r>
              <a:rPr lang="en-US" dirty="0"/>
              <a:t>500 __ |a Poems, letters and prose texts 	</a:t>
            </a:r>
          </a:p>
          <a:p>
            <a:r>
              <a:rPr lang="en-US" dirty="0"/>
              <a:t>500 __ |a Includes introduction by the editor (p. 7-41) 	</a:t>
            </a:r>
          </a:p>
          <a:p>
            <a:r>
              <a:rPr lang="en-US" b="1" dirty="0"/>
              <a:t>500 __ |a Includes texts in original Latin with parallel Italian translation </a:t>
            </a:r>
            <a:r>
              <a:rPr lang="en-US" dirty="0"/>
              <a:t>	</a:t>
            </a:r>
          </a:p>
          <a:p>
            <a:r>
              <a:rPr lang="en-US" dirty="0"/>
              <a:t>504 __ |a Includes bibliographical references 	</a:t>
            </a:r>
          </a:p>
          <a:p>
            <a:r>
              <a:rPr lang="en-US" b="1" dirty="0"/>
              <a:t>546 __ |a Texts in Italian and Latin with Italian translation; introduction and critical matter in Italian</a:t>
            </a:r>
            <a:endParaRPr lang="it-IT" b="1" dirty="0"/>
          </a:p>
          <a:p>
            <a:endParaRPr lang="fr-FR" dirty="0"/>
          </a:p>
          <a:p>
            <a:endParaRPr lang="fr-FR" dirty="0"/>
          </a:p>
        </p:txBody>
      </p:sp>
    </p:spTree>
    <p:extLst>
      <p:ext uri="{BB962C8B-B14F-4D97-AF65-F5344CB8AC3E}">
        <p14:creationId xmlns:p14="http://schemas.microsoft.com/office/powerpoint/2010/main" val="2296760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smtClean="0">
                <a:solidFill>
                  <a:srgbClr val="CF0063"/>
                </a:solidFill>
              </a:rPr>
              <a:t>Champ 521 </a:t>
            </a:r>
            <a:r>
              <a:rPr lang="fr-FR" dirty="0" smtClean="0">
                <a:solidFill>
                  <a:srgbClr val="CF0063"/>
                </a:solidFill>
                <a:sym typeface="Wingdings" panose="05000000000000000000" pitchFamily="2" charset="2"/>
              </a:rPr>
              <a:t> 385</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19</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28800"/>
            <a:ext cx="7992888" cy="3139321"/>
          </a:xfrm>
          <a:prstGeom prst="rect">
            <a:avLst/>
          </a:prstGeom>
          <a:noFill/>
        </p:spPr>
        <p:txBody>
          <a:bodyPr wrap="square" rtlCol="0">
            <a:spAutoFit/>
          </a:bodyPr>
          <a:lstStyle/>
          <a:p>
            <a:r>
              <a:rPr lang="fr-CH" dirty="0" smtClean="0"/>
              <a:t>Le champ 521 est migré en champ 385 afin d’être plus conforme au format MARC21</a:t>
            </a:r>
          </a:p>
          <a:p>
            <a:endParaRPr lang="fr-CH" dirty="0"/>
          </a:p>
          <a:p>
            <a:r>
              <a:rPr lang="fr-CH" dirty="0" smtClean="0"/>
              <a:t>RERO:</a:t>
            </a:r>
          </a:p>
          <a:p>
            <a:r>
              <a:rPr lang="fr-CH" dirty="0"/>
              <a:t>521 </a:t>
            </a:r>
            <a:r>
              <a:rPr lang="fr-CH" dirty="0" smtClean="0"/>
              <a:t>__ </a:t>
            </a:r>
            <a:r>
              <a:rPr lang="fr-CH" dirty="0"/>
              <a:t>$a Enfants (9-12 ans) $9 </a:t>
            </a:r>
            <a:r>
              <a:rPr lang="fr-CH" dirty="0" err="1"/>
              <a:t>geucds</a:t>
            </a:r>
            <a:r>
              <a:rPr lang="fr-CH" dirty="0"/>
              <a:t>/07.2006</a:t>
            </a:r>
          </a:p>
          <a:p>
            <a:endParaRPr lang="fr-CH" dirty="0" smtClean="0"/>
          </a:p>
          <a:p>
            <a:r>
              <a:rPr lang="fr-CH" dirty="0" smtClean="0"/>
              <a:t>SLSP:</a:t>
            </a:r>
          </a:p>
          <a:p>
            <a:r>
              <a:rPr lang="fr-CH" dirty="0" smtClean="0"/>
              <a:t>385 __ |a Enfants (9-12 ans) |2 </a:t>
            </a:r>
            <a:r>
              <a:rPr lang="fr-CH" dirty="0" err="1" smtClean="0"/>
              <a:t>rero</a:t>
            </a:r>
            <a:endParaRPr lang="fr-CH" dirty="0" smtClean="0"/>
          </a:p>
          <a:p>
            <a:endParaRPr lang="fr-CH" b="1" dirty="0"/>
          </a:p>
          <a:p>
            <a:r>
              <a:rPr lang="fr-FR" dirty="0">
                <a:solidFill>
                  <a:srgbClr val="CF0063"/>
                </a:solidFill>
              </a:rPr>
              <a:t>Champ </a:t>
            </a:r>
            <a:r>
              <a:rPr lang="fr-FR" dirty="0" smtClean="0">
                <a:solidFill>
                  <a:srgbClr val="CF0063"/>
                </a:solidFill>
              </a:rPr>
              <a:t>385 </a:t>
            </a:r>
            <a:r>
              <a:rPr lang="fr-FR" dirty="0">
                <a:solidFill>
                  <a:srgbClr val="CF0063"/>
                </a:solidFill>
              </a:rPr>
              <a:t>sera peut-être légèrement différent car ne figure pas encore dans la migration de </a:t>
            </a:r>
            <a:r>
              <a:rPr lang="fr-FR" dirty="0" smtClean="0">
                <a:solidFill>
                  <a:srgbClr val="CF0063"/>
                </a:solidFill>
              </a:rPr>
              <a:t>test</a:t>
            </a:r>
            <a:endParaRPr lang="fr-FR" dirty="0"/>
          </a:p>
          <a:p>
            <a:endParaRPr lang="fr-FR" dirty="0"/>
          </a:p>
        </p:txBody>
      </p:sp>
    </p:spTree>
    <p:extLst>
      <p:ext uri="{BB962C8B-B14F-4D97-AF65-F5344CB8AC3E}">
        <p14:creationId xmlns:p14="http://schemas.microsoft.com/office/powerpoint/2010/main" val="31365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5099FF-EEB5-2A40-BC8F-5C6B78AE3F7A}"/>
              </a:ext>
            </a:extLst>
          </p:cNvPr>
          <p:cNvSpPr>
            <a:spLocks noGrp="1"/>
          </p:cNvSpPr>
          <p:nvPr>
            <p:ph type="title"/>
          </p:nvPr>
        </p:nvSpPr>
        <p:spPr>
          <a:xfrm>
            <a:off x="457200" y="34737"/>
            <a:ext cx="8229600" cy="850106"/>
          </a:xfrm>
        </p:spPr>
        <p:txBody>
          <a:bodyPr/>
          <a:lstStyle/>
          <a:p>
            <a:r>
              <a:rPr lang="fr-FR" dirty="0">
                <a:solidFill>
                  <a:srgbClr val="CF0063"/>
                </a:solidFill>
              </a:rPr>
              <a:t>Introduction</a:t>
            </a:r>
          </a:p>
        </p:txBody>
      </p:sp>
      <p:sp>
        <p:nvSpPr>
          <p:cNvPr id="3" name="Espace réservé du numéro de diapositive 2">
            <a:extLst>
              <a:ext uri="{FF2B5EF4-FFF2-40B4-BE49-F238E27FC236}">
                <a16:creationId xmlns:a16="http://schemas.microsoft.com/office/drawing/2014/main" id="{C0F1FEA8-8A8E-234E-A39B-E07A9B2E998E}"/>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a:t>
            </a:fld>
            <a:endParaRPr lang="fr-CH">
              <a:solidFill>
                <a:prstClr val="black">
                  <a:tint val="75000"/>
                </a:prstClr>
              </a:solidFill>
            </a:endParaRPr>
          </a:p>
        </p:txBody>
      </p:sp>
      <p:sp>
        <p:nvSpPr>
          <p:cNvPr id="4" name="ZoneTexte 3">
            <a:extLst>
              <a:ext uri="{FF2B5EF4-FFF2-40B4-BE49-F238E27FC236}">
                <a16:creationId xmlns:a16="http://schemas.microsoft.com/office/drawing/2014/main" id="{DEFA06F5-AD15-F047-A207-933ED5FD1B11}"/>
              </a:ext>
            </a:extLst>
          </p:cNvPr>
          <p:cNvSpPr txBox="1"/>
          <p:nvPr/>
        </p:nvSpPr>
        <p:spPr>
          <a:xfrm>
            <a:off x="683568" y="764704"/>
            <a:ext cx="5328592" cy="5632311"/>
          </a:xfrm>
          <a:prstGeom prst="rect">
            <a:avLst/>
          </a:prstGeom>
          <a:noFill/>
        </p:spPr>
        <p:txBody>
          <a:bodyPr wrap="square" rtlCol="0">
            <a:spAutoFit/>
          </a:bodyPr>
          <a:lstStyle/>
          <a:p>
            <a:pPr marL="285750" indent="-285750">
              <a:buFont typeface="Wingdings" pitchFamily="2" charset="2"/>
              <a:buChar char="Ø"/>
            </a:pPr>
            <a:r>
              <a:rPr lang="fr-FR" b="1" dirty="0"/>
              <a:t>Catalogage 1 : prérequis</a:t>
            </a:r>
          </a:p>
          <a:p>
            <a:pPr marL="285750" indent="-285750">
              <a:buFont typeface="Wingdings" pitchFamily="2" charset="2"/>
              <a:buChar char="Ø"/>
            </a:pPr>
            <a:endParaRPr lang="fr-FR" dirty="0"/>
          </a:p>
          <a:p>
            <a:pPr marL="285750" indent="-285750">
              <a:buFont typeface="Wingdings" pitchFamily="2" charset="2"/>
              <a:buChar char="Ø"/>
            </a:pPr>
            <a:r>
              <a:rPr lang="fr-FR" dirty="0"/>
              <a:t>Objectif de la session: information sur les nouveautés dans les notices RERO migrées</a:t>
            </a:r>
            <a:br>
              <a:rPr lang="fr-FR" dirty="0"/>
            </a:br>
            <a:endParaRPr lang="fr-FR" dirty="0"/>
          </a:p>
          <a:p>
            <a:pPr marL="285750" indent="-285750">
              <a:buFont typeface="Wingdings" pitchFamily="2" charset="2"/>
              <a:buChar char="Ø"/>
            </a:pPr>
            <a:r>
              <a:rPr lang="fr-FR" dirty="0"/>
              <a:t>Contenu de cette session: </a:t>
            </a:r>
          </a:p>
          <a:p>
            <a:pPr marL="742950" lvl="1" indent="-285750">
              <a:buFont typeface="Wingdings" pitchFamily="2" charset="2"/>
              <a:buChar char="Ø"/>
            </a:pPr>
            <a:r>
              <a:rPr lang="fr-FR" dirty="0"/>
              <a:t>Ponctuation ISBD, élision de </a:t>
            </a:r>
            <a:r>
              <a:rPr lang="fr-FR" dirty="0" smtClean="0"/>
              <a:t>l’article, </a:t>
            </a:r>
            <a:r>
              <a:rPr lang="fr-FR" dirty="0" err="1" smtClean="0"/>
              <a:t>Umlaut</a:t>
            </a:r>
            <a:r>
              <a:rPr lang="fr-FR" dirty="0" smtClean="0"/>
              <a:t>/tréma</a:t>
            </a:r>
            <a:endParaRPr lang="fr-FR" dirty="0"/>
          </a:p>
          <a:p>
            <a:pPr marL="742950" lvl="1" indent="-285750">
              <a:buFont typeface="Wingdings" pitchFamily="2" charset="2"/>
              <a:buChar char="Ø"/>
            </a:pPr>
            <a:r>
              <a:rPr lang="fr-FR" dirty="0"/>
              <a:t>Leader, champ 008</a:t>
            </a:r>
          </a:p>
          <a:p>
            <a:pPr marL="742950" lvl="1" indent="-285750">
              <a:buFont typeface="Wingdings" pitchFamily="2" charset="2"/>
              <a:buChar char="Ø"/>
            </a:pPr>
            <a:r>
              <a:rPr lang="fr-FR" dirty="0"/>
              <a:t>Champ 0xx</a:t>
            </a:r>
          </a:p>
          <a:p>
            <a:pPr marL="742950" lvl="1" indent="-285750">
              <a:buFont typeface="Wingdings" pitchFamily="2" charset="2"/>
              <a:buChar char="Ø"/>
            </a:pPr>
            <a:r>
              <a:rPr lang="fr-FR" dirty="0"/>
              <a:t>Champs 100 / 6xx / 700 / 710 / 711</a:t>
            </a:r>
          </a:p>
          <a:p>
            <a:pPr marL="742950" lvl="1" indent="-285750">
              <a:buFont typeface="Wingdings" pitchFamily="2" charset="2"/>
              <a:buChar char="Ø"/>
            </a:pPr>
            <a:r>
              <a:rPr lang="fr-FR" dirty="0"/>
              <a:t>Champs 24x, 3xx, 490, 5xx</a:t>
            </a:r>
          </a:p>
          <a:p>
            <a:pPr marL="742950" lvl="1" indent="-285750">
              <a:buFont typeface="Wingdings" pitchFamily="2" charset="2"/>
              <a:buChar char="Ø"/>
            </a:pPr>
            <a:r>
              <a:rPr lang="fr-FR" dirty="0"/>
              <a:t>Champs </a:t>
            </a:r>
            <a:r>
              <a:rPr lang="fr-FR" dirty="0" smtClean="0"/>
              <a:t>752, 77x/78x </a:t>
            </a:r>
            <a:r>
              <a:rPr lang="fr-FR" dirty="0"/>
              <a:t>– 800/830</a:t>
            </a:r>
          </a:p>
          <a:p>
            <a:pPr marL="742950" lvl="1" indent="-285750">
              <a:buFont typeface="Wingdings" pitchFamily="2" charset="2"/>
              <a:buChar char="Ø"/>
            </a:pPr>
            <a:r>
              <a:rPr lang="fr-FR" dirty="0"/>
              <a:t>Champ 880</a:t>
            </a:r>
          </a:p>
          <a:p>
            <a:pPr marL="742950" lvl="1" indent="-285750">
              <a:buFont typeface="Wingdings" pitchFamily="2" charset="2"/>
              <a:buChar char="Ø"/>
            </a:pPr>
            <a:r>
              <a:rPr lang="fr-FR" dirty="0"/>
              <a:t>Champs 9xx</a:t>
            </a:r>
            <a:br>
              <a:rPr lang="fr-FR" dirty="0"/>
            </a:br>
            <a:endParaRPr lang="fr-FR" dirty="0"/>
          </a:p>
          <a:p>
            <a:pPr marL="285750" indent="-285750">
              <a:buFont typeface="Wingdings" pitchFamily="2" charset="2"/>
              <a:buChar char="Ø"/>
            </a:pPr>
            <a:r>
              <a:rPr lang="fr-FR" dirty="0"/>
              <a:t>Public-cible : toute personne travaillant sur les notices bibliographiques en format MARC21</a:t>
            </a:r>
            <a:br>
              <a:rPr lang="fr-FR" dirty="0"/>
            </a:br>
            <a:endParaRPr lang="fr-FR" dirty="0"/>
          </a:p>
          <a:p>
            <a:endParaRPr lang="fr-FR" dirty="0"/>
          </a:p>
        </p:txBody>
      </p:sp>
      <p:pic>
        <p:nvPicPr>
          <p:cNvPr id="7" name="Image 6"/>
          <p:cNvPicPr>
            <a:picLocks noChangeAspect="1"/>
          </p:cNvPicPr>
          <p:nvPr/>
        </p:nvPicPr>
        <p:blipFill>
          <a:blip r:embed="rId3"/>
          <a:stretch>
            <a:fillRect/>
          </a:stretch>
        </p:blipFill>
        <p:spPr>
          <a:xfrm>
            <a:off x="6837544" y="2132856"/>
            <a:ext cx="1612644" cy="648072"/>
          </a:xfrm>
          <a:prstGeom prst="rect">
            <a:avLst/>
          </a:prstGeom>
        </p:spPr>
      </p:pic>
    </p:spTree>
    <p:extLst>
      <p:ext uri="{BB962C8B-B14F-4D97-AF65-F5344CB8AC3E}">
        <p14:creationId xmlns:p14="http://schemas.microsoft.com/office/powerpoint/2010/main" val="3836472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583</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20</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28800"/>
            <a:ext cx="7992888" cy="1754326"/>
          </a:xfrm>
          <a:prstGeom prst="rect">
            <a:avLst/>
          </a:prstGeom>
          <a:noFill/>
        </p:spPr>
        <p:txBody>
          <a:bodyPr wrap="square" rtlCol="0">
            <a:spAutoFit/>
          </a:bodyPr>
          <a:lstStyle/>
          <a:p>
            <a:r>
              <a:rPr lang="it-IT" dirty="0"/>
              <a:t>Le champ 583 est supprimé dans les notices bibliographiques (sauf pour l’Université de Neuchâtel). Il a été migré dans les notices de holding avec la cote en $3</a:t>
            </a:r>
          </a:p>
          <a:p>
            <a:endParaRPr lang="fr-FR" dirty="0"/>
          </a:p>
          <a:p>
            <a:r>
              <a:rPr lang="fr-CH" dirty="0"/>
              <a:t>583 __ |3 HIA:8*254 K |z 1 |l bon état</a:t>
            </a:r>
          </a:p>
          <a:p>
            <a:endParaRPr lang="fr-CH" dirty="0"/>
          </a:p>
          <a:p>
            <a:endParaRPr lang="fr-FR" dirty="0"/>
          </a:p>
        </p:txBody>
      </p:sp>
    </p:spTree>
    <p:extLst>
      <p:ext uri="{BB962C8B-B14F-4D97-AF65-F5344CB8AC3E}">
        <p14:creationId xmlns:p14="http://schemas.microsoft.com/office/powerpoint/2010/main" val="2421979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a:xfrm>
            <a:off x="457200" y="116632"/>
            <a:ext cx="8229600" cy="1143000"/>
          </a:xfrm>
        </p:spPr>
        <p:txBody>
          <a:bodyPr>
            <a:normAutofit/>
          </a:bodyPr>
          <a:lstStyle/>
          <a:p>
            <a:r>
              <a:rPr lang="fr-FR" dirty="0" smtClean="0">
                <a:solidFill>
                  <a:srgbClr val="CF0063"/>
                </a:solidFill>
              </a:rPr>
              <a:t>Champ 752 </a:t>
            </a:r>
            <a:r>
              <a:rPr lang="fr-FR" dirty="0" smtClean="0">
                <a:solidFill>
                  <a:srgbClr val="CF0063"/>
                </a:solidFill>
                <a:sym typeface="Wingdings" panose="05000000000000000000" pitchFamily="2" charset="2"/>
              </a:rPr>
              <a:t> 751</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21</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251520" y="1052736"/>
            <a:ext cx="7992888" cy="3693319"/>
          </a:xfrm>
          <a:prstGeom prst="rect">
            <a:avLst/>
          </a:prstGeom>
          <a:noFill/>
        </p:spPr>
        <p:txBody>
          <a:bodyPr wrap="square" rtlCol="0">
            <a:spAutoFit/>
          </a:bodyPr>
          <a:lstStyle/>
          <a:p>
            <a:r>
              <a:rPr lang="fr-CH" dirty="0" smtClean="0"/>
              <a:t>Le champ 752 $d est migré en champ 751 $a afin d’être plus conforme au format MARC21</a:t>
            </a:r>
          </a:p>
          <a:p>
            <a:endParaRPr lang="fr-CH" dirty="0"/>
          </a:p>
          <a:p>
            <a:r>
              <a:rPr lang="fr-CH" dirty="0" smtClean="0"/>
              <a:t>RERO:</a:t>
            </a:r>
          </a:p>
          <a:p>
            <a:r>
              <a:rPr lang="fr-CH" dirty="0"/>
              <a:t>752 __ $d Lausanne (1450-1800, lieu d'édition ou d'impression</a:t>
            </a:r>
            <a:r>
              <a:rPr lang="fr-CH" dirty="0" smtClean="0"/>
              <a:t>)</a:t>
            </a:r>
          </a:p>
          <a:p>
            <a:endParaRPr lang="fr-CH" dirty="0"/>
          </a:p>
          <a:p>
            <a:r>
              <a:rPr lang="fr-CH" dirty="0" smtClean="0"/>
              <a:t>SLSP:</a:t>
            </a:r>
          </a:p>
          <a:p>
            <a:r>
              <a:rPr lang="fr-CH" dirty="0" smtClean="0"/>
              <a:t>751 __ |a Lausanne |4 </a:t>
            </a:r>
            <a:r>
              <a:rPr lang="fr-CH" dirty="0" err="1" smtClean="0"/>
              <a:t>pup</a:t>
            </a:r>
            <a:r>
              <a:rPr lang="fr-CH" dirty="0" smtClean="0"/>
              <a:t> |0 (RERO)A002902289 |2 </a:t>
            </a:r>
            <a:r>
              <a:rPr lang="fr-CH" dirty="0" err="1" smtClean="0"/>
              <a:t>rero</a:t>
            </a:r>
            <a:endParaRPr lang="fr-CH" dirty="0" smtClean="0"/>
          </a:p>
          <a:p>
            <a:endParaRPr lang="fr-CH" b="1" dirty="0"/>
          </a:p>
          <a:p>
            <a:r>
              <a:rPr lang="fr-FR" dirty="0">
                <a:solidFill>
                  <a:srgbClr val="CF0063"/>
                </a:solidFill>
              </a:rPr>
              <a:t>Champ </a:t>
            </a:r>
            <a:r>
              <a:rPr lang="fr-FR" dirty="0" smtClean="0">
                <a:solidFill>
                  <a:srgbClr val="CF0063"/>
                </a:solidFill>
              </a:rPr>
              <a:t>751 </a:t>
            </a:r>
            <a:r>
              <a:rPr lang="fr-FR" dirty="0">
                <a:solidFill>
                  <a:srgbClr val="CF0063"/>
                </a:solidFill>
              </a:rPr>
              <a:t>sera peut-être légèrement différent car ne figure pas encore dans la migration de test</a:t>
            </a:r>
            <a:endParaRPr lang="fr-FR" dirty="0">
              <a:solidFill>
                <a:srgbClr val="FF0000"/>
              </a:solidFill>
            </a:endParaRPr>
          </a:p>
          <a:p>
            <a:endParaRPr lang="fr-CH" b="1" dirty="0"/>
          </a:p>
          <a:p>
            <a:endParaRPr lang="fr-FR" dirty="0"/>
          </a:p>
        </p:txBody>
      </p:sp>
    </p:spTree>
    <p:extLst>
      <p:ext uri="{BB962C8B-B14F-4D97-AF65-F5344CB8AC3E}">
        <p14:creationId xmlns:p14="http://schemas.microsoft.com/office/powerpoint/2010/main" val="3708874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a:xfrm>
            <a:off x="457200" y="116632"/>
            <a:ext cx="8229600" cy="1143000"/>
          </a:xfrm>
        </p:spPr>
        <p:txBody>
          <a:bodyPr>
            <a:normAutofit/>
          </a:bodyPr>
          <a:lstStyle/>
          <a:p>
            <a:r>
              <a:rPr lang="fr-FR" dirty="0">
                <a:solidFill>
                  <a:srgbClr val="CF0063"/>
                </a:solidFill>
              </a:rPr>
              <a:t>Champs 77x/78x</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22</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251520" y="1052736"/>
            <a:ext cx="7992888" cy="4801314"/>
          </a:xfrm>
          <a:prstGeom prst="rect">
            <a:avLst/>
          </a:prstGeom>
          <a:noFill/>
        </p:spPr>
        <p:txBody>
          <a:bodyPr wrap="square" rtlCol="0">
            <a:spAutoFit/>
          </a:bodyPr>
          <a:lstStyle/>
          <a:p>
            <a:r>
              <a:rPr lang="fr-CH" dirty="0"/>
              <a:t>Le premier indicateur dans les champs 77x/78x contient la valeur 0.</a:t>
            </a:r>
          </a:p>
          <a:p>
            <a:r>
              <a:rPr lang="fr-CH" dirty="0"/>
              <a:t>Lorsque l’identification de la notice associée a pu être déterminée, le champ contient en $w le numéro de notice</a:t>
            </a:r>
          </a:p>
          <a:p>
            <a:endParaRPr lang="fr-CH" dirty="0"/>
          </a:p>
          <a:p>
            <a:r>
              <a:rPr lang="en-US" dirty="0"/>
              <a:t>770 </a:t>
            </a:r>
            <a:r>
              <a:rPr lang="en-US" b="1" dirty="0"/>
              <a:t>0</a:t>
            </a:r>
            <a:r>
              <a:rPr lang="en-US" dirty="0"/>
              <a:t>_ |t Blake records supplement : being new materials [...] discovered since the publication of "Blake records" </a:t>
            </a:r>
            <a:r>
              <a:rPr lang="en-US" b="1" dirty="0"/>
              <a:t>|w (RERO)1252011-41SLSP</a:t>
            </a:r>
          </a:p>
          <a:p>
            <a:endParaRPr lang="fr-CH" dirty="0"/>
          </a:p>
          <a:p>
            <a:r>
              <a:rPr lang="fr-CH" dirty="0"/>
              <a:t>772 </a:t>
            </a:r>
            <a:r>
              <a:rPr lang="fr-CH" b="1" dirty="0"/>
              <a:t>0</a:t>
            </a:r>
            <a:r>
              <a:rPr lang="fr-CH" dirty="0"/>
              <a:t>_ |t Annales de la Station biologique de Besse-en-</a:t>
            </a:r>
            <a:r>
              <a:rPr lang="fr-CH" dirty="0" err="1"/>
              <a:t>Chandesse</a:t>
            </a:r>
            <a:r>
              <a:rPr lang="fr-CH" dirty="0"/>
              <a:t> </a:t>
            </a:r>
            <a:r>
              <a:rPr lang="fr-CH" b="1" dirty="0"/>
              <a:t>|w (RERO)R003762177-41SLSP</a:t>
            </a:r>
          </a:p>
          <a:p>
            <a:endParaRPr lang="fr-CH" dirty="0"/>
          </a:p>
          <a:p>
            <a:r>
              <a:rPr lang="fr-CH" dirty="0"/>
              <a:t>773 </a:t>
            </a:r>
            <a:r>
              <a:rPr lang="fr-CH" b="1" dirty="0"/>
              <a:t>0</a:t>
            </a:r>
            <a:r>
              <a:rPr lang="fr-CH" dirty="0"/>
              <a:t>_ |t </a:t>
            </a:r>
            <a:r>
              <a:rPr lang="fr-CH" dirty="0" err="1"/>
              <a:t>Reprax</a:t>
            </a:r>
            <a:r>
              <a:rPr lang="fr-CH" dirty="0"/>
              <a:t> : </a:t>
            </a:r>
            <a:r>
              <a:rPr lang="fr-CH" dirty="0" err="1"/>
              <a:t>Zeitschrift</a:t>
            </a:r>
            <a:r>
              <a:rPr lang="fr-CH" dirty="0"/>
              <a:t> </a:t>
            </a:r>
            <a:r>
              <a:rPr lang="fr-CH" dirty="0" err="1"/>
              <a:t>zur</a:t>
            </a:r>
            <a:r>
              <a:rPr lang="fr-CH" dirty="0"/>
              <a:t> </a:t>
            </a:r>
            <a:r>
              <a:rPr lang="fr-CH" dirty="0" err="1"/>
              <a:t>Handelsregisterpraxis</a:t>
            </a:r>
            <a:r>
              <a:rPr lang="fr-CH" dirty="0"/>
              <a:t> = Revue pour le registre du commerce |g 2015/2/56 </a:t>
            </a:r>
            <a:r>
              <a:rPr lang="fr-CH" b="1" dirty="0"/>
              <a:t>|w (RERO)R257359360-41SLSP</a:t>
            </a:r>
          </a:p>
          <a:p>
            <a:endParaRPr lang="fr-CH" dirty="0"/>
          </a:p>
          <a:p>
            <a:r>
              <a:rPr lang="fr-CH" dirty="0"/>
              <a:t>780 </a:t>
            </a:r>
            <a:r>
              <a:rPr lang="fr-CH" b="1" dirty="0"/>
              <a:t>0</a:t>
            </a:r>
            <a:r>
              <a:rPr lang="fr-CH" dirty="0"/>
              <a:t>0 |t Journal of aviation </a:t>
            </a:r>
            <a:r>
              <a:rPr lang="fr-CH" dirty="0" err="1"/>
              <a:t>medicine</a:t>
            </a:r>
            <a:r>
              <a:rPr lang="fr-CH" dirty="0"/>
              <a:t> : official publication of the </a:t>
            </a:r>
            <a:r>
              <a:rPr lang="fr-CH" dirty="0" err="1"/>
              <a:t>Aero</a:t>
            </a:r>
            <a:r>
              <a:rPr lang="fr-CH" dirty="0"/>
              <a:t> </a:t>
            </a:r>
            <a:r>
              <a:rPr lang="fr-CH" dirty="0" err="1"/>
              <a:t>Medical</a:t>
            </a:r>
            <a:r>
              <a:rPr lang="fr-CH" dirty="0"/>
              <a:t> Association </a:t>
            </a:r>
            <a:r>
              <a:rPr lang="fr-CH" b="1" dirty="0"/>
              <a:t>|w (RERO)0652394-41SLSP </a:t>
            </a:r>
            <a:r>
              <a:rPr lang="fr-CH" dirty="0"/>
              <a:t>	</a:t>
            </a:r>
          </a:p>
          <a:p>
            <a:r>
              <a:rPr lang="fr-CH" dirty="0"/>
              <a:t>785 </a:t>
            </a:r>
            <a:r>
              <a:rPr lang="fr-CH" b="1" dirty="0"/>
              <a:t>0</a:t>
            </a:r>
            <a:r>
              <a:rPr lang="fr-CH" dirty="0"/>
              <a:t>0 |t Aviation, </a:t>
            </a:r>
            <a:r>
              <a:rPr lang="fr-CH" dirty="0" err="1"/>
              <a:t>space</a:t>
            </a:r>
            <a:r>
              <a:rPr lang="fr-CH" dirty="0"/>
              <a:t> and </a:t>
            </a:r>
            <a:r>
              <a:rPr lang="fr-CH" dirty="0" err="1"/>
              <a:t>environmental</a:t>
            </a:r>
            <a:r>
              <a:rPr lang="fr-CH" dirty="0"/>
              <a:t> </a:t>
            </a:r>
            <a:r>
              <a:rPr lang="fr-CH" dirty="0" err="1"/>
              <a:t>medicine</a:t>
            </a:r>
            <a:r>
              <a:rPr lang="fr-CH" dirty="0"/>
              <a:t> </a:t>
            </a:r>
            <a:r>
              <a:rPr lang="fr-CH" b="1" dirty="0"/>
              <a:t>|w (RERO)0076510-41SLSP</a:t>
            </a:r>
          </a:p>
          <a:p>
            <a:endParaRPr lang="fr-FR" dirty="0"/>
          </a:p>
        </p:txBody>
      </p:sp>
    </p:spTree>
    <p:extLst>
      <p:ext uri="{BB962C8B-B14F-4D97-AF65-F5344CB8AC3E}">
        <p14:creationId xmlns:p14="http://schemas.microsoft.com/office/powerpoint/2010/main" val="2985452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830</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23</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95536" y="1628800"/>
            <a:ext cx="7992888" cy="2031325"/>
          </a:xfrm>
          <a:prstGeom prst="rect">
            <a:avLst/>
          </a:prstGeom>
          <a:noFill/>
        </p:spPr>
        <p:txBody>
          <a:bodyPr wrap="square" rtlCol="0">
            <a:spAutoFit/>
          </a:bodyPr>
          <a:lstStyle/>
          <a:p>
            <a:r>
              <a:rPr lang="fr-CH" dirty="0"/>
              <a:t>Les variantes de mention de collection sont conservées </a:t>
            </a:r>
            <a:r>
              <a:rPr lang="fr-CH" dirty="0" smtClean="0"/>
              <a:t>lorsque les notices supérieures des différents réseaux n’ont pas été identifiées comme double</a:t>
            </a:r>
            <a:endParaRPr lang="fr-CH" dirty="0"/>
          </a:p>
          <a:p>
            <a:endParaRPr lang="fr-CH" dirty="0">
              <a:solidFill>
                <a:srgbClr val="FF0000"/>
              </a:solidFill>
            </a:endParaRPr>
          </a:p>
          <a:p>
            <a:r>
              <a:rPr lang="fr-CH" dirty="0"/>
              <a:t>830 _0 |a </a:t>
            </a:r>
            <a:r>
              <a:rPr lang="fr-CH" dirty="0" err="1"/>
              <a:t>Frühe</a:t>
            </a:r>
            <a:r>
              <a:rPr lang="fr-CH" dirty="0"/>
              <a:t> </a:t>
            </a:r>
            <a:r>
              <a:rPr lang="fr-CH" dirty="0" err="1"/>
              <a:t>Neuzeit</a:t>
            </a:r>
            <a:r>
              <a:rPr lang="fr-CH" dirty="0"/>
              <a:t> |v 203 |w (NEBIS)000977426EBI01 	</a:t>
            </a:r>
          </a:p>
          <a:p>
            <a:r>
              <a:rPr lang="fr-CH" dirty="0"/>
              <a:t>830 _0 |a </a:t>
            </a:r>
            <a:r>
              <a:rPr lang="fr-CH" dirty="0" err="1"/>
              <a:t>Frühe</a:t>
            </a:r>
            <a:r>
              <a:rPr lang="fr-CH" dirty="0"/>
              <a:t> </a:t>
            </a:r>
            <a:r>
              <a:rPr lang="fr-CH" dirty="0" err="1"/>
              <a:t>Neuzeit</a:t>
            </a:r>
            <a:r>
              <a:rPr lang="fr-CH" dirty="0"/>
              <a:t> |v 203 |w (RERO)1214814-41SLSP 	</a:t>
            </a:r>
          </a:p>
          <a:p>
            <a:r>
              <a:rPr lang="fr-CH" dirty="0"/>
              <a:t>830 _0 |a </a:t>
            </a:r>
            <a:r>
              <a:rPr lang="fr-CH" dirty="0" err="1"/>
              <a:t>Frühe</a:t>
            </a:r>
            <a:r>
              <a:rPr lang="fr-CH" dirty="0"/>
              <a:t> </a:t>
            </a:r>
            <a:r>
              <a:rPr lang="fr-CH" dirty="0" err="1"/>
              <a:t>Neuzeit</a:t>
            </a:r>
            <a:r>
              <a:rPr lang="fr-CH" dirty="0"/>
              <a:t> |v 203 |w (IDSBB)000587781DSV01</a:t>
            </a:r>
          </a:p>
          <a:p>
            <a:endParaRPr lang="fr-CH" dirty="0"/>
          </a:p>
        </p:txBody>
      </p:sp>
    </p:spTree>
    <p:extLst>
      <p:ext uri="{BB962C8B-B14F-4D97-AF65-F5344CB8AC3E}">
        <p14:creationId xmlns:p14="http://schemas.microsoft.com/office/powerpoint/2010/main" val="878865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880</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24</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74562"/>
            <a:ext cx="8820472" cy="3693319"/>
          </a:xfrm>
          <a:prstGeom prst="rect">
            <a:avLst/>
          </a:prstGeom>
          <a:noFill/>
        </p:spPr>
        <p:txBody>
          <a:bodyPr wrap="square" rtlCol="0">
            <a:spAutoFit/>
          </a:bodyPr>
          <a:lstStyle/>
          <a:p>
            <a:r>
              <a:rPr lang="fr-CH" dirty="0"/>
              <a:t>Quand l’agent a pu être identifié comme étant le même dans les différents réseaux, il a été ajouté dans le champ 880</a:t>
            </a:r>
          </a:p>
          <a:p>
            <a:endParaRPr lang="fr-CH" dirty="0">
              <a:solidFill>
                <a:srgbClr val="FF0000"/>
              </a:solidFill>
            </a:endParaRPr>
          </a:p>
          <a:p>
            <a:r>
              <a:rPr lang="fr-CH" dirty="0"/>
              <a:t>100 1_ |a </a:t>
            </a:r>
            <a:r>
              <a:rPr lang="fr-CH" dirty="0" err="1"/>
              <a:t>Schlusemann</a:t>
            </a:r>
            <a:r>
              <a:rPr lang="fr-CH" dirty="0"/>
              <a:t>, Rita |d 1960- |0 (DE-588)172359481 |e </a:t>
            </a:r>
            <a:r>
              <a:rPr lang="fr-CH" dirty="0" err="1"/>
              <a:t>Verfasser</a:t>
            </a:r>
            <a:r>
              <a:rPr lang="fr-CH" dirty="0"/>
              <a:t> |4 </a:t>
            </a:r>
            <a:r>
              <a:rPr lang="fr-CH" dirty="0" err="1"/>
              <a:t>aut</a:t>
            </a:r>
            <a:endParaRPr lang="fr-CH" dirty="0"/>
          </a:p>
          <a:p>
            <a:r>
              <a:rPr lang="fr-CH" dirty="0"/>
              <a:t>        1_ |a </a:t>
            </a:r>
            <a:r>
              <a:rPr lang="fr-CH" dirty="0" err="1"/>
              <a:t>Schlusemann</a:t>
            </a:r>
            <a:r>
              <a:rPr lang="fr-CH" dirty="0"/>
              <a:t>, Rita |d 1960- |0 (RERO)A026720665 |4 </a:t>
            </a:r>
            <a:r>
              <a:rPr lang="fr-CH" dirty="0" err="1"/>
              <a:t>cre</a:t>
            </a:r>
            <a:endParaRPr lang="fr-CH" dirty="0"/>
          </a:p>
          <a:p>
            <a:endParaRPr lang="fr-CH" dirty="0"/>
          </a:p>
          <a:p>
            <a:r>
              <a:rPr lang="it-IT" dirty="0"/>
              <a:t>110 2_ |a Fondazione Dino ed Ernesta Santarelli |e Verfasser |0 (DE-588)16069394-9 |4 aut </a:t>
            </a:r>
          </a:p>
          <a:p>
            <a:r>
              <a:rPr lang="it-IT" dirty="0"/>
              <a:t>        2_ |a Fondazione Dino ed Ernesta Santarelli |0 (RERO)A020180264</a:t>
            </a:r>
          </a:p>
          <a:p>
            <a:endParaRPr lang="it-IT" dirty="0"/>
          </a:p>
          <a:p>
            <a:r>
              <a:rPr lang="fr-CH" dirty="0"/>
              <a:t>Quand il n’a pas été identifié comme étant le même, il a été ajouté en 700 (710 ou 711)</a:t>
            </a:r>
          </a:p>
          <a:p>
            <a:r>
              <a:rPr lang="en-US" dirty="0"/>
              <a:t>110 2_ |a Group of Thirty |0 (DE-588)1085468-X |e </a:t>
            </a:r>
            <a:r>
              <a:rPr lang="en-US" dirty="0" err="1"/>
              <a:t>Verfasser</a:t>
            </a:r>
            <a:r>
              <a:rPr lang="en-US" dirty="0"/>
              <a:t> |4 </a:t>
            </a:r>
            <a:r>
              <a:rPr lang="en-US" dirty="0" err="1"/>
              <a:t>aut</a:t>
            </a:r>
            <a:endParaRPr lang="en-US" dirty="0"/>
          </a:p>
          <a:p>
            <a:r>
              <a:rPr lang="en-US" dirty="0"/>
              <a:t>710 2_ |a Group of Thirty (Washington DC) |0 (RERO)A000074715</a:t>
            </a:r>
            <a:endParaRPr lang="fr-CH" dirty="0"/>
          </a:p>
          <a:p>
            <a:endParaRPr lang="fr-FR" dirty="0"/>
          </a:p>
        </p:txBody>
      </p:sp>
    </p:spTree>
    <p:extLst>
      <p:ext uri="{BB962C8B-B14F-4D97-AF65-F5344CB8AC3E}">
        <p14:creationId xmlns:p14="http://schemas.microsoft.com/office/powerpoint/2010/main" val="2476091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a:xfrm>
            <a:off x="457200" y="0"/>
            <a:ext cx="8229600" cy="1143000"/>
          </a:xfrm>
        </p:spPr>
        <p:txBody>
          <a:bodyPr>
            <a:normAutofit/>
          </a:bodyPr>
          <a:lstStyle/>
          <a:p>
            <a:r>
              <a:rPr lang="fr-FR" dirty="0">
                <a:solidFill>
                  <a:srgbClr val="CF0063"/>
                </a:solidFill>
              </a:rPr>
              <a:t>Champ </a:t>
            </a:r>
            <a:r>
              <a:rPr lang="fr-FR" dirty="0" smtClean="0">
                <a:solidFill>
                  <a:srgbClr val="CF0063"/>
                </a:solidFill>
              </a:rPr>
              <a:t>900</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25</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287524" y="908720"/>
            <a:ext cx="8568952" cy="5355312"/>
          </a:xfrm>
          <a:prstGeom prst="rect">
            <a:avLst/>
          </a:prstGeom>
          <a:noFill/>
        </p:spPr>
        <p:txBody>
          <a:bodyPr wrap="square" rtlCol="0">
            <a:spAutoFit/>
          </a:bodyPr>
          <a:lstStyle/>
          <a:p>
            <a:r>
              <a:rPr lang="fr-CH" dirty="0" smtClean="0"/>
              <a:t>Pour protéger les notices RERO de fusion erronée entre notices RERO, le </a:t>
            </a:r>
            <a:r>
              <a:rPr lang="fr-CH" dirty="0"/>
              <a:t>champ </a:t>
            </a:r>
            <a:endParaRPr lang="fr-CH" dirty="0" smtClean="0"/>
          </a:p>
          <a:p>
            <a:r>
              <a:rPr lang="fr-CH" b="1" dirty="0" smtClean="0"/>
              <a:t>900 __ $a </a:t>
            </a:r>
            <a:r>
              <a:rPr lang="fr-CH" b="1" dirty="0" err="1" smtClean="0"/>
              <a:t>noselfmerge</a:t>
            </a:r>
            <a:endParaRPr lang="fr-CH" b="1" dirty="0" smtClean="0"/>
          </a:p>
          <a:p>
            <a:r>
              <a:rPr lang="fr-CH" dirty="0"/>
              <a:t>a</a:t>
            </a:r>
            <a:r>
              <a:rPr lang="fr-CH" dirty="0" smtClean="0"/>
              <a:t> été ajouté à toutes les notices RERO, sauf sur les notices issues des migrations COE, HETS, TF, HEP, IRDP</a:t>
            </a:r>
          </a:p>
          <a:p>
            <a:endParaRPr lang="fr-CH" dirty="0"/>
          </a:p>
          <a:p>
            <a:r>
              <a:rPr lang="fr-CH" dirty="0" smtClean="0"/>
              <a:t>Pour protéger les notices RERO de fusion erronée avec d’autres notices SLSP, le champ </a:t>
            </a:r>
          </a:p>
          <a:p>
            <a:r>
              <a:rPr lang="fr-CH" b="1" dirty="0" smtClean="0"/>
              <a:t>900 __ $a </a:t>
            </a:r>
            <a:r>
              <a:rPr lang="fr-CH" b="1" dirty="0" err="1" smtClean="0"/>
              <a:t>swissbibnomerge</a:t>
            </a:r>
            <a:endParaRPr lang="fr-CH" b="1" dirty="0"/>
          </a:p>
          <a:p>
            <a:r>
              <a:rPr lang="fr-CH" dirty="0" smtClean="0"/>
              <a:t>a été ajouté </a:t>
            </a:r>
          </a:p>
          <a:p>
            <a:pPr marL="285750" indent="-285750">
              <a:buFont typeface="Arial" panose="020B0604020202020204" pitchFamily="34" charset="0"/>
              <a:buChar char="•"/>
            </a:pPr>
            <a:r>
              <a:rPr lang="fr-CH" dirty="0" smtClean="0"/>
              <a:t>aux notices décrivant des ressources publiées entre 1400 et 1850</a:t>
            </a:r>
          </a:p>
          <a:p>
            <a:pPr marL="285750" indent="-285750">
              <a:buFont typeface="Arial" panose="020B0604020202020204" pitchFamily="34" charset="0"/>
              <a:buChar char="•"/>
            </a:pPr>
            <a:r>
              <a:rPr lang="fr-CH" dirty="0" smtClean="0"/>
              <a:t>aux périodiques fribourgeois contenant un champ 901 __ $a </a:t>
            </a:r>
            <a:r>
              <a:rPr lang="fr-CH" dirty="0" err="1" smtClean="0"/>
              <a:t>frpus</a:t>
            </a:r>
            <a:endParaRPr lang="fr-CH" dirty="0" smtClean="0"/>
          </a:p>
          <a:p>
            <a:pPr marL="285750" indent="-285750">
              <a:buFont typeface="Arial" panose="020B0604020202020204" pitchFamily="34" charset="0"/>
              <a:buChar char="•"/>
            </a:pPr>
            <a:r>
              <a:rPr lang="fr-CH" dirty="0" smtClean="0"/>
              <a:t>aux notices de collection contenant le texte en 019 ou 500 «pas catalogué séparément»</a:t>
            </a:r>
          </a:p>
          <a:p>
            <a:pPr marL="285750" indent="-285750">
              <a:buFont typeface="Arial" panose="020B0604020202020204" pitchFamily="34" charset="0"/>
              <a:buChar char="•"/>
            </a:pPr>
            <a:endParaRPr lang="fr-CH" dirty="0"/>
          </a:p>
          <a:p>
            <a:r>
              <a:rPr lang="fr-CH" dirty="0" smtClean="0"/>
              <a:t>Pour que les notices décrivant des ressources continues sans holding ou avec un holding appartenant seulement à une bibliothèque non SLPS migrent sur Alma, le champ</a:t>
            </a:r>
          </a:p>
          <a:p>
            <a:r>
              <a:rPr lang="fr-CH" b="1" dirty="0" smtClean="0"/>
              <a:t>900 __ $a </a:t>
            </a:r>
            <a:r>
              <a:rPr lang="fr-CH" b="1" dirty="0" err="1" smtClean="0"/>
              <a:t>reroslsp</a:t>
            </a:r>
            <a:endParaRPr lang="fr-CH" b="1" dirty="0" smtClean="0"/>
          </a:p>
          <a:p>
            <a:r>
              <a:rPr lang="fr-CH" dirty="0"/>
              <a:t>a</a:t>
            </a:r>
            <a:r>
              <a:rPr lang="fr-CH" dirty="0" smtClean="0"/>
              <a:t> été ajouté sur toutes les notices concernées créées jusqu’au 15 septembre 2020</a:t>
            </a:r>
            <a:endParaRPr lang="fr-CH" dirty="0" smtClean="0">
              <a:solidFill>
                <a:srgbClr val="FF0000"/>
              </a:solidFill>
            </a:endParaRPr>
          </a:p>
          <a:p>
            <a:endParaRPr lang="fr-CH" dirty="0" smtClean="0">
              <a:solidFill>
                <a:srgbClr val="FF0000"/>
              </a:solidFill>
            </a:endParaRPr>
          </a:p>
          <a:p>
            <a:endParaRPr lang="fr-CH" dirty="0" smtClean="0">
              <a:solidFill>
                <a:srgbClr val="FF0000"/>
              </a:solidFill>
            </a:endParaRPr>
          </a:p>
        </p:txBody>
      </p:sp>
    </p:spTree>
    <p:extLst>
      <p:ext uri="{BB962C8B-B14F-4D97-AF65-F5344CB8AC3E}">
        <p14:creationId xmlns:p14="http://schemas.microsoft.com/office/powerpoint/2010/main" val="1422640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980</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26</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74562"/>
            <a:ext cx="8208912" cy="3416320"/>
          </a:xfrm>
          <a:prstGeom prst="rect">
            <a:avLst/>
          </a:prstGeom>
          <a:noFill/>
        </p:spPr>
        <p:txBody>
          <a:bodyPr wrap="square" rtlCol="0">
            <a:spAutoFit/>
          </a:bodyPr>
          <a:lstStyle/>
          <a:p>
            <a:r>
              <a:rPr lang="fr-CH" dirty="0"/>
              <a:t>Le champ 980 __ $2 </a:t>
            </a:r>
            <a:r>
              <a:rPr lang="fr-CH" dirty="0" err="1"/>
              <a:t>ams</a:t>
            </a:r>
            <a:r>
              <a:rPr lang="fr-CH" dirty="0"/>
              <a:t> est migré en champ 084 $2 </a:t>
            </a:r>
            <a:r>
              <a:rPr lang="fr-CH" dirty="0" err="1"/>
              <a:t>msc</a:t>
            </a:r>
            <a:r>
              <a:rPr lang="fr-CH" dirty="0"/>
              <a:t> (code officiel MARC21)</a:t>
            </a:r>
          </a:p>
          <a:p>
            <a:endParaRPr lang="fr-CH" dirty="0"/>
          </a:p>
          <a:p>
            <a:r>
              <a:rPr lang="fr-CH" dirty="0"/>
              <a:t>084 __ |a 62P(v) |2 </a:t>
            </a:r>
            <a:r>
              <a:rPr lang="fr-CH" dirty="0" err="1"/>
              <a:t>msc</a:t>
            </a:r>
            <a:endParaRPr lang="fr-CH" dirty="0"/>
          </a:p>
          <a:p>
            <a:endParaRPr lang="fr-CH" dirty="0"/>
          </a:p>
          <a:p>
            <a:r>
              <a:rPr lang="fr-CH" dirty="0"/>
              <a:t>Le champ 980 __ $2 </a:t>
            </a:r>
            <a:r>
              <a:rPr lang="fr-CH" dirty="0" err="1"/>
              <a:t>brp</a:t>
            </a:r>
            <a:r>
              <a:rPr lang="fr-CH" dirty="0"/>
              <a:t> est migré en champ 084 $2 </a:t>
            </a:r>
            <a:r>
              <a:rPr lang="fr-CH" dirty="0" err="1"/>
              <a:t>brp</a:t>
            </a:r>
            <a:r>
              <a:rPr lang="fr-CH" dirty="0"/>
              <a:t> (demande officielle en cours)</a:t>
            </a:r>
          </a:p>
          <a:p>
            <a:endParaRPr lang="fr-CH" dirty="0"/>
          </a:p>
          <a:p>
            <a:r>
              <a:rPr lang="fr-CH" dirty="0"/>
              <a:t>084 __ |a 153 |2 </a:t>
            </a:r>
            <a:r>
              <a:rPr lang="fr-CH" dirty="0" err="1"/>
              <a:t>brp</a:t>
            </a:r>
            <a:endParaRPr lang="fr-CH" dirty="0"/>
          </a:p>
          <a:p>
            <a:endParaRPr lang="fr-CH" dirty="0"/>
          </a:p>
          <a:p>
            <a:r>
              <a:rPr lang="fr-CH" dirty="0"/>
              <a:t>Le champ 980 __ $2 </a:t>
            </a:r>
            <a:r>
              <a:rPr lang="fr-CH" dirty="0" err="1"/>
              <a:t>dr-sys</a:t>
            </a:r>
            <a:r>
              <a:rPr lang="fr-CH" dirty="0"/>
              <a:t> est migré en champ 084 $2 </a:t>
            </a:r>
            <a:r>
              <a:rPr lang="fr-CH" dirty="0" err="1"/>
              <a:t>cjurrom</a:t>
            </a:r>
            <a:r>
              <a:rPr lang="fr-CH" dirty="0"/>
              <a:t> (code officiel MARC21)</a:t>
            </a:r>
          </a:p>
          <a:p>
            <a:endParaRPr lang="pt-BR" dirty="0"/>
          </a:p>
          <a:p>
            <a:r>
              <a:rPr lang="pt-BR" dirty="0"/>
              <a:t>084 __ |a CA/CH 86.1 h |2 cjurrom</a:t>
            </a:r>
          </a:p>
          <a:p>
            <a:endParaRPr lang="fr-CH" b="1" dirty="0"/>
          </a:p>
        </p:txBody>
      </p:sp>
    </p:spTree>
    <p:extLst>
      <p:ext uri="{BB962C8B-B14F-4D97-AF65-F5344CB8AC3E}">
        <p14:creationId xmlns:p14="http://schemas.microsoft.com/office/powerpoint/2010/main" val="1885649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980</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27</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74562"/>
            <a:ext cx="8208912" cy="3416320"/>
          </a:xfrm>
          <a:prstGeom prst="rect">
            <a:avLst/>
          </a:prstGeom>
          <a:noFill/>
        </p:spPr>
        <p:txBody>
          <a:bodyPr wrap="square" rtlCol="0">
            <a:spAutoFit/>
          </a:bodyPr>
          <a:lstStyle/>
          <a:p>
            <a:r>
              <a:rPr lang="fr-CH" dirty="0"/>
              <a:t>Les champs 980 __ $2 </a:t>
            </a:r>
            <a:r>
              <a:rPr lang="fr-CH" dirty="0" err="1"/>
              <a:t>musg</a:t>
            </a:r>
            <a:r>
              <a:rPr lang="fr-CH" dirty="0"/>
              <a:t> ont été convertis en 655 et en 690</a:t>
            </a:r>
          </a:p>
          <a:p>
            <a:endParaRPr lang="fr-CH" dirty="0">
              <a:solidFill>
                <a:srgbClr val="FF0000"/>
              </a:solidFill>
            </a:endParaRPr>
          </a:p>
          <a:p>
            <a:r>
              <a:rPr lang="fr-CH" b="1" dirty="0"/>
              <a:t>655 _7</a:t>
            </a:r>
            <a:r>
              <a:rPr lang="fr-CH" dirty="0"/>
              <a:t> |a Andante |x clarinette, orchestre |y 1951-2000 |2 </a:t>
            </a:r>
            <a:r>
              <a:rPr lang="fr-CH" dirty="0" err="1"/>
              <a:t>reromusg</a:t>
            </a:r>
            <a:r>
              <a:rPr lang="fr-CH" dirty="0"/>
              <a:t> 	</a:t>
            </a:r>
          </a:p>
          <a:p>
            <a:r>
              <a:rPr lang="fr-CH" b="1" dirty="0"/>
              <a:t>690 __ </a:t>
            </a:r>
            <a:r>
              <a:rPr lang="fr-CH" dirty="0"/>
              <a:t>|a Andante |d clarinette, orchestre |e 1951-2000 |2 </a:t>
            </a:r>
            <a:r>
              <a:rPr lang="fr-CH" dirty="0" err="1"/>
              <a:t>musg</a:t>
            </a:r>
            <a:endParaRPr lang="fr-CH" dirty="0"/>
          </a:p>
          <a:p>
            <a:endParaRPr lang="fr-CH" dirty="0"/>
          </a:p>
          <a:p>
            <a:r>
              <a:rPr lang="fr-CH" dirty="0"/>
              <a:t>Les champs 980 __ $2 </a:t>
            </a:r>
            <a:r>
              <a:rPr lang="fr-CH" dirty="0" err="1"/>
              <a:t>musi</a:t>
            </a:r>
            <a:r>
              <a:rPr lang="fr-CH" dirty="0"/>
              <a:t> ont été convertis en 382 et en 690</a:t>
            </a:r>
          </a:p>
          <a:p>
            <a:endParaRPr lang="fr-CH" dirty="0"/>
          </a:p>
          <a:p>
            <a:r>
              <a:rPr lang="fr-CH" b="1" dirty="0"/>
              <a:t>382 __ </a:t>
            </a:r>
            <a:r>
              <a:rPr lang="fr-CH" dirty="0"/>
              <a:t>|a clarinette |n 1 |a piano |n 1 |2 </a:t>
            </a:r>
            <a:r>
              <a:rPr lang="fr-CH" dirty="0" err="1"/>
              <a:t>reromusi</a:t>
            </a:r>
            <a:r>
              <a:rPr lang="fr-CH" dirty="0"/>
              <a:t> 	</a:t>
            </a:r>
          </a:p>
          <a:p>
            <a:r>
              <a:rPr lang="fr-CH" b="1" dirty="0"/>
              <a:t>690 __ </a:t>
            </a:r>
            <a:r>
              <a:rPr lang="fr-CH" dirty="0"/>
              <a:t>|a clarinette, piano (adaptation) |2 </a:t>
            </a:r>
            <a:r>
              <a:rPr lang="fr-CH" dirty="0" err="1"/>
              <a:t>musi</a:t>
            </a:r>
            <a:endParaRPr lang="fr-CH" dirty="0"/>
          </a:p>
          <a:p>
            <a:endParaRPr lang="fr-FR" dirty="0"/>
          </a:p>
          <a:p>
            <a:r>
              <a:rPr lang="fr-FR" dirty="0"/>
              <a:t>Si la conversion de ces champs en 382 et 655 conviennent et si le champ 382 peut être indexé dans Primo VE, les champs 690 seront supprimés</a:t>
            </a:r>
          </a:p>
        </p:txBody>
      </p:sp>
    </p:spTree>
    <p:extLst>
      <p:ext uri="{BB962C8B-B14F-4D97-AF65-F5344CB8AC3E}">
        <p14:creationId xmlns:p14="http://schemas.microsoft.com/office/powerpoint/2010/main" val="1144557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a:t>
            </a:r>
            <a:r>
              <a:rPr lang="fr-FR" dirty="0" smtClean="0">
                <a:solidFill>
                  <a:srgbClr val="CF0063"/>
                </a:solidFill>
              </a:rPr>
              <a:t>local 902</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28</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74562"/>
            <a:ext cx="8208912" cy="2862322"/>
          </a:xfrm>
          <a:prstGeom prst="rect">
            <a:avLst/>
          </a:prstGeom>
          <a:noFill/>
        </p:spPr>
        <p:txBody>
          <a:bodyPr wrap="square" rtlCol="0">
            <a:spAutoFit/>
          </a:bodyPr>
          <a:lstStyle/>
          <a:p>
            <a:r>
              <a:rPr lang="fr-FR" dirty="0"/>
              <a:t>Les champs 902 </a:t>
            </a:r>
            <a:r>
              <a:rPr lang="fr-FR" dirty="0" err="1"/>
              <a:t>aircla</a:t>
            </a:r>
            <a:r>
              <a:rPr lang="fr-FR" dirty="0"/>
              <a:t>, </a:t>
            </a:r>
            <a:r>
              <a:rPr lang="fr-FR" dirty="0" err="1"/>
              <a:t>airfer</a:t>
            </a:r>
            <a:r>
              <a:rPr lang="fr-FR" dirty="0"/>
              <a:t>, </a:t>
            </a:r>
            <a:r>
              <a:rPr lang="fr-FR" dirty="0" err="1"/>
              <a:t>airise</a:t>
            </a:r>
            <a:r>
              <a:rPr lang="fr-FR" dirty="0"/>
              <a:t>, </a:t>
            </a:r>
            <a:r>
              <a:rPr lang="fr-FR" dirty="0" err="1"/>
              <a:t>fondsdunand</a:t>
            </a:r>
            <a:r>
              <a:rPr lang="fr-FR" dirty="0"/>
              <a:t>, </a:t>
            </a:r>
            <a:r>
              <a:rPr lang="fr-FR" dirty="0" err="1"/>
              <a:t>fondskasser</a:t>
            </a:r>
            <a:r>
              <a:rPr lang="fr-FR" dirty="0"/>
              <a:t>, </a:t>
            </a:r>
            <a:r>
              <a:rPr lang="fr-FR" dirty="0" err="1"/>
              <a:t>fsantin</a:t>
            </a:r>
            <a:r>
              <a:rPr lang="fr-FR" dirty="0"/>
              <a:t>, </a:t>
            </a:r>
            <a:r>
              <a:rPr lang="fr-FR" dirty="0" err="1"/>
              <a:t>geulne</a:t>
            </a:r>
            <a:r>
              <a:rPr lang="fr-FR" dirty="0"/>
              <a:t>, </a:t>
            </a:r>
            <a:r>
              <a:rPr lang="fr-FR" dirty="0" err="1"/>
              <a:t>glfbe</a:t>
            </a:r>
            <a:r>
              <a:rPr lang="fr-FR" dirty="0"/>
              <a:t>, </a:t>
            </a:r>
            <a:r>
              <a:rPr lang="fr-FR" dirty="0" err="1"/>
              <a:t>cinemed</a:t>
            </a:r>
            <a:r>
              <a:rPr lang="fr-FR" dirty="0"/>
              <a:t>, </a:t>
            </a:r>
            <a:r>
              <a:rPr lang="fr-FR" dirty="0" err="1"/>
              <a:t>donomshim</a:t>
            </a:r>
            <a:r>
              <a:rPr lang="fr-FR" dirty="0"/>
              <a:t>, </a:t>
            </a:r>
            <a:r>
              <a:rPr lang="fr-FR" dirty="0" err="1"/>
              <a:t>gelocalrecord</a:t>
            </a:r>
            <a:r>
              <a:rPr lang="fr-FR" dirty="0"/>
              <a:t> et </a:t>
            </a:r>
            <a:r>
              <a:rPr lang="fr-FR" dirty="0" err="1"/>
              <a:t>geprêt</a:t>
            </a:r>
            <a:r>
              <a:rPr lang="fr-FR" dirty="0"/>
              <a:t> sont migrés en champ local 990. Une « maison » indique qu’il s’agit d’un champ local.</a:t>
            </a:r>
          </a:p>
          <a:p>
            <a:endParaRPr lang="fr-FR" dirty="0"/>
          </a:p>
          <a:p>
            <a:endParaRPr lang="fr-FR" dirty="0"/>
          </a:p>
          <a:p>
            <a:endParaRPr lang="fr-FR" dirty="0"/>
          </a:p>
          <a:p>
            <a:endParaRPr lang="fr-FR" dirty="0"/>
          </a:p>
          <a:p>
            <a:endParaRPr lang="fr-FR" dirty="0"/>
          </a:p>
          <a:p>
            <a:r>
              <a:rPr lang="fr-FR" dirty="0"/>
              <a:t>Les autres champs 902 ne sont pas migrés</a:t>
            </a:r>
          </a:p>
          <a:p>
            <a:endParaRPr lang="fr-FR" dirty="0"/>
          </a:p>
        </p:txBody>
      </p:sp>
      <p:pic>
        <p:nvPicPr>
          <p:cNvPr id="5" name="Image 4"/>
          <p:cNvPicPr>
            <a:picLocks noChangeAspect="1"/>
          </p:cNvPicPr>
          <p:nvPr/>
        </p:nvPicPr>
        <p:blipFill>
          <a:blip r:embed="rId3"/>
          <a:stretch>
            <a:fillRect/>
          </a:stretch>
        </p:blipFill>
        <p:spPr>
          <a:xfrm>
            <a:off x="2627784" y="2837029"/>
            <a:ext cx="3256889" cy="537387"/>
          </a:xfrm>
          <a:prstGeom prst="rect">
            <a:avLst/>
          </a:prstGeom>
        </p:spPr>
      </p:pic>
    </p:spTree>
    <p:extLst>
      <p:ext uri="{BB962C8B-B14F-4D97-AF65-F5344CB8AC3E}">
        <p14:creationId xmlns:p14="http://schemas.microsoft.com/office/powerpoint/2010/main" val="4212356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a:t>
            </a:r>
            <a:r>
              <a:rPr lang="fr-FR" dirty="0" smtClean="0">
                <a:solidFill>
                  <a:srgbClr val="CF0063"/>
                </a:solidFill>
              </a:rPr>
              <a:t>local 982</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29</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74562"/>
            <a:ext cx="8208912" cy="3416320"/>
          </a:xfrm>
          <a:prstGeom prst="rect">
            <a:avLst/>
          </a:prstGeom>
          <a:noFill/>
        </p:spPr>
        <p:txBody>
          <a:bodyPr wrap="square" rtlCol="0">
            <a:spAutoFit/>
          </a:bodyPr>
          <a:lstStyle/>
          <a:p>
            <a:r>
              <a:rPr lang="fr-FR" dirty="0"/>
              <a:t>Le champ 982 $2 </a:t>
            </a:r>
            <a:r>
              <a:rPr lang="fr-FR" dirty="0" err="1"/>
              <a:t>matmu</a:t>
            </a:r>
            <a:r>
              <a:rPr lang="fr-FR" dirty="0"/>
              <a:t> est migré en champ 960</a:t>
            </a:r>
          </a:p>
          <a:p>
            <a:endParaRPr lang="fr-FR" dirty="0"/>
          </a:p>
          <a:p>
            <a:endParaRPr lang="fr-FR" dirty="0"/>
          </a:p>
          <a:p>
            <a:r>
              <a:rPr lang="fr-FR" dirty="0"/>
              <a:t>Le champ 982 $2 </a:t>
            </a:r>
            <a:r>
              <a:rPr lang="fr-FR" dirty="0" err="1"/>
              <a:t>ge-obs</a:t>
            </a:r>
            <a:r>
              <a:rPr lang="fr-FR" dirty="0"/>
              <a:t> est migré en champ 961</a:t>
            </a:r>
          </a:p>
          <a:p>
            <a:endParaRPr lang="fr-FR" dirty="0"/>
          </a:p>
          <a:p>
            <a:endParaRPr lang="fr-FR" dirty="0"/>
          </a:p>
          <a:p>
            <a:r>
              <a:rPr lang="fr-FR" dirty="0"/>
              <a:t>Le champ 982 $2 </a:t>
            </a:r>
            <a:r>
              <a:rPr lang="fr-FR" dirty="0" err="1"/>
              <a:t>cdu-sys-geuieg</a:t>
            </a:r>
            <a:r>
              <a:rPr lang="fr-FR" dirty="0"/>
              <a:t> est migré en 961 $2 </a:t>
            </a:r>
            <a:r>
              <a:rPr lang="fr-FR" dirty="0" err="1"/>
              <a:t>gsi</a:t>
            </a:r>
            <a:endParaRPr lang="fr-FR" dirty="0"/>
          </a:p>
          <a:p>
            <a:endParaRPr lang="fr-FR" dirty="0"/>
          </a:p>
          <a:p>
            <a:endParaRPr lang="fr-FR" dirty="0"/>
          </a:p>
          <a:p>
            <a:endParaRPr lang="fr-FR" dirty="0"/>
          </a:p>
          <a:p>
            <a:r>
              <a:rPr lang="fr-FR" dirty="0"/>
              <a:t>Une « maison » indique qu’il s’agit d’un champ local. Les autres champs 982 ne sont pas migrés, la recherche par cote se fera par le holding ou l’item</a:t>
            </a:r>
          </a:p>
        </p:txBody>
      </p:sp>
      <p:pic>
        <p:nvPicPr>
          <p:cNvPr id="6" name="Image 5"/>
          <p:cNvPicPr>
            <a:picLocks noChangeAspect="1"/>
          </p:cNvPicPr>
          <p:nvPr/>
        </p:nvPicPr>
        <p:blipFill>
          <a:blip r:embed="rId3"/>
          <a:stretch>
            <a:fillRect/>
          </a:stretch>
        </p:blipFill>
        <p:spPr>
          <a:xfrm>
            <a:off x="447996" y="2228558"/>
            <a:ext cx="6114046" cy="192329"/>
          </a:xfrm>
          <a:prstGeom prst="rect">
            <a:avLst/>
          </a:prstGeom>
        </p:spPr>
      </p:pic>
      <p:pic>
        <p:nvPicPr>
          <p:cNvPr id="7" name="Image 6"/>
          <p:cNvPicPr>
            <a:picLocks noChangeAspect="1"/>
          </p:cNvPicPr>
          <p:nvPr/>
        </p:nvPicPr>
        <p:blipFill>
          <a:blip r:embed="rId4"/>
          <a:stretch>
            <a:fillRect/>
          </a:stretch>
        </p:blipFill>
        <p:spPr>
          <a:xfrm>
            <a:off x="457200" y="3041390"/>
            <a:ext cx="1954560" cy="262392"/>
          </a:xfrm>
          <a:prstGeom prst="rect">
            <a:avLst/>
          </a:prstGeom>
        </p:spPr>
      </p:pic>
      <p:pic>
        <p:nvPicPr>
          <p:cNvPr id="8" name="Image 7"/>
          <p:cNvPicPr>
            <a:picLocks noChangeAspect="1"/>
          </p:cNvPicPr>
          <p:nvPr/>
        </p:nvPicPr>
        <p:blipFill>
          <a:blip r:embed="rId5"/>
          <a:stretch>
            <a:fillRect/>
          </a:stretch>
        </p:blipFill>
        <p:spPr>
          <a:xfrm>
            <a:off x="474549" y="3953869"/>
            <a:ext cx="1793195" cy="200357"/>
          </a:xfrm>
          <a:prstGeom prst="rect">
            <a:avLst/>
          </a:prstGeom>
        </p:spPr>
      </p:pic>
    </p:spTree>
    <p:extLst>
      <p:ext uri="{BB962C8B-B14F-4D97-AF65-F5344CB8AC3E}">
        <p14:creationId xmlns:p14="http://schemas.microsoft.com/office/powerpoint/2010/main" val="405754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Ponctuation ISBD</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3</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124744"/>
            <a:ext cx="7992888" cy="4801314"/>
          </a:xfrm>
          <a:prstGeom prst="rect">
            <a:avLst/>
          </a:prstGeom>
          <a:noFill/>
        </p:spPr>
        <p:txBody>
          <a:bodyPr wrap="square" rtlCol="0">
            <a:spAutoFit/>
          </a:bodyPr>
          <a:lstStyle/>
          <a:p>
            <a:r>
              <a:rPr lang="fr-FR" dirty="0"/>
              <a:t>La ponctuation ISBD </a:t>
            </a:r>
            <a:r>
              <a:rPr lang="fr-FR" dirty="0" smtClean="0"/>
              <a:t>qui introduit la </a:t>
            </a:r>
            <a:r>
              <a:rPr lang="fr-FR" dirty="0"/>
              <a:t>codification </a:t>
            </a:r>
            <a:r>
              <a:rPr lang="fr-FR" dirty="0" smtClean="0"/>
              <a:t>MARC21 </a:t>
            </a:r>
            <a:r>
              <a:rPr lang="fr-FR" dirty="0"/>
              <a:t>a été </a:t>
            </a:r>
            <a:r>
              <a:rPr lang="fr-FR" dirty="0" smtClean="0"/>
              <a:t>éliminée car elle est redondante</a:t>
            </a:r>
            <a:endParaRPr lang="fr-FR" dirty="0"/>
          </a:p>
          <a:p>
            <a:endParaRPr lang="fr-FR" dirty="0"/>
          </a:p>
          <a:p>
            <a:r>
              <a:rPr lang="fr-CH" dirty="0"/>
              <a:t>245 10 |a Histoire d'une (r)évolution </a:t>
            </a:r>
            <a:r>
              <a:rPr lang="fr-CH" b="1" dirty="0"/>
              <a:t>|b</a:t>
            </a:r>
            <a:r>
              <a:rPr lang="fr-CH" dirty="0"/>
              <a:t> l'informatisation des bibliothèques genevoises, 1963-2018 </a:t>
            </a:r>
            <a:r>
              <a:rPr lang="fr-CH" b="1" dirty="0"/>
              <a:t>|c</a:t>
            </a:r>
            <a:r>
              <a:rPr lang="fr-CH" dirty="0"/>
              <a:t> Alain </a:t>
            </a:r>
            <a:r>
              <a:rPr lang="fr-CH" dirty="0" err="1"/>
              <a:t>Jacquesson</a:t>
            </a:r>
            <a:r>
              <a:rPr lang="fr-CH" dirty="0"/>
              <a:t>, Gabrielle </a:t>
            </a:r>
            <a:r>
              <a:rPr lang="fr-CH" dirty="0" err="1"/>
              <a:t>von</a:t>
            </a:r>
            <a:r>
              <a:rPr lang="fr-CH" dirty="0"/>
              <a:t> </a:t>
            </a:r>
            <a:r>
              <a:rPr lang="fr-CH" dirty="0" err="1"/>
              <a:t>Roten</a:t>
            </a:r>
            <a:r>
              <a:rPr lang="fr-CH" dirty="0"/>
              <a:t> ; préface de Bernard </a:t>
            </a:r>
            <a:r>
              <a:rPr lang="fr-CH" dirty="0" err="1"/>
              <a:t>Levrat</a:t>
            </a:r>
            <a:endParaRPr lang="fr-CH" dirty="0"/>
          </a:p>
          <a:p>
            <a:r>
              <a:rPr lang="fr-CH" dirty="0"/>
              <a:t>264 _1 |a Genève </a:t>
            </a:r>
            <a:r>
              <a:rPr lang="fr-CH" b="1" dirty="0"/>
              <a:t>|b</a:t>
            </a:r>
            <a:r>
              <a:rPr lang="fr-CH" dirty="0"/>
              <a:t> L'Esprit de la Lettre Editions </a:t>
            </a:r>
            <a:r>
              <a:rPr lang="fr-CH" b="1" dirty="0"/>
              <a:t>|c</a:t>
            </a:r>
            <a:r>
              <a:rPr lang="fr-CH" dirty="0"/>
              <a:t> [2019]</a:t>
            </a:r>
          </a:p>
          <a:p>
            <a:r>
              <a:rPr lang="fr-CH" dirty="0"/>
              <a:t>300 __ |a 389 pages </a:t>
            </a:r>
            <a:r>
              <a:rPr lang="fr-CH" b="1" dirty="0"/>
              <a:t>|b</a:t>
            </a:r>
            <a:r>
              <a:rPr lang="fr-CH" dirty="0"/>
              <a:t> tableaux </a:t>
            </a:r>
            <a:r>
              <a:rPr lang="fr-CH" b="1" dirty="0"/>
              <a:t>|c</a:t>
            </a:r>
            <a:r>
              <a:rPr lang="fr-CH" dirty="0"/>
              <a:t> 27 cm</a:t>
            </a:r>
          </a:p>
          <a:p>
            <a:endParaRPr lang="fr-CH" dirty="0"/>
          </a:p>
          <a:p>
            <a:r>
              <a:rPr lang="fr-CH" b="1" dirty="0" smtClean="0"/>
              <a:t>Exception </a:t>
            </a:r>
            <a:r>
              <a:rPr lang="fr-CH" dirty="0"/>
              <a:t>pour </a:t>
            </a:r>
            <a:r>
              <a:rPr lang="fr-CH" dirty="0" smtClean="0"/>
              <a:t>les $b qui n’introduisent pas un sous-titre:</a:t>
            </a:r>
            <a:endParaRPr lang="fr-CH" dirty="0"/>
          </a:p>
          <a:p>
            <a:endParaRPr lang="fr-FR" dirty="0"/>
          </a:p>
          <a:p>
            <a:r>
              <a:rPr lang="fr-FR" dirty="0"/>
              <a:t>245 10 |a Enseignement du catalan et plurilinguisme </a:t>
            </a:r>
            <a:r>
              <a:rPr lang="fr-FR" b="1" dirty="0"/>
              <a:t>|b = </a:t>
            </a:r>
            <a:r>
              <a:rPr lang="fr-FR" dirty="0" err="1"/>
              <a:t>Ensenyament</a:t>
            </a:r>
            <a:r>
              <a:rPr lang="fr-FR" dirty="0"/>
              <a:t> </a:t>
            </a:r>
            <a:r>
              <a:rPr lang="fr-FR" dirty="0" err="1"/>
              <a:t>del</a:t>
            </a:r>
            <a:r>
              <a:rPr lang="fr-FR" dirty="0"/>
              <a:t> </a:t>
            </a:r>
            <a:r>
              <a:rPr lang="fr-FR" dirty="0" err="1"/>
              <a:t>català</a:t>
            </a:r>
            <a:r>
              <a:rPr lang="fr-FR" dirty="0"/>
              <a:t> i </a:t>
            </a:r>
            <a:r>
              <a:rPr lang="fr-FR" dirty="0" err="1"/>
              <a:t>plurilingüisme</a:t>
            </a:r>
            <a:r>
              <a:rPr lang="fr-FR" dirty="0"/>
              <a:t> |c Rita Peix ; préface de </a:t>
            </a:r>
            <a:r>
              <a:rPr lang="fr-FR" dirty="0" err="1"/>
              <a:t>Luci</a:t>
            </a:r>
            <a:r>
              <a:rPr lang="fr-FR" dirty="0"/>
              <a:t> </a:t>
            </a:r>
            <a:r>
              <a:rPr lang="fr-FR" dirty="0" err="1" smtClean="0"/>
              <a:t>Nussbaum</a:t>
            </a:r>
            <a:endParaRPr lang="fr-FR" dirty="0" smtClean="0"/>
          </a:p>
          <a:p>
            <a:r>
              <a:rPr lang="fr-CH" dirty="0"/>
              <a:t>245 10 </a:t>
            </a:r>
            <a:r>
              <a:rPr lang="fr-CH" dirty="0" smtClean="0"/>
              <a:t>|a </a:t>
            </a:r>
            <a:r>
              <a:rPr lang="fr-CH" dirty="0"/>
              <a:t>Carmen </a:t>
            </a:r>
            <a:r>
              <a:rPr lang="fr-CH" b="1" dirty="0" smtClean="0"/>
              <a:t>|b ; </a:t>
            </a:r>
            <a:r>
              <a:rPr lang="fr-CH" dirty="0"/>
              <a:t>Colomba </a:t>
            </a:r>
            <a:r>
              <a:rPr lang="fr-CH" dirty="0" smtClean="0"/>
              <a:t>|c </a:t>
            </a:r>
            <a:r>
              <a:rPr lang="fr-CH" dirty="0"/>
              <a:t>Prosper Mérimée</a:t>
            </a:r>
            <a:endParaRPr lang="fr-FR" dirty="0"/>
          </a:p>
          <a:p>
            <a:endParaRPr lang="fr-FR" dirty="0"/>
          </a:p>
          <a:p>
            <a:r>
              <a:rPr lang="fr-CH" dirty="0"/>
              <a:t>        Attention, la codification se saisira avant le signe =</a:t>
            </a:r>
          </a:p>
          <a:p>
            <a:endParaRPr lang="fr-FR" dirty="0"/>
          </a:p>
        </p:txBody>
      </p:sp>
      <p:pic>
        <p:nvPicPr>
          <p:cNvPr id="5" name="Graphic 19" descr="Star">
            <a:extLst>
              <a:ext uri="{FF2B5EF4-FFF2-40B4-BE49-F238E27FC236}">
                <a16:creationId xmlns:a16="http://schemas.microsoft.com/office/drawing/2014/main" id="{2297518C-D226-454E-96F2-F21CAB35C95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50422" y="5190653"/>
            <a:ext cx="432048" cy="432048"/>
          </a:xfrm>
          <a:prstGeom prst="rect">
            <a:avLst/>
          </a:prstGeom>
        </p:spPr>
      </p:pic>
    </p:spTree>
    <p:extLst>
      <p:ext uri="{BB962C8B-B14F-4D97-AF65-F5344CB8AC3E}">
        <p14:creationId xmlns:p14="http://schemas.microsoft.com/office/powerpoint/2010/main" val="3709694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a:t>
            </a:r>
            <a:r>
              <a:rPr lang="fr-FR" dirty="0" smtClean="0">
                <a:solidFill>
                  <a:srgbClr val="CF0063"/>
                </a:solidFill>
              </a:rPr>
              <a:t>local 992</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30</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74562"/>
            <a:ext cx="8208912" cy="2862322"/>
          </a:xfrm>
          <a:prstGeom prst="rect">
            <a:avLst/>
          </a:prstGeom>
          <a:noFill/>
        </p:spPr>
        <p:txBody>
          <a:bodyPr wrap="square" rtlCol="0">
            <a:spAutoFit/>
          </a:bodyPr>
          <a:lstStyle/>
          <a:p>
            <a:r>
              <a:rPr lang="fr-FR" dirty="0"/>
              <a:t>Les champs 992 $x fondsflüscher2016, </a:t>
            </a:r>
            <a:r>
              <a:rPr lang="fr-FR" dirty="0" err="1"/>
              <a:t>fondshistRusse</a:t>
            </a:r>
            <a:r>
              <a:rPr lang="fr-FR" dirty="0"/>
              <a:t>, </a:t>
            </a:r>
            <a:r>
              <a:rPr lang="fr-FR" dirty="0" err="1"/>
              <a:t>fondsjeanrousset</a:t>
            </a:r>
            <a:r>
              <a:rPr lang="fr-FR" dirty="0"/>
              <a:t>, fondsmeylan2010, </a:t>
            </a:r>
            <a:r>
              <a:rPr lang="fr-FR" dirty="0" err="1"/>
              <a:t>fondsMGolub</a:t>
            </a:r>
            <a:r>
              <a:rPr lang="fr-FR" dirty="0"/>
              <a:t>, </a:t>
            </a:r>
            <a:r>
              <a:rPr lang="fr-FR" dirty="0" err="1"/>
              <a:t>fondspayró</a:t>
            </a:r>
            <a:r>
              <a:rPr lang="fr-FR" dirty="0"/>
              <a:t>, </a:t>
            </a:r>
            <a:r>
              <a:rPr lang="fr-FR" dirty="0" err="1"/>
              <a:t>fondsSeujetPR</a:t>
            </a:r>
            <a:r>
              <a:rPr lang="fr-FR" dirty="0"/>
              <a:t>, </a:t>
            </a:r>
            <a:r>
              <a:rPr lang="fr-FR" dirty="0" err="1"/>
              <a:t>ge</a:t>
            </a:r>
            <a:r>
              <a:rPr lang="fr-FR" dirty="0"/>
              <a:t>/</a:t>
            </a:r>
            <a:r>
              <a:rPr lang="fr-FR" dirty="0" err="1"/>
              <a:t>mhr</a:t>
            </a:r>
            <a:r>
              <a:rPr lang="fr-FR" dirty="0"/>
              <a:t>-, </a:t>
            </a:r>
            <a:r>
              <a:rPr lang="fr-FR" dirty="0" err="1"/>
              <a:t>ge</a:t>
            </a:r>
            <a:r>
              <a:rPr lang="fr-FR" dirty="0"/>
              <a:t>/</a:t>
            </a:r>
            <a:r>
              <a:rPr lang="fr-FR" dirty="0" err="1"/>
              <a:t>uihr</a:t>
            </a:r>
            <a:r>
              <a:rPr lang="fr-FR" dirty="0"/>
              <a:t>, </a:t>
            </a:r>
            <a:r>
              <a:rPr lang="fr-FR" dirty="0" err="1"/>
              <a:t>ge</a:t>
            </a:r>
            <a:r>
              <a:rPr lang="fr-FR" dirty="0"/>
              <a:t>/</a:t>
            </a:r>
            <a:r>
              <a:rPr lang="fr-FR" dirty="0" err="1"/>
              <a:t>ules</a:t>
            </a:r>
            <a:r>
              <a:rPr lang="fr-FR" dirty="0"/>
              <a:t>, </a:t>
            </a:r>
            <a:r>
              <a:rPr lang="fr-FR" dirty="0" err="1"/>
              <a:t>ge</a:t>
            </a:r>
            <a:r>
              <a:rPr lang="fr-FR" dirty="0"/>
              <a:t>/</a:t>
            </a:r>
            <a:r>
              <a:rPr lang="fr-FR" dirty="0" err="1"/>
              <a:t>ulha</a:t>
            </a:r>
            <a:r>
              <a:rPr lang="fr-FR" dirty="0"/>
              <a:t>, </a:t>
            </a:r>
            <a:r>
              <a:rPr lang="fr-FR" dirty="0" err="1"/>
              <a:t>ge</a:t>
            </a:r>
            <a:r>
              <a:rPr lang="fr-FR" dirty="0"/>
              <a:t>/</a:t>
            </a:r>
            <a:r>
              <a:rPr lang="fr-FR" dirty="0" err="1"/>
              <a:t>ulhi</a:t>
            </a:r>
            <a:r>
              <a:rPr lang="fr-FR" dirty="0"/>
              <a:t>, </a:t>
            </a:r>
            <a:r>
              <a:rPr lang="fr-FR" dirty="0" err="1"/>
              <a:t>ge</a:t>
            </a:r>
            <a:r>
              <a:rPr lang="fr-FR" dirty="0"/>
              <a:t>/</a:t>
            </a:r>
            <a:r>
              <a:rPr lang="fr-FR" dirty="0" err="1"/>
              <a:t>ulit</a:t>
            </a:r>
            <a:r>
              <a:rPr lang="fr-FR" dirty="0"/>
              <a:t>, </a:t>
            </a:r>
            <a:r>
              <a:rPr lang="fr-FR" dirty="0" err="1"/>
              <a:t>ge</a:t>
            </a:r>
            <a:r>
              <a:rPr lang="fr-FR" dirty="0"/>
              <a:t>/</a:t>
            </a:r>
            <a:r>
              <a:rPr lang="fr-FR" dirty="0" err="1"/>
              <a:t>ulpo</a:t>
            </a:r>
            <a:r>
              <a:rPr lang="fr-FR" dirty="0"/>
              <a:t>, </a:t>
            </a:r>
            <a:r>
              <a:rPr lang="fr-FR" dirty="0" err="1"/>
              <a:t>ge</a:t>
            </a:r>
            <a:r>
              <a:rPr lang="fr-FR" dirty="0"/>
              <a:t>/</a:t>
            </a:r>
            <a:r>
              <a:rPr lang="fr-FR" dirty="0" err="1"/>
              <a:t>ulro</a:t>
            </a:r>
            <a:r>
              <a:rPr lang="fr-FR" dirty="0"/>
              <a:t> sont migrés en 993</a:t>
            </a:r>
          </a:p>
          <a:p>
            <a:endParaRPr lang="fr-FR" dirty="0"/>
          </a:p>
          <a:p>
            <a:endParaRPr lang="fr-FR" dirty="0"/>
          </a:p>
          <a:p>
            <a:endParaRPr lang="fr-FR" dirty="0"/>
          </a:p>
          <a:p>
            <a:endParaRPr lang="fr-FR" dirty="0"/>
          </a:p>
          <a:p>
            <a:endParaRPr lang="fr-FR" dirty="0"/>
          </a:p>
          <a:p>
            <a:r>
              <a:rPr lang="fr-FR" dirty="0"/>
              <a:t>Une « maison » indique qu’il s’agit d’un champ local. Les autres champs 992 ne sont pas migrés</a:t>
            </a:r>
          </a:p>
        </p:txBody>
      </p:sp>
      <p:pic>
        <p:nvPicPr>
          <p:cNvPr id="9" name="Image 8"/>
          <p:cNvPicPr>
            <a:picLocks noChangeAspect="1"/>
          </p:cNvPicPr>
          <p:nvPr/>
        </p:nvPicPr>
        <p:blipFill>
          <a:blip r:embed="rId3"/>
          <a:stretch>
            <a:fillRect/>
          </a:stretch>
        </p:blipFill>
        <p:spPr>
          <a:xfrm>
            <a:off x="457200" y="2708920"/>
            <a:ext cx="4008444" cy="288032"/>
          </a:xfrm>
          <a:prstGeom prst="rect">
            <a:avLst/>
          </a:prstGeom>
        </p:spPr>
      </p:pic>
      <p:pic>
        <p:nvPicPr>
          <p:cNvPr id="10" name="Image 9"/>
          <p:cNvPicPr>
            <a:picLocks noChangeAspect="1"/>
          </p:cNvPicPr>
          <p:nvPr/>
        </p:nvPicPr>
        <p:blipFill>
          <a:blip r:embed="rId4"/>
          <a:stretch>
            <a:fillRect/>
          </a:stretch>
        </p:blipFill>
        <p:spPr>
          <a:xfrm>
            <a:off x="539552" y="3356991"/>
            <a:ext cx="3816424" cy="235029"/>
          </a:xfrm>
          <a:prstGeom prst="rect">
            <a:avLst/>
          </a:prstGeom>
        </p:spPr>
      </p:pic>
    </p:spTree>
    <p:extLst>
      <p:ext uri="{BB962C8B-B14F-4D97-AF65-F5344CB8AC3E}">
        <p14:creationId xmlns:p14="http://schemas.microsoft.com/office/powerpoint/2010/main" val="638640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3BD26B-69D7-D446-85EB-1ED5BACBA25A}"/>
              </a:ext>
            </a:extLst>
          </p:cNvPr>
          <p:cNvSpPr>
            <a:spLocks noGrp="1"/>
          </p:cNvSpPr>
          <p:nvPr>
            <p:ph type="title"/>
          </p:nvPr>
        </p:nvSpPr>
        <p:spPr>
          <a:xfrm>
            <a:off x="457200" y="274638"/>
            <a:ext cx="8229600" cy="1143000"/>
          </a:xfrm>
        </p:spPr>
        <p:txBody>
          <a:bodyPr anchor="ctr">
            <a:normAutofit/>
          </a:bodyPr>
          <a:lstStyle/>
          <a:p>
            <a:r>
              <a:rPr lang="fr-FR" dirty="0">
                <a:solidFill>
                  <a:srgbClr val="CF0063"/>
                </a:solidFill>
              </a:rPr>
              <a:t>Questions</a:t>
            </a:r>
          </a:p>
        </p:txBody>
      </p:sp>
      <p:pic>
        <p:nvPicPr>
          <p:cNvPr id="5" name="Graphic 31" descr="Help">
            <a:extLst>
              <a:ext uri="{FF2B5EF4-FFF2-40B4-BE49-F238E27FC236}">
                <a16:creationId xmlns:a16="http://schemas.microsoft.com/office/drawing/2014/main" id="{479386B4-7A40-F14B-B45D-E618BAFA65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89992" y="1988839"/>
            <a:ext cx="3384377" cy="3384377"/>
          </a:xfrm>
          <a:prstGeom prst="rect">
            <a:avLst/>
          </a:prstGeom>
        </p:spPr>
      </p:pic>
      <p:sp>
        <p:nvSpPr>
          <p:cNvPr id="10" name="Content Placeholder 3">
            <a:extLst>
              <a:ext uri="{FF2B5EF4-FFF2-40B4-BE49-F238E27FC236}">
                <a16:creationId xmlns:a16="http://schemas.microsoft.com/office/drawing/2014/main" id="{95CB3DF8-3BE6-441F-ABE8-5A89C679FC96}"/>
              </a:ext>
            </a:extLst>
          </p:cNvPr>
          <p:cNvSpPr>
            <a:spLocks noGrp="1"/>
          </p:cNvSpPr>
          <p:nvPr>
            <p:ph sz="half" idx="2"/>
          </p:nvPr>
        </p:nvSpPr>
        <p:spPr>
          <a:xfrm>
            <a:off x="4648200" y="2514489"/>
            <a:ext cx="4038600" cy="1828799"/>
          </a:xfrm>
        </p:spPr>
        <p:txBody>
          <a:bodyPr>
            <a:normAutofit fontScale="92500" lnSpcReduction="20000"/>
          </a:bodyPr>
          <a:lstStyle/>
          <a:p>
            <a:pPr marL="0" indent="0">
              <a:buNone/>
            </a:pPr>
            <a:r>
              <a:rPr lang="en-US" dirty="0"/>
              <a:t>Nous </a:t>
            </a:r>
            <a:r>
              <a:rPr lang="en-US" dirty="0" err="1"/>
              <a:t>répondrons</a:t>
            </a:r>
            <a:r>
              <a:rPr lang="en-US" dirty="0"/>
              <a:t> à </a:t>
            </a:r>
            <a:r>
              <a:rPr lang="en-US" dirty="0" err="1"/>
              <a:t>vos</a:t>
            </a:r>
            <a:r>
              <a:rPr lang="en-US" dirty="0"/>
              <a:t> questions </a:t>
            </a:r>
            <a:r>
              <a:rPr lang="en-US" dirty="0" err="1"/>
              <a:t>lors</a:t>
            </a:r>
            <a:r>
              <a:rPr lang="en-US" dirty="0"/>
              <a:t> des sessions </a:t>
            </a:r>
            <a:r>
              <a:rPr lang="en-US" dirty="0" err="1"/>
              <a:t>catalogage</a:t>
            </a:r>
            <a:r>
              <a:rPr lang="en-US" dirty="0"/>
              <a:t> 1, </a:t>
            </a:r>
            <a:r>
              <a:rPr lang="en-US" dirty="0" err="1"/>
              <a:t>catalogage</a:t>
            </a:r>
            <a:r>
              <a:rPr lang="en-US" dirty="0"/>
              <a:t> 2 </a:t>
            </a:r>
            <a:r>
              <a:rPr lang="en-US" dirty="0" err="1"/>
              <a:t>ou</a:t>
            </a:r>
            <a:r>
              <a:rPr lang="en-US" dirty="0"/>
              <a:t> </a:t>
            </a:r>
            <a:r>
              <a:rPr lang="en-US" dirty="0" err="1" smtClean="0"/>
              <a:t>catalogage</a:t>
            </a:r>
            <a:r>
              <a:rPr lang="en-US" dirty="0" smtClean="0"/>
              <a:t> 3 (indexation </a:t>
            </a:r>
            <a:r>
              <a:rPr lang="en-US" dirty="0" err="1" smtClean="0"/>
              <a:t>matières</a:t>
            </a:r>
            <a:r>
              <a:rPr lang="en-US" dirty="0" smtClean="0"/>
              <a:t>)</a:t>
            </a:r>
            <a:endParaRPr lang="en-US" dirty="0"/>
          </a:p>
        </p:txBody>
      </p:sp>
      <p:sp>
        <p:nvSpPr>
          <p:cNvPr id="3" name="Espace réservé du numéro de diapositive 2">
            <a:extLst>
              <a:ext uri="{FF2B5EF4-FFF2-40B4-BE49-F238E27FC236}">
                <a16:creationId xmlns:a16="http://schemas.microsoft.com/office/drawing/2014/main" id="{BCF47D8F-A703-3841-97DA-11DDDB888340}"/>
              </a:ext>
            </a:extLst>
          </p:cNvPr>
          <p:cNvSpPr>
            <a:spLocks noGrp="1"/>
          </p:cNvSpPr>
          <p:nvPr>
            <p:ph type="sldNum" sz="quarter" idx="12"/>
          </p:nvPr>
        </p:nvSpPr>
        <p:spPr>
          <a:xfrm>
            <a:off x="6553200" y="5440139"/>
            <a:ext cx="2133600" cy="365125"/>
          </a:xfrm>
        </p:spPr>
        <p:txBody>
          <a:bodyPr anchor="ctr">
            <a:normAutofit/>
          </a:bodyPr>
          <a:lstStyle/>
          <a:p>
            <a:pPr>
              <a:spcAft>
                <a:spcPts val="600"/>
              </a:spcAft>
            </a:pPr>
            <a:fld id="{CEA6A539-EABA-4C1B-801F-51099F8620D0}" type="slidenum">
              <a:rPr lang="fr-CH" smtClean="0">
                <a:solidFill>
                  <a:prstClr val="black">
                    <a:tint val="75000"/>
                  </a:prstClr>
                </a:solidFill>
              </a:rPr>
              <a:pPr>
                <a:spcAft>
                  <a:spcPts val="600"/>
                </a:spcAft>
              </a:pPr>
              <a:t>31</a:t>
            </a:fld>
            <a:endParaRPr lang="fr-CH">
              <a:solidFill>
                <a:prstClr val="black">
                  <a:tint val="75000"/>
                </a:prstClr>
              </a:solidFill>
            </a:endParaRPr>
          </a:p>
        </p:txBody>
      </p:sp>
    </p:spTree>
    <p:extLst>
      <p:ext uri="{BB962C8B-B14F-4D97-AF65-F5344CB8AC3E}">
        <p14:creationId xmlns:p14="http://schemas.microsoft.com/office/powerpoint/2010/main" val="386403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9E97C2-F295-E449-910B-05D47FF80E4D}"/>
              </a:ext>
            </a:extLst>
          </p:cNvPr>
          <p:cNvSpPr>
            <a:spLocks noGrp="1"/>
          </p:cNvSpPr>
          <p:nvPr>
            <p:ph type="title"/>
          </p:nvPr>
        </p:nvSpPr>
        <p:spPr>
          <a:xfrm>
            <a:off x="457200" y="274638"/>
            <a:ext cx="8229600" cy="1143000"/>
          </a:xfrm>
        </p:spPr>
        <p:txBody>
          <a:bodyPr anchor="ctr">
            <a:normAutofit/>
          </a:bodyPr>
          <a:lstStyle/>
          <a:p>
            <a:r>
              <a:rPr lang="fr-FR" dirty="0">
                <a:solidFill>
                  <a:srgbClr val="CF0063"/>
                </a:solidFill>
              </a:rPr>
              <a:t>MERCI!</a:t>
            </a:r>
          </a:p>
        </p:txBody>
      </p:sp>
      <p:sp>
        <p:nvSpPr>
          <p:cNvPr id="3" name="Espace réservé du numéro de diapositive 2">
            <a:extLst>
              <a:ext uri="{FF2B5EF4-FFF2-40B4-BE49-F238E27FC236}">
                <a16:creationId xmlns:a16="http://schemas.microsoft.com/office/drawing/2014/main" id="{3FDBBB3D-FC5A-F343-BC22-D717604AEA1C}"/>
              </a:ext>
            </a:extLst>
          </p:cNvPr>
          <p:cNvSpPr>
            <a:spLocks noGrp="1"/>
          </p:cNvSpPr>
          <p:nvPr>
            <p:ph type="sldNum" sz="quarter" idx="12"/>
          </p:nvPr>
        </p:nvSpPr>
        <p:spPr>
          <a:xfrm>
            <a:off x="6553200" y="5440139"/>
            <a:ext cx="2133600" cy="365125"/>
          </a:xfrm>
        </p:spPr>
        <p:txBody>
          <a:bodyPr anchor="ctr">
            <a:normAutofit/>
          </a:bodyPr>
          <a:lstStyle/>
          <a:p>
            <a:pPr>
              <a:spcAft>
                <a:spcPts val="600"/>
              </a:spcAft>
            </a:pPr>
            <a:fld id="{CEA6A539-EABA-4C1B-801F-51099F8620D0}" type="slidenum">
              <a:rPr lang="fr-CH" smtClean="0">
                <a:solidFill>
                  <a:prstClr val="black">
                    <a:tint val="75000"/>
                  </a:prstClr>
                </a:solidFill>
              </a:rPr>
              <a:pPr>
                <a:spcAft>
                  <a:spcPts val="600"/>
                </a:spcAft>
              </a:pPr>
              <a:t>32</a:t>
            </a:fld>
            <a:endParaRPr lang="fr-CH">
              <a:solidFill>
                <a:prstClr val="black">
                  <a:tint val="75000"/>
                </a:prstClr>
              </a:solidFill>
            </a:endParaRPr>
          </a:p>
        </p:txBody>
      </p:sp>
      <p:sp>
        <p:nvSpPr>
          <p:cNvPr id="7" name="ZoneTexte 6">
            <a:extLst>
              <a:ext uri="{FF2B5EF4-FFF2-40B4-BE49-F238E27FC236}">
                <a16:creationId xmlns:a16="http://schemas.microsoft.com/office/drawing/2014/main" id="{49963880-91E0-8C45-86A6-4F55F1A70AC4}"/>
              </a:ext>
            </a:extLst>
          </p:cNvPr>
          <p:cNvSpPr txBox="1"/>
          <p:nvPr/>
        </p:nvSpPr>
        <p:spPr>
          <a:xfrm>
            <a:off x="457200" y="2452602"/>
            <a:ext cx="7571184" cy="3170099"/>
          </a:xfrm>
          <a:prstGeom prst="rect">
            <a:avLst/>
          </a:prstGeom>
          <a:noFill/>
        </p:spPr>
        <p:txBody>
          <a:bodyPr wrap="square" rtlCol="0">
            <a:spAutoFit/>
          </a:bodyPr>
          <a:lstStyle/>
          <a:p>
            <a:r>
              <a:rPr lang="fr-FR" sz="3200" dirty="0"/>
              <a:t>Bonne continuation de formation et bon travail avec Alma!</a:t>
            </a:r>
          </a:p>
          <a:p>
            <a:endParaRPr lang="fr-FR" sz="3200" dirty="0"/>
          </a:p>
          <a:p>
            <a:endParaRPr lang="fr-FR" sz="3200" dirty="0"/>
          </a:p>
          <a:p>
            <a:endParaRPr lang="fr-FR" dirty="0"/>
          </a:p>
          <a:p>
            <a:endParaRPr lang="fr-FR" dirty="0"/>
          </a:p>
          <a:p>
            <a:endParaRPr lang="fr-FR" dirty="0"/>
          </a:p>
          <a:p>
            <a:pPr marL="285750" indent="-285750">
              <a:buFont typeface="Wingdings" pitchFamily="2" charset="2"/>
              <a:buChar char="Ø"/>
            </a:pPr>
            <a:endParaRPr lang="fr-FR" dirty="0"/>
          </a:p>
        </p:txBody>
      </p:sp>
    </p:spTree>
    <p:extLst>
      <p:ext uri="{BB962C8B-B14F-4D97-AF65-F5344CB8AC3E}">
        <p14:creationId xmlns:p14="http://schemas.microsoft.com/office/powerpoint/2010/main" val="318907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Elision de l’article</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4</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28800"/>
            <a:ext cx="7992888" cy="2585323"/>
          </a:xfrm>
          <a:prstGeom prst="rect">
            <a:avLst/>
          </a:prstGeom>
          <a:noFill/>
        </p:spPr>
        <p:txBody>
          <a:bodyPr wrap="square" rtlCol="0">
            <a:spAutoFit/>
          </a:bodyPr>
          <a:lstStyle/>
          <a:p>
            <a:r>
              <a:rPr lang="fr-CH" dirty="0"/>
              <a:t>L’élision de l’article a été remplacée par des chevrons &lt;&lt; &gt;&gt; ce qui permettra d’utiliser ce mécanisme également dans les champs qui n’ont pas d’indicateur pour le faire. La valeur de l’indicateur de l’élision de l’article est donc toujours 0</a:t>
            </a:r>
          </a:p>
          <a:p>
            <a:endParaRPr lang="fr-CH" dirty="0"/>
          </a:p>
          <a:p>
            <a:pPr marL="342900" indent="-342900">
              <a:buAutoNum type="arabicPlain" startAt="130"/>
            </a:pPr>
            <a:r>
              <a:rPr lang="fr-CH" dirty="0"/>
              <a:t> </a:t>
            </a:r>
            <a:r>
              <a:rPr lang="fr-CH" b="1" dirty="0"/>
              <a:t>0</a:t>
            </a:r>
            <a:r>
              <a:rPr lang="fr-CH" dirty="0"/>
              <a:t>_ |a </a:t>
            </a:r>
            <a:r>
              <a:rPr lang="fr-CH" b="1" dirty="0"/>
              <a:t>&lt;&lt;La&gt;&gt; </a:t>
            </a:r>
            <a:r>
              <a:rPr lang="fr-CH" dirty="0"/>
              <a:t>Bibliothèque d'outre-mer |p CGR</a:t>
            </a:r>
          </a:p>
          <a:p>
            <a:r>
              <a:rPr lang="fr-CH" dirty="0"/>
              <a:t>245 1</a:t>
            </a:r>
            <a:r>
              <a:rPr lang="fr-CH" b="1" dirty="0"/>
              <a:t>0</a:t>
            </a:r>
            <a:r>
              <a:rPr lang="fr-CH" dirty="0"/>
              <a:t> |a </a:t>
            </a:r>
            <a:r>
              <a:rPr lang="fr-CH" b="1" dirty="0"/>
              <a:t>&lt;&lt;La&gt;&gt; </a:t>
            </a:r>
            <a:r>
              <a:rPr lang="fr-CH" dirty="0"/>
              <a:t>beauté sur la terre de Charles-Ferdinand Ramuz |c …</a:t>
            </a:r>
          </a:p>
          <a:p>
            <a:r>
              <a:rPr lang="en-US" dirty="0"/>
              <a:t>700 12 |a Hawthorne, Nathaniel |t </a:t>
            </a:r>
            <a:r>
              <a:rPr lang="en-US" b="1" dirty="0"/>
              <a:t>&lt;&lt;A&gt;&gt; </a:t>
            </a:r>
            <a:r>
              <a:rPr lang="en-US" dirty="0"/>
              <a:t>wonder book</a:t>
            </a:r>
            <a:endParaRPr lang="fr-CH" dirty="0"/>
          </a:p>
          <a:p>
            <a:r>
              <a:rPr lang="en-US" dirty="0"/>
              <a:t>800 1_ |a Scott, Wendy |t </a:t>
            </a:r>
            <a:r>
              <a:rPr lang="en-US" b="1" dirty="0"/>
              <a:t>&lt;&lt;The&gt;&gt; </a:t>
            </a:r>
            <a:r>
              <a:rPr lang="en-US" dirty="0"/>
              <a:t>accessible Canadian library |v 1</a:t>
            </a:r>
            <a:endParaRPr lang="fr-CH" dirty="0"/>
          </a:p>
          <a:p>
            <a:r>
              <a:rPr lang="en-US" dirty="0"/>
              <a:t>830 _</a:t>
            </a:r>
            <a:r>
              <a:rPr lang="en-US" b="1" dirty="0"/>
              <a:t>0</a:t>
            </a:r>
            <a:r>
              <a:rPr lang="en-US" dirty="0"/>
              <a:t> |a </a:t>
            </a:r>
            <a:r>
              <a:rPr lang="en-US" b="1" dirty="0"/>
              <a:t>&lt;&lt;The&gt;&gt; </a:t>
            </a:r>
            <a:r>
              <a:rPr lang="en-US" dirty="0"/>
              <a:t>Library of America |v 2</a:t>
            </a:r>
            <a:endParaRPr lang="fr-FR" dirty="0"/>
          </a:p>
        </p:txBody>
      </p:sp>
    </p:spTree>
    <p:extLst>
      <p:ext uri="{BB962C8B-B14F-4D97-AF65-F5344CB8AC3E}">
        <p14:creationId xmlns:p14="http://schemas.microsoft.com/office/powerpoint/2010/main" val="11385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err="1" smtClean="0">
                <a:solidFill>
                  <a:srgbClr val="CF0063"/>
                </a:solidFill>
              </a:rPr>
              <a:t>Umlaut</a:t>
            </a:r>
            <a:r>
              <a:rPr lang="fr-FR" dirty="0" smtClean="0">
                <a:solidFill>
                  <a:srgbClr val="CF0063"/>
                </a:solidFill>
              </a:rPr>
              <a:t>/tréma</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5</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323528" y="1628800"/>
            <a:ext cx="7992888" cy="3693319"/>
          </a:xfrm>
          <a:prstGeom prst="rect">
            <a:avLst/>
          </a:prstGeom>
          <a:noFill/>
        </p:spPr>
        <p:txBody>
          <a:bodyPr wrap="square" rtlCol="0">
            <a:spAutoFit/>
          </a:bodyPr>
          <a:lstStyle/>
          <a:p>
            <a:r>
              <a:rPr lang="fr-CH" dirty="0" smtClean="0"/>
              <a:t>Dans Alma, on peut choisir de traiter le signe  ̈ soit comme un </a:t>
            </a:r>
            <a:r>
              <a:rPr lang="fr-CH" dirty="0" err="1" smtClean="0"/>
              <a:t>Umlaut</a:t>
            </a:r>
            <a:r>
              <a:rPr lang="fr-CH" dirty="0" smtClean="0"/>
              <a:t>, soit comme un tréma mais ne permet pas de distinguer selon la langue.</a:t>
            </a:r>
          </a:p>
          <a:p>
            <a:endParaRPr lang="fr-CH" dirty="0"/>
          </a:p>
          <a:p>
            <a:r>
              <a:rPr lang="fr-CH" dirty="0" smtClean="0"/>
              <a:t>Contrairement au choix de la Bibliothèque nationale ou à </a:t>
            </a:r>
            <a:r>
              <a:rPr lang="fr-CH" dirty="0" err="1" smtClean="0"/>
              <a:t>Renouvaud</a:t>
            </a:r>
            <a:r>
              <a:rPr lang="fr-CH" dirty="0" smtClean="0"/>
              <a:t>, SLSP a décidé de traiter ce caractère en </a:t>
            </a:r>
            <a:r>
              <a:rPr lang="fr-CH" dirty="0" err="1" smtClean="0"/>
              <a:t>Umlaut</a:t>
            </a:r>
            <a:endParaRPr lang="fr-CH" dirty="0" smtClean="0"/>
          </a:p>
          <a:p>
            <a:endParaRPr lang="fr-CH" dirty="0" smtClean="0"/>
          </a:p>
          <a:p>
            <a:r>
              <a:rPr lang="fr-CH" dirty="0" smtClean="0"/>
              <a:t>Dans RERO, on cherche «</a:t>
            </a:r>
            <a:r>
              <a:rPr lang="fr-CH" dirty="0" err="1" smtClean="0"/>
              <a:t>linguistica</a:t>
            </a:r>
            <a:r>
              <a:rPr lang="fr-CH" dirty="0" smtClean="0"/>
              <a:t>»:</a:t>
            </a:r>
          </a:p>
          <a:p>
            <a:endParaRPr lang="fr-CH" dirty="0" smtClean="0"/>
          </a:p>
          <a:p>
            <a:endParaRPr lang="fr-CH" dirty="0"/>
          </a:p>
          <a:p>
            <a:r>
              <a:rPr lang="fr-CH" dirty="0" smtClean="0"/>
              <a:t>Dans SLSP, on cherche «</a:t>
            </a:r>
            <a:r>
              <a:rPr lang="fr-CH" dirty="0" err="1" smtClean="0"/>
              <a:t>lingueistica</a:t>
            </a:r>
            <a:r>
              <a:rPr lang="fr-CH" dirty="0" smtClean="0"/>
              <a:t>» ou «</a:t>
            </a:r>
            <a:r>
              <a:rPr lang="fr-CH" dirty="0" err="1" smtClean="0"/>
              <a:t>lingüistica</a:t>
            </a:r>
            <a:r>
              <a:rPr lang="fr-CH" dirty="0" smtClean="0"/>
              <a:t>»:</a:t>
            </a:r>
          </a:p>
          <a:p>
            <a:endParaRPr lang="fr-CH" dirty="0"/>
          </a:p>
          <a:p>
            <a:r>
              <a:rPr lang="fr-CH" dirty="0" smtClean="0"/>
              <a:t> </a:t>
            </a:r>
          </a:p>
          <a:p>
            <a:endParaRPr lang="fr-CH" dirty="0"/>
          </a:p>
        </p:txBody>
      </p:sp>
      <p:pic>
        <p:nvPicPr>
          <p:cNvPr id="6" name="Image 5"/>
          <p:cNvPicPr>
            <a:picLocks noChangeAspect="1"/>
          </p:cNvPicPr>
          <p:nvPr/>
        </p:nvPicPr>
        <p:blipFill>
          <a:blip r:embed="rId3"/>
          <a:stretch>
            <a:fillRect/>
          </a:stretch>
        </p:blipFill>
        <p:spPr>
          <a:xfrm>
            <a:off x="251520" y="3717032"/>
            <a:ext cx="4651219" cy="447000"/>
          </a:xfrm>
          <a:prstGeom prst="rect">
            <a:avLst/>
          </a:prstGeom>
        </p:spPr>
      </p:pic>
      <p:pic>
        <p:nvPicPr>
          <p:cNvPr id="7" name="Image 6"/>
          <p:cNvPicPr>
            <a:picLocks noChangeAspect="1"/>
          </p:cNvPicPr>
          <p:nvPr/>
        </p:nvPicPr>
        <p:blipFill>
          <a:blip r:embed="rId4"/>
          <a:stretch>
            <a:fillRect/>
          </a:stretch>
        </p:blipFill>
        <p:spPr>
          <a:xfrm>
            <a:off x="323528" y="4581128"/>
            <a:ext cx="4320480" cy="410325"/>
          </a:xfrm>
          <a:prstGeom prst="rect">
            <a:avLst/>
          </a:prstGeom>
        </p:spPr>
      </p:pic>
    </p:spTree>
    <p:extLst>
      <p:ext uri="{BB962C8B-B14F-4D97-AF65-F5344CB8AC3E}">
        <p14:creationId xmlns:p14="http://schemas.microsoft.com/office/powerpoint/2010/main" val="1430378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Leader </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6</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683568" y="1628800"/>
            <a:ext cx="7200800" cy="646331"/>
          </a:xfrm>
          <a:prstGeom prst="rect">
            <a:avLst/>
          </a:prstGeom>
          <a:noFill/>
        </p:spPr>
        <p:txBody>
          <a:bodyPr wrap="square" rtlCol="0">
            <a:spAutoFit/>
          </a:bodyPr>
          <a:lstStyle/>
          <a:p>
            <a:r>
              <a:rPr lang="fr-FR" dirty="0"/>
              <a:t>Les notices sont migrées avec la valeur c dans le leader, position 18 (ponctuation ISBD omise)</a:t>
            </a:r>
          </a:p>
        </p:txBody>
      </p:sp>
      <p:pic>
        <p:nvPicPr>
          <p:cNvPr id="6" name="Image 5"/>
          <p:cNvPicPr>
            <a:picLocks noChangeAspect="1"/>
          </p:cNvPicPr>
          <p:nvPr/>
        </p:nvPicPr>
        <p:blipFill>
          <a:blip r:embed="rId3"/>
          <a:stretch>
            <a:fillRect/>
          </a:stretch>
        </p:blipFill>
        <p:spPr>
          <a:xfrm>
            <a:off x="2876550" y="2395537"/>
            <a:ext cx="3390900" cy="2066925"/>
          </a:xfrm>
          <a:prstGeom prst="rect">
            <a:avLst/>
          </a:prstGeom>
        </p:spPr>
      </p:pic>
    </p:spTree>
    <p:extLst>
      <p:ext uri="{BB962C8B-B14F-4D97-AF65-F5344CB8AC3E}">
        <p14:creationId xmlns:p14="http://schemas.microsoft.com/office/powerpoint/2010/main" val="1674751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Leader </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7</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683568" y="1417638"/>
            <a:ext cx="7200800" cy="923330"/>
          </a:xfrm>
          <a:prstGeom prst="rect">
            <a:avLst/>
          </a:prstGeom>
          <a:noFill/>
        </p:spPr>
        <p:txBody>
          <a:bodyPr wrap="square" rtlCol="0">
            <a:spAutoFit/>
          </a:bodyPr>
          <a:lstStyle/>
          <a:p>
            <a:r>
              <a:rPr lang="fr-FR" dirty="0"/>
              <a:t>Les notices </a:t>
            </a:r>
            <a:r>
              <a:rPr lang="fr-FR" dirty="0" smtClean="0"/>
              <a:t>qui contiennent un champ </a:t>
            </a:r>
          </a:p>
          <a:p>
            <a:r>
              <a:rPr lang="fr-FR" dirty="0" smtClean="0"/>
              <a:t>019 __ $a Niveau supérieur </a:t>
            </a:r>
          </a:p>
          <a:p>
            <a:r>
              <a:rPr lang="fr-FR" dirty="0" smtClean="0"/>
              <a:t>sont </a:t>
            </a:r>
            <a:r>
              <a:rPr lang="fr-FR" dirty="0"/>
              <a:t>migrées avec la valeur </a:t>
            </a:r>
            <a:r>
              <a:rPr lang="fr-FR" dirty="0" smtClean="0"/>
              <a:t>a </a:t>
            </a:r>
            <a:r>
              <a:rPr lang="fr-FR" dirty="0"/>
              <a:t>dans le leader, position </a:t>
            </a:r>
            <a:r>
              <a:rPr lang="fr-FR" dirty="0" smtClean="0"/>
              <a:t>19 (ensemble)</a:t>
            </a:r>
            <a:endParaRPr lang="fr-FR" dirty="0"/>
          </a:p>
        </p:txBody>
      </p:sp>
      <p:pic>
        <p:nvPicPr>
          <p:cNvPr id="5" name="Image 4"/>
          <p:cNvPicPr>
            <a:picLocks noChangeAspect="1"/>
          </p:cNvPicPr>
          <p:nvPr/>
        </p:nvPicPr>
        <p:blipFill>
          <a:blip r:embed="rId3"/>
          <a:stretch>
            <a:fillRect/>
          </a:stretch>
        </p:blipFill>
        <p:spPr>
          <a:xfrm>
            <a:off x="2900129" y="2828841"/>
            <a:ext cx="3343742" cy="1200318"/>
          </a:xfrm>
          <a:prstGeom prst="rect">
            <a:avLst/>
          </a:prstGeom>
        </p:spPr>
      </p:pic>
    </p:spTree>
    <p:extLst>
      <p:ext uri="{BB962C8B-B14F-4D97-AF65-F5344CB8AC3E}">
        <p14:creationId xmlns:p14="http://schemas.microsoft.com/office/powerpoint/2010/main" val="1562497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008</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8</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683568" y="1376828"/>
            <a:ext cx="7344816" cy="369332"/>
          </a:xfrm>
          <a:prstGeom prst="rect">
            <a:avLst/>
          </a:prstGeom>
          <a:noFill/>
        </p:spPr>
        <p:txBody>
          <a:bodyPr wrap="square" rtlCol="0">
            <a:spAutoFit/>
          </a:bodyPr>
          <a:lstStyle/>
          <a:p>
            <a:r>
              <a:rPr lang="fr-FR" dirty="0"/>
              <a:t>En </a:t>
            </a:r>
            <a:r>
              <a:rPr lang="fr-FR" dirty="0" smtClean="0"/>
              <a:t>présence d’un champ 264 _4, le type de date (008/06) a été modifié en t</a:t>
            </a:r>
            <a:endParaRPr lang="fr-FR" dirty="0"/>
          </a:p>
        </p:txBody>
      </p:sp>
      <p:pic>
        <p:nvPicPr>
          <p:cNvPr id="6" name="Image 5"/>
          <p:cNvPicPr>
            <a:picLocks noChangeAspect="1"/>
          </p:cNvPicPr>
          <p:nvPr/>
        </p:nvPicPr>
        <p:blipFill>
          <a:blip r:embed="rId3"/>
          <a:stretch>
            <a:fillRect/>
          </a:stretch>
        </p:blipFill>
        <p:spPr>
          <a:xfrm>
            <a:off x="3128761" y="2074683"/>
            <a:ext cx="2886478" cy="3477110"/>
          </a:xfrm>
          <a:prstGeom prst="rect">
            <a:avLst/>
          </a:prstGeom>
        </p:spPr>
      </p:pic>
    </p:spTree>
    <p:extLst>
      <p:ext uri="{BB962C8B-B14F-4D97-AF65-F5344CB8AC3E}">
        <p14:creationId xmlns:p14="http://schemas.microsoft.com/office/powerpoint/2010/main" val="2444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411B90-359F-D142-9FDC-BB96B21F0AAC}"/>
              </a:ext>
            </a:extLst>
          </p:cNvPr>
          <p:cNvSpPr>
            <a:spLocks noGrp="1"/>
          </p:cNvSpPr>
          <p:nvPr>
            <p:ph type="title"/>
          </p:nvPr>
        </p:nvSpPr>
        <p:spPr/>
        <p:txBody>
          <a:bodyPr>
            <a:normAutofit/>
          </a:bodyPr>
          <a:lstStyle/>
          <a:p>
            <a:r>
              <a:rPr lang="fr-FR" dirty="0">
                <a:solidFill>
                  <a:srgbClr val="CF0063"/>
                </a:solidFill>
              </a:rPr>
              <a:t>Champ 008</a:t>
            </a:r>
            <a:endParaRPr lang="fr-FR" dirty="0"/>
          </a:p>
        </p:txBody>
      </p:sp>
      <p:sp>
        <p:nvSpPr>
          <p:cNvPr id="3" name="Espace réservé du numéro de diapositive 2">
            <a:extLst>
              <a:ext uri="{FF2B5EF4-FFF2-40B4-BE49-F238E27FC236}">
                <a16:creationId xmlns:a16="http://schemas.microsoft.com/office/drawing/2014/main" id="{E889545B-0511-FF47-B36B-59648AA28FA3}"/>
              </a:ext>
            </a:extLst>
          </p:cNvPr>
          <p:cNvSpPr>
            <a:spLocks noGrp="1"/>
          </p:cNvSpPr>
          <p:nvPr>
            <p:ph type="sldNum" sz="quarter" idx="12"/>
          </p:nvPr>
        </p:nvSpPr>
        <p:spPr/>
        <p:txBody>
          <a:bodyPr/>
          <a:lstStyle/>
          <a:p>
            <a:fld id="{CEA6A539-EABA-4C1B-801F-51099F8620D0}" type="slidenum">
              <a:rPr lang="fr-CH" smtClean="0">
                <a:solidFill>
                  <a:prstClr val="black">
                    <a:tint val="75000"/>
                  </a:prstClr>
                </a:solidFill>
              </a:rPr>
              <a:pPr/>
              <a:t>9</a:t>
            </a:fld>
            <a:endParaRPr lang="fr-CH">
              <a:solidFill>
                <a:prstClr val="black">
                  <a:tint val="75000"/>
                </a:prstClr>
              </a:solidFill>
            </a:endParaRPr>
          </a:p>
        </p:txBody>
      </p:sp>
      <p:sp>
        <p:nvSpPr>
          <p:cNvPr id="4" name="ZoneTexte 3">
            <a:extLst>
              <a:ext uri="{FF2B5EF4-FFF2-40B4-BE49-F238E27FC236}">
                <a16:creationId xmlns:a16="http://schemas.microsoft.com/office/drawing/2014/main" id="{F2F50599-D6CB-F249-B4DB-B60756EF17C3}"/>
              </a:ext>
            </a:extLst>
          </p:cNvPr>
          <p:cNvSpPr txBox="1"/>
          <p:nvPr/>
        </p:nvSpPr>
        <p:spPr>
          <a:xfrm>
            <a:off x="683568" y="1628800"/>
            <a:ext cx="7200800" cy="646331"/>
          </a:xfrm>
          <a:prstGeom prst="rect">
            <a:avLst/>
          </a:prstGeom>
          <a:noFill/>
        </p:spPr>
        <p:txBody>
          <a:bodyPr wrap="square" rtlCol="0">
            <a:spAutoFit/>
          </a:bodyPr>
          <a:lstStyle/>
          <a:p>
            <a:r>
              <a:rPr lang="fr-FR" dirty="0"/>
              <a:t>En fonction du type de support de la ressource, l’information a été ajoutée en champ 008, position 23 lorsque c’était possible (ici champ 338 $b </a:t>
            </a:r>
            <a:r>
              <a:rPr lang="fr-FR" dirty="0" err="1"/>
              <a:t>he</a:t>
            </a:r>
            <a:r>
              <a:rPr lang="fr-FR" dirty="0"/>
              <a:t>)</a:t>
            </a:r>
          </a:p>
        </p:txBody>
      </p:sp>
      <p:pic>
        <p:nvPicPr>
          <p:cNvPr id="5" name="Image 4"/>
          <p:cNvPicPr>
            <a:picLocks noChangeAspect="1"/>
          </p:cNvPicPr>
          <p:nvPr/>
        </p:nvPicPr>
        <p:blipFill>
          <a:blip r:embed="rId3"/>
          <a:stretch>
            <a:fillRect/>
          </a:stretch>
        </p:blipFill>
        <p:spPr>
          <a:xfrm>
            <a:off x="2421830" y="2487243"/>
            <a:ext cx="3724275" cy="3181350"/>
          </a:xfrm>
          <a:prstGeom prst="rect">
            <a:avLst/>
          </a:prstGeom>
        </p:spPr>
      </p:pic>
    </p:spTree>
    <p:extLst>
      <p:ext uri="{BB962C8B-B14F-4D97-AF65-F5344CB8AC3E}">
        <p14:creationId xmlns:p14="http://schemas.microsoft.com/office/powerpoint/2010/main" val="1153684357"/>
      </p:ext>
    </p:extLst>
  </p:cSld>
  <p:clrMapOvr>
    <a:masterClrMapping/>
  </p:clrMapOvr>
</p:sld>
</file>

<file path=ppt/theme/theme1.xml><?xml version="1.0" encoding="utf-8"?>
<a:theme xmlns:a="http://schemas.openxmlformats.org/drawingml/2006/main" name="Modèle PPT DI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a:solidFill>
            <a:schemeClr val="accent4">
              <a:lumMod val="40000"/>
              <a:lumOff val="6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1253</TotalTime>
  <Words>2648</Words>
  <Application>Microsoft Office PowerPoint</Application>
  <PresentationFormat>Affichage à l'écran (4:3)</PresentationFormat>
  <Paragraphs>348</Paragraphs>
  <Slides>32</Slides>
  <Notes>31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32</vt:i4>
      </vt:variant>
    </vt:vector>
  </HeadingPairs>
  <TitlesOfParts>
    <vt:vector size="36" baseType="lpstr">
      <vt:lpstr>Arial</vt:lpstr>
      <vt:lpstr>Calibri</vt:lpstr>
      <vt:lpstr>Wingdings</vt:lpstr>
      <vt:lpstr>Modèle PPT DIS</vt:lpstr>
      <vt:lpstr>Format MARC21 dans les notices RERO migrées sur SLSP</vt:lpstr>
      <vt:lpstr>Introduction</vt:lpstr>
      <vt:lpstr>Ponctuation ISBD</vt:lpstr>
      <vt:lpstr>Elision de l’article</vt:lpstr>
      <vt:lpstr>Umlaut/tréma</vt:lpstr>
      <vt:lpstr>Leader </vt:lpstr>
      <vt:lpstr>Leader </vt:lpstr>
      <vt:lpstr>Champ 008</vt:lpstr>
      <vt:lpstr>Champ 008</vt:lpstr>
      <vt:lpstr>Champ 019</vt:lpstr>
      <vt:lpstr>Champ 035</vt:lpstr>
      <vt:lpstr>Champ 040</vt:lpstr>
      <vt:lpstr>Champs 100 / 6xx / 700 / 710 / 711</vt:lpstr>
      <vt:lpstr>Champs 100 / 700 / 710 / 711 [VNV]</vt:lpstr>
      <vt:lpstr>Champ 246</vt:lpstr>
      <vt:lpstr>Champ 33x</vt:lpstr>
      <vt:lpstr>Champ 490</vt:lpstr>
      <vt:lpstr>Champs 5xx</vt:lpstr>
      <vt:lpstr>Champ 521  385</vt:lpstr>
      <vt:lpstr>Champ 583</vt:lpstr>
      <vt:lpstr>Champ 752  751</vt:lpstr>
      <vt:lpstr>Champs 77x/78x</vt:lpstr>
      <vt:lpstr>Champ 830</vt:lpstr>
      <vt:lpstr>Champ 880</vt:lpstr>
      <vt:lpstr>Champ 900</vt:lpstr>
      <vt:lpstr>Champ 980</vt:lpstr>
      <vt:lpstr>Champ 980</vt:lpstr>
      <vt:lpstr>Champ local 902</vt:lpstr>
      <vt:lpstr>Champ local 982</vt:lpstr>
      <vt:lpstr>Champ local 992</vt:lpstr>
      <vt:lpstr>Questions</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 Schell</dc:creator>
  <cp:lastModifiedBy>Catherine Dietschi</cp:lastModifiedBy>
  <cp:revision>80</cp:revision>
  <dcterms:created xsi:type="dcterms:W3CDTF">2020-07-17T07:24:14Z</dcterms:created>
  <dcterms:modified xsi:type="dcterms:W3CDTF">2020-10-23T09:04:00Z</dcterms:modified>
</cp:coreProperties>
</file>