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60"/>
  </p:notesMasterIdLst>
  <p:handoutMasterIdLst>
    <p:handoutMasterId r:id="rId61"/>
  </p:handoutMasterIdLst>
  <p:sldIdLst>
    <p:sldId id="596" r:id="rId2"/>
    <p:sldId id="628" r:id="rId3"/>
    <p:sldId id="646" r:id="rId4"/>
    <p:sldId id="639" r:id="rId5"/>
    <p:sldId id="692" r:id="rId6"/>
    <p:sldId id="697" r:id="rId7"/>
    <p:sldId id="931" r:id="rId8"/>
    <p:sldId id="808" r:id="rId9"/>
    <p:sldId id="943" r:id="rId10"/>
    <p:sldId id="957" r:id="rId11"/>
    <p:sldId id="933" r:id="rId12"/>
    <p:sldId id="932" r:id="rId13"/>
    <p:sldId id="947" r:id="rId14"/>
    <p:sldId id="948" r:id="rId15"/>
    <p:sldId id="934" r:id="rId16"/>
    <p:sldId id="935" r:id="rId17"/>
    <p:sldId id="938" r:id="rId18"/>
    <p:sldId id="937" r:id="rId19"/>
    <p:sldId id="936" r:id="rId20"/>
    <p:sldId id="700" r:id="rId21"/>
    <p:sldId id="789" r:id="rId22"/>
    <p:sldId id="945" r:id="rId23"/>
    <p:sldId id="952" r:id="rId24"/>
    <p:sldId id="823" r:id="rId25"/>
    <p:sldId id="946" r:id="rId26"/>
    <p:sldId id="949" r:id="rId27"/>
    <p:sldId id="950" r:id="rId28"/>
    <p:sldId id="951" r:id="rId29"/>
    <p:sldId id="953" r:id="rId30"/>
    <p:sldId id="954" r:id="rId31"/>
    <p:sldId id="955" r:id="rId32"/>
    <p:sldId id="707" r:id="rId33"/>
    <p:sldId id="705" r:id="rId34"/>
    <p:sldId id="956" r:id="rId35"/>
    <p:sldId id="958" r:id="rId36"/>
    <p:sldId id="959" r:id="rId37"/>
    <p:sldId id="960" r:id="rId38"/>
    <p:sldId id="961" r:id="rId39"/>
    <p:sldId id="964" r:id="rId40"/>
    <p:sldId id="965" r:id="rId41"/>
    <p:sldId id="944" r:id="rId42"/>
    <p:sldId id="722" r:id="rId43"/>
    <p:sldId id="966" r:id="rId44"/>
    <p:sldId id="967" r:id="rId45"/>
    <p:sldId id="941" r:id="rId46"/>
    <p:sldId id="962" r:id="rId47"/>
    <p:sldId id="963" r:id="rId48"/>
    <p:sldId id="969" r:id="rId49"/>
    <p:sldId id="970" r:id="rId50"/>
    <p:sldId id="968" r:id="rId51"/>
    <p:sldId id="897" r:id="rId52"/>
    <p:sldId id="701" r:id="rId53"/>
    <p:sldId id="939" r:id="rId54"/>
    <p:sldId id="940" r:id="rId55"/>
    <p:sldId id="817" r:id="rId56"/>
    <p:sldId id="676" r:id="rId57"/>
    <p:sldId id="942" r:id="rId58"/>
    <p:sldId id="677" r:id="rId5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9257E12-1979-441F-8BB8-FE7CAB4E8DE4}">
          <p14:sldIdLst>
            <p14:sldId id="596"/>
            <p14:sldId id="628"/>
            <p14:sldId id="646"/>
            <p14:sldId id="639"/>
            <p14:sldId id="692"/>
            <p14:sldId id="697"/>
            <p14:sldId id="931"/>
            <p14:sldId id="808"/>
            <p14:sldId id="943"/>
            <p14:sldId id="957"/>
            <p14:sldId id="933"/>
            <p14:sldId id="932"/>
            <p14:sldId id="947"/>
            <p14:sldId id="948"/>
            <p14:sldId id="934"/>
            <p14:sldId id="935"/>
            <p14:sldId id="938"/>
            <p14:sldId id="937"/>
            <p14:sldId id="936"/>
            <p14:sldId id="700"/>
            <p14:sldId id="789"/>
            <p14:sldId id="945"/>
            <p14:sldId id="952"/>
            <p14:sldId id="823"/>
            <p14:sldId id="946"/>
            <p14:sldId id="949"/>
            <p14:sldId id="950"/>
            <p14:sldId id="951"/>
            <p14:sldId id="953"/>
            <p14:sldId id="954"/>
            <p14:sldId id="955"/>
            <p14:sldId id="707"/>
            <p14:sldId id="705"/>
            <p14:sldId id="956"/>
            <p14:sldId id="958"/>
            <p14:sldId id="959"/>
            <p14:sldId id="960"/>
            <p14:sldId id="961"/>
            <p14:sldId id="964"/>
            <p14:sldId id="965"/>
            <p14:sldId id="944"/>
            <p14:sldId id="722"/>
            <p14:sldId id="966"/>
            <p14:sldId id="967"/>
            <p14:sldId id="941"/>
            <p14:sldId id="962"/>
            <p14:sldId id="963"/>
            <p14:sldId id="969"/>
            <p14:sldId id="970"/>
            <p14:sldId id="968"/>
            <p14:sldId id="897"/>
            <p14:sldId id="701"/>
            <p14:sldId id="939"/>
            <p14:sldId id="940"/>
            <p14:sldId id="817"/>
            <p14:sldId id="676"/>
            <p14:sldId id="942"/>
            <p14:sldId id="6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47" userDrawn="1">
          <p15:clr>
            <a:srgbClr val="A4A3A4"/>
          </p15:clr>
        </p15:guide>
        <p15:guide id="3" orient="horz" pos="3207" userDrawn="1">
          <p15:clr>
            <a:srgbClr val="A4A3A4"/>
          </p15:clr>
        </p15:guide>
        <p15:guide id="4" pos="2232" userDrawn="1">
          <p15:clr>
            <a:srgbClr val="A4A3A4"/>
          </p15:clr>
        </p15:guide>
        <p15:guide id="5" orient="horz" pos="2931" userDrawn="1">
          <p15:clr>
            <a:srgbClr val="A4A3A4"/>
          </p15:clr>
        </p15:guide>
        <p15:guide id="6" orient="horz" pos="3188" userDrawn="1">
          <p15:clr>
            <a:srgbClr val="A4A3A4"/>
          </p15:clr>
        </p15:guide>
        <p15:guide id="7" pos="2224" userDrawn="1">
          <p15:clr>
            <a:srgbClr val="A4A3A4"/>
          </p15:clr>
        </p15:guide>
        <p15:guide id="8" pos="2210" userDrawn="1">
          <p15:clr>
            <a:srgbClr val="A4A3A4"/>
          </p15:clr>
        </p15:guide>
        <p15:guide id="9" orient="horz" pos="3035" userDrawn="1">
          <p15:clr>
            <a:srgbClr val="A4A3A4"/>
          </p15:clr>
        </p15:guide>
        <p15:guide id="10" orient="horz" pos="3303" userDrawn="1">
          <p15:clr>
            <a:srgbClr val="A4A3A4"/>
          </p15:clr>
        </p15:guide>
        <p15:guide id="11" orient="horz" pos="3018" userDrawn="1">
          <p15:clr>
            <a:srgbClr val="A4A3A4"/>
          </p15:clr>
        </p15:guide>
        <p15:guide id="12" orient="horz" pos="3283" userDrawn="1">
          <p15:clr>
            <a:srgbClr val="A4A3A4"/>
          </p15:clr>
        </p15:guide>
        <p15:guide id="13" pos="2343" userDrawn="1">
          <p15:clr>
            <a:srgbClr val="A4A3A4"/>
          </p15:clr>
        </p15:guide>
        <p15:guide id="14" pos="2326" userDrawn="1">
          <p15:clr>
            <a:srgbClr val="A4A3A4"/>
          </p15:clr>
        </p15:guide>
        <p15:guide id="15" pos="2318" userDrawn="1">
          <p15:clr>
            <a:srgbClr val="A4A3A4"/>
          </p15:clr>
        </p15:guide>
        <p15:guide id="16" pos="2304" userDrawn="1">
          <p15:clr>
            <a:srgbClr val="A4A3A4"/>
          </p15:clr>
        </p15:guide>
        <p15:guide id="17" orient="horz" pos="2864" userDrawn="1">
          <p15:clr>
            <a:srgbClr val="A4A3A4"/>
          </p15:clr>
        </p15:guide>
        <p15:guide id="18" orient="horz" pos="3117" userDrawn="1">
          <p15:clr>
            <a:srgbClr val="A4A3A4"/>
          </p15:clr>
        </p15:guide>
        <p15:guide id="19" orient="horz" pos="2848" userDrawn="1">
          <p15:clr>
            <a:srgbClr val="A4A3A4"/>
          </p15:clr>
        </p15:guide>
        <p15:guide id="20" orient="horz" pos="3098" userDrawn="1">
          <p15:clr>
            <a:srgbClr val="A4A3A4"/>
          </p15:clr>
        </p15:guide>
        <p15:guide id="21" pos="2156" userDrawn="1">
          <p15:clr>
            <a:srgbClr val="A4A3A4"/>
          </p15:clr>
        </p15:guide>
        <p15:guide id="22" pos="2142" userDrawn="1">
          <p15:clr>
            <a:srgbClr val="A4A3A4"/>
          </p15:clr>
        </p15:guide>
        <p15:guide id="23" pos="2135" userDrawn="1">
          <p15:clr>
            <a:srgbClr val="A4A3A4"/>
          </p15:clr>
        </p15:guide>
        <p15:guide id="24" pos="2121" userDrawn="1">
          <p15:clr>
            <a:srgbClr val="A4A3A4"/>
          </p15:clr>
        </p15:guide>
        <p15:guide id="25" orient="horz" pos="2913" userDrawn="1">
          <p15:clr>
            <a:srgbClr val="A4A3A4"/>
          </p15:clr>
        </p15:guide>
        <p15:guide id="26" orient="horz" pos="3169" userDrawn="1">
          <p15:clr>
            <a:srgbClr val="A4A3A4"/>
          </p15:clr>
        </p15:guide>
        <p15:guide id="27" orient="horz" pos="3017" userDrawn="1">
          <p15:clr>
            <a:srgbClr val="A4A3A4"/>
          </p15:clr>
        </p15:guide>
        <p15:guide id="28" orient="horz" pos="3000" userDrawn="1">
          <p15:clr>
            <a:srgbClr val="A4A3A4"/>
          </p15:clr>
        </p15:guide>
        <p15:guide id="29" orient="horz" pos="3263" userDrawn="1">
          <p15:clr>
            <a:srgbClr val="A4A3A4"/>
          </p15:clr>
        </p15:guide>
        <p15:guide id="30" orient="horz" pos="2847" userDrawn="1">
          <p15:clr>
            <a:srgbClr val="A4A3A4"/>
          </p15:clr>
        </p15:guide>
        <p15:guide id="31" orient="horz" pos="2831" userDrawn="1">
          <p15:clr>
            <a:srgbClr val="A4A3A4"/>
          </p15:clr>
        </p15:guide>
        <p15:guide id="32" orient="horz" pos="3078" userDrawn="1">
          <p15:clr>
            <a:srgbClr val="A4A3A4"/>
          </p15:clr>
        </p15:guide>
        <p15:guide id="33" pos="2202" userDrawn="1">
          <p15:clr>
            <a:srgbClr val="A4A3A4"/>
          </p15:clr>
        </p15:guide>
        <p15:guide id="34" pos="2188" userDrawn="1">
          <p15:clr>
            <a:srgbClr val="A4A3A4"/>
          </p15:clr>
        </p15:guide>
        <p15:guide id="35" pos="2303" userDrawn="1">
          <p15:clr>
            <a:srgbClr val="A4A3A4"/>
          </p15:clr>
        </p15:guide>
        <p15:guide id="36" pos="2295" userDrawn="1">
          <p15:clr>
            <a:srgbClr val="A4A3A4"/>
          </p15:clr>
        </p15:guide>
        <p15:guide id="37" pos="2281" userDrawn="1">
          <p15:clr>
            <a:srgbClr val="A4A3A4"/>
          </p15:clr>
        </p15:guide>
        <p15:guide id="38" pos="2114" userDrawn="1">
          <p15:clr>
            <a:srgbClr val="A4A3A4"/>
          </p15:clr>
        </p15:guide>
        <p15:guide id="39" pos="2100" userDrawn="1">
          <p15:clr>
            <a:srgbClr val="A4A3A4"/>
          </p15:clr>
        </p15:guide>
        <p15:guide id="40" orient="horz" pos="2896" userDrawn="1">
          <p15:clr>
            <a:srgbClr val="A4A3A4"/>
          </p15:clr>
        </p15:guide>
        <p15:guide id="41" orient="horz" pos="3150" userDrawn="1">
          <p15:clr>
            <a:srgbClr val="A4A3A4"/>
          </p15:clr>
        </p15:guide>
        <p15:guide id="42" orient="horz" pos="2999" userDrawn="1">
          <p15:clr>
            <a:srgbClr val="A4A3A4"/>
          </p15:clr>
        </p15:guide>
        <p15:guide id="43" orient="horz" pos="2982" userDrawn="1">
          <p15:clr>
            <a:srgbClr val="A4A3A4"/>
          </p15:clr>
        </p15:guide>
        <p15:guide id="44" orient="horz" pos="3243" userDrawn="1">
          <p15:clr>
            <a:srgbClr val="A4A3A4"/>
          </p15:clr>
        </p15:guide>
        <p15:guide id="45" orient="horz" pos="2830" userDrawn="1">
          <p15:clr>
            <a:srgbClr val="A4A3A4"/>
          </p15:clr>
        </p15:guide>
        <p15:guide id="46" orient="horz" pos="2814" userDrawn="1">
          <p15:clr>
            <a:srgbClr val="A4A3A4"/>
          </p15:clr>
        </p15:guide>
        <p15:guide id="47" orient="horz" pos="3060" userDrawn="1">
          <p15:clr>
            <a:srgbClr val="A4A3A4"/>
          </p15:clr>
        </p15:guide>
        <p15:guide id="48" pos="2180" userDrawn="1">
          <p15:clr>
            <a:srgbClr val="A4A3A4"/>
          </p15:clr>
        </p15:guide>
        <p15:guide id="49" pos="2166" userDrawn="1">
          <p15:clr>
            <a:srgbClr val="A4A3A4"/>
          </p15:clr>
        </p15:guide>
        <p15:guide id="50" pos="2280" userDrawn="1">
          <p15:clr>
            <a:srgbClr val="A4A3A4"/>
          </p15:clr>
        </p15:guide>
        <p15:guide id="51" pos="2272" userDrawn="1">
          <p15:clr>
            <a:srgbClr val="A4A3A4"/>
          </p15:clr>
        </p15:guide>
        <p15:guide id="52" pos="2258" userDrawn="1">
          <p15:clr>
            <a:srgbClr val="A4A3A4"/>
          </p15:clr>
        </p15:guide>
        <p15:guide id="53" pos="2093" userDrawn="1">
          <p15:clr>
            <a:srgbClr val="A4A3A4"/>
          </p15:clr>
        </p15:guide>
        <p15:guide id="54" pos="2079" userDrawn="1">
          <p15:clr>
            <a:srgbClr val="A4A3A4"/>
          </p15:clr>
        </p15:guide>
        <p15:guide id="55" orient="horz" pos="3036" userDrawn="1">
          <p15:clr>
            <a:srgbClr val="A4A3A4"/>
          </p15:clr>
        </p15:guide>
        <p15:guide id="56" orient="horz" pos="3302" userDrawn="1">
          <p15:clr>
            <a:srgbClr val="A4A3A4"/>
          </p15:clr>
        </p15:guide>
        <p15:guide id="57" orient="horz" pos="3282" userDrawn="1">
          <p15:clr>
            <a:srgbClr val="A4A3A4"/>
          </p15:clr>
        </p15:guide>
        <p15:guide id="58" orient="horz" pos="3125" userDrawn="1">
          <p15:clr>
            <a:srgbClr val="A4A3A4"/>
          </p15:clr>
        </p15:guide>
        <p15:guide id="59" orient="horz" pos="3400" userDrawn="1">
          <p15:clr>
            <a:srgbClr val="A4A3A4"/>
          </p15:clr>
        </p15:guide>
        <p15:guide id="60" orient="horz" pos="3107" userDrawn="1">
          <p15:clr>
            <a:srgbClr val="A4A3A4"/>
          </p15:clr>
        </p15:guide>
        <p15:guide id="61" orient="horz" pos="3380" userDrawn="1">
          <p15:clr>
            <a:srgbClr val="A4A3A4"/>
          </p15:clr>
        </p15:guide>
        <p15:guide id="62" orient="horz" pos="2949" userDrawn="1">
          <p15:clr>
            <a:srgbClr val="A4A3A4"/>
          </p15:clr>
        </p15:guide>
        <p15:guide id="63" orient="horz" pos="3208" userDrawn="1">
          <p15:clr>
            <a:srgbClr val="A4A3A4"/>
          </p15:clr>
        </p15:guide>
        <p15:guide id="64" orient="horz" pos="3106" userDrawn="1">
          <p15:clr>
            <a:srgbClr val="A4A3A4"/>
          </p15:clr>
        </p15:guide>
        <p15:guide id="65" orient="horz" pos="3089" userDrawn="1">
          <p15:clr>
            <a:srgbClr val="A4A3A4"/>
          </p15:clr>
        </p15:guide>
        <p15:guide id="66" orient="horz" pos="3359" userDrawn="1">
          <p15:clr>
            <a:srgbClr val="A4A3A4"/>
          </p15:clr>
        </p15:guide>
        <p15:guide id="67" orient="horz" pos="2930" userDrawn="1">
          <p15:clr>
            <a:srgbClr val="A4A3A4"/>
          </p15:clr>
        </p15:guide>
        <p15:guide id="68" orient="horz" pos="2914" userDrawn="1">
          <p15:clr>
            <a:srgbClr val="A4A3A4"/>
          </p15:clr>
        </p15:guide>
        <p15:guide id="69" orient="horz" pos="3088" userDrawn="1">
          <p15:clr>
            <a:srgbClr val="A4A3A4"/>
          </p15:clr>
        </p15:guide>
        <p15:guide id="70" orient="horz" pos="3069" userDrawn="1">
          <p15:clr>
            <a:srgbClr val="A4A3A4"/>
          </p15:clr>
        </p15:guide>
        <p15:guide id="71" orient="horz" pos="3338" userDrawn="1">
          <p15:clr>
            <a:srgbClr val="A4A3A4"/>
          </p15:clr>
        </p15:guide>
        <p15:guide id="72" pos="2442" userDrawn="1">
          <p15:clr>
            <a:srgbClr val="A4A3A4"/>
          </p15:clr>
        </p15:guide>
        <p15:guide id="73" pos="2424" userDrawn="1">
          <p15:clr>
            <a:srgbClr val="A4A3A4"/>
          </p15:clr>
        </p15:guide>
        <p15:guide id="74" pos="2416" userDrawn="1">
          <p15:clr>
            <a:srgbClr val="A4A3A4"/>
          </p15:clr>
        </p15:guide>
        <p15:guide id="75" pos="2401" userDrawn="1">
          <p15:clr>
            <a:srgbClr val="A4A3A4"/>
          </p15:clr>
        </p15:guide>
        <p15:guide id="76" pos="2233" userDrawn="1">
          <p15:clr>
            <a:srgbClr val="A4A3A4"/>
          </p15:clr>
        </p15:guide>
        <p15:guide id="77" pos="2400" userDrawn="1">
          <p15:clr>
            <a:srgbClr val="A4A3A4"/>
          </p15:clr>
        </p15:guide>
        <p15:guide id="78" pos="2392" userDrawn="1">
          <p15:clr>
            <a:srgbClr val="A4A3A4"/>
          </p15:clr>
        </p15:guide>
        <p15:guide id="79" pos="2377" userDrawn="1">
          <p15:clr>
            <a:srgbClr val="A4A3A4"/>
          </p15:clr>
        </p15:guide>
        <p15:guide id="80" pos="2376" userDrawn="1">
          <p15:clr>
            <a:srgbClr val="A4A3A4"/>
          </p15:clr>
        </p15:guide>
        <p15:guide id="81" pos="2368" userDrawn="1">
          <p15:clr>
            <a:srgbClr val="A4A3A4"/>
          </p15:clr>
        </p15:guide>
        <p15:guide id="82" pos="2353" userDrawn="1">
          <p15:clr>
            <a:srgbClr val="A4A3A4"/>
          </p15:clr>
        </p15:guide>
        <p15:guide id="83" orient="horz" pos="2865" userDrawn="1">
          <p15:clr>
            <a:srgbClr val="A4A3A4"/>
          </p15:clr>
        </p15:guide>
        <p15:guide id="84" orient="horz" pos="3116" userDrawn="1">
          <p15:clr>
            <a:srgbClr val="A4A3A4"/>
          </p15:clr>
        </p15:guide>
        <p15:guide id="85" orient="horz" pos="3189" userDrawn="1">
          <p15:clr>
            <a:srgbClr val="A4A3A4"/>
          </p15:clr>
        </p15:guide>
        <p15:guide id="86" orient="horz" pos="2783" userDrawn="1">
          <p15:clr>
            <a:srgbClr val="A4A3A4"/>
          </p15:clr>
        </p15:guide>
        <p15:guide id="87" orient="horz" pos="3028" userDrawn="1">
          <p15:clr>
            <a:srgbClr val="A4A3A4"/>
          </p15:clr>
        </p15:guide>
        <p15:guide id="88" orient="horz" pos="2767" userDrawn="1">
          <p15:clr>
            <a:srgbClr val="A4A3A4"/>
          </p15:clr>
        </p15:guide>
        <p15:guide id="89" orient="horz" pos="3009" userDrawn="1">
          <p15:clr>
            <a:srgbClr val="A4A3A4"/>
          </p15:clr>
        </p15:guide>
        <p15:guide id="90" orient="horz" pos="2766" userDrawn="1">
          <p15:clr>
            <a:srgbClr val="A4A3A4"/>
          </p15:clr>
        </p15:guide>
        <p15:guide id="91" orient="horz" pos="2751" userDrawn="1">
          <p15:clr>
            <a:srgbClr val="A4A3A4"/>
          </p15:clr>
        </p15:guide>
        <p15:guide id="92" orient="horz" pos="2991" userDrawn="1">
          <p15:clr>
            <a:srgbClr val="A4A3A4"/>
          </p15:clr>
        </p15:guide>
        <p15:guide id="93" orient="horz" pos="2750" userDrawn="1">
          <p15:clr>
            <a:srgbClr val="A4A3A4"/>
          </p15:clr>
        </p15:guide>
        <p15:guide id="94" orient="horz" pos="2734" userDrawn="1">
          <p15:clr>
            <a:srgbClr val="A4A3A4"/>
          </p15:clr>
        </p15:guide>
        <p15:guide id="95" orient="horz" pos="2973" userDrawn="1">
          <p15:clr>
            <a:srgbClr val="A4A3A4"/>
          </p15:clr>
        </p15:guide>
        <p15:guide id="96" pos="2141" userDrawn="1">
          <p15:clr>
            <a:srgbClr val="A4A3A4"/>
          </p15:clr>
        </p15:guide>
        <p15:guide id="97" pos="2211" userDrawn="1">
          <p15:clr>
            <a:srgbClr val="A4A3A4"/>
          </p15:clr>
        </p15:guide>
        <p15:guide id="98" pos="2070" userDrawn="1">
          <p15:clr>
            <a:srgbClr val="A4A3A4"/>
          </p15:clr>
        </p15:guide>
        <p15:guide id="99" pos="2056" userDrawn="1">
          <p15:clr>
            <a:srgbClr val="A4A3A4"/>
          </p15:clr>
        </p15:guide>
        <p15:guide id="100" pos="2048" userDrawn="1">
          <p15:clr>
            <a:srgbClr val="A4A3A4"/>
          </p15:clr>
        </p15:guide>
        <p15:guide id="101" pos="2035" userDrawn="1">
          <p15:clr>
            <a:srgbClr val="A4A3A4"/>
          </p15:clr>
        </p15:guide>
        <p15:guide id="102" pos="2189" userDrawn="1">
          <p15:clr>
            <a:srgbClr val="A4A3A4"/>
          </p15:clr>
        </p15:guide>
        <p15:guide id="103" pos="2028" userDrawn="1">
          <p15:clr>
            <a:srgbClr val="A4A3A4"/>
          </p15:clr>
        </p15:guide>
        <p15:guide id="104" pos="2015" userDrawn="1">
          <p15:clr>
            <a:srgbClr val="A4A3A4"/>
          </p15:clr>
        </p15:guide>
        <p15:guide id="105" pos="2008" userDrawn="1">
          <p15:clr>
            <a:srgbClr val="A4A3A4"/>
          </p15:clr>
        </p15:guide>
        <p15:guide id="106" pos="1995" userDrawn="1">
          <p15:clr>
            <a:srgbClr val="A4A3A4"/>
          </p15:clr>
        </p15:guide>
        <p15:guide id="107" orient="horz" pos="2928" userDrawn="1">
          <p15:clr>
            <a:srgbClr val="A4A3A4"/>
          </p15:clr>
        </p15:guide>
        <p15:guide id="108" orient="horz" pos="3184" userDrawn="1">
          <p15:clr>
            <a:srgbClr val="A4A3A4"/>
          </p15:clr>
        </p15:guide>
        <p15:guide id="109" orient="horz" pos="2910" userDrawn="1">
          <p15:clr>
            <a:srgbClr val="A4A3A4"/>
          </p15:clr>
        </p15:guide>
        <p15:guide id="110" orient="horz" pos="3165" userDrawn="1">
          <p15:clr>
            <a:srgbClr val="A4A3A4"/>
          </p15:clr>
        </p15:guide>
        <p15:guide id="111" orient="horz" pos="3013" userDrawn="1">
          <p15:clr>
            <a:srgbClr val="A4A3A4"/>
          </p15:clr>
        </p15:guide>
        <p15:guide id="112" orient="horz" pos="3279" userDrawn="1">
          <p15:clr>
            <a:srgbClr val="A4A3A4"/>
          </p15:clr>
        </p15:guide>
        <p15:guide id="113" orient="horz" pos="2996" userDrawn="1">
          <p15:clr>
            <a:srgbClr val="A4A3A4"/>
          </p15:clr>
        </p15:guide>
        <p15:guide id="114" orient="horz" pos="3259" userDrawn="1">
          <p15:clr>
            <a:srgbClr val="A4A3A4"/>
          </p15:clr>
        </p15:guide>
        <p15:guide id="115" orient="horz" pos="2843" userDrawn="1">
          <p15:clr>
            <a:srgbClr val="A4A3A4"/>
          </p15:clr>
        </p15:guide>
        <p15:guide id="116" orient="horz" pos="3094" userDrawn="1">
          <p15:clr>
            <a:srgbClr val="A4A3A4"/>
          </p15:clr>
        </p15:guide>
        <p15:guide id="117" orient="horz" pos="2827" userDrawn="1">
          <p15:clr>
            <a:srgbClr val="A4A3A4"/>
          </p15:clr>
        </p15:guide>
        <p15:guide id="118" orient="horz" pos="3075" userDrawn="1">
          <p15:clr>
            <a:srgbClr val="A4A3A4"/>
          </p15:clr>
        </p15:guide>
        <p15:guide id="119" orient="horz" pos="2892" userDrawn="1">
          <p15:clr>
            <a:srgbClr val="A4A3A4"/>
          </p15:clr>
        </p15:guide>
        <p15:guide id="120" orient="horz" pos="3146" userDrawn="1">
          <p15:clr>
            <a:srgbClr val="A4A3A4"/>
          </p15:clr>
        </p15:guide>
        <p15:guide id="121" orient="horz" pos="2995" userDrawn="1">
          <p15:clr>
            <a:srgbClr val="A4A3A4"/>
          </p15:clr>
        </p15:guide>
        <p15:guide id="122" orient="horz" pos="2978" userDrawn="1">
          <p15:clr>
            <a:srgbClr val="A4A3A4"/>
          </p15:clr>
        </p15:guide>
        <p15:guide id="123" orient="horz" pos="3239" userDrawn="1">
          <p15:clr>
            <a:srgbClr val="A4A3A4"/>
          </p15:clr>
        </p15:guide>
        <p15:guide id="124" orient="horz" pos="2826" userDrawn="1">
          <p15:clr>
            <a:srgbClr val="A4A3A4"/>
          </p15:clr>
        </p15:guide>
        <p15:guide id="125" orient="horz" pos="2811" userDrawn="1">
          <p15:clr>
            <a:srgbClr val="A4A3A4"/>
          </p15:clr>
        </p15:guide>
        <p15:guide id="126" orient="horz" pos="3056" userDrawn="1">
          <p15:clr>
            <a:srgbClr val="A4A3A4"/>
          </p15:clr>
        </p15:guide>
        <p15:guide id="127" orient="horz" pos="2875" userDrawn="1">
          <p15:clr>
            <a:srgbClr val="A4A3A4"/>
          </p15:clr>
        </p15:guide>
        <p15:guide id="128" orient="horz" pos="3127" userDrawn="1">
          <p15:clr>
            <a:srgbClr val="A4A3A4"/>
          </p15:clr>
        </p15:guide>
        <p15:guide id="129" orient="horz" pos="2977" userDrawn="1">
          <p15:clr>
            <a:srgbClr val="A4A3A4"/>
          </p15:clr>
        </p15:guide>
        <p15:guide id="130" orient="horz" pos="2960" userDrawn="1">
          <p15:clr>
            <a:srgbClr val="A4A3A4"/>
          </p15:clr>
        </p15:guide>
        <p15:guide id="131" orient="horz" pos="3219" userDrawn="1">
          <p15:clr>
            <a:srgbClr val="A4A3A4"/>
          </p15:clr>
        </p15:guide>
        <p15:guide id="132" orient="horz" pos="2810" userDrawn="1">
          <p15:clr>
            <a:srgbClr val="A4A3A4"/>
          </p15:clr>
        </p15:guide>
        <p15:guide id="133" orient="horz" pos="2794" userDrawn="1">
          <p15:clr>
            <a:srgbClr val="A4A3A4"/>
          </p15:clr>
        </p15:guide>
        <p15:guide id="134" orient="horz" pos="3038" userDrawn="1">
          <p15:clr>
            <a:srgbClr val="A4A3A4"/>
          </p15:clr>
        </p15:guide>
        <p15:guide id="135" orient="horz" pos="3014" userDrawn="1">
          <p15:clr>
            <a:srgbClr val="A4A3A4"/>
          </p15:clr>
        </p15:guide>
        <p15:guide id="136" orient="horz" pos="3278" userDrawn="1">
          <p15:clr>
            <a:srgbClr val="A4A3A4"/>
          </p15:clr>
        </p15:guide>
        <p15:guide id="137" orient="horz" pos="3258" userDrawn="1">
          <p15:clr>
            <a:srgbClr val="A4A3A4"/>
          </p15:clr>
        </p15:guide>
        <p15:guide id="138" orient="horz" pos="3102" userDrawn="1">
          <p15:clr>
            <a:srgbClr val="A4A3A4"/>
          </p15:clr>
        </p15:guide>
        <p15:guide id="139" orient="horz" pos="3375" userDrawn="1">
          <p15:clr>
            <a:srgbClr val="A4A3A4"/>
          </p15:clr>
        </p15:guide>
        <p15:guide id="140" orient="horz" pos="3084" userDrawn="1">
          <p15:clr>
            <a:srgbClr val="A4A3A4"/>
          </p15:clr>
        </p15:guide>
        <p15:guide id="141" orient="horz" pos="3355" userDrawn="1">
          <p15:clr>
            <a:srgbClr val="A4A3A4"/>
          </p15:clr>
        </p15:guide>
        <p15:guide id="142" orient="horz" pos="2927" userDrawn="1">
          <p15:clr>
            <a:srgbClr val="A4A3A4"/>
          </p15:clr>
        </p15:guide>
        <p15:guide id="143" orient="horz" pos="3185" userDrawn="1">
          <p15:clr>
            <a:srgbClr val="A4A3A4"/>
          </p15:clr>
        </p15:guide>
        <p15:guide id="144" orient="horz" pos="3083" userDrawn="1">
          <p15:clr>
            <a:srgbClr val="A4A3A4"/>
          </p15:clr>
        </p15:guide>
        <p15:guide id="145" orient="horz" pos="3066" userDrawn="1">
          <p15:clr>
            <a:srgbClr val="A4A3A4"/>
          </p15:clr>
        </p15:guide>
        <p15:guide id="146" orient="horz" pos="3334" userDrawn="1">
          <p15:clr>
            <a:srgbClr val="A4A3A4"/>
          </p15:clr>
        </p15:guide>
        <p15:guide id="147" orient="horz" pos="2909" userDrawn="1">
          <p15:clr>
            <a:srgbClr val="A4A3A4"/>
          </p15:clr>
        </p15:guide>
        <p15:guide id="148" orient="horz" pos="2893" userDrawn="1">
          <p15:clr>
            <a:srgbClr val="A4A3A4"/>
          </p15:clr>
        </p15:guide>
        <p15:guide id="149" orient="horz" pos="3065" userDrawn="1">
          <p15:clr>
            <a:srgbClr val="A4A3A4"/>
          </p15:clr>
        </p15:guide>
        <p15:guide id="150" orient="horz" pos="3047" userDrawn="1">
          <p15:clr>
            <a:srgbClr val="A4A3A4"/>
          </p15:clr>
        </p15:guide>
        <p15:guide id="151" orient="horz" pos="3314" userDrawn="1">
          <p15:clr>
            <a:srgbClr val="A4A3A4"/>
          </p15:clr>
        </p15:guide>
        <p15:guide id="152" orient="horz" pos="2844" userDrawn="1">
          <p15:clr>
            <a:srgbClr val="A4A3A4"/>
          </p15:clr>
        </p15:guide>
        <p15:guide id="153" orient="horz" pos="3093" userDrawn="1">
          <p15:clr>
            <a:srgbClr val="A4A3A4"/>
          </p15:clr>
        </p15:guide>
        <p15:guide id="154" orient="horz" pos="3166" userDrawn="1">
          <p15:clr>
            <a:srgbClr val="A4A3A4"/>
          </p15:clr>
        </p15:guide>
        <p15:guide id="155" orient="horz" pos="2763" userDrawn="1">
          <p15:clr>
            <a:srgbClr val="A4A3A4"/>
          </p15:clr>
        </p15:guide>
        <p15:guide id="156" orient="horz" pos="3006" userDrawn="1">
          <p15:clr>
            <a:srgbClr val="A4A3A4"/>
          </p15:clr>
        </p15:guide>
        <p15:guide id="157" orient="horz" pos="2747" userDrawn="1">
          <p15:clr>
            <a:srgbClr val="A4A3A4"/>
          </p15:clr>
        </p15:guide>
        <p15:guide id="158" orient="horz" pos="2987" userDrawn="1">
          <p15:clr>
            <a:srgbClr val="A4A3A4"/>
          </p15:clr>
        </p15:guide>
        <p15:guide id="159" orient="horz" pos="2746" userDrawn="1">
          <p15:clr>
            <a:srgbClr val="A4A3A4"/>
          </p15:clr>
        </p15:guide>
        <p15:guide id="160" orient="horz" pos="2731" userDrawn="1">
          <p15:clr>
            <a:srgbClr val="A4A3A4"/>
          </p15:clr>
        </p15:guide>
        <p15:guide id="161" orient="horz" pos="2969" userDrawn="1">
          <p15:clr>
            <a:srgbClr val="A4A3A4"/>
          </p15:clr>
        </p15:guide>
        <p15:guide id="162" orient="horz" pos="2730" userDrawn="1">
          <p15:clr>
            <a:srgbClr val="A4A3A4"/>
          </p15:clr>
        </p15:guide>
        <p15:guide id="163" orient="horz" pos="2714" userDrawn="1">
          <p15:clr>
            <a:srgbClr val="A4A3A4"/>
          </p15:clr>
        </p15:guide>
        <p15:guide id="164" orient="horz" pos="2951" userDrawn="1">
          <p15:clr>
            <a:srgbClr val="A4A3A4"/>
          </p15:clr>
        </p15:guide>
        <p15:guide id="165" pos="2222" userDrawn="1">
          <p15:clr>
            <a:srgbClr val="A4A3A4"/>
          </p15:clr>
        </p15:guide>
        <p15:guide id="166" pos="2207" userDrawn="1">
          <p15:clr>
            <a:srgbClr val="A4A3A4"/>
          </p15:clr>
        </p15:guide>
        <p15:guide id="167" pos="2199" userDrawn="1">
          <p15:clr>
            <a:srgbClr val="A4A3A4"/>
          </p15:clr>
        </p15:guide>
        <p15:guide id="168" pos="2185" userDrawn="1">
          <p15:clr>
            <a:srgbClr val="A4A3A4"/>
          </p15:clr>
        </p15:guide>
        <p15:guide id="169" pos="2316" userDrawn="1">
          <p15:clr>
            <a:srgbClr val="A4A3A4"/>
          </p15:clr>
        </p15:guide>
        <p15:guide id="170" pos="2300" userDrawn="1">
          <p15:clr>
            <a:srgbClr val="A4A3A4"/>
          </p15:clr>
        </p15:guide>
        <p15:guide id="171" pos="2292" userDrawn="1">
          <p15:clr>
            <a:srgbClr val="A4A3A4"/>
          </p15:clr>
        </p15:guide>
        <p15:guide id="172" pos="2278" userDrawn="1">
          <p15:clr>
            <a:srgbClr val="A4A3A4"/>
          </p15:clr>
        </p15:guide>
        <p15:guide id="173" pos="2133" userDrawn="1">
          <p15:clr>
            <a:srgbClr val="A4A3A4"/>
          </p15:clr>
        </p15:guide>
        <p15:guide id="174" pos="2119" userDrawn="1">
          <p15:clr>
            <a:srgbClr val="A4A3A4"/>
          </p15:clr>
        </p15:guide>
        <p15:guide id="175" pos="2111" userDrawn="1">
          <p15:clr>
            <a:srgbClr val="A4A3A4"/>
          </p15:clr>
        </p15:guide>
        <p15:guide id="176" pos="2097" userDrawn="1">
          <p15:clr>
            <a:srgbClr val="A4A3A4"/>
          </p15:clr>
        </p15:guide>
        <p15:guide id="177" pos="2177" userDrawn="1">
          <p15:clr>
            <a:srgbClr val="A4A3A4"/>
          </p15:clr>
        </p15:guide>
        <p15:guide id="178" pos="2163" userDrawn="1">
          <p15:clr>
            <a:srgbClr val="A4A3A4"/>
          </p15:clr>
        </p15:guide>
        <p15:guide id="179" pos="2277" userDrawn="1">
          <p15:clr>
            <a:srgbClr val="A4A3A4"/>
          </p15:clr>
        </p15:guide>
        <p15:guide id="180" pos="2269" userDrawn="1">
          <p15:clr>
            <a:srgbClr val="A4A3A4"/>
          </p15:clr>
        </p15:guide>
        <p15:guide id="181" pos="2255" userDrawn="1">
          <p15:clr>
            <a:srgbClr val="A4A3A4"/>
          </p15:clr>
        </p15:guide>
        <p15:guide id="182" pos="2090" userDrawn="1">
          <p15:clr>
            <a:srgbClr val="A4A3A4"/>
          </p15:clr>
        </p15:guide>
        <p15:guide id="183" pos="2076" userDrawn="1">
          <p15:clr>
            <a:srgbClr val="A4A3A4"/>
          </p15:clr>
        </p15:guide>
        <p15:guide id="184" pos="2155" userDrawn="1">
          <p15:clr>
            <a:srgbClr val="A4A3A4"/>
          </p15:clr>
        </p15:guide>
        <p15:guide id="185" pos="2254" userDrawn="1">
          <p15:clr>
            <a:srgbClr val="A4A3A4"/>
          </p15:clr>
        </p15:guide>
        <p15:guide id="186" pos="2246" userDrawn="1">
          <p15:clr>
            <a:srgbClr val="A4A3A4"/>
          </p15:clr>
        </p15:guide>
        <p15:guide id="187" pos="2069" userDrawn="1">
          <p15:clr>
            <a:srgbClr val="A4A3A4"/>
          </p15:clr>
        </p15:guide>
        <p15:guide id="188" pos="2055" userDrawn="1">
          <p15:clr>
            <a:srgbClr val="A4A3A4"/>
          </p15:clr>
        </p15:guide>
        <p15:guide id="189" pos="2414" userDrawn="1">
          <p15:clr>
            <a:srgbClr val="A4A3A4"/>
          </p15:clr>
        </p15:guide>
        <p15:guide id="190" pos="2397" userDrawn="1">
          <p15:clr>
            <a:srgbClr val="A4A3A4"/>
          </p15:clr>
        </p15:guide>
        <p15:guide id="191" pos="2389" userDrawn="1">
          <p15:clr>
            <a:srgbClr val="A4A3A4"/>
          </p15:clr>
        </p15:guide>
        <p15:guide id="192" pos="2374" userDrawn="1">
          <p15:clr>
            <a:srgbClr val="A4A3A4"/>
          </p15:clr>
        </p15:guide>
        <p15:guide id="193" pos="2208" userDrawn="1">
          <p15:clr>
            <a:srgbClr val="A4A3A4"/>
          </p15:clr>
        </p15:guide>
        <p15:guide id="194" pos="2373" userDrawn="1">
          <p15:clr>
            <a:srgbClr val="A4A3A4"/>
          </p15:clr>
        </p15:guide>
        <p15:guide id="195" pos="2365" userDrawn="1">
          <p15:clr>
            <a:srgbClr val="A4A3A4"/>
          </p15:clr>
        </p15:guide>
        <p15:guide id="196" pos="2350" userDrawn="1">
          <p15:clr>
            <a:srgbClr val="A4A3A4"/>
          </p15:clr>
        </p15:guide>
        <p15:guide id="197" pos="2349" userDrawn="1">
          <p15:clr>
            <a:srgbClr val="A4A3A4"/>
          </p15:clr>
        </p15:guide>
        <p15:guide id="198" pos="2341" userDrawn="1">
          <p15:clr>
            <a:srgbClr val="A4A3A4"/>
          </p15:clr>
        </p15:guide>
        <p15:guide id="199" pos="2118" userDrawn="1">
          <p15:clr>
            <a:srgbClr val="A4A3A4"/>
          </p15:clr>
        </p15:guide>
        <p15:guide id="200" pos="2186" userDrawn="1">
          <p15:clr>
            <a:srgbClr val="A4A3A4"/>
          </p15:clr>
        </p15:guide>
        <p15:guide id="201" pos="2047" userDrawn="1">
          <p15:clr>
            <a:srgbClr val="A4A3A4"/>
          </p15:clr>
        </p15:guide>
        <p15:guide id="202" pos="2033" userDrawn="1">
          <p15:clr>
            <a:srgbClr val="A4A3A4"/>
          </p15:clr>
        </p15:guide>
        <p15:guide id="203" pos="2025" userDrawn="1">
          <p15:clr>
            <a:srgbClr val="A4A3A4"/>
          </p15:clr>
        </p15:guide>
        <p15:guide id="204" pos="2012" userDrawn="1">
          <p15:clr>
            <a:srgbClr val="A4A3A4"/>
          </p15:clr>
        </p15:guide>
        <p15:guide id="205" pos="2164" userDrawn="1">
          <p15:clr>
            <a:srgbClr val="A4A3A4"/>
          </p15:clr>
        </p15:guide>
        <p15:guide id="206" pos="2005" userDrawn="1">
          <p15:clr>
            <a:srgbClr val="A4A3A4"/>
          </p15:clr>
        </p15:guide>
        <p15:guide id="207" pos="1992" userDrawn="1">
          <p15:clr>
            <a:srgbClr val="A4A3A4"/>
          </p15:clr>
        </p15:guide>
        <p15:guide id="208" pos="1985" userDrawn="1">
          <p15:clr>
            <a:srgbClr val="A4A3A4"/>
          </p15:clr>
        </p15:guide>
        <p15:guide id="209" pos="197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060"/>
    <a:srgbClr val="CF0063"/>
    <a:srgbClr val="E52F86"/>
    <a:srgbClr val="D6005A"/>
    <a:srgbClr val="0000FF"/>
    <a:srgbClr val="000000"/>
    <a:srgbClr val="EDCBD3"/>
    <a:srgbClr val="5767B4"/>
    <a:srgbClr val="FFFFCC"/>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5" autoAdjust="0"/>
    <p:restoredTop sz="85023" autoAdjust="0"/>
  </p:normalViewPr>
  <p:slideViewPr>
    <p:cSldViewPr>
      <p:cViewPr varScale="1">
        <p:scale>
          <a:sx n="89" d="100"/>
          <a:sy n="89" d="100"/>
        </p:scale>
        <p:origin x="540" y="90"/>
      </p:cViewPr>
      <p:guideLst>
        <p:guide orient="horz" pos="2160"/>
        <p:guide pos="2880"/>
      </p:guideLst>
    </p:cSldViewPr>
  </p:slideViewPr>
  <p:outlineViewPr>
    <p:cViewPr>
      <p:scale>
        <a:sx n="33" d="100"/>
        <a:sy n="33" d="100"/>
      </p:scale>
      <p:origin x="0" y="102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3048" y="-108"/>
      </p:cViewPr>
      <p:guideLst>
        <p:guide orient="horz" pos="2950"/>
        <p:guide pos="2247"/>
        <p:guide orient="horz" pos="3207"/>
        <p:guide pos="2232"/>
        <p:guide orient="horz" pos="2931"/>
        <p:guide orient="horz" pos="3188"/>
        <p:guide pos="2224"/>
        <p:guide pos="2210"/>
        <p:guide orient="horz" pos="3035"/>
        <p:guide orient="horz" pos="3303"/>
        <p:guide orient="horz" pos="3018"/>
        <p:guide orient="horz" pos="3283"/>
        <p:guide pos="2343"/>
        <p:guide pos="2326"/>
        <p:guide pos="2318"/>
        <p:guide pos="2304"/>
        <p:guide orient="horz" pos="2864"/>
        <p:guide orient="horz" pos="3117"/>
        <p:guide orient="horz" pos="2848"/>
        <p:guide orient="horz" pos="3098"/>
        <p:guide pos="2156"/>
        <p:guide pos="2142"/>
        <p:guide pos="2135"/>
        <p:guide pos="2121"/>
        <p:guide orient="horz" pos="2913"/>
        <p:guide orient="horz" pos="3169"/>
        <p:guide orient="horz" pos="3017"/>
        <p:guide orient="horz" pos="3000"/>
        <p:guide orient="horz" pos="3263"/>
        <p:guide orient="horz" pos="2847"/>
        <p:guide orient="horz" pos="2831"/>
        <p:guide orient="horz" pos="3078"/>
        <p:guide pos="2202"/>
        <p:guide pos="2188"/>
        <p:guide pos="2303"/>
        <p:guide pos="2295"/>
        <p:guide pos="2281"/>
        <p:guide pos="2114"/>
        <p:guide pos="2100"/>
        <p:guide orient="horz" pos="2896"/>
        <p:guide orient="horz" pos="3150"/>
        <p:guide orient="horz" pos="2999"/>
        <p:guide orient="horz" pos="2982"/>
        <p:guide orient="horz" pos="3243"/>
        <p:guide orient="horz" pos="2830"/>
        <p:guide orient="horz" pos="2814"/>
        <p:guide orient="horz" pos="3060"/>
        <p:guide pos="2180"/>
        <p:guide pos="2166"/>
        <p:guide pos="2280"/>
        <p:guide pos="2272"/>
        <p:guide pos="2258"/>
        <p:guide pos="2093"/>
        <p:guide pos="2079"/>
        <p:guide orient="horz" pos="3036"/>
        <p:guide orient="horz" pos="3302"/>
        <p:guide orient="horz" pos="3282"/>
        <p:guide orient="horz" pos="3125"/>
        <p:guide orient="horz" pos="3400"/>
        <p:guide orient="horz" pos="3107"/>
        <p:guide orient="horz" pos="3380"/>
        <p:guide orient="horz" pos="2949"/>
        <p:guide orient="horz" pos="3208"/>
        <p:guide orient="horz" pos="3106"/>
        <p:guide orient="horz" pos="3089"/>
        <p:guide orient="horz" pos="3359"/>
        <p:guide orient="horz" pos="2930"/>
        <p:guide orient="horz" pos="2914"/>
        <p:guide orient="horz" pos="3088"/>
        <p:guide orient="horz" pos="3069"/>
        <p:guide orient="horz" pos="3338"/>
        <p:guide pos="2442"/>
        <p:guide pos="2424"/>
        <p:guide pos="2416"/>
        <p:guide pos="2401"/>
        <p:guide pos="2233"/>
        <p:guide pos="2400"/>
        <p:guide pos="2392"/>
        <p:guide pos="2377"/>
        <p:guide pos="2376"/>
        <p:guide pos="2368"/>
        <p:guide pos="2353"/>
        <p:guide orient="horz" pos="2865"/>
        <p:guide orient="horz" pos="3116"/>
        <p:guide orient="horz" pos="3189"/>
        <p:guide orient="horz" pos="2783"/>
        <p:guide orient="horz" pos="3028"/>
        <p:guide orient="horz" pos="2767"/>
        <p:guide orient="horz" pos="3009"/>
        <p:guide orient="horz" pos="2766"/>
        <p:guide orient="horz" pos="2751"/>
        <p:guide orient="horz" pos="2991"/>
        <p:guide orient="horz" pos="2750"/>
        <p:guide orient="horz" pos="2734"/>
        <p:guide orient="horz" pos="2973"/>
        <p:guide pos="2141"/>
        <p:guide pos="2211"/>
        <p:guide pos="2070"/>
        <p:guide pos="2056"/>
        <p:guide pos="2048"/>
        <p:guide pos="2035"/>
        <p:guide pos="2189"/>
        <p:guide pos="2028"/>
        <p:guide pos="2015"/>
        <p:guide pos="2008"/>
        <p:guide pos="1995"/>
        <p:guide orient="horz" pos="2928"/>
        <p:guide orient="horz" pos="3184"/>
        <p:guide orient="horz" pos="2910"/>
        <p:guide orient="horz" pos="3165"/>
        <p:guide orient="horz" pos="3013"/>
        <p:guide orient="horz" pos="3279"/>
        <p:guide orient="horz" pos="2996"/>
        <p:guide orient="horz" pos="3259"/>
        <p:guide orient="horz" pos="2843"/>
        <p:guide orient="horz" pos="3094"/>
        <p:guide orient="horz" pos="2827"/>
        <p:guide orient="horz" pos="3075"/>
        <p:guide orient="horz" pos="2892"/>
        <p:guide orient="horz" pos="3146"/>
        <p:guide orient="horz" pos="2995"/>
        <p:guide orient="horz" pos="2978"/>
        <p:guide orient="horz" pos="3239"/>
        <p:guide orient="horz" pos="2826"/>
        <p:guide orient="horz" pos="2811"/>
        <p:guide orient="horz" pos="3056"/>
        <p:guide orient="horz" pos="2875"/>
        <p:guide orient="horz" pos="3127"/>
        <p:guide orient="horz" pos="2977"/>
        <p:guide orient="horz" pos="2960"/>
        <p:guide orient="horz" pos="3219"/>
        <p:guide orient="horz" pos="2810"/>
        <p:guide orient="horz" pos="2794"/>
        <p:guide orient="horz" pos="3038"/>
        <p:guide orient="horz" pos="3014"/>
        <p:guide orient="horz" pos="3278"/>
        <p:guide orient="horz" pos="3258"/>
        <p:guide orient="horz" pos="3102"/>
        <p:guide orient="horz" pos="3375"/>
        <p:guide orient="horz" pos="3084"/>
        <p:guide orient="horz" pos="3355"/>
        <p:guide orient="horz" pos="2927"/>
        <p:guide orient="horz" pos="3185"/>
        <p:guide orient="horz" pos="3083"/>
        <p:guide orient="horz" pos="3066"/>
        <p:guide orient="horz" pos="3334"/>
        <p:guide orient="horz" pos="2909"/>
        <p:guide orient="horz" pos="2893"/>
        <p:guide orient="horz" pos="3065"/>
        <p:guide orient="horz" pos="3047"/>
        <p:guide orient="horz" pos="3314"/>
        <p:guide orient="horz" pos="2844"/>
        <p:guide orient="horz" pos="3093"/>
        <p:guide orient="horz" pos="3166"/>
        <p:guide orient="horz" pos="2763"/>
        <p:guide orient="horz" pos="3006"/>
        <p:guide orient="horz" pos="2747"/>
        <p:guide orient="horz" pos="2987"/>
        <p:guide orient="horz" pos="2746"/>
        <p:guide orient="horz" pos="2731"/>
        <p:guide orient="horz" pos="2969"/>
        <p:guide orient="horz" pos="2730"/>
        <p:guide orient="horz" pos="2714"/>
        <p:guide orient="horz" pos="2951"/>
        <p:guide pos="2222"/>
        <p:guide pos="2207"/>
        <p:guide pos="2199"/>
        <p:guide pos="2185"/>
        <p:guide pos="2316"/>
        <p:guide pos="2300"/>
        <p:guide pos="2292"/>
        <p:guide pos="2278"/>
        <p:guide pos="2133"/>
        <p:guide pos="2119"/>
        <p:guide pos="2111"/>
        <p:guide pos="2097"/>
        <p:guide pos="2177"/>
        <p:guide pos="2163"/>
        <p:guide pos="2277"/>
        <p:guide pos="2269"/>
        <p:guide pos="2255"/>
        <p:guide pos="2090"/>
        <p:guide pos="2076"/>
        <p:guide pos="2155"/>
        <p:guide pos="2254"/>
        <p:guide pos="2246"/>
        <p:guide pos="2069"/>
        <p:guide pos="2055"/>
        <p:guide pos="2414"/>
        <p:guide pos="2397"/>
        <p:guide pos="2389"/>
        <p:guide pos="2374"/>
        <p:guide pos="2208"/>
        <p:guide pos="2373"/>
        <p:guide pos="2365"/>
        <p:guide pos="2350"/>
        <p:guide pos="2349"/>
        <p:guide pos="2341"/>
        <p:guide pos="2118"/>
        <p:guide pos="2186"/>
        <p:guide pos="2047"/>
        <p:guide pos="2033"/>
        <p:guide pos="2025"/>
        <p:guide pos="2012"/>
        <p:guide pos="2164"/>
        <p:guide pos="2005"/>
        <p:guide pos="1992"/>
        <p:guide pos="1985"/>
        <p:guide pos="197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6" y="0"/>
            <a:ext cx="2945660" cy="496332"/>
          </a:xfrm>
          <a:prstGeom prst="rect">
            <a:avLst/>
          </a:prstGeom>
        </p:spPr>
        <p:txBody>
          <a:bodyPr vert="horz" lIns="91156" tIns="45579" rIns="91156" bIns="45579" rtlCol="0"/>
          <a:lstStyle>
            <a:lvl1pPr algn="l">
              <a:defRPr sz="1200"/>
            </a:lvl1pPr>
          </a:lstStyle>
          <a:p>
            <a:endParaRPr lang="fr-CH"/>
          </a:p>
        </p:txBody>
      </p:sp>
      <p:sp>
        <p:nvSpPr>
          <p:cNvPr id="3" name="Espace réservé de la date 2"/>
          <p:cNvSpPr>
            <a:spLocks noGrp="1"/>
          </p:cNvSpPr>
          <p:nvPr>
            <p:ph type="dt" sz="quarter" idx="1"/>
          </p:nvPr>
        </p:nvSpPr>
        <p:spPr>
          <a:xfrm>
            <a:off x="3850448" y="0"/>
            <a:ext cx="2945660" cy="496332"/>
          </a:xfrm>
          <a:prstGeom prst="rect">
            <a:avLst/>
          </a:prstGeom>
        </p:spPr>
        <p:txBody>
          <a:bodyPr vert="horz" lIns="91156" tIns="45579" rIns="91156" bIns="45579" rtlCol="0"/>
          <a:lstStyle>
            <a:lvl1pPr algn="r">
              <a:defRPr sz="1200"/>
            </a:lvl1pPr>
          </a:lstStyle>
          <a:p>
            <a:fld id="{CD7E8075-618A-450D-8907-D0A6A9747C26}" type="datetimeFigureOut">
              <a:rPr lang="fr-CH" smtClean="0"/>
              <a:t>18.06.2021</a:t>
            </a:fld>
            <a:endParaRPr lang="fr-CH"/>
          </a:p>
        </p:txBody>
      </p:sp>
      <p:sp>
        <p:nvSpPr>
          <p:cNvPr id="4" name="Espace réservé du pied de page 3"/>
          <p:cNvSpPr>
            <a:spLocks noGrp="1"/>
          </p:cNvSpPr>
          <p:nvPr>
            <p:ph type="ftr" sz="quarter" idx="2"/>
          </p:nvPr>
        </p:nvSpPr>
        <p:spPr>
          <a:xfrm>
            <a:off x="6" y="9428584"/>
            <a:ext cx="2945660" cy="496332"/>
          </a:xfrm>
          <a:prstGeom prst="rect">
            <a:avLst/>
          </a:prstGeom>
        </p:spPr>
        <p:txBody>
          <a:bodyPr vert="horz" lIns="91156" tIns="45579" rIns="91156" bIns="45579"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50448" y="9428584"/>
            <a:ext cx="2945660" cy="496332"/>
          </a:xfrm>
          <a:prstGeom prst="rect">
            <a:avLst/>
          </a:prstGeom>
        </p:spPr>
        <p:txBody>
          <a:bodyPr vert="horz" lIns="91156" tIns="45579" rIns="91156" bIns="45579" rtlCol="0" anchor="b"/>
          <a:lstStyle>
            <a:lvl1pPr algn="r">
              <a:defRPr sz="1200"/>
            </a:lvl1pPr>
          </a:lstStyle>
          <a:p>
            <a:fld id="{195FB71D-A883-4F60-8F5A-96BC9A28CC0D}" type="slidenum">
              <a:rPr lang="fr-CH" smtClean="0"/>
              <a:t>‹N°›</a:t>
            </a:fld>
            <a:endParaRPr lang="fr-CH"/>
          </a:p>
        </p:txBody>
      </p:sp>
    </p:spTree>
    <p:extLst>
      <p:ext uri="{BB962C8B-B14F-4D97-AF65-F5344CB8AC3E}">
        <p14:creationId xmlns:p14="http://schemas.microsoft.com/office/powerpoint/2010/main" val="330940617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6" y="0"/>
            <a:ext cx="2945660" cy="496332"/>
          </a:xfrm>
          <a:prstGeom prst="rect">
            <a:avLst/>
          </a:prstGeom>
        </p:spPr>
        <p:txBody>
          <a:bodyPr vert="horz" lIns="91156" tIns="45579" rIns="91156" bIns="45579" rtlCol="0"/>
          <a:lstStyle>
            <a:lvl1pPr algn="l">
              <a:defRPr sz="1200"/>
            </a:lvl1pPr>
          </a:lstStyle>
          <a:p>
            <a:endParaRPr lang="fr-CH"/>
          </a:p>
        </p:txBody>
      </p:sp>
      <p:sp>
        <p:nvSpPr>
          <p:cNvPr id="3" name="Espace réservé de la date 2"/>
          <p:cNvSpPr>
            <a:spLocks noGrp="1"/>
          </p:cNvSpPr>
          <p:nvPr>
            <p:ph type="dt" idx="1"/>
          </p:nvPr>
        </p:nvSpPr>
        <p:spPr>
          <a:xfrm>
            <a:off x="3850448" y="0"/>
            <a:ext cx="2945660" cy="496332"/>
          </a:xfrm>
          <a:prstGeom prst="rect">
            <a:avLst/>
          </a:prstGeom>
        </p:spPr>
        <p:txBody>
          <a:bodyPr vert="horz" lIns="91156" tIns="45579" rIns="91156" bIns="45579" rtlCol="0"/>
          <a:lstStyle>
            <a:lvl1pPr algn="r">
              <a:defRPr sz="1200"/>
            </a:lvl1pPr>
          </a:lstStyle>
          <a:p>
            <a:fld id="{13749716-20C0-482E-B645-ED343EF9349D}" type="datetimeFigureOut">
              <a:rPr lang="fr-CH" smtClean="0"/>
              <a:t>18.06.2021</a:t>
            </a:fld>
            <a:endParaRPr lang="fr-CH"/>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156" tIns="45579" rIns="91156" bIns="45579" rtlCol="0" anchor="ctr"/>
          <a:lstStyle/>
          <a:p>
            <a:endParaRPr lang="fr-CH"/>
          </a:p>
        </p:txBody>
      </p:sp>
      <p:sp>
        <p:nvSpPr>
          <p:cNvPr id="5" name="Espace réservé des commentaires 4"/>
          <p:cNvSpPr>
            <a:spLocks noGrp="1"/>
          </p:cNvSpPr>
          <p:nvPr>
            <p:ph type="body" sz="quarter" idx="3"/>
          </p:nvPr>
        </p:nvSpPr>
        <p:spPr>
          <a:xfrm>
            <a:off x="679768" y="4715159"/>
            <a:ext cx="5438140" cy="4466987"/>
          </a:xfrm>
          <a:prstGeom prst="rect">
            <a:avLst/>
          </a:prstGeom>
        </p:spPr>
        <p:txBody>
          <a:bodyPr vert="horz" lIns="91156" tIns="45579" rIns="91156" bIns="4557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6" y="9428584"/>
            <a:ext cx="2945660" cy="496332"/>
          </a:xfrm>
          <a:prstGeom prst="rect">
            <a:avLst/>
          </a:prstGeom>
        </p:spPr>
        <p:txBody>
          <a:bodyPr vert="horz" lIns="91156" tIns="45579" rIns="91156" bIns="45579"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50448" y="9428584"/>
            <a:ext cx="2945660" cy="496332"/>
          </a:xfrm>
          <a:prstGeom prst="rect">
            <a:avLst/>
          </a:prstGeom>
        </p:spPr>
        <p:txBody>
          <a:bodyPr vert="horz" lIns="91156" tIns="45579" rIns="91156" bIns="45579" rtlCol="0" anchor="b"/>
          <a:lstStyle>
            <a:lvl1pPr algn="r">
              <a:defRPr sz="1200"/>
            </a:lvl1pPr>
          </a:lstStyle>
          <a:p>
            <a:fld id="{2CE319D8-CB67-4A63-BCD2-D4C292142D3E}" type="slidenum">
              <a:rPr lang="fr-CH" smtClean="0"/>
              <a:t>‹N°›</a:t>
            </a:fld>
            <a:endParaRPr lang="fr-CH"/>
          </a:p>
        </p:txBody>
      </p:sp>
    </p:spTree>
    <p:extLst>
      <p:ext uri="{BB962C8B-B14F-4D97-AF65-F5344CB8AC3E}">
        <p14:creationId xmlns:p14="http://schemas.microsoft.com/office/powerpoint/2010/main" val="284040300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pied de page 3"/>
          <p:cNvSpPr>
            <a:spLocks noGrp="1"/>
          </p:cNvSpPr>
          <p:nvPr>
            <p:ph type="ftr" sz="quarter" idx="4"/>
          </p:nvPr>
        </p:nvSpPr>
        <p:spPr/>
        <p:txBody>
          <a:bodyPr/>
          <a:lstStyle/>
          <a:p>
            <a:endParaRPr lang="fr-CH"/>
          </a:p>
        </p:txBody>
      </p:sp>
      <p:sp>
        <p:nvSpPr>
          <p:cNvPr id="5" name="Espace réservé du numéro de diapositive 4"/>
          <p:cNvSpPr>
            <a:spLocks noGrp="1"/>
          </p:cNvSpPr>
          <p:nvPr>
            <p:ph type="sldNum" sz="quarter" idx="5"/>
          </p:nvPr>
        </p:nvSpPr>
        <p:spPr/>
        <p:txBody>
          <a:bodyPr/>
          <a:lstStyle/>
          <a:p>
            <a:fld id="{2CE319D8-CB67-4A63-BCD2-D4C292142D3E}" type="slidenum">
              <a:rPr lang="fr-CH" smtClean="0"/>
              <a:t>1</a:t>
            </a:fld>
            <a:endParaRPr lang="fr-CH"/>
          </a:p>
        </p:txBody>
      </p:sp>
    </p:spTree>
    <p:extLst>
      <p:ext uri="{BB962C8B-B14F-4D97-AF65-F5344CB8AC3E}">
        <p14:creationId xmlns:p14="http://schemas.microsoft.com/office/powerpoint/2010/main" val="1613865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dirty="0"/>
              <a:t>La création des autorités accroit la visibilité de nos données et pas seulement dans VIAF</a:t>
            </a:r>
            <a:r>
              <a:rPr lang="fr-CH" sz="1200" baseline="0" dirty="0"/>
              <a:t> </a:t>
            </a:r>
            <a:r>
              <a:rPr lang="fr-CH" sz="1200" dirty="0"/>
              <a:t>comme vous le verrez après.</a:t>
            </a:r>
          </a:p>
          <a:p>
            <a:r>
              <a:rPr lang="fr-CH" sz="1200" dirty="0"/>
              <a:t>Nous avons parfois des renseignements</a:t>
            </a:r>
            <a:r>
              <a:rPr lang="fr-CH" sz="1200" baseline="0" dirty="0"/>
              <a:t> que nous sommes seuls à avoir (par exemple si nous avons un contact direct avec l’auteur) et nous permettons ensuite à d’autres de réutiliser les informations que nous avons obtenues</a:t>
            </a:r>
          </a:p>
          <a:p>
            <a:r>
              <a:rPr lang="fr-CH" sz="1200" baseline="0" dirty="0"/>
              <a:t>Cela facilite également l’exploitation de nos données, notamment pour appliquer des corrections automatiques</a:t>
            </a:r>
            <a:endParaRPr lang="fr-CH" sz="1200" dirty="0"/>
          </a:p>
          <a:p>
            <a:endParaRPr lang="fr-CH" baseline="0" dirty="0"/>
          </a:p>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10</a:t>
            </a:fld>
            <a:endParaRPr lang="fr-CH"/>
          </a:p>
        </p:txBody>
      </p:sp>
    </p:spTree>
    <p:extLst>
      <p:ext uri="{BB962C8B-B14F-4D97-AF65-F5344CB8AC3E}">
        <p14:creationId xmlns:p14="http://schemas.microsoft.com/office/powerpoint/2010/main" val="159044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dirty="0" err="1"/>
              <a:t>IdRef</a:t>
            </a:r>
            <a:r>
              <a:rPr lang="fr-CH" sz="1200" baseline="0" dirty="0"/>
              <a:t> est le fichier d’autorité du SUDOC</a:t>
            </a:r>
          </a:p>
          <a:p>
            <a:r>
              <a:rPr lang="fr-CH" sz="1200" baseline="0" dirty="0"/>
              <a:t>Le SUDOC est le catalogue collectif des bibliothèques universitaires françaises, soit l’équivalent du catalogue collectif SLSP, qui est géré par l’ABES, soit l’équivalent de SLSP.</a:t>
            </a:r>
          </a:p>
          <a:p>
            <a:r>
              <a:rPr lang="fr-CH" sz="1200" baseline="0" dirty="0"/>
              <a:t>Dans </a:t>
            </a:r>
            <a:r>
              <a:rPr lang="fr-CH" sz="1200" baseline="0" dirty="0" err="1"/>
              <a:t>IdRef</a:t>
            </a:r>
            <a:r>
              <a:rPr lang="fr-CH" sz="1200" baseline="0" dirty="0"/>
              <a:t> nous rejoignons un réseau de plus de 3’000 professionnels, dont 200 experts autorités et un fichier d’autorité de plus de 3,5 millions de notices avec 30 ans d’existence.</a:t>
            </a:r>
          </a:p>
          <a:p>
            <a:r>
              <a:rPr lang="fr-CH" sz="1200" baseline="0" dirty="0"/>
              <a:t>Le format des autorités dans </a:t>
            </a:r>
            <a:r>
              <a:rPr lang="fr-CH" sz="1200" baseline="0" dirty="0" err="1"/>
              <a:t>IdRef</a:t>
            </a:r>
            <a:r>
              <a:rPr lang="fr-CH" sz="1200" baseline="0" dirty="0"/>
              <a:t> est en </a:t>
            </a:r>
            <a:r>
              <a:rPr lang="fr-CH" sz="1200" baseline="0" dirty="0" err="1"/>
              <a:t>Unimarc</a:t>
            </a:r>
            <a:r>
              <a:rPr lang="fr-CH" sz="1200" baseline="0" dirty="0"/>
              <a:t>, soit un autre format MARC largement utilisé dans les pays européens.</a:t>
            </a:r>
          </a:p>
          <a:p>
            <a:endParaRPr lang="fr-CH" sz="1200" baseline="0" dirty="0"/>
          </a:p>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11</a:t>
            </a:fld>
            <a:endParaRPr lang="fr-CH"/>
          </a:p>
        </p:txBody>
      </p:sp>
    </p:spTree>
    <p:extLst>
      <p:ext uri="{BB962C8B-B14F-4D97-AF65-F5344CB8AC3E}">
        <p14:creationId xmlns:p14="http://schemas.microsoft.com/office/powerpoint/2010/main" val="621731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200" dirty="0"/>
              <a:t>Créer des notices d’autorité dans </a:t>
            </a:r>
            <a:r>
              <a:rPr lang="fr-CH" sz="1200" dirty="0" err="1"/>
              <a:t>IdRef</a:t>
            </a:r>
            <a:r>
              <a:rPr lang="fr-CH" sz="1200" dirty="0"/>
              <a:t> contribuera aussi au projet du FNE Fichier national</a:t>
            </a:r>
            <a:r>
              <a:rPr lang="fr-CH" sz="1200" baseline="0" dirty="0"/>
              <a:t> d’entité qui vise à fusionner les fichiers d’autorités BNF, SUDOC et autres</a:t>
            </a:r>
            <a:r>
              <a:rPr lang="fr-CH" sz="1200" dirty="0"/>
              <a:t> fichiers d’autorités</a:t>
            </a:r>
            <a:r>
              <a:rPr lang="fr-CH" sz="1200" baseline="0" dirty="0"/>
              <a:t> français. Nos autorités seront intégrées à terme dans data.bnf.fr, projet débuté en</a:t>
            </a:r>
            <a:r>
              <a:rPr lang="fr-CH" sz="1200" dirty="0"/>
              <a:t> 2011 dans le but de rendre les ressources de la BNF plus visibles sur le web et de les compléter avec des ressources extérieures. </a:t>
            </a:r>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12</a:t>
            </a:fld>
            <a:endParaRPr lang="fr-CH"/>
          </a:p>
        </p:txBody>
      </p:sp>
    </p:spTree>
    <p:extLst>
      <p:ext uri="{BB962C8B-B14F-4D97-AF65-F5344CB8AC3E}">
        <p14:creationId xmlns:p14="http://schemas.microsoft.com/office/powerpoint/2010/main" val="1178842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200" dirty="0"/>
              <a:t>Peut-être</a:t>
            </a:r>
            <a:r>
              <a:rPr lang="fr-CH" sz="1200" baseline="0" dirty="0"/>
              <a:t> que dans quelques années, en cherchant sur data.bnf.fr, nous aurons aussi un lien sur RERO+ et sur SLSP pour afficher directement les ressources en lien avec l’auteur recherché</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baseline="0" dirty="0"/>
              <a:t>Ainsi, depuis une recherche dans data.bnf.fr</a:t>
            </a:r>
            <a:endParaRPr lang="fr-CH" sz="1200"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13</a:t>
            </a:fld>
            <a:endParaRPr lang="fr-CH"/>
          </a:p>
        </p:txBody>
      </p:sp>
    </p:spTree>
    <p:extLst>
      <p:ext uri="{BB962C8B-B14F-4D97-AF65-F5344CB8AC3E}">
        <p14:creationId xmlns:p14="http://schemas.microsoft.com/office/powerpoint/2010/main" val="1043184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200" dirty="0"/>
              <a:t>Je peux directement afficher les ressources disponibles</a:t>
            </a:r>
            <a:r>
              <a:rPr lang="fr-CH" sz="1200" baseline="0" dirty="0"/>
              <a:t> dans le SUDOC</a:t>
            </a:r>
            <a:endParaRPr lang="fr-CH" sz="1200"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14</a:t>
            </a:fld>
            <a:endParaRPr lang="fr-CH"/>
          </a:p>
        </p:txBody>
      </p:sp>
    </p:spTree>
    <p:extLst>
      <p:ext uri="{BB962C8B-B14F-4D97-AF65-F5344CB8AC3E}">
        <p14:creationId xmlns:p14="http://schemas.microsoft.com/office/powerpoint/2010/main" val="3348051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dirty="0"/>
              <a:t>L’organisation </a:t>
            </a:r>
            <a:r>
              <a:rPr lang="fr-CH" sz="1200" dirty="0" err="1"/>
              <a:t>IdRef</a:t>
            </a:r>
            <a:r>
              <a:rPr lang="fr-CH" sz="1200" baseline="0" dirty="0"/>
              <a:t> prévoit 1 chef d’orchestre pour toute la Suisse.</a:t>
            </a:r>
          </a:p>
          <a:p>
            <a:r>
              <a:rPr lang="fr-CH" sz="1200" baseline="0" dirty="0"/>
              <a:t>Il y aura pour commencer 2 pilotes, répondant pour les réseaux respectifs RERO+ et SLSP</a:t>
            </a:r>
          </a:p>
          <a:p>
            <a:r>
              <a:rPr lang="fr-CH" sz="1200" baseline="0" dirty="0"/>
              <a:t>X correspondants autorité, soit dans SLSP 1 CORAUT par IZ francophone</a:t>
            </a:r>
          </a:p>
          <a:p>
            <a:r>
              <a:rPr lang="fr-CH" sz="1200" baseline="0" dirty="0"/>
              <a:t>Et les catalogueurs</a:t>
            </a:r>
          </a:p>
          <a:p>
            <a:r>
              <a:rPr lang="fr-CH" sz="1200" baseline="0" dirty="0"/>
              <a:t> </a:t>
            </a:r>
          </a:p>
          <a:p>
            <a:r>
              <a:rPr lang="fr-CH" sz="1200" baseline="0" dirty="0"/>
              <a:t> </a:t>
            </a:r>
          </a:p>
          <a:p>
            <a:endParaRPr lang="fr-CH" sz="1200" baseline="0" dirty="0"/>
          </a:p>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15</a:t>
            </a:fld>
            <a:endParaRPr lang="fr-CH"/>
          </a:p>
        </p:txBody>
      </p:sp>
    </p:spTree>
    <p:extLst>
      <p:ext uri="{BB962C8B-B14F-4D97-AF65-F5344CB8AC3E}">
        <p14:creationId xmlns:p14="http://schemas.microsoft.com/office/powerpoint/2010/main" val="1508682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dirty="0"/>
              <a:t>C’est</a:t>
            </a:r>
            <a:r>
              <a:rPr lang="fr-CH" sz="1200" baseline="0" dirty="0"/>
              <a:t> RERO+ (successeur de RERO) qui assure le rôle de chef d’orchestre pour la Suisse.</a:t>
            </a:r>
          </a:p>
          <a:p>
            <a:r>
              <a:rPr lang="fr-CH" sz="1200" baseline="0" dirty="0"/>
              <a:t>Thierry Clavel est l’intermédiaire avec l’ABES. Il se charge de coordonner le réseau </a:t>
            </a:r>
            <a:r>
              <a:rPr lang="fr-CH" sz="1200" baseline="0" dirty="0" err="1"/>
              <a:t>IdRef</a:t>
            </a:r>
            <a:r>
              <a:rPr lang="fr-CH" sz="1200" baseline="0" dirty="0"/>
              <a:t> suisse, diffuse les informations de l’ABES et gère les logins pour toute la Suisse. </a:t>
            </a:r>
          </a:p>
          <a:p>
            <a:endParaRPr lang="fr-CH" sz="1200" baseline="0" dirty="0"/>
          </a:p>
          <a:p>
            <a:endParaRPr lang="fr-CH" sz="1200" baseline="0" dirty="0"/>
          </a:p>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16</a:t>
            </a:fld>
            <a:endParaRPr lang="fr-CH"/>
          </a:p>
        </p:txBody>
      </p:sp>
    </p:spTree>
    <p:extLst>
      <p:ext uri="{BB962C8B-B14F-4D97-AF65-F5344CB8AC3E}">
        <p14:creationId xmlns:p14="http://schemas.microsoft.com/office/powerpoint/2010/main" val="2462210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dirty="0"/>
              <a:t>Pour démarrer, il y aura 2 pilotes</a:t>
            </a:r>
            <a:r>
              <a:rPr lang="fr-CH" sz="1200" baseline="0" dirty="0"/>
              <a:t> pour les 2 réseaux qui utilisent </a:t>
            </a:r>
            <a:r>
              <a:rPr lang="fr-CH" sz="1200" baseline="0" dirty="0" err="1"/>
              <a:t>IdRef</a:t>
            </a:r>
            <a:r>
              <a:rPr lang="fr-CH" sz="1200" baseline="0" dirty="0"/>
              <a:t>: RERO+ avec toujours Thierry Clavel et deux personnes de SLSP. </a:t>
            </a:r>
          </a:p>
          <a:p>
            <a:r>
              <a:rPr lang="fr-CH" sz="1200" baseline="0" dirty="0"/>
              <a:t>Le pilote se charge d’encadrer les équipes, il définit la politique des autorités de son réseau et a une responsabilité morale de la qualité des données produites dans </a:t>
            </a:r>
            <a:r>
              <a:rPr lang="fr-CH" sz="1200" baseline="0" dirty="0" err="1"/>
              <a:t>IdRef</a:t>
            </a:r>
            <a:r>
              <a:rPr lang="fr-CH" sz="1200" baseline="0" dirty="0"/>
              <a:t> par son réseau.</a:t>
            </a:r>
          </a:p>
          <a:p>
            <a:endParaRPr lang="fr-CH" sz="1200" baseline="0" dirty="0"/>
          </a:p>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17</a:t>
            </a:fld>
            <a:endParaRPr lang="fr-CH"/>
          </a:p>
        </p:txBody>
      </p:sp>
    </p:spTree>
    <p:extLst>
      <p:ext uri="{BB962C8B-B14F-4D97-AF65-F5344CB8AC3E}">
        <p14:creationId xmlns:p14="http://schemas.microsoft.com/office/powerpoint/2010/main" val="252943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dirty="0"/>
              <a:t>Dans le cadre de SLSP, il y aura un CORAUT</a:t>
            </a:r>
            <a:r>
              <a:rPr lang="fr-CH" sz="1200" baseline="0" dirty="0"/>
              <a:t> par IZ francophone, SLSP jouera également ce rôle pour les petites IZ.</a:t>
            </a:r>
          </a:p>
          <a:p>
            <a:r>
              <a:rPr lang="fr-CH" sz="1200" baseline="0" dirty="0"/>
              <a:t>Son rôle est d’échanger avec ses homologues français à travers la liste de diffusion des CORAUT gérée par l’ABES et de transmettre les informations aux catalogueurs.</a:t>
            </a:r>
          </a:p>
          <a:p>
            <a:r>
              <a:rPr lang="fr-CH" sz="1200" baseline="0" dirty="0"/>
              <a:t>Le CORAUT est responsable de la production et de la qualité des autorités. Il coordonne les demandes de vérification et de correction, traite les demandes d’assistance des catalogueurs et les demandes de correction des utilisateurs. Il est également habilité à fusionner les autorités.</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baseline="0" dirty="0"/>
              <a:t>Pour la BUNIGE: Catherine Dietschi qui partagera ce rôle avec Katia Martin et Frédéric Walther</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baseline="0" dirty="0"/>
              <a:t>Pour VDG: Fabienne Burgy, NEUNI: Raphaël </a:t>
            </a:r>
            <a:r>
              <a:rPr lang="fr-CH" sz="1200" baseline="0" dirty="0" err="1"/>
              <a:t>Matthey</a:t>
            </a:r>
            <a:r>
              <a:rPr lang="fr-CH" sz="1200" baseline="0" dirty="0"/>
              <a:t>, TRI: Mostapha Najem, HES-SO: David Decharte, les institutions IHEID, ISR et HEP, sont gérées par SLSP, Xavier Houtmann et </a:t>
            </a:r>
            <a:r>
              <a:rPr lang="fr-CH" sz="1200" baseline="0"/>
              <a:t>Anne Jolidon</a:t>
            </a:r>
            <a:r>
              <a:rPr lang="fr-CH" sz="1200" baseline="0" dirty="0"/>
              <a:t/>
            </a:r>
            <a:br>
              <a:rPr lang="fr-CH" sz="1200" baseline="0" dirty="0"/>
            </a:br>
            <a:r>
              <a:rPr lang="fr-CH" sz="1200" baseline="0" dirty="0"/>
              <a:t>Pour RERO+: Anne Brunner-</a:t>
            </a:r>
            <a:r>
              <a:rPr lang="fr-CH" sz="1200" baseline="0" dirty="0" err="1"/>
              <a:t>Fritschi</a:t>
            </a:r>
            <a:r>
              <a:rPr lang="fr-CH" sz="1200" baseline="0" dirty="0"/>
              <a:t> et Maria Wahlström Guyot, Thierry Clavel</a:t>
            </a:r>
          </a:p>
          <a:p>
            <a:endParaRPr lang="fr-CH" sz="1200" baseline="0" dirty="0"/>
          </a:p>
          <a:p>
            <a:endParaRPr lang="fr-CH" sz="1200" baseline="0" dirty="0"/>
          </a:p>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18</a:t>
            </a:fld>
            <a:endParaRPr lang="fr-CH"/>
          </a:p>
        </p:txBody>
      </p:sp>
    </p:spTree>
    <p:extLst>
      <p:ext uri="{BB962C8B-B14F-4D97-AF65-F5344CB8AC3E}">
        <p14:creationId xmlns:p14="http://schemas.microsoft.com/office/powerpoint/2010/main" val="2232749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dirty="0"/>
              <a:t>Lors du catalogage, il y a 3 situations possibles:</a:t>
            </a:r>
          </a:p>
          <a:p>
            <a:r>
              <a:rPr lang="fr-CH" sz="1200" baseline="0" dirty="0"/>
              <a:t>La notice d’autorité existe, il faut faire le lien à l’autorité (fonction F3 dans Alma)</a:t>
            </a:r>
          </a:p>
          <a:p>
            <a:r>
              <a:rPr lang="fr-CH" sz="1200" baseline="0" dirty="0"/>
              <a:t>La notice d’autorité existe mais est incomplète: il faut enrichir l’autorité avec les informations dont on dispose</a:t>
            </a:r>
          </a:p>
          <a:p>
            <a:r>
              <a:rPr lang="fr-CH" sz="1200" baseline="0" dirty="0"/>
              <a:t>La notice d’autorité n’existe pas : il faut la créer</a:t>
            </a:r>
          </a:p>
          <a:p>
            <a:r>
              <a:rPr lang="fr-CH" sz="1200" baseline="0" dirty="0"/>
              <a:t>Un point d’accès non lié n’est pas exploitable par le système informatique </a:t>
            </a:r>
          </a:p>
          <a:p>
            <a:r>
              <a:rPr lang="fr-CH" sz="1200" baseline="0" dirty="0"/>
              <a:t>Il vaut mieux créer un doublon plutôt que lier une mauvaise autorité</a:t>
            </a:r>
          </a:p>
          <a:p>
            <a:endParaRPr lang="fr-CH" sz="1200" baseline="0" dirty="0"/>
          </a:p>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19</a:t>
            </a:fld>
            <a:endParaRPr lang="fr-CH"/>
          </a:p>
        </p:txBody>
      </p:sp>
    </p:spTree>
    <p:extLst>
      <p:ext uri="{BB962C8B-B14F-4D97-AF65-F5344CB8AC3E}">
        <p14:creationId xmlns:p14="http://schemas.microsoft.com/office/powerpoint/2010/main" val="132465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Contrairement aux cours de</a:t>
            </a:r>
            <a:r>
              <a:rPr lang="fr-CH" baseline="0" dirty="0"/>
              <a:t> catalogage qui vous ont été donnés l’année dernière, vous allez découvrir avec </a:t>
            </a:r>
            <a:r>
              <a:rPr lang="fr-CH" baseline="0" dirty="0" err="1"/>
              <a:t>IdRef</a:t>
            </a:r>
            <a:r>
              <a:rPr lang="fr-CH" baseline="0" dirty="0"/>
              <a:t> une interface web simple d’utilisation, accompagnée de toute la documentation nécessaire.</a:t>
            </a:r>
          </a:p>
          <a:p>
            <a:r>
              <a:rPr lang="fr-CH" baseline="0" dirty="0" smtClean="0"/>
              <a:t>Ce </a:t>
            </a:r>
            <a:r>
              <a:rPr lang="fr-CH" baseline="0" dirty="0"/>
              <a:t>cours a été préparé sur la base des supports que nous avons eus pour notre propre formation, ainsi que sur les </a:t>
            </a:r>
            <a:r>
              <a:rPr lang="fr-CH" baseline="0" dirty="0" err="1"/>
              <a:t>J.e</a:t>
            </a:r>
            <a:r>
              <a:rPr lang="fr-CH" baseline="0" dirty="0"/>
              <a:t>-cours de l’ABES, dont un qui vous a été demandé en prérequis. </a:t>
            </a:r>
          </a:p>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2</a:t>
            </a:fld>
            <a:endParaRPr lang="fr-CH"/>
          </a:p>
        </p:txBody>
      </p:sp>
    </p:spTree>
    <p:extLst>
      <p:ext uri="{BB962C8B-B14F-4D97-AF65-F5344CB8AC3E}">
        <p14:creationId xmlns:p14="http://schemas.microsoft.com/office/powerpoint/2010/main" val="495617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Le premier principe est qu’on ne distingue</a:t>
            </a:r>
            <a:r>
              <a:rPr lang="fr-CH" baseline="0" dirty="0"/>
              <a:t> plus les autorités qu’elles s’adressent à la description bibliographique ou à l’indexation matières. Qu’une personne soit auteur ou sujet d’une ressource, on utilisera la même notice d’autorité.</a:t>
            </a:r>
          </a:p>
          <a:p>
            <a:r>
              <a:rPr lang="fr-CH" dirty="0"/>
              <a:t>Nous allons donc créer dans </a:t>
            </a:r>
            <a:r>
              <a:rPr lang="fr-CH" dirty="0" err="1"/>
              <a:t>IdRef</a:t>
            </a:r>
            <a:r>
              <a:rPr lang="fr-CH" dirty="0"/>
              <a:t> des notices d’autorité</a:t>
            </a:r>
            <a:r>
              <a:rPr lang="fr-CH" baseline="0" dirty="0"/>
              <a:t> pour les personnes physiques, pour les collectivités et les congrès, pour les nom génériques de famille.</a:t>
            </a:r>
          </a:p>
          <a:p>
            <a:r>
              <a:rPr lang="fr-CH" baseline="0" dirty="0"/>
              <a:t>On créera également des autorités pour les titres uniformes et pour les noms géographiques. </a:t>
            </a:r>
          </a:p>
          <a:p>
            <a:r>
              <a:rPr lang="fr-CH" baseline="0" dirty="0"/>
              <a:t>On créera aussi des autorité auteur-titre, mais uniquement du point de vue de l’indexation matières</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20</a:t>
            </a:fld>
            <a:endParaRPr lang="fr-CH"/>
          </a:p>
        </p:txBody>
      </p:sp>
    </p:spTree>
    <p:extLst>
      <p:ext uri="{BB962C8B-B14F-4D97-AF65-F5344CB8AC3E}">
        <p14:creationId xmlns:p14="http://schemas.microsoft.com/office/powerpoint/2010/main" val="1263586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Les</a:t>
            </a:r>
            <a:r>
              <a:rPr lang="fr-CH" baseline="0" dirty="0"/>
              <a:t> propositions RAMEAU ne passent pas par </a:t>
            </a:r>
            <a:r>
              <a:rPr lang="fr-CH" baseline="0" dirty="0" err="1"/>
              <a:t>IdRef</a:t>
            </a:r>
            <a:r>
              <a:rPr lang="fr-CH" baseline="0" dirty="0"/>
              <a:t>, elles suivent toujours le même circuit via le FPR.</a:t>
            </a:r>
          </a:p>
          <a:p>
            <a:r>
              <a:rPr lang="fr-CH" dirty="0"/>
              <a:t>Concernant les notices d’œuvres, </a:t>
            </a:r>
            <a:r>
              <a:rPr lang="fr-CH" baseline="0" dirty="0"/>
              <a:t>l’ABES travaille sur un projet de création automatique, les notices ne peuvent donc être ni créées, ni modifiées, ni utilisées comme point d’accès.</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21</a:t>
            </a:fld>
            <a:endParaRPr lang="fr-CH"/>
          </a:p>
        </p:txBody>
      </p:sp>
    </p:spTree>
    <p:extLst>
      <p:ext uri="{BB962C8B-B14F-4D97-AF65-F5344CB8AC3E}">
        <p14:creationId xmlns:p14="http://schemas.microsoft.com/office/powerpoint/2010/main" val="86395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Nous ne sommes plus des «catalogueurs» mais des producteurs de métadonnées.</a:t>
            </a:r>
          </a:p>
          <a:p>
            <a:r>
              <a:rPr lang="fr-CH" dirty="0"/>
              <a:t>La</a:t>
            </a:r>
            <a:r>
              <a:rPr lang="fr-CH" baseline="0" dirty="0"/>
              <a:t> qualité des autorités créées repose sur le travail consciencieux du catalogueur qui doit s’assurer que les autorités ne correspondent pas à des pots communs et que les liens bibliographiques sont corrects.</a:t>
            </a:r>
          </a:p>
          <a:p>
            <a:r>
              <a:rPr lang="fr-CH" baseline="0" dirty="0"/>
              <a:t>La création des autorités repose sur 3 fondamentaux: on crée une autorité en respectant les normes en vigueur dans </a:t>
            </a:r>
            <a:r>
              <a:rPr lang="fr-CH" baseline="0" dirty="0" err="1"/>
              <a:t>IdRef</a:t>
            </a:r>
            <a:r>
              <a:rPr lang="fr-CH" baseline="0" dirty="0"/>
              <a:t> et on cite les sources qui ont permis de trouver les renseignements utiles pour désambiguïser les points d’accès.</a:t>
            </a:r>
          </a:p>
          <a:p>
            <a:r>
              <a:rPr lang="fr-CH" baseline="0" dirty="0"/>
              <a:t>Le producteur de métadonnées doit garder à l’esprit que les autorités qu’il crée sont visibles sur le web et qu’elles vont aussi servir à d’autres catalogueurs pour créer ses propres autorités.</a:t>
            </a:r>
          </a:p>
          <a:p>
            <a:r>
              <a:rPr lang="fr-CH" baseline="0" dirty="0"/>
              <a:t>L’ABES part du principe que l’union fait la force, c’est donc pourquoi ils ont accepté notre venue dans </a:t>
            </a:r>
            <a:r>
              <a:rPr lang="fr-CH" baseline="0" dirty="0" err="1"/>
              <a:t>IdRef</a:t>
            </a:r>
            <a:r>
              <a:rPr lang="fr-CH" baseline="0" dirty="0"/>
              <a:t>.</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22</a:t>
            </a:fld>
            <a:endParaRPr lang="fr-CH"/>
          </a:p>
        </p:txBody>
      </p:sp>
    </p:spTree>
    <p:extLst>
      <p:ext uri="{BB962C8B-B14F-4D97-AF65-F5344CB8AC3E}">
        <p14:creationId xmlns:p14="http://schemas.microsoft.com/office/powerpoint/2010/main" val="176762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Une autorité doit contenir</a:t>
            </a:r>
            <a:r>
              <a:rPr lang="fr-CH" baseline="0" dirty="0"/>
              <a:t> au moins</a:t>
            </a:r>
          </a:p>
          <a:p>
            <a:r>
              <a:rPr lang="fr-CH" baseline="0" dirty="0"/>
              <a:t>Le point d’accès autorisé (forme retenue)</a:t>
            </a:r>
          </a:p>
          <a:p>
            <a:r>
              <a:rPr lang="fr-CH" baseline="0" dirty="0"/>
              <a:t>La source de la ressource cataloguée (titre, mention de responsabilité et date)</a:t>
            </a:r>
          </a:p>
          <a:p>
            <a:r>
              <a:rPr lang="fr-CH" baseline="0" dirty="0"/>
              <a:t>Des zones de données codées</a:t>
            </a:r>
          </a:p>
          <a:p>
            <a:r>
              <a:rPr lang="fr-CH" baseline="0" dirty="0"/>
              <a:t>Toutes ces informations se trouvent dans la ressource elle-même</a:t>
            </a:r>
          </a:p>
          <a:p>
            <a:r>
              <a:rPr lang="fr-CH" baseline="0" dirty="0"/>
              <a:t>Lorsqu’on catalogue le premier document d’un auteur, on n’a généralement pas plus d’information </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23</a:t>
            </a:fld>
            <a:endParaRPr lang="fr-CH"/>
          </a:p>
        </p:txBody>
      </p:sp>
    </p:spTree>
    <p:extLst>
      <p:ext uri="{BB962C8B-B14F-4D97-AF65-F5344CB8AC3E}">
        <p14:creationId xmlns:p14="http://schemas.microsoft.com/office/powerpoint/2010/main" val="888778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Mais quand un</a:t>
            </a:r>
            <a:r>
              <a:rPr lang="fr-CH" baseline="0" dirty="0"/>
              <a:t> agent est déjà connu, on peut trouver d’autres informations, par exemple une femme se marie et change de nom, un auteur écrit sous différents pseudonymes, on trouve des informations biographiques sur l’auteur, on privilégie au maximum les données codées qui peuvent par la suite être exploitées par des machines, contrairement aux données textuelles.</a:t>
            </a:r>
          </a:p>
          <a:p>
            <a:r>
              <a:rPr lang="fr-CH" baseline="0" dirty="0"/>
              <a:t>On utilise non seulement les informations trouvées dans la ressource cataloguée, mais aussi d’autres ressources, par exemple VIAF, Wikipédia, etc.</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24</a:t>
            </a:fld>
            <a:endParaRPr lang="fr-CH"/>
          </a:p>
        </p:txBody>
      </p:sp>
    </p:spTree>
    <p:extLst>
      <p:ext uri="{BB962C8B-B14F-4D97-AF65-F5344CB8AC3E}">
        <p14:creationId xmlns:p14="http://schemas.microsoft.com/office/powerpoint/2010/main" val="300498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Lorsqu’on identifie un agent pour le lier à sa notice bibliographique, il faut s’assurer que l’autorité est la bonne, qu’il ne s’agit pas d’un homonyme.</a:t>
            </a:r>
          </a:p>
          <a:p>
            <a:r>
              <a:rPr lang="fr-CH" dirty="0"/>
              <a:t>S’il s’agit d’un homonyme, il faut vérifier que d’autres notices ne sont pas rattachées au mauvais agent</a:t>
            </a:r>
            <a:r>
              <a:rPr lang="fr-CH" baseline="0" dirty="0"/>
              <a:t> et corriger le cas échéant.</a:t>
            </a:r>
          </a:p>
          <a:p>
            <a:r>
              <a:rPr lang="fr-CH" baseline="0" dirty="0"/>
              <a:t>Lorsqu’on crée une autorité, il faut s’assurer qu’on ne va pas créer un doublon.</a:t>
            </a:r>
          </a:p>
          <a:p>
            <a:r>
              <a:rPr lang="fr-CH" baseline="0" dirty="0"/>
              <a:t>Si la notice existe dans </a:t>
            </a:r>
            <a:r>
              <a:rPr lang="fr-CH" baseline="0" dirty="0" err="1"/>
              <a:t>BnF</a:t>
            </a:r>
            <a:r>
              <a:rPr lang="fr-CH" baseline="0" dirty="0"/>
              <a:t>, il faut dériver cette notice ce qui permettra d’aligner tout de suite l’autorité </a:t>
            </a:r>
            <a:r>
              <a:rPr lang="fr-CH" baseline="0" dirty="0" err="1"/>
              <a:t>IdRef</a:t>
            </a:r>
            <a:r>
              <a:rPr lang="fr-CH" baseline="0" dirty="0"/>
              <a:t> avec l’autorité </a:t>
            </a:r>
            <a:r>
              <a:rPr lang="fr-CH" baseline="0" dirty="0" err="1"/>
              <a:t>BnF</a:t>
            </a:r>
            <a:r>
              <a:rPr lang="fr-CH" baseline="0" dirty="0"/>
              <a:t>. Il est probable que d’ici quelques temps, il y aura d’autres réservoirs disponibles pour la dérivation.</a:t>
            </a:r>
          </a:p>
          <a:p>
            <a:r>
              <a:rPr lang="fr-CH" baseline="0" dirty="0"/>
              <a:t>Si l’autorité n’existe pas dans </a:t>
            </a:r>
            <a:r>
              <a:rPr lang="fr-CH" baseline="0" dirty="0" err="1"/>
              <a:t>BnF</a:t>
            </a:r>
            <a:r>
              <a:rPr lang="fr-CH" baseline="0" dirty="0"/>
              <a:t>, il faut la créer nativement en respectant scrupuleusement les 3 fondamentaux qui sont Création, Normalisation, Citation</a:t>
            </a:r>
          </a:p>
          <a:p>
            <a:endParaRPr lang="fr-CH" baseline="0" dirty="0"/>
          </a:p>
          <a:p>
            <a:endParaRPr lang="fr-CH" baseline="0" dirty="0"/>
          </a:p>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25</a:t>
            </a:fld>
            <a:endParaRPr lang="fr-CH"/>
          </a:p>
        </p:txBody>
      </p:sp>
    </p:spTree>
    <p:extLst>
      <p:ext uri="{BB962C8B-B14F-4D97-AF65-F5344CB8AC3E}">
        <p14:creationId xmlns:p14="http://schemas.microsoft.com/office/powerpoint/2010/main" val="1119768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En</a:t>
            </a:r>
            <a:r>
              <a:rPr lang="fr-CH" baseline="0" dirty="0"/>
              <a:t> cas d’homonymie, il faut différencier les autorités pour lier les bons auteurs aux bonnes notices.</a:t>
            </a:r>
          </a:p>
          <a:p>
            <a:r>
              <a:rPr lang="fr-CH" baseline="0" dirty="0"/>
              <a:t>On lève l’homonymie en utilisant les bons qualificatifs: d’abord la date de naissance, puis la fonction bibliographique si nécessaire</a:t>
            </a:r>
          </a:p>
          <a:p>
            <a:r>
              <a:rPr lang="fr-CH" baseline="0" dirty="0"/>
              <a:t>Etablir les liens permet d’exploiter les recherches qu’on a faites et rend visible les agents dans d’autres applications.</a:t>
            </a:r>
          </a:p>
          <a:p>
            <a:r>
              <a:rPr lang="fr-CH" baseline="0" dirty="0"/>
              <a:t>Cela répond à l’exposition des données qui peuvent ensuite être utilisées par des machines et sont lisibles sur un navigateur.</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26</a:t>
            </a:fld>
            <a:endParaRPr lang="fr-CH"/>
          </a:p>
        </p:txBody>
      </p:sp>
    </p:spTree>
    <p:extLst>
      <p:ext uri="{BB962C8B-B14F-4D97-AF65-F5344CB8AC3E}">
        <p14:creationId xmlns:p14="http://schemas.microsoft.com/office/powerpoint/2010/main" val="3294805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La source</a:t>
            </a:r>
            <a:r>
              <a:rPr lang="fr-CH" baseline="0" dirty="0"/>
              <a:t> est indispensable car elle atteste que les informations trouvées sont pertinentes et elle justifie l’agent indiqué en point d’accès.</a:t>
            </a:r>
          </a:p>
          <a:p>
            <a:r>
              <a:rPr lang="fr-CH" baseline="0" dirty="0"/>
              <a:t>La normalisation de la citation facilite la lecture de l’autorité, par exemple, si on indique toujours de la même façon et dans l’ordre le jour, le mois, l’année, séparés par des tirets et que par la suite on décide d’indiquer la date par année, mois, jour, une correction automatique peut être effectuée. </a:t>
            </a:r>
          </a:p>
          <a:p>
            <a:r>
              <a:rPr lang="fr-CH" baseline="0" dirty="0"/>
              <a:t>Le respect des normes est une règle universelle et fondamentale que l’ABES a même inscrit dans sa Loi!</a:t>
            </a:r>
          </a:p>
          <a:p>
            <a:r>
              <a:rPr lang="fr-CH" baseline="0" dirty="0"/>
              <a:t> </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27</a:t>
            </a:fld>
            <a:endParaRPr lang="fr-CH"/>
          </a:p>
        </p:txBody>
      </p:sp>
    </p:spTree>
    <p:extLst>
      <p:ext uri="{BB962C8B-B14F-4D97-AF65-F5344CB8AC3E}">
        <p14:creationId xmlns:p14="http://schemas.microsoft.com/office/powerpoint/2010/main" val="200692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Pour créer</a:t>
            </a:r>
            <a:r>
              <a:rPr lang="fr-CH" baseline="0" dirty="0"/>
              <a:t> des autorités dans </a:t>
            </a:r>
            <a:r>
              <a:rPr lang="fr-CH" baseline="0" dirty="0" err="1"/>
              <a:t>IdRef</a:t>
            </a:r>
            <a:r>
              <a:rPr lang="fr-CH" baseline="0" dirty="0"/>
              <a:t>, il n’est pas nécessaire de connaître le format </a:t>
            </a:r>
            <a:r>
              <a:rPr lang="fr-CH" baseline="0" dirty="0" err="1"/>
              <a:t>Unimarc</a:t>
            </a:r>
            <a:r>
              <a:rPr lang="fr-CH" baseline="0" dirty="0"/>
              <a:t>, la saisie s’effectuant à partir de l’intitulé des champs. Le format s’apprend donc simplement par la pratique.</a:t>
            </a:r>
          </a:p>
          <a:p>
            <a:r>
              <a:rPr lang="fr-CH" baseline="0" dirty="0"/>
              <a:t>La première source mentionnée correspond toujours à la ressource cataloguée où l’on indique en format ISBD le titre, la mention de responsabilité et la date d’édition.</a:t>
            </a:r>
          </a:p>
          <a:p>
            <a:r>
              <a:rPr lang="fr-CH" baseline="0" dirty="0"/>
              <a:t>Si on trouve d’autres informations relatives à l’agent, on les indique dans le sous-champ $b</a:t>
            </a:r>
          </a:p>
          <a:p>
            <a:r>
              <a:rPr lang="fr-CH" baseline="0" dirty="0"/>
              <a:t>Par exemple, on trouve dans la préface que l’auteur est né à telle date et qu’il travaille dans telle institution</a:t>
            </a:r>
          </a:p>
          <a:p>
            <a:endParaRPr lang="fr-CH" baseline="0"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28</a:t>
            </a:fld>
            <a:endParaRPr lang="fr-CH"/>
          </a:p>
        </p:txBody>
      </p:sp>
    </p:spTree>
    <p:extLst>
      <p:ext uri="{BB962C8B-B14F-4D97-AF65-F5344CB8AC3E}">
        <p14:creationId xmlns:p14="http://schemas.microsoft.com/office/powerpoint/2010/main" val="54496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Le plus grand réservoir des sources complémentaires, c’est VIAF, mais attention, VIAF tout court n’est pas une source. Les informations complémentaires</a:t>
            </a:r>
            <a:r>
              <a:rPr lang="fr-CH" baseline="0" dirty="0"/>
              <a:t> qu’on trouve proviennent d’un autre fichier d’autorité: LCNA, DBN, </a:t>
            </a:r>
            <a:r>
              <a:rPr lang="fr-CH" baseline="0" dirty="0" err="1"/>
              <a:t>BnF</a:t>
            </a:r>
            <a:r>
              <a:rPr lang="fr-CH" baseline="0" dirty="0"/>
              <a:t>, etc. VIAF ne fait que lier toutes ces autorités entre elles de manière automatique, et donc aussi parfois, de manière erronée. Il est donc important de citer la source précise qui a servi à la création de notre autorité. </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29</a:t>
            </a:fld>
            <a:endParaRPr lang="fr-CH"/>
          </a:p>
        </p:txBody>
      </p:sp>
    </p:spTree>
    <p:extLst>
      <p:ext uri="{BB962C8B-B14F-4D97-AF65-F5344CB8AC3E}">
        <p14:creationId xmlns:p14="http://schemas.microsoft.com/office/powerpoint/2010/main" val="216724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3</a:t>
            </a:fld>
            <a:endParaRPr lang="fr-CH"/>
          </a:p>
        </p:txBody>
      </p:sp>
    </p:spTree>
    <p:extLst>
      <p:ext uri="{BB962C8B-B14F-4D97-AF65-F5344CB8AC3E}">
        <p14:creationId xmlns:p14="http://schemas.microsoft.com/office/powerpoint/2010/main" val="1422316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Ici,</a:t>
            </a:r>
            <a:r>
              <a:rPr lang="fr-CH" baseline="0" dirty="0"/>
              <a:t> il s’agit peut-être d’un pot commun: est-ce que le député de la Corrèze est aussi chef d’entreprise?</a:t>
            </a:r>
          </a:p>
          <a:p>
            <a:r>
              <a:rPr lang="fr-CH" baseline="0" dirty="0"/>
              <a:t>On doit aller vérifier les ressources liées à l’auteur dans les réservoirs respectifs pour vérifier s’il s’agit du même et si le nôtre correspond à l’un ou à l’autre.</a:t>
            </a:r>
          </a:p>
          <a:p>
            <a:r>
              <a:rPr lang="fr-CH" baseline="0" dirty="0"/>
              <a:t>Si on a pu vérifier de façon attestée qu’il ne s’agit pas de la même personne, on peut aussi signaler l’erreur à VIAF ou à la bibliothèque, expérience faite, ils corrigent!</a:t>
            </a:r>
          </a:p>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30</a:t>
            </a:fld>
            <a:endParaRPr lang="fr-CH"/>
          </a:p>
        </p:txBody>
      </p:sp>
    </p:spTree>
    <p:extLst>
      <p:ext uri="{BB962C8B-B14F-4D97-AF65-F5344CB8AC3E}">
        <p14:creationId xmlns:p14="http://schemas.microsoft.com/office/powerpoint/2010/main" val="2329374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Il faut faire très attention lorsqu’on copie/colle de l’affichage MARC de VIAF: Il y a à la fin de chaque sous-champ et au début de chaque</a:t>
            </a:r>
            <a:r>
              <a:rPr lang="fr-CH" baseline="0" dirty="0"/>
              <a:t> champ des marques droite-gauche ou gauche-droite (en fonction de l’alphabet) qui indique le sens de lecture mais qui peuvent perturber les systèmes informatiques.</a:t>
            </a:r>
          </a:p>
          <a:p>
            <a:r>
              <a:rPr lang="fr-CH" baseline="0" dirty="0"/>
              <a:t>En copiant/collant depuis l’affichage de l’autorité dans le catalogue d’origine, on évite ce problème.</a:t>
            </a:r>
          </a:p>
          <a:p>
            <a:r>
              <a:rPr lang="fr-CH" baseline="0" dirty="0"/>
              <a:t>Tous les catalogues ne sont toutefois pas accessibles en natif, seuls ceux dont le drapeau est souligné offre cet accès. </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31</a:t>
            </a:fld>
            <a:endParaRPr lang="fr-CH"/>
          </a:p>
        </p:txBody>
      </p:sp>
    </p:spTree>
    <p:extLst>
      <p:ext uri="{BB962C8B-B14F-4D97-AF65-F5344CB8AC3E}">
        <p14:creationId xmlns:p14="http://schemas.microsoft.com/office/powerpoint/2010/main" val="3209243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32</a:t>
            </a:fld>
            <a:endParaRPr lang="fr-CH"/>
          </a:p>
        </p:txBody>
      </p:sp>
    </p:spTree>
    <p:extLst>
      <p:ext uri="{BB962C8B-B14F-4D97-AF65-F5344CB8AC3E}">
        <p14:creationId xmlns:p14="http://schemas.microsoft.com/office/powerpoint/2010/main" val="2555032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Il n’est pas nécessaire de connaître le format </a:t>
            </a:r>
            <a:r>
              <a:rPr lang="fr-CH" dirty="0" err="1"/>
              <a:t>Unimarc</a:t>
            </a:r>
            <a:r>
              <a:rPr lang="fr-CH" dirty="0"/>
              <a:t>, mais comme la documentation du</a:t>
            </a:r>
            <a:r>
              <a:rPr lang="fr-CH" baseline="0" dirty="0"/>
              <a:t> SUDOC se réfère à </a:t>
            </a:r>
            <a:r>
              <a:rPr lang="fr-CH" baseline="0" dirty="0" err="1"/>
              <a:t>Unimarc</a:t>
            </a:r>
            <a:r>
              <a:rPr lang="fr-CH" baseline="0" dirty="0"/>
              <a:t> on l’apprend naturellement.</a:t>
            </a:r>
          </a:p>
          <a:p>
            <a:r>
              <a:rPr lang="fr-CH" dirty="0"/>
              <a:t>Les champs en gras roses sont obligatoires dans </a:t>
            </a:r>
            <a:r>
              <a:rPr lang="fr-CH" dirty="0" err="1"/>
              <a:t>IdRef</a:t>
            </a:r>
            <a:endParaRPr lang="fr-CH" dirty="0"/>
          </a:p>
          <a:p>
            <a:r>
              <a:rPr lang="fr-CH" dirty="0"/>
              <a:t>Les champs</a:t>
            </a:r>
            <a:r>
              <a:rPr lang="fr-CH" baseline="0" dirty="0"/>
              <a:t> 0xx correspondent aux champs 01x-09x</a:t>
            </a:r>
          </a:p>
          <a:p>
            <a:r>
              <a:rPr lang="fr-CH" baseline="0" dirty="0"/>
              <a:t>Les champs 1xx correspondent essentiellement aux LDR et au champ 008</a:t>
            </a:r>
          </a:p>
          <a:p>
            <a:r>
              <a:rPr lang="fr-CH" baseline="0" dirty="0"/>
              <a:t>Les champs 2xx correspondent à la forme retenue, soit aux champs 1xx </a:t>
            </a:r>
          </a:p>
          <a:p>
            <a:r>
              <a:rPr lang="fr-CH" baseline="0" dirty="0"/>
              <a:t>Les champs 3xx correspondent aux champs 3xx et aux champs 667-68x</a:t>
            </a:r>
          </a:p>
          <a:p>
            <a:r>
              <a:rPr lang="fr-CH" baseline="0" dirty="0"/>
              <a:t>Les champs 4xx, 5xx et 7xx sont identiques</a:t>
            </a:r>
          </a:p>
          <a:p>
            <a:r>
              <a:rPr lang="fr-CH" baseline="0" dirty="0"/>
              <a:t>Les champs 6xx n’ont pas d’équivalent dans le format MARC21</a:t>
            </a:r>
          </a:p>
          <a:p>
            <a:r>
              <a:rPr lang="fr-CH" baseline="0" dirty="0"/>
              <a:t>Les champs 8xx correspondent au champ 670 (source consulté avec profit) ou 675 (source non trouvée)</a:t>
            </a:r>
          </a:p>
          <a:p>
            <a:r>
              <a:rPr lang="fr-CH" baseline="0" dirty="0"/>
              <a:t>Il est obligatoire de citer le document en cours de catalogage comme première source </a:t>
            </a:r>
          </a:p>
          <a:p>
            <a:r>
              <a:rPr lang="fr-CH" baseline="0" dirty="0"/>
              <a:t> </a:t>
            </a:r>
            <a:endParaRPr lang="fr-CH" dirty="0"/>
          </a:p>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33</a:t>
            </a:fld>
            <a:endParaRPr lang="fr-CH"/>
          </a:p>
        </p:txBody>
      </p:sp>
    </p:spTree>
    <p:extLst>
      <p:ext uri="{BB962C8B-B14F-4D97-AF65-F5344CB8AC3E}">
        <p14:creationId xmlns:p14="http://schemas.microsoft.com/office/powerpoint/2010/main" val="3606212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Avant</a:t>
            </a:r>
            <a:r>
              <a:rPr lang="fr-CH" baseline="0" dirty="0"/>
              <a:t> de créer une autorité dans </a:t>
            </a:r>
            <a:r>
              <a:rPr lang="fr-CH" baseline="0" dirty="0" err="1"/>
              <a:t>IdRef</a:t>
            </a:r>
            <a:r>
              <a:rPr lang="fr-CH" baseline="0" dirty="0"/>
              <a:t> il faut préalablement vérifier si elle n’existe pas déjà: d’abord en vérifiant dans Alma par F3, les autorités sont mises à jour 4 fois par jour, </a:t>
            </a:r>
          </a:p>
          <a:p>
            <a:r>
              <a:rPr lang="fr-CH" baseline="0" dirty="0"/>
              <a:t>puis en vérifiant dans </a:t>
            </a:r>
            <a:r>
              <a:rPr lang="fr-CH" baseline="0" dirty="0" err="1"/>
              <a:t>IdRef</a:t>
            </a:r>
            <a:r>
              <a:rPr lang="fr-CH" baseline="0" dirty="0"/>
              <a:t> car avec plus de 3’000 catalogueurs, il est possible que la même ressource soit cataloguée ailleurs en même temps, la mise à jour est instantanée, </a:t>
            </a:r>
          </a:p>
          <a:p>
            <a:r>
              <a:rPr lang="fr-CH" baseline="0" dirty="0"/>
              <a:t>puis vérifier dans VIAF, l’expérience nous a montré qu’en cherchant dans VIAF, on peut identifier des autorités à double dans </a:t>
            </a:r>
            <a:r>
              <a:rPr lang="fr-CH" baseline="0" dirty="0" err="1"/>
              <a:t>IdRef</a:t>
            </a:r>
            <a:r>
              <a:rPr lang="fr-CH" baseline="0" dirty="0"/>
              <a:t>. On identifie aussi la présence d’une autorité </a:t>
            </a:r>
            <a:r>
              <a:rPr lang="fr-CH" baseline="0" dirty="0" err="1"/>
              <a:t>BnF</a:t>
            </a:r>
            <a:r>
              <a:rPr lang="fr-CH" baseline="0" dirty="0"/>
              <a:t> qu’on pourra dériver ou une autorité RERO, ce qui signifie que le point d’accès existe peut-être déjà dans Alma (nous verrons cela plus tard)</a:t>
            </a:r>
          </a:p>
          <a:p>
            <a:r>
              <a:rPr lang="fr-CH" baseline="0" dirty="0"/>
              <a:t>Une fois la notice d’autorité créée, on ajoute dans la notice bibliographique sur Alma un champ 902 IDREF-LIER. Les éléments indiqués en rose sont importants et doivent scrupuleusement respecter les règles de saisie car il s’agit de critère de recherche. Toute erreur de saisie perdra la notice dans Alma. Le terme IDREF-LIER figure dans le vocabulaire contrôlé sur Alma, il ne vous reste plus qu’à respecter la saisie du $5.</a:t>
            </a:r>
          </a:p>
          <a:p>
            <a:r>
              <a:rPr lang="fr-CH" baseline="0" dirty="0"/>
              <a:t>Après la mise à jour des autorités, vous retournez dans la notice bibliographique pour lier le point d’accès avec F3 et vous supprimez le champ 902 dans la notice bibliographique</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34</a:t>
            </a:fld>
            <a:endParaRPr lang="fr-CH"/>
          </a:p>
        </p:txBody>
      </p:sp>
    </p:spTree>
    <p:extLst>
      <p:ext uri="{BB962C8B-B14F-4D97-AF65-F5344CB8AC3E}">
        <p14:creationId xmlns:p14="http://schemas.microsoft.com/office/powerpoint/2010/main" val="950804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Deux possibilités offertes: soit on dérive une</a:t>
            </a:r>
            <a:r>
              <a:rPr lang="fr-CH" baseline="0" dirty="0"/>
              <a:t> notice </a:t>
            </a:r>
            <a:r>
              <a:rPr lang="fr-CH" baseline="0" dirty="0" err="1"/>
              <a:t>BnF</a:t>
            </a:r>
            <a:r>
              <a:rPr lang="fr-CH" baseline="0" dirty="0"/>
              <a:t>, soit on crée de toute pièce l’autorité</a:t>
            </a:r>
          </a:p>
          <a:p>
            <a:r>
              <a:rPr lang="fr-CH" baseline="0" dirty="0"/>
              <a:t>Première étape: choisir le type d’autorité à créer afin que le formulaire qui suivra soit adapté </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35</a:t>
            </a:fld>
            <a:endParaRPr lang="fr-CH"/>
          </a:p>
        </p:txBody>
      </p:sp>
    </p:spTree>
    <p:extLst>
      <p:ext uri="{BB962C8B-B14F-4D97-AF65-F5344CB8AC3E}">
        <p14:creationId xmlns:p14="http://schemas.microsoft.com/office/powerpoint/2010/main" val="3103212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Remplir les champs</a:t>
            </a:r>
            <a:r>
              <a:rPr lang="fr-CH" baseline="0" dirty="0"/>
              <a:t> fixes, si plusieurs langues ou plusieurs pays sont associés à l’auteur, on peut ajouter un champ avec le bouton radio, si on n’a pas l’information on doit supprimer la section</a:t>
            </a:r>
          </a:p>
          <a:p>
            <a:r>
              <a:rPr lang="fr-CH" baseline="0" dirty="0"/>
              <a:t>Pour cette partie, on doit sélectionner la langue, le pays et le sexe dans des menus déroulants. Pour la date de naissance, si on ne la connaît pas, on l’estime, par exemple pour un auteur contemporain on supposera qu’il est né en 19 et quelques</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36</a:t>
            </a:fld>
            <a:endParaRPr lang="fr-CH"/>
          </a:p>
        </p:txBody>
      </p:sp>
    </p:spTree>
    <p:extLst>
      <p:ext uri="{BB962C8B-B14F-4D97-AF65-F5344CB8AC3E}">
        <p14:creationId xmlns:p14="http://schemas.microsoft.com/office/powerpoint/2010/main" val="1749823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Pour un simple</a:t>
            </a:r>
            <a:r>
              <a:rPr lang="fr-CH" baseline="0" dirty="0"/>
              <a:t> auteur, on complète, en respectant les règles des usages nationaux et de RDA-FR, le nom en 200 $a, le prénom en 200 $b. Si on a renseigné les dates de vie dans le champ 103, celles-ci sont ajoutées automatiquement. Si on a des informations publiques à donner sur l’auteur, on les indique dans le champ 340</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37</a:t>
            </a:fld>
            <a:endParaRPr lang="fr-CH"/>
          </a:p>
        </p:txBody>
      </p:sp>
    </p:spTree>
    <p:extLst>
      <p:ext uri="{BB962C8B-B14F-4D97-AF65-F5344CB8AC3E}">
        <p14:creationId xmlns:p14="http://schemas.microsoft.com/office/powerpoint/2010/main" val="3098504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Dans le champ source, on indique le titre de</a:t>
            </a:r>
            <a:r>
              <a:rPr lang="fr-CH" baseline="0" dirty="0"/>
              <a:t> la ressource, la mention des responsabilité et la date d’édition. Si on trouve d’autres informations dans le document, on les mentionne dans le sous-champ $b</a:t>
            </a:r>
          </a:p>
          <a:p>
            <a:r>
              <a:rPr lang="fr-CH" baseline="0" dirty="0"/>
              <a:t>On ajoute un deuxième champ 810 pour justifier dans ce cas la date de naissance</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38</a:t>
            </a:fld>
            <a:endParaRPr lang="fr-CH"/>
          </a:p>
        </p:txBody>
      </p:sp>
    </p:spTree>
    <p:extLst>
      <p:ext uri="{BB962C8B-B14F-4D97-AF65-F5344CB8AC3E}">
        <p14:creationId xmlns:p14="http://schemas.microsoft.com/office/powerpoint/2010/main" val="20404303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Vous ne savez</a:t>
            </a:r>
            <a:r>
              <a:rPr lang="fr-CH" baseline="0" dirty="0"/>
              <a:t> plus ce que vous devez mettre dans un champ, vous avez l’aide sous le bouton radio, soit en cliquant sur le point d’information</a:t>
            </a:r>
          </a:p>
          <a:p>
            <a:r>
              <a:rPr lang="fr-CH" baseline="0" dirty="0"/>
              <a:t>Vous voulez ajouter un champ, vous cliquer sur le champ à ajouter.</a:t>
            </a:r>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39</a:t>
            </a:fld>
            <a:endParaRPr lang="fr-CH"/>
          </a:p>
        </p:txBody>
      </p:sp>
    </p:spTree>
    <p:extLst>
      <p:ext uri="{BB962C8B-B14F-4D97-AF65-F5344CB8AC3E}">
        <p14:creationId xmlns:p14="http://schemas.microsoft.com/office/powerpoint/2010/main" val="3679431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CH"/>
          </a:p>
        </p:txBody>
      </p:sp>
      <p:sp>
        <p:nvSpPr>
          <p:cNvPr id="5" name="Espace réservé du numéro de diapositive 4"/>
          <p:cNvSpPr>
            <a:spLocks noGrp="1"/>
          </p:cNvSpPr>
          <p:nvPr>
            <p:ph type="sldNum" sz="quarter" idx="5"/>
          </p:nvPr>
        </p:nvSpPr>
        <p:spPr/>
        <p:txBody>
          <a:bodyPr/>
          <a:lstStyle/>
          <a:p>
            <a:fld id="{2CE319D8-CB67-4A63-BCD2-D4C292142D3E}" type="slidenum">
              <a:rPr lang="fr-CH" smtClean="0"/>
              <a:t>4</a:t>
            </a:fld>
            <a:endParaRPr lang="fr-CH"/>
          </a:p>
        </p:txBody>
      </p:sp>
    </p:spTree>
    <p:extLst>
      <p:ext uri="{BB962C8B-B14F-4D97-AF65-F5344CB8AC3E}">
        <p14:creationId xmlns:p14="http://schemas.microsoft.com/office/powerpoint/2010/main" val="3801641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Attention, on ne peut pas faire une nouvelle recherche dans </a:t>
            </a:r>
            <a:r>
              <a:rPr lang="fr-CH" dirty="0" err="1"/>
              <a:t>IdRef</a:t>
            </a:r>
            <a:r>
              <a:rPr lang="fr-CH" dirty="0"/>
              <a:t> lorsqu’on est en train de créer une notice. Si on doit le faire, il faut ouvrir une nouvelle fenêtre.</a:t>
            </a:r>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40</a:t>
            </a:fld>
            <a:endParaRPr lang="fr-CH"/>
          </a:p>
        </p:txBody>
      </p:sp>
    </p:spTree>
    <p:extLst>
      <p:ext uri="{BB962C8B-B14F-4D97-AF65-F5344CB8AC3E}">
        <p14:creationId xmlns:p14="http://schemas.microsoft.com/office/powerpoint/2010/main" val="4279437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41</a:t>
            </a:fld>
            <a:endParaRPr lang="fr-CH"/>
          </a:p>
        </p:txBody>
      </p:sp>
    </p:spTree>
    <p:extLst>
      <p:ext uri="{BB962C8B-B14F-4D97-AF65-F5344CB8AC3E}">
        <p14:creationId xmlns:p14="http://schemas.microsoft.com/office/powerpoint/2010/main" val="2451320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CH"/>
          </a:p>
        </p:txBody>
      </p:sp>
      <p:sp>
        <p:nvSpPr>
          <p:cNvPr id="5" name="Espace réservé du numéro de diapositive 4"/>
          <p:cNvSpPr>
            <a:spLocks noGrp="1"/>
          </p:cNvSpPr>
          <p:nvPr>
            <p:ph type="sldNum" sz="quarter" idx="5"/>
          </p:nvPr>
        </p:nvSpPr>
        <p:spPr/>
        <p:txBody>
          <a:bodyPr/>
          <a:lstStyle/>
          <a:p>
            <a:fld id="{2CE319D8-CB67-4A63-BCD2-D4C292142D3E}" type="slidenum">
              <a:rPr lang="fr-CH" smtClean="0"/>
              <a:t>42</a:t>
            </a:fld>
            <a:endParaRPr lang="fr-CH"/>
          </a:p>
        </p:txBody>
      </p:sp>
    </p:spTree>
    <p:extLst>
      <p:ext uri="{BB962C8B-B14F-4D97-AF65-F5344CB8AC3E}">
        <p14:creationId xmlns:p14="http://schemas.microsoft.com/office/powerpoint/2010/main" val="32980469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Avant de dériver, s’assurer que l’autorité n’existe pas déjà dans </a:t>
            </a:r>
            <a:r>
              <a:rPr lang="fr-CH" dirty="0" err="1"/>
              <a:t>IdRef</a:t>
            </a:r>
            <a:r>
              <a:rPr lang="fr-CH" dirty="0"/>
              <a:t>!</a:t>
            </a:r>
          </a:p>
          <a:p>
            <a:r>
              <a:rPr lang="fr-CH" dirty="0"/>
              <a:t>Afficher la notice dans le catalogue </a:t>
            </a:r>
            <a:r>
              <a:rPr lang="fr-CH" dirty="0" err="1"/>
              <a:t>BnF</a:t>
            </a:r>
            <a:r>
              <a:rPr lang="fr-CH" dirty="0"/>
              <a:t>, copier l’URL, le coller dans la fenêtre prévue dans </a:t>
            </a:r>
            <a:r>
              <a:rPr lang="fr-CH" dirty="0" err="1"/>
              <a:t>IdRef</a:t>
            </a:r>
            <a:r>
              <a:rPr lang="fr-CH" dirty="0"/>
              <a:t>, </a:t>
            </a:r>
          </a:p>
          <a:p>
            <a:r>
              <a:rPr lang="fr-CH" baseline="0" dirty="0"/>
              <a:t>Attendre que la notice soit créée puis l’afficher en cliquant sur le PPN, la vérifier et la compléter le cas échéant</a:t>
            </a:r>
          </a:p>
          <a:p>
            <a:r>
              <a:rPr lang="fr-CH" baseline="0" dirty="0"/>
              <a:t>Si on modifie la notice importée, il faut corriger le champ «forme préférée du point d’accès» qui est mis systématiquement à #</a:t>
            </a:r>
          </a:p>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43</a:t>
            </a:fld>
            <a:endParaRPr lang="fr-CH"/>
          </a:p>
        </p:txBody>
      </p:sp>
    </p:spTree>
    <p:extLst>
      <p:ext uri="{BB962C8B-B14F-4D97-AF65-F5344CB8AC3E}">
        <p14:creationId xmlns:p14="http://schemas.microsoft.com/office/powerpoint/2010/main" val="291648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Un problème de conversion des notices </a:t>
            </a:r>
            <a:r>
              <a:rPr lang="fr-CH" dirty="0" err="1"/>
              <a:t>BnF</a:t>
            </a:r>
            <a:r>
              <a:rPr lang="fr-CH" dirty="0"/>
              <a:t> met la valeur de la forme préférée</a:t>
            </a:r>
            <a:r>
              <a:rPr lang="fr-CH" baseline="0" dirty="0"/>
              <a:t> du nom à «blanc», si on apporte des modifications à l’autorité, il faut corriger pour mettre «nom entré au patronyme».  S’il n’y a pas de modifications, on ne corrige pas, l’ABES fera probablement une correction de masse. </a:t>
            </a:r>
          </a:p>
          <a:p>
            <a:endParaRPr lang="fr-CH" baseline="0" dirty="0"/>
          </a:p>
          <a:p>
            <a:r>
              <a:rPr lang="fr-CH" dirty="0"/>
              <a:t>La dérivation ne fonctionne pas dans les 3 cas suivants:</a:t>
            </a:r>
          </a:p>
          <a:p>
            <a:r>
              <a:rPr lang="fr-CH" baseline="0" dirty="0"/>
              <a:t>L’identifiant </a:t>
            </a:r>
            <a:r>
              <a:rPr lang="fr-CH" baseline="0" dirty="0" err="1"/>
              <a:t>BnF</a:t>
            </a:r>
            <a:r>
              <a:rPr lang="fr-CH" baseline="0" dirty="0"/>
              <a:t> se trouve déjà dans </a:t>
            </a:r>
            <a:r>
              <a:rPr lang="fr-CH" baseline="0" dirty="0" err="1"/>
              <a:t>IdRef</a:t>
            </a:r>
            <a:endParaRPr lang="fr-CH" baseline="0" dirty="0"/>
          </a:p>
          <a:p>
            <a:r>
              <a:rPr lang="fr-CH" baseline="0" dirty="0"/>
              <a:t>La notice </a:t>
            </a:r>
            <a:r>
              <a:rPr lang="fr-CH" baseline="0" dirty="0" err="1"/>
              <a:t>BnF</a:t>
            </a:r>
            <a:r>
              <a:rPr lang="fr-CH" baseline="0" dirty="0"/>
              <a:t> est élémentaire</a:t>
            </a:r>
          </a:p>
          <a:p>
            <a:r>
              <a:rPr lang="fr-CH" baseline="0" dirty="0"/>
              <a:t>Il y a des anomalies dans les données de la notice </a:t>
            </a:r>
            <a:r>
              <a:rPr lang="fr-CH" baseline="0" dirty="0" err="1"/>
              <a:t>BnF</a:t>
            </a:r>
            <a:endParaRPr lang="fr-CH" baseline="0" dirty="0"/>
          </a:p>
          <a:p>
            <a:endParaRPr lang="fr-CH" baseline="0"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44</a:t>
            </a:fld>
            <a:endParaRPr lang="fr-CH"/>
          </a:p>
        </p:txBody>
      </p:sp>
    </p:spTree>
    <p:extLst>
      <p:ext uri="{BB962C8B-B14F-4D97-AF65-F5344CB8AC3E}">
        <p14:creationId xmlns:p14="http://schemas.microsoft.com/office/powerpoint/2010/main" val="797920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45</a:t>
            </a:fld>
            <a:endParaRPr lang="fr-CH"/>
          </a:p>
        </p:txBody>
      </p:sp>
    </p:spTree>
    <p:extLst>
      <p:ext uri="{BB962C8B-B14F-4D97-AF65-F5344CB8AC3E}">
        <p14:creationId xmlns:p14="http://schemas.microsoft.com/office/powerpoint/2010/main" val="38152743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On ajoute dans la notice bibliographique sur Alma le champ 902</a:t>
            </a:r>
            <a:r>
              <a:rPr lang="fr-CH" baseline="0" dirty="0"/>
              <a:t> IDREF-LIER, et on attend la prochaine mise à jour des autorités sur la CZ pour lier l’autorité et supprimer le champ 902.</a:t>
            </a:r>
          </a:p>
          <a:p>
            <a:r>
              <a:rPr lang="fr-CH" baseline="0" dirty="0"/>
              <a:t>On remplit le document Google pour la relecture</a:t>
            </a:r>
          </a:p>
          <a:p>
            <a:r>
              <a:rPr lang="fr-CH" baseline="0" dirty="0"/>
              <a:t> </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46</a:t>
            </a:fld>
            <a:endParaRPr lang="fr-CH"/>
          </a:p>
        </p:txBody>
      </p:sp>
    </p:spTree>
    <p:extLst>
      <p:ext uri="{BB962C8B-B14F-4D97-AF65-F5344CB8AC3E}">
        <p14:creationId xmlns:p14="http://schemas.microsoft.com/office/powerpoint/2010/main" val="27547691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Pour rechercher dans Alma les notices contenant</a:t>
            </a:r>
            <a:r>
              <a:rPr lang="fr-CH" baseline="0" dirty="0"/>
              <a:t> un champ 902 IDREF, dans la recherche avancée, sélectionner </a:t>
            </a:r>
            <a:r>
              <a:rPr lang="fr-CH" b="1" baseline="0" dirty="0"/>
              <a:t>Codes </a:t>
            </a:r>
            <a:r>
              <a:rPr lang="fr-CH" b="1" baseline="0" dirty="0" err="1"/>
              <a:t>IdRef</a:t>
            </a:r>
            <a:r>
              <a:rPr lang="fr-CH" b="1" baseline="0" dirty="0"/>
              <a:t> </a:t>
            </a:r>
            <a:r>
              <a:rPr lang="fr-CH" baseline="0" dirty="0"/>
              <a:t>et les termes à rechercher, en l’occurrence la notice contenant un code IDREF-LIER signée par </a:t>
            </a:r>
            <a:r>
              <a:rPr lang="fr-CH" baseline="0" dirty="0" err="1"/>
              <a:t>cad</a:t>
            </a:r>
            <a:r>
              <a:rPr lang="fr-CH" baseline="0" dirty="0"/>
              <a:t>.</a:t>
            </a:r>
          </a:p>
          <a:p>
            <a:r>
              <a:rPr lang="fr-CH" baseline="0" dirty="0"/>
              <a:t>On peut aussi ajouter le critère de la date si on ne veut que les autorités créées un jour particulier</a:t>
            </a:r>
          </a:p>
          <a:p>
            <a:r>
              <a:rPr lang="fr-CH" baseline="0" dirty="0"/>
              <a:t>Pour rappel, les autorités sont mises à jour 4 fois par jour à 08:00, 14:00, 20:00 et 02:00</a:t>
            </a:r>
          </a:p>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47</a:t>
            </a:fld>
            <a:endParaRPr lang="fr-CH"/>
          </a:p>
        </p:txBody>
      </p:sp>
    </p:spTree>
    <p:extLst>
      <p:ext uri="{BB962C8B-B14F-4D97-AF65-F5344CB8AC3E}">
        <p14:creationId xmlns:p14="http://schemas.microsoft.com/office/powerpoint/2010/main" val="11281761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aseline="0" dirty="0"/>
              <a:t>Un gros travail d’alignement des autorités RERO/</a:t>
            </a:r>
            <a:r>
              <a:rPr lang="fr-CH" baseline="0" dirty="0" err="1"/>
              <a:t>IdRef</a:t>
            </a:r>
            <a:r>
              <a:rPr lang="fr-CH" baseline="0" dirty="0"/>
              <a:t> a été initié il y a environ 1 an mais tout n’a pas pu être identifié.</a:t>
            </a:r>
          </a:p>
          <a:p>
            <a:r>
              <a:rPr lang="fr-CH" baseline="0" dirty="0"/>
              <a:t>Les catalogueurs de RERO+ travaillent encore sur Virtua et ajoutent directement dans la notice d’autorité RERO l’identifiant </a:t>
            </a:r>
            <a:r>
              <a:rPr lang="fr-CH" baseline="0" dirty="0" err="1"/>
              <a:t>IdRef</a:t>
            </a:r>
            <a:r>
              <a:rPr lang="fr-CH" baseline="0" dirty="0"/>
              <a:t> en champ 024 pour continuer l’alignement.</a:t>
            </a:r>
          </a:p>
          <a:p>
            <a:r>
              <a:rPr lang="fr-CH" baseline="0" dirty="0"/>
              <a:t>Il est prévu dans une 2</a:t>
            </a:r>
            <a:r>
              <a:rPr lang="fr-CH" baseline="30000" dirty="0"/>
              <a:t>e</a:t>
            </a:r>
            <a:r>
              <a:rPr lang="fr-CH" baseline="0" dirty="0"/>
              <a:t> étape d’enrichir les notices </a:t>
            </a:r>
            <a:r>
              <a:rPr lang="fr-CH" baseline="0" dirty="0" err="1"/>
              <a:t>IdRef</a:t>
            </a:r>
            <a:r>
              <a:rPr lang="fr-CH" baseline="0" dirty="0"/>
              <a:t> par le contenu des autorités RERO</a:t>
            </a:r>
          </a:p>
          <a:p>
            <a:r>
              <a:rPr lang="fr-CH" baseline="0" dirty="0"/>
              <a:t> </a:t>
            </a:r>
          </a:p>
          <a:p>
            <a:endParaRPr lang="fr-CH" baseline="0" dirty="0"/>
          </a:p>
          <a:p>
            <a:r>
              <a:rPr lang="fr-CH" baseline="0" dirty="0"/>
              <a:t> </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48</a:t>
            </a:fld>
            <a:endParaRPr lang="fr-CH"/>
          </a:p>
        </p:txBody>
      </p:sp>
    </p:spTree>
    <p:extLst>
      <p:ext uri="{BB962C8B-B14F-4D97-AF65-F5344CB8AC3E}">
        <p14:creationId xmlns:p14="http://schemas.microsoft.com/office/powerpoint/2010/main" val="25599168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aseline="0" dirty="0"/>
              <a:t>Tant que Virtua fonctionne encore, nous pouvons aussi contribuer à l’alignement des autorités. </a:t>
            </a:r>
          </a:p>
          <a:p>
            <a:r>
              <a:rPr lang="fr-CH" baseline="0" dirty="0"/>
              <a:t>Pour le faire, Thierry Clavel a créé un document Google pour permettre d’indiquer les alignements identifiés par les catalogueurs SLSP.</a:t>
            </a:r>
          </a:p>
          <a:p>
            <a:r>
              <a:rPr lang="fr-CH" baseline="0" dirty="0"/>
              <a:t>Si le point d’accès est lié à un identifiant RERO on recherche par F3 si l’autorité existe dans </a:t>
            </a:r>
            <a:r>
              <a:rPr lang="fr-CH" baseline="0" dirty="0" err="1"/>
              <a:t>IdRef</a:t>
            </a:r>
            <a:r>
              <a:rPr lang="fr-CH" baseline="0" dirty="0"/>
              <a:t>. Si c’est le cas, on lie le point d’accès à </a:t>
            </a:r>
            <a:r>
              <a:rPr lang="fr-CH" baseline="0" dirty="0" err="1"/>
              <a:t>IdRef</a:t>
            </a:r>
            <a:r>
              <a:rPr lang="fr-CH" baseline="0" dirty="0"/>
              <a:t> et on remplit le document RERO, onglet «alignements RERO-IDREF»</a:t>
            </a:r>
          </a:p>
          <a:p>
            <a:r>
              <a:rPr lang="fr-CH" baseline="0" dirty="0"/>
              <a:t>Pour éviter de créer des doublons, les autorités RERO qui n’ont pas été identifiées dans </a:t>
            </a:r>
            <a:r>
              <a:rPr lang="fr-CH" baseline="0" dirty="0" err="1"/>
              <a:t>IdRef</a:t>
            </a:r>
            <a:r>
              <a:rPr lang="fr-CH" baseline="0" dirty="0"/>
              <a:t> ne seront pas chargées. Pour éviter de perdre le travail qui a été fait dans RERO, si l’autorité n’existe pas dans </a:t>
            </a:r>
            <a:r>
              <a:rPr lang="fr-CH" baseline="0" dirty="0" err="1"/>
              <a:t>IdRef</a:t>
            </a:r>
            <a:r>
              <a:rPr lang="fr-CH" baseline="0" dirty="0"/>
              <a:t>, on laisse l’identifiant RERO dans la notice bibliographique sur Alma et on complète le document RERO, onglet «créations IDREF-présents RERO» afin de sélectionner les autorités manquantes à charger dans </a:t>
            </a:r>
            <a:r>
              <a:rPr lang="fr-CH" baseline="0" dirty="0" err="1"/>
              <a:t>IdRef</a:t>
            </a:r>
            <a:r>
              <a:rPr lang="fr-CH" baseline="0" dirty="0"/>
              <a:t>.</a:t>
            </a:r>
          </a:p>
          <a:p>
            <a:r>
              <a:rPr lang="fr-CH" baseline="0" dirty="0"/>
              <a:t>Il est indispensable de faire consciencieusement ce travail pour éviter de polluer le fichier d’autorités </a:t>
            </a:r>
            <a:r>
              <a:rPr lang="fr-CH" baseline="0" dirty="0" err="1"/>
              <a:t>IdRef</a:t>
            </a:r>
            <a:r>
              <a:rPr lang="fr-CH" baseline="0" dirty="0"/>
              <a:t> par des mauvaises autorités RERO ou des doublons. Les autorités mentionnées dans le document RERO doivent être certaines à 100%.</a:t>
            </a:r>
          </a:p>
          <a:p>
            <a:r>
              <a:rPr lang="fr-CH" baseline="0" dirty="0"/>
              <a:t>En cas de doute, vous pouvez nous signaler les autorités que vous avez identifiées, nous nous chargerons de la suite.</a:t>
            </a:r>
          </a:p>
          <a:p>
            <a:r>
              <a:rPr lang="fr-CH" baseline="0" dirty="0"/>
              <a:t> </a:t>
            </a:r>
          </a:p>
          <a:p>
            <a:endParaRPr lang="fr-CH" baseline="0" dirty="0"/>
          </a:p>
          <a:p>
            <a:r>
              <a:rPr lang="fr-CH" baseline="0" dirty="0"/>
              <a:t> </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49</a:t>
            </a:fld>
            <a:endParaRPr lang="fr-CH"/>
          </a:p>
        </p:txBody>
      </p:sp>
    </p:spTree>
    <p:extLst>
      <p:ext uri="{BB962C8B-B14F-4D97-AF65-F5344CB8AC3E}">
        <p14:creationId xmlns:p14="http://schemas.microsoft.com/office/powerpoint/2010/main" val="962085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04267">
              <a:defRPr/>
            </a:pPr>
            <a:endParaRPr lang="fr-FR" dirty="0"/>
          </a:p>
        </p:txBody>
      </p:sp>
      <p:sp>
        <p:nvSpPr>
          <p:cNvPr id="4" name="Espace réservé du pied de page 3"/>
          <p:cNvSpPr>
            <a:spLocks noGrp="1"/>
          </p:cNvSpPr>
          <p:nvPr>
            <p:ph type="ftr" sz="quarter" idx="4"/>
          </p:nvPr>
        </p:nvSpPr>
        <p:spPr/>
        <p:txBody>
          <a:bodyPr/>
          <a:lstStyle/>
          <a:p>
            <a:endParaRPr lang="fr-CH"/>
          </a:p>
        </p:txBody>
      </p:sp>
      <p:sp>
        <p:nvSpPr>
          <p:cNvPr id="5" name="Espace réservé du numéro de diapositive 4"/>
          <p:cNvSpPr>
            <a:spLocks noGrp="1"/>
          </p:cNvSpPr>
          <p:nvPr>
            <p:ph type="sldNum" sz="quarter" idx="5"/>
          </p:nvPr>
        </p:nvSpPr>
        <p:spPr/>
        <p:txBody>
          <a:bodyPr/>
          <a:lstStyle/>
          <a:p>
            <a:fld id="{2CE319D8-CB67-4A63-BCD2-D4C292142D3E}" type="slidenum">
              <a:rPr lang="fr-CH" smtClean="0"/>
              <a:t>5</a:t>
            </a:fld>
            <a:endParaRPr lang="fr-CH"/>
          </a:p>
        </p:txBody>
      </p:sp>
    </p:spTree>
    <p:extLst>
      <p:ext uri="{BB962C8B-B14F-4D97-AF65-F5344CB8AC3E}">
        <p14:creationId xmlns:p14="http://schemas.microsoft.com/office/powerpoint/2010/main" val="21831019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50</a:t>
            </a:fld>
            <a:endParaRPr lang="fr-CH"/>
          </a:p>
        </p:txBody>
      </p:sp>
    </p:spTree>
    <p:extLst>
      <p:ext uri="{BB962C8B-B14F-4D97-AF65-F5344CB8AC3E}">
        <p14:creationId xmlns:p14="http://schemas.microsoft.com/office/powerpoint/2010/main" val="15290143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CH"/>
          </a:p>
        </p:txBody>
      </p:sp>
      <p:sp>
        <p:nvSpPr>
          <p:cNvPr id="5" name="Espace réservé du numéro de diapositive 4"/>
          <p:cNvSpPr>
            <a:spLocks noGrp="1"/>
          </p:cNvSpPr>
          <p:nvPr>
            <p:ph type="sldNum" sz="quarter" idx="5"/>
          </p:nvPr>
        </p:nvSpPr>
        <p:spPr/>
        <p:txBody>
          <a:bodyPr/>
          <a:lstStyle/>
          <a:p>
            <a:fld id="{2CE319D8-CB67-4A63-BCD2-D4C292142D3E}" type="slidenum">
              <a:rPr lang="fr-CH" smtClean="0"/>
              <a:t>51</a:t>
            </a:fld>
            <a:endParaRPr lang="fr-CH"/>
          </a:p>
        </p:txBody>
      </p:sp>
    </p:spTree>
    <p:extLst>
      <p:ext uri="{BB962C8B-B14F-4D97-AF65-F5344CB8AC3E}">
        <p14:creationId xmlns:p14="http://schemas.microsoft.com/office/powerpoint/2010/main" val="29627199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La</a:t>
            </a:r>
            <a:r>
              <a:rPr lang="fr-CH" baseline="0" dirty="0"/>
              <a:t> rédaction du code RDA-FR n’étant pas terminée, nous devrons naviguer entre différentes règles: les normes RDA-FR pour les autorités personnes et partiellement pour les titres, les normes AFNOR pour les collectivités et les titres musicaux et les normes du guide RAMEAU pour les noms géographiques.</a:t>
            </a:r>
          </a:p>
          <a:p>
            <a:r>
              <a:rPr lang="fr-CH" baseline="0" dirty="0"/>
              <a:t>Les normes AFNOR ont été scannées et seront mises à votre disposition.</a:t>
            </a:r>
          </a:p>
          <a:p>
            <a:r>
              <a:rPr lang="fr-CH" baseline="0" dirty="0"/>
              <a:t>On peut également se référer au guide du catalogueur de la </a:t>
            </a:r>
            <a:r>
              <a:rPr lang="fr-CH" baseline="0" dirty="0" err="1"/>
              <a:t>BnF</a:t>
            </a:r>
            <a:r>
              <a:rPr lang="fr-CH" baseline="0" dirty="0"/>
              <a:t> </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52</a:t>
            </a:fld>
            <a:endParaRPr lang="fr-CH"/>
          </a:p>
        </p:txBody>
      </p:sp>
    </p:spTree>
    <p:extLst>
      <p:ext uri="{BB962C8B-B14F-4D97-AF65-F5344CB8AC3E}">
        <p14:creationId xmlns:p14="http://schemas.microsoft.com/office/powerpoint/2010/main" val="23749769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Nous n’appliquerons pas les mêmes normes de translittération</a:t>
            </a:r>
            <a:r>
              <a:rPr lang="fr-CH" baseline="0" dirty="0"/>
              <a:t> pour les autorités ou pour la description bibliographique. </a:t>
            </a:r>
            <a:r>
              <a:rPr lang="fr-CH" dirty="0"/>
              <a:t>Vous trouvez le détail des normes à utiliser sur</a:t>
            </a:r>
            <a:r>
              <a:rPr lang="fr-CH" baseline="0" dirty="0"/>
              <a:t> le site SLSP-BUNIGE. Nous essayons de vous mettre directement le lien à la norme.</a:t>
            </a:r>
          </a:p>
          <a:p>
            <a:r>
              <a:rPr lang="fr-CH" baseline="0" dirty="0" err="1"/>
              <a:t>IdRef</a:t>
            </a:r>
            <a:r>
              <a:rPr lang="fr-CH" baseline="0" dirty="0"/>
              <a:t> propose également un outil de translittération automatique mais il ne fonctionne pas encore très bien pour le japonais. </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53</a:t>
            </a:fld>
            <a:endParaRPr lang="fr-CH"/>
          </a:p>
        </p:txBody>
      </p:sp>
    </p:spTree>
    <p:extLst>
      <p:ext uri="{BB962C8B-B14F-4D97-AF65-F5344CB8AC3E}">
        <p14:creationId xmlns:p14="http://schemas.microsoft.com/office/powerpoint/2010/main" val="32472423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Bien</a:t>
            </a:r>
            <a:r>
              <a:rPr lang="fr-CH" baseline="0" dirty="0"/>
              <a:t> qu’il ne soit pas nécessaire de connaître le format UNIMARC pour créer des autorités, les champs proposés dans l’autorité y font référence et nous allons de fait apprendre à utiliser ce format.</a:t>
            </a:r>
          </a:p>
          <a:p>
            <a:r>
              <a:rPr lang="fr-CH" baseline="0" dirty="0"/>
              <a:t>L’ABES propose également un manuel de catalogage librement disponible en ligne.</a:t>
            </a:r>
          </a:p>
          <a:p>
            <a:r>
              <a:rPr lang="fr-CH" baseline="0" dirty="0"/>
              <a:t>Un document explique la dérivation d’une autorité </a:t>
            </a:r>
            <a:r>
              <a:rPr lang="fr-CH" baseline="0" dirty="0" err="1"/>
              <a:t>BnF</a:t>
            </a:r>
            <a:endParaRPr lang="fr-CH" baseline="0" dirty="0"/>
          </a:p>
          <a:p>
            <a:r>
              <a:rPr lang="fr-CH" baseline="0" dirty="0"/>
              <a:t>Les cours de l’ABES sont également une bonne source d’apprentissage</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54</a:t>
            </a:fld>
            <a:endParaRPr lang="fr-CH"/>
          </a:p>
        </p:txBody>
      </p:sp>
    </p:spTree>
    <p:extLst>
      <p:ext uri="{BB962C8B-B14F-4D97-AF65-F5344CB8AC3E}">
        <p14:creationId xmlns:p14="http://schemas.microsoft.com/office/powerpoint/2010/main" val="28080926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CH"/>
          </a:p>
        </p:txBody>
      </p:sp>
      <p:sp>
        <p:nvSpPr>
          <p:cNvPr id="5" name="Espace réservé du numéro de diapositive 4"/>
          <p:cNvSpPr>
            <a:spLocks noGrp="1"/>
          </p:cNvSpPr>
          <p:nvPr>
            <p:ph type="sldNum" sz="quarter" idx="5"/>
          </p:nvPr>
        </p:nvSpPr>
        <p:spPr/>
        <p:txBody>
          <a:bodyPr/>
          <a:lstStyle/>
          <a:p>
            <a:fld id="{2CE319D8-CB67-4A63-BCD2-D4C292142D3E}" type="slidenum">
              <a:rPr lang="fr-CH" smtClean="0"/>
              <a:t>55</a:t>
            </a:fld>
            <a:endParaRPr lang="fr-CH"/>
          </a:p>
        </p:txBody>
      </p:sp>
    </p:spTree>
    <p:extLst>
      <p:ext uri="{BB962C8B-B14F-4D97-AF65-F5344CB8AC3E}">
        <p14:creationId xmlns:p14="http://schemas.microsoft.com/office/powerpoint/2010/main" val="11381296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56</a:t>
            </a:fld>
            <a:endParaRPr lang="fr-CH"/>
          </a:p>
        </p:txBody>
      </p:sp>
    </p:spTree>
    <p:extLst>
      <p:ext uri="{BB962C8B-B14F-4D97-AF65-F5344CB8AC3E}">
        <p14:creationId xmlns:p14="http://schemas.microsoft.com/office/powerpoint/2010/main" val="42545408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57</a:t>
            </a:fld>
            <a:endParaRPr lang="fr-CH"/>
          </a:p>
        </p:txBody>
      </p:sp>
    </p:spTree>
    <p:extLst>
      <p:ext uri="{BB962C8B-B14F-4D97-AF65-F5344CB8AC3E}">
        <p14:creationId xmlns:p14="http://schemas.microsoft.com/office/powerpoint/2010/main" val="33487532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58</a:t>
            </a:fld>
            <a:endParaRPr lang="fr-CH"/>
          </a:p>
        </p:txBody>
      </p:sp>
    </p:spTree>
    <p:extLst>
      <p:ext uri="{BB962C8B-B14F-4D97-AF65-F5344CB8AC3E}">
        <p14:creationId xmlns:p14="http://schemas.microsoft.com/office/powerpoint/2010/main" val="134678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Dans </a:t>
            </a:r>
            <a:r>
              <a:rPr lang="fr-FR" sz="1200" dirty="0" err="1"/>
              <a:t>Sibil</a:t>
            </a:r>
            <a:r>
              <a:rPr lang="fr-FR" sz="1200" dirty="0"/>
              <a:t>, les</a:t>
            </a:r>
            <a:r>
              <a:rPr lang="fr-FR" sz="1200" baseline="0" dirty="0"/>
              <a:t> catalogueurs créaient eux-mêmes leurs autorités en fonction des règles de catalogage en vigueur, cela faisait partie de leur travail.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a:t>La migration sur VTLS-</a:t>
            </a:r>
            <a:r>
              <a:rPr lang="fr-FR" sz="1200" baseline="0" dirty="0" err="1"/>
              <a:t>Classic</a:t>
            </a:r>
            <a:r>
              <a:rPr lang="fr-FR" sz="1200" baseline="0" dirty="0"/>
              <a:t> a été très difficile et il a fallu attendre plus d’une année pour que les autorités soient chargées. Nous avions une architecture un peu semblable à celle que nous avons aujourd’hui : un catalogue collectif pour le catalogage commun avec synchronisation hebdomadaire des bases locales pour les notices bibliographiques. Cette synchronisation n’a jamais été développée pour les notices d’autorité, c’est-à-dire que les corrections devaient être reportées sur chaque base locale dont deux à Genève, pour l’Université et les partenaires et pour la Ville de Genève, raison pour laquelle la gestion des autorités n’a pas été données aux catalogueurs, sans compter les bugs qu’il fallait apprendre à contourner… Il y a aussi eu en 2001 la migration sur Virtua avec de nouvelles instabilités et des versions successives jusqu’à stabilisation vers 2004.</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a:t>En 2008 nous avons passé en version Consortium, c’est-à-dire que nous avons supprimé toutes les bases locales. Dès 2009 Fribourg a intégré la création des autorités au travail quotidien des catalogueurs, puis c’est un sujet qui a été repris par la Direction RERO en 2011 et que nous avons tenté de mettre en place dès 2013 selon « une politique incitative adaptée à la situation locale » (selon les termes de Marie Fuselier dans un message du 22 janvier 2013), sans beaucoup de succès…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a:t> </a:t>
            </a:r>
          </a:p>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6</a:t>
            </a:fld>
            <a:endParaRPr lang="fr-CH"/>
          </a:p>
        </p:txBody>
      </p:sp>
    </p:spTree>
    <p:extLst>
      <p:ext uri="{BB962C8B-B14F-4D97-AF65-F5344CB8AC3E}">
        <p14:creationId xmlns:p14="http://schemas.microsoft.com/office/powerpoint/2010/main" val="109174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Entre 2016 et 2019, différentes études ont été</a:t>
            </a:r>
            <a:r>
              <a:rPr lang="fr-FR" sz="1200" baseline="0" dirty="0"/>
              <a:t> menées à RERO sur l’avenir des autorités avec comme conclusion que notre petite communauté linguistique n’avait pas les moyens de gérer un fichier d’autorité et qu’il était préférable d’intégrer un fichier existant. Nous ne voulions pas non plus perdre la collaboration que nous avions menée pendant de nombreuses années. La DNB n’étant pas ouverte au multilinguisme, RERO s’est approché de la France et est devenu le coordinateur suisse pour toutes les bibliothèques romandes intégrant </a:t>
            </a:r>
            <a:r>
              <a:rPr lang="fr-FR" sz="1200" baseline="0" dirty="0" err="1"/>
              <a:t>IdRef</a:t>
            </a:r>
            <a:r>
              <a:rPr lang="fr-FR" sz="12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a:t>Il est donc temps de revenir à la situation que nous avions à la fin du siècle dernier!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a:t> </a:t>
            </a:r>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7</a:t>
            </a:fld>
            <a:endParaRPr lang="fr-CH"/>
          </a:p>
        </p:txBody>
      </p:sp>
    </p:spTree>
    <p:extLst>
      <p:ext uri="{BB962C8B-B14F-4D97-AF65-F5344CB8AC3E}">
        <p14:creationId xmlns:p14="http://schemas.microsoft.com/office/powerpoint/2010/main" val="3856422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dirty="0"/>
              <a:t>Illustration du jeu «Qui est-ce?»</a:t>
            </a:r>
          </a:p>
          <a:p>
            <a:r>
              <a:rPr lang="fr-CH" sz="1200" dirty="0"/>
              <a:t>D’abord on</a:t>
            </a:r>
            <a:r>
              <a:rPr lang="fr-CH" sz="1200" baseline="0" dirty="0"/>
              <a:t> crée des autorités pour distinguer Marie de Marie</a:t>
            </a:r>
            <a:endParaRPr lang="fr-CH" sz="1200" dirty="0"/>
          </a:p>
          <a:p>
            <a:endParaRPr lang="fr-CH" sz="1200"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8</a:t>
            </a:fld>
            <a:endParaRPr lang="fr-CH"/>
          </a:p>
        </p:txBody>
      </p:sp>
    </p:spTree>
    <p:extLst>
      <p:ext uri="{BB962C8B-B14F-4D97-AF65-F5344CB8AC3E}">
        <p14:creationId xmlns:p14="http://schemas.microsoft.com/office/powerpoint/2010/main" val="1935781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dirty="0"/>
              <a:t>Mais aussi on crée des autorités pour: </a:t>
            </a:r>
          </a:p>
          <a:p>
            <a:r>
              <a:rPr lang="fr-CH" sz="1200" dirty="0"/>
              <a:t>Pour guider</a:t>
            </a:r>
            <a:r>
              <a:rPr lang="fr-CH" sz="1200" baseline="0" dirty="0"/>
              <a:t> les usagers dans leurs recherches.</a:t>
            </a:r>
          </a:p>
          <a:p>
            <a:r>
              <a:rPr lang="fr-CH" sz="1200" baseline="0" dirty="0"/>
              <a:t>Pour </a:t>
            </a:r>
            <a:r>
              <a:rPr lang="fr-CH" sz="1200" dirty="0"/>
              <a:t>justifier le choix de la forme retenue s’il y a différentes variantes d’écriture, </a:t>
            </a:r>
          </a:p>
          <a:p>
            <a:r>
              <a:rPr lang="fr-CH" sz="1200" dirty="0"/>
              <a:t>Pour différencier plusieurs personnes qui peuvent porter le même nom, on doit les qualifier pour les distinguer. Peut-être que l’homonyme n’existe pas encore dans le fichier, mais les informations</a:t>
            </a:r>
            <a:r>
              <a:rPr lang="fr-CH" sz="1200" baseline="0" dirty="0"/>
              <a:t> qu’on possède au moment de la création serviront pour une distinction future</a:t>
            </a:r>
            <a:endParaRPr lang="fr-CH" sz="1200" dirty="0"/>
          </a:p>
          <a:p>
            <a:r>
              <a:rPr lang="fr-CH" sz="1200" dirty="0"/>
              <a:t>Pour expliquer les relations entre les formes rejetées (une</a:t>
            </a:r>
            <a:r>
              <a:rPr lang="fr-CH" sz="1200" baseline="0" dirty="0"/>
              <a:t> femme qui se marie) ou des formes associées (un auteur écrit sous différents pseudonymes) ou pour regrouper des termes synonymes ou quasi-synonymes sous une seule entrée.</a:t>
            </a:r>
          </a:p>
          <a:p>
            <a:r>
              <a:rPr lang="fr-CH" sz="1200" baseline="0" dirty="0"/>
              <a:t>Pour </a:t>
            </a:r>
            <a:r>
              <a:rPr lang="fr-CH" sz="1200" dirty="0"/>
              <a:t>enrichir en donnant des informations complémentaires, par exemple pour les auteurs patrimoniaux.</a:t>
            </a:r>
          </a:p>
          <a:p>
            <a:r>
              <a:rPr lang="fr-CH" sz="1200" dirty="0"/>
              <a:t>Pour garantir la qualité de la recherche pour nos usagers.</a:t>
            </a:r>
          </a:p>
          <a:p>
            <a:r>
              <a:rPr lang="fr-CH" sz="1200" dirty="0"/>
              <a:t>Pour valoriser le travail de recherche</a:t>
            </a:r>
            <a:r>
              <a:rPr lang="fr-CH" sz="1200" baseline="0" dirty="0"/>
              <a:t> que le catalogueur a dû faire pour identifier l’agent et aider le prochain catalogueur à retrouver le bon auteur.</a:t>
            </a:r>
          </a:p>
          <a:p>
            <a:r>
              <a:rPr lang="fr-CH" sz="1200" baseline="0" dirty="0"/>
              <a:t>Enfin pour corriger de manière automatique toutes les notices bibliographiques associées à un point d’accès en cas de modification (auteur qui décède, femme qui se marie, etc.) – bicyclettes devient vélos </a:t>
            </a:r>
            <a:endParaRPr lang="fr-CH" sz="1200" dirty="0"/>
          </a:p>
          <a:p>
            <a:endParaRPr lang="fr-CH" baseline="0" dirty="0"/>
          </a:p>
          <a:p>
            <a:endParaRPr lang="fr-CH" dirty="0"/>
          </a:p>
        </p:txBody>
      </p:sp>
      <p:sp>
        <p:nvSpPr>
          <p:cNvPr id="4" name="Espace réservé du pied de page 3"/>
          <p:cNvSpPr>
            <a:spLocks noGrp="1"/>
          </p:cNvSpPr>
          <p:nvPr>
            <p:ph type="ftr" sz="quarter" idx="10"/>
          </p:nvPr>
        </p:nvSpPr>
        <p:spPr/>
        <p:txBody>
          <a:bodyPr/>
          <a:lstStyle/>
          <a:p>
            <a:endParaRPr lang="fr-CH"/>
          </a:p>
        </p:txBody>
      </p:sp>
      <p:sp>
        <p:nvSpPr>
          <p:cNvPr id="5" name="Espace réservé du numéro de diapositive 4"/>
          <p:cNvSpPr>
            <a:spLocks noGrp="1"/>
          </p:cNvSpPr>
          <p:nvPr>
            <p:ph type="sldNum" sz="quarter" idx="11"/>
          </p:nvPr>
        </p:nvSpPr>
        <p:spPr/>
        <p:txBody>
          <a:bodyPr/>
          <a:lstStyle/>
          <a:p>
            <a:fld id="{2CE319D8-CB67-4A63-BCD2-D4C292142D3E}" type="slidenum">
              <a:rPr lang="fr-CH" smtClean="0"/>
              <a:t>9</a:t>
            </a:fld>
            <a:endParaRPr lang="fr-CH"/>
          </a:p>
        </p:txBody>
      </p:sp>
    </p:spTree>
    <p:extLst>
      <p:ext uri="{BB962C8B-B14F-4D97-AF65-F5344CB8AC3E}">
        <p14:creationId xmlns:p14="http://schemas.microsoft.com/office/powerpoint/2010/main" val="904988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980728"/>
            <a:ext cx="7772400" cy="1470025"/>
          </a:xfrm>
        </p:spPr>
        <p:txBody>
          <a:bodyPr/>
          <a:lstStyle/>
          <a:p>
            <a:r>
              <a:rPr lang="fr-FR"/>
              <a:t>Modifiez le style du titre</a:t>
            </a:r>
            <a:endParaRPr lang="fr-CH"/>
          </a:p>
        </p:txBody>
      </p:sp>
      <p:sp>
        <p:nvSpPr>
          <p:cNvPr id="3" name="Sous-titre 2"/>
          <p:cNvSpPr>
            <a:spLocks noGrp="1"/>
          </p:cNvSpPr>
          <p:nvPr>
            <p:ph type="subTitle" idx="1"/>
          </p:nvPr>
        </p:nvSpPr>
        <p:spPr>
          <a:xfrm>
            <a:off x="1371600" y="2736503"/>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H"/>
          </a:p>
        </p:txBody>
      </p:sp>
      <p:sp>
        <p:nvSpPr>
          <p:cNvPr id="4" name="Espace réservé de la date 3"/>
          <p:cNvSpPr>
            <a:spLocks noGrp="1"/>
          </p:cNvSpPr>
          <p:nvPr>
            <p:ph type="dt" sz="half" idx="10"/>
          </p:nvPr>
        </p:nvSpPr>
        <p:spPr/>
        <p:txBody>
          <a:bodyPr/>
          <a:lstStyle/>
          <a:p>
            <a:fld id="{3DC50FCA-8D14-4169-83FE-D3FC9F1C7E24}" type="datetime1">
              <a:rPr lang="fr-FR" smtClean="0">
                <a:solidFill>
                  <a:prstClr val="black">
                    <a:tint val="75000"/>
                  </a:prstClr>
                </a:solidFill>
              </a:rPr>
              <a:pPr/>
              <a:t>18/06/2021</a:t>
            </a:fld>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EA6A539-EABA-4C1B-801F-51099F8620D0}"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2420215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C19F4B3F-91E7-41A4-A269-BF4521D4BAAB}" type="datetime1">
              <a:rPr lang="fr-FR" smtClean="0">
                <a:solidFill>
                  <a:prstClr val="black">
                    <a:tint val="75000"/>
                  </a:prstClr>
                </a:solidFill>
              </a:rPr>
              <a:pPr/>
              <a:t>18/06/2021</a:t>
            </a:fld>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EA6A539-EABA-4C1B-801F-51099F8620D0}"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2321729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098578"/>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457200" y="274639"/>
            <a:ext cx="6019800" cy="509857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3F9A6032-F590-4292-9AE9-178D25ABF3E9}" type="datetime1">
              <a:rPr lang="fr-FR" smtClean="0">
                <a:solidFill>
                  <a:prstClr val="black">
                    <a:tint val="75000"/>
                  </a:prstClr>
                </a:solidFill>
              </a:rPr>
              <a:pPr/>
              <a:t>18/06/2021</a:t>
            </a:fld>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EA6A539-EABA-4C1B-801F-51099F8620D0}"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286845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170A502B-08C1-487D-9121-DCBEC4D4D870}" type="datetime1">
              <a:rPr lang="fr-FR" smtClean="0">
                <a:solidFill>
                  <a:prstClr val="black">
                    <a:tint val="75000"/>
                  </a:prstClr>
                </a:solidFill>
              </a:rPr>
              <a:pPr/>
              <a:t>18/06/2021</a:t>
            </a:fld>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EA6A539-EABA-4C1B-801F-51099F8620D0}"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178826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056979"/>
            <a:ext cx="7772400" cy="1362075"/>
          </a:xfrm>
        </p:spPr>
        <p:txBody>
          <a:bodyPr anchor="t"/>
          <a:lstStyle>
            <a:lvl1pPr algn="l">
              <a:defRPr sz="4000" b="1" cap="all"/>
            </a:lvl1pPr>
          </a:lstStyle>
          <a:p>
            <a:r>
              <a:rPr lang="fr-FR"/>
              <a:t>Modifiez le style du titre</a:t>
            </a:r>
            <a:endParaRPr lang="fr-CH"/>
          </a:p>
        </p:txBody>
      </p:sp>
      <p:sp>
        <p:nvSpPr>
          <p:cNvPr id="3" name="Espace réservé du texte 2"/>
          <p:cNvSpPr>
            <a:spLocks noGrp="1"/>
          </p:cNvSpPr>
          <p:nvPr>
            <p:ph type="body" idx="1"/>
          </p:nvPr>
        </p:nvSpPr>
        <p:spPr>
          <a:xfrm>
            <a:off x="722313" y="155679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EFFF249-301D-497B-B414-89D8A279F96D}" type="datetime1">
              <a:rPr lang="fr-FR" smtClean="0">
                <a:solidFill>
                  <a:prstClr val="black">
                    <a:tint val="75000"/>
                  </a:prstClr>
                </a:solidFill>
              </a:rPr>
              <a:pPr/>
              <a:t>18/06/2021</a:t>
            </a:fld>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EA6A539-EABA-4C1B-801F-51099F8620D0}"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36391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457200" y="1600201"/>
            <a:ext cx="4038600" cy="37730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600201"/>
            <a:ext cx="4038600" cy="37730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A687A766-8A6B-4E2B-93C8-40977BFB0351}" type="datetime1">
              <a:rPr lang="fr-FR" smtClean="0">
                <a:solidFill>
                  <a:prstClr val="black">
                    <a:tint val="75000"/>
                  </a:prstClr>
                </a:solidFill>
              </a:rPr>
              <a:pPr/>
              <a:t>18/06/2021</a:t>
            </a:fld>
            <a:endParaRPr lang="fr-CH">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H">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EA6A539-EABA-4C1B-801F-51099F8620D0}"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177660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1983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1983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6657E1D5-1F37-4510-8D7A-9C0C0FB49DFE}" type="datetime1">
              <a:rPr lang="fr-FR" smtClean="0">
                <a:solidFill>
                  <a:prstClr val="black">
                    <a:tint val="75000"/>
                  </a:prstClr>
                </a:solidFill>
              </a:rPr>
              <a:pPr/>
              <a:t>18/06/2021</a:t>
            </a:fld>
            <a:endParaRPr lang="fr-CH">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H">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EA6A539-EABA-4C1B-801F-51099F8620D0}"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3885996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2"/>
          <p:cNvSpPr>
            <a:spLocks noGrp="1"/>
          </p:cNvSpPr>
          <p:nvPr>
            <p:ph type="dt" sz="half" idx="10"/>
          </p:nvPr>
        </p:nvSpPr>
        <p:spPr/>
        <p:txBody>
          <a:bodyPr/>
          <a:lstStyle/>
          <a:p>
            <a:fld id="{3EF4585A-511D-409B-8649-296120EF2B2B}" type="datetime1">
              <a:rPr lang="fr-FR" smtClean="0">
                <a:solidFill>
                  <a:prstClr val="black">
                    <a:tint val="75000"/>
                  </a:prstClr>
                </a:solidFill>
              </a:rPr>
              <a:pPr/>
              <a:t>18/06/2021</a:t>
            </a:fld>
            <a:endParaRPr lang="fr-CH">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H">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EA6A539-EABA-4C1B-801F-51099F8620D0}"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266040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92B0ED8-2219-4361-965C-303C20D81400}" type="datetime1">
              <a:rPr lang="fr-FR" smtClean="0">
                <a:solidFill>
                  <a:prstClr val="black">
                    <a:tint val="75000"/>
                  </a:prstClr>
                </a:solidFill>
              </a:rPr>
              <a:pPr/>
              <a:t>18/06/2021</a:t>
            </a:fld>
            <a:endParaRPr lang="fr-CH">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H">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EA6A539-EABA-4C1B-801F-51099F8620D0}"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137817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H"/>
          </a:p>
        </p:txBody>
      </p:sp>
      <p:sp>
        <p:nvSpPr>
          <p:cNvPr id="3" name="Espace réservé du contenu 2"/>
          <p:cNvSpPr>
            <a:spLocks noGrp="1"/>
          </p:cNvSpPr>
          <p:nvPr>
            <p:ph idx="1"/>
          </p:nvPr>
        </p:nvSpPr>
        <p:spPr>
          <a:xfrm>
            <a:off x="3575050" y="273051"/>
            <a:ext cx="5111750" cy="5100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0" y="1435101"/>
            <a:ext cx="3008313" cy="39381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688AF77-F7A6-474B-9C61-0BD49584A80F}" type="datetime1">
              <a:rPr lang="fr-FR" smtClean="0">
                <a:solidFill>
                  <a:prstClr val="black">
                    <a:tint val="75000"/>
                  </a:prstClr>
                </a:solidFill>
              </a:rPr>
              <a:pPr/>
              <a:t>18/06/2021</a:t>
            </a:fld>
            <a:endParaRPr lang="fr-CH">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H">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EA6A539-EABA-4C1B-801F-51099F8620D0}"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3885126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304457"/>
            <a:ext cx="5486400" cy="566738"/>
          </a:xfrm>
        </p:spPr>
        <p:txBody>
          <a:bodyPr anchor="b"/>
          <a:lstStyle>
            <a:lvl1pPr algn="l">
              <a:defRPr sz="2000" b="1"/>
            </a:lvl1pPr>
          </a:lstStyle>
          <a:p>
            <a:r>
              <a:rPr lang="fr-FR"/>
              <a:t>Modifiez le style du titre</a:t>
            </a:r>
            <a:endParaRPr lang="fr-CH"/>
          </a:p>
        </p:txBody>
      </p:sp>
      <p:sp>
        <p:nvSpPr>
          <p:cNvPr id="3" name="Espace réservé pour une image  2"/>
          <p:cNvSpPr>
            <a:spLocks noGrp="1"/>
          </p:cNvSpPr>
          <p:nvPr>
            <p:ph type="pic" idx="1"/>
          </p:nvPr>
        </p:nvSpPr>
        <p:spPr>
          <a:xfrm>
            <a:off x="1792288" y="11663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H"/>
          </a:p>
        </p:txBody>
      </p:sp>
      <p:sp>
        <p:nvSpPr>
          <p:cNvPr id="4" name="Espace réservé du texte 3"/>
          <p:cNvSpPr>
            <a:spLocks noGrp="1"/>
          </p:cNvSpPr>
          <p:nvPr>
            <p:ph type="body" sz="half" idx="2"/>
          </p:nvPr>
        </p:nvSpPr>
        <p:spPr>
          <a:xfrm>
            <a:off x="1792288" y="4871195"/>
            <a:ext cx="5486400" cy="5020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2EFA0C7-A563-4A23-A17D-00B7F11F42CE}" type="datetime1">
              <a:rPr lang="fr-FR" smtClean="0">
                <a:solidFill>
                  <a:prstClr val="black">
                    <a:tint val="75000"/>
                  </a:prstClr>
                </a:solidFill>
              </a:rPr>
              <a:pPr/>
              <a:t>18/06/2021</a:t>
            </a:fld>
            <a:endParaRPr lang="fr-CH">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H">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EA6A539-EABA-4C1B-801F-51099F8620D0}" type="slidenum">
              <a:rPr lang="fr-CH" smtClean="0">
                <a:solidFill>
                  <a:prstClr val="black">
                    <a:tint val="75000"/>
                  </a:prstClr>
                </a:solidFill>
              </a:rPr>
              <a:pPr/>
              <a:t>‹N°›</a:t>
            </a:fld>
            <a:endParaRPr lang="fr-CH">
              <a:solidFill>
                <a:prstClr val="black">
                  <a:tint val="75000"/>
                </a:prstClr>
              </a:solidFill>
            </a:endParaRPr>
          </a:p>
        </p:txBody>
      </p:sp>
    </p:spTree>
    <p:extLst>
      <p:ext uri="{BB962C8B-B14F-4D97-AF65-F5344CB8AC3E}">
        <p14:creationId xmlns:p14="http://schemas.microsoft.com/office/powerpoint/2010/main" val="2530327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CH"/>
          </a:p>
        </p:txBody>
      </p:sp>
      <p:sp>
        <p:nvSpPr>
          <p:cNvPr id="3" name="Espace réservé du texte 2"/>
          <p:cNvSpPr>
            <a:spLocks noGrp="1"/>
          </p:cNvSpPr>
          <p:nvPr>
            <p:ph type="body" idx="1"/>
          </p:nvPr>
        </p:nvSpPr>
        <p:spPr>
          <a:xfrm>
            <a:off x="457200" y="1600200"/>
            <a:ext cx="8229600" cy="370100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4" name="Espace réservé de la date 3"/>
          <p:cNvSpPr>
            <a:spLocks noGrp="1"/>
          </p:cNvSpPr>
          <p:nvPr>
            <p:ph type="dt" sz="half" idx="2"/>
          </p:nvPr>
        </p:nvSpPr>
        <p:spPr>
          <a:xfrm>
            <a:off x="457200" y="544013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00B35-AF05-4D4F-9334-22A5F0AFF253}" type="datetime1">
              <a:rPr lang="fr-FR" smtClean="0">
                <a:solidFill>
                  <a:prstClr val="black">
                    <a:tint val="75000"/>
                  </a:prstClr>
                </a:solidFill>
              </a:rPr>
              <a:pPr/>
              <a:t>18/06/2021</a:t>
            </a:fld>
            <a:endParaRPr lang="fr-CH">
              <a:solidFill>
                <a:prstClr val="black">
                  <a:tint val="75000"/>
                </a:prstClr>
              </a:solidFill>
            </a:endParaRPr>
          </a:p>
        </p:txBody>
      </p:sp>
      <p:sp>
        <p:nvSpPr>
          <p:cNvPr id="5" name="Espace réservé du pied de page 4"/>
          <p:cNvSpPr>
            <a:spLocks noGrp="1"/>
          </p:cNvSpPr>
          <p:nvPr>
            <p:ph type="ftr" sz="quarter" idx="3"/>
          </p:nvPr>
        </p:nvSpPr>
        <p:spPr>
          <a:xfrm>
            <a:off x="3124200" y="544013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solidFill>
                <a:prstClr val="black">
                  <a:tint val="75000"/>
                </a:prstClr>
              </a:solidFill>
            </a:endParaRPr>
          </a:p>
        </p:txBody>
      </p:sp>
      <p:sp>
        <p:nvSpPr>
          <p:cNvPr id="6" name="Espace réservé du numéro de diapositive 5"/>
          <p:cNvSpPr>
            <a:spLocks noGrp="1"/>
          </p:cNvSpPr>
          <p:nvPr>
            <p:ph type="sldNum" sz="quarter" idx="4"/>
          </p:nvPr>
        </p:nvSpPr>
        <p:spPr>
          <a:xfrm>
            <a:off x="6553200" y="544013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6A539-EABA-4C1B-801F-51099F8620D0}" type="slidenum">
              <a:rPr lang="fr-CH" smtClean="0">
                <a:solidFill>
                  <a:prstClr val="black">
                    <a:tint val="75000"/>
                  </a:prstClr>
                </a:solidFill>
              </a:rPr>
              <a:pPr/>
              <a:t>‹N°›</a:t>
            </a:fld>
            <a:endParaRPr lang="fr-CH">
              <a:solidFill>
                <a:prstClr val="black">
                  <a:tint val="75000"/>
                </a:prstClr>
              </a:solidFill>
            </a:endParaRPr>
          </a:p>
        </p:txBody>
      </p:sp>
      <p:grpSp>
        <p:nvGrpSpPr>
          <p:cNvPr id="10" name="Groupe 9"/>
          <p:cNvGrpSpPr/>
          <p:nvPr/>
        </p:nvGrpSpPr>
        <p:grpSpPr>
          <a:xfrm>
            <a:off x="0" y="5779008"/>
            <a:ext cx="9144000" cy="1078992"/>
            <a:chOff x="0" y="5779008"/>
            <a:chExt cx="9144000" cy="1078992"/>
          </a:xfrm>
        </p:grpSpPr>
        <p:pic>
          <p:nvPicPr>
            <p:cNvPr id="11" name="Image 10" descr="template.jpg"/>
            <p:cNvPicPr>
              <a:picLocks noChangeAspect="1"/>
            </p:cNvPicPr>
            <p:nvPr/>
          </p:nvPicPr>
          <p:blipFill>
            <a:blip r:embed="rId13" cstate="print"/>
            <a:stretch>
              <a:fillRect/>
            </a:stretch>
          </p:blipFill>
          <p:spPr>
            <a:xfrm>
              <a:off x="0" y="5779008"/>
              <a:ext cx="9144000" cy="1078992"/>
            </a:xfrm>
            <a:prstGeom prst="rect">
              <a:avLst/>
            </a:prstGeom>
          </p:spPr>
        </p:pic>
        <p:sp>
          <p:nvSpPr>
            <p:cNvPr id="12" name="ZoneTexte 11"/>
            <p:cNvSpPr txBox="1"/>
            <p:nvPr/>
          </p:nvSpPr>
          <p:spPr>
            <a:xfrm>
              <a:off x="348280" y="6000768"/>
              <a:ext cx="6009670" cy="646331"/>
            </a:xfrm>
            <a:prstGeom prst="rect">
              <a:avLst/>
            </a:prstGeom>
            <a:noFill/>
          </p:spPr>
          <p:txBody>
            <a:bodyPr wrap="square" rtlCol="0">
              <a:spAutoFit/>
            </a:bodyPr>
            <a:lstStyle/>
            <a:p>
              <a:r>
                <a:rPr lang="fr-CH" b="1" dirty="0">
                  <a:solidFill>
                    <a:prstClr val="white"/>
                  </a:solidFill>
                  <a:latin typeface="Arial" pitchFamily="34" charset="0"/>
                  <a:cs typeface="Arial" pitchFamily="34" charset="0"/>
                </a:rPr>
                <a:t>DIVISION DE L’INFORMATION</a:t>
              </a:r>
            </a:p>
            <a:p>
              <a:r>
                <a:rPr lang="fr-CH" b="1" dirty="0">
                  <a:solidFill>
                    <a:prstClr val="white"/>
                  </a:solidFill>
                  <a:latin typeface="Arial" pitchFamily="34" charset="0"/>
                  <a:cs typeface="Arial" pitchFamily="34" charset="0"/>
                </a:rPr>
                <a:t>SCIENTIFIQUE</a:t>
              </a:r>
            </a:p>
          </p:txBody>
        </p:sp>
      </p:grpSp>
    </p:spTree>
    <p:extLst>
      <p:ext uri="{BB962C8B-B14F-4D97-AF65-F5344CB8AC3E}">
        <p14:creationId xmlns:p14="http://schemas.microsoft.com/office/powerpoint/2010/main" val="14699981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data.bnf.fr/fr/" TargetMode="External"/><Relationship Id="rId5" Type="http://schemas.openxmlformats.org/officeDocument/2006/relationships/image" Target="../media/image11.png"/><Relationship Id="rId4" Type="http://schemas.openxmlformats.org/officeDocument/2006/relationships/hyperlink" Target="https://www.transition-bibliographique.fr/fne/fichier-national-entit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viaf.org/processed/PTBNP|98258"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7.pn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hyperlink" Target="https://www.babelstone.co.uk/Unicode/whatisit.html"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idref.fr/" TargetMode="External"/><Relationship Id="rId7" Type="http://schemas.openxmlformats.org/officeDocument/2006/relationships/image" Target="../media/image25.sv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23.svg"/><Relationship Id="rId4" Type="http://schemas.openxmlformats.org/officeDocument/2006/relationships/image" Target="../media/image19.png"/><Relationship Id="rId9" Type="http://schemas.openxmlformats.org/officeDocument/2006/relationships/image" Target="../media/image11.svg"/></Relationships>
</file>

<file path=ppt/slides/_rels/slide33.xml.rels><?xml version="1.0" encoding="UTF-8" standalone="yes"?>
<Relationships xmlns="http://schemas.openxmlformats.org/package/2006/relationships"><Relationship Id="rId3" Type="http://schemas.openxmlformats.org/officeDocument/2006/relationships/hyperlink" Target="http://documentation.abes.fr/aideidrefcatalogueur/index.html#PersonnePhysique"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documentation.abes.fr/aideidrefcatalogueur/index.html#collectivit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idref.fr/"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viaf.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hyperlink" Target="https://kitcat.bnf.fr/"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11.svg"/></Relationships>
</file>

<file path=ppt/slides/_rels/slide43.xml.rels><?xml version="1.0" encoding="UTF-8" standalone="yes"?>
<Relationships xmlns="http://schemas.openxmlformats.org/package/2006/relationships"><Relationship Id="rId3" Type="http://schemas.openxmlformats.org/officeDocument/2006/relationships/hyperlink" Target="http://documentation.abes.fr/aideidrefcatalogueur/index.html#DerivationNoticesBnF"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hyperlink" Target="https://docs.google.com/spreadsheets/d/1P1c5xm7AGYsFLiEjskXeaRigtcvJJpKnNBzM39fkgXw/edit#gid=1246566444" TargetMode="Externa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hyperlink" Target="https://docs.google.com/spreadsheets/d/1IUHjB-fnub3zRUiFNt2gGy7gW8l9t0iF/edit#gid=1083063395"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docs.google.com/spreadsheets/d/1P1c5xm7AGYsFLiEjskXeaRigtcvJJpKnNBzM39fkgXw/edit#gid=1246566444"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23.svg"/><Relationship Id="rId5" Type="http://schemas.openxmlformats.org/officeDocument/2006/relationships/image" Target="../media/image19.png"/><Relationship Id="rId4" Type="http://schemas.openxmlformats.org/officeDocument/2006/relationships/hyperlink" Target="https://docs.google.com/spreadsheets/d/1IUHjB-fnub3zRUiFNt2gGy7gW8l9t0iF/edit#gid=1083063395"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0.png"/><Relationship Id="rId4" Type="http://schemas.openxmlformats.org/officeDocument/2006/relationships/image" Target="../media/image11.svg"/></Relationships>
</file>

<file path=ppt/slides/_rels/slide52.xml.rels><?xml version="1.0" encoding="UTF-8" standalone="yes"?>
<Relationships xmlns="http://schemas.openxmlformats.org/package/2006/relationships"><Relationship Id="rId3" Type="http://schemas.openxmlformats.org/officeDocument/2006/relationships/hyperlink" Target="https://www.transition-bibliographique.fr/rda-fr/pdf-regles-rda-fr/" TargetMode="External"/><Relationship Id="rId7" Type="http://schemas.openxmlformats.org/officeDocument/2006/relationships/hyperlink" Target="https://kitcat.bnf.fr/consignes-catalogage/usages-nationaux-noms-allemands-suisses-et-autrichiens"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hyperlink" Target="https://kitcat.bnf.fr/" TargetMode="External"/><Relationship Id="rId5" Type="http://schemas.openxmlformats.org/officeDocument/2006/relationships/hyperlink" Target="https://rameau.bnf.fr/docs_reference/guide_rameau" TargetMode="External"/><Relationship Id="rId4" Type="http://schemas.openxmlformats.org/officeDocument/2006/relationships/hyperlink" Target="https://www.ifla.org/node/4953"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unige.ch/biblio_info/slsp-bunige/documents-faq/catalogage/translitteration/"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hyperlink" Target="http://documentation.abes.fr/sudoc/normes/normes.htm#NormesDeTranslitterat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documentation.abes.fr/sudoc/formats/unma/index.htm#TOP"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hyperlink" Target="http://moodle.abes.fr/course/index.php?categoryid=14" TargetMode="External"/><Relationship Id="rId5" Type="http://schemas.openxmlformats.org/officeDocument/2006/relationships/hyperlink" Target="http://documentation.abes.fr/aideidrefcatalogueur/index.html#DerivationNoticesBnF" TargetMode="External"/><Relationship Id="rId4" Type="http://schemas.openxmlformats.org/officeDocument/2006/relationships/hyperlink" Target="http://documentation.abes.fr/sudoc/index.htm"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56.xml.rels><?xml version="1.0" encoding="UTF-8" standalone="yes"?>
<Relationships xmlns="http://schemas.openxmlformats.org/package/2006/relationships"><Relationship Id="rId3" Type="http://schemas.openxmlformats.org/officeDocument/2006/relationships/hyperlink" Target="https://formulaire.unige.ch/outils/limesurvey3/index.php/459498"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hyperlink" Target="https://www.unige.ch/biblio_info/slsp-bunige/formations/catalogage/4"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docs.google.com/spreadsheets/d/1P1c5xm7AGYsFLiEjskXeaRigtcvJJpKnNBzM39fkgXw/edit#gid=1246566444"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 Id="rId5" Type="http://schemas.openxmlformats.org/officeDocument/2006/relationships/image" Target="../media/image23.svg"/><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2F3803A-E441-2E40-A905-9E771F10B8F1}"/>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1</a:t>
            </a:fld>
            <a:endParaRPr lang="fr-CH">
              <a:solidFill>
                <a:prstClr val="black">
                  <a:tint val="75000"/>
                </a:prstClr>
              </a:solidFill>
            </a:endParaRPr>
          </a:p>
        </p:txBody>
      </p:sp>
      <p:sp>
        <p:nvSpPr>
          <p:cNvPr id="4" name="Rectangle 3">
            <a:extLst>
              <a:ext uri="{FF2B5EF4-FFF2-40B4-BE49-F238E27FC236}">
                <a16:creationId xmlns:a16="http://schemas.microsoft.com/office/drawing/2014/main" id="{C0E47E5B-BB55-4F8F-A4DA-386AD7C8D234}"/>
              </a:ext>
            </a:extLst>
          </p:cNvPr>
          <p:cNvSpPr/>
          <p:nvPr/>
        </p:nvSpPr>
        <p:spPr>
          <a:xfrm>
            <a:off x="755576" y="548680"/>
            <a:ext cx="7272807" cy="646331"/>
          </a:xfrm>
          <a:prstGeom prst="rect">
            <a:avLst/>
          </a:prstGeom>
        </p:spPr>
        <p:txBody>
          <a:bodyPr wrap="square">
            <a:spAutoFit/>
          </a:bodyPr>
          <a:lstStyle/>
          <a:p>
            <a:pPr algn="ctr"/>
            <a:r>
              <a:rPr lang="fr-FR" sz="3600">
                <a:solidFill>
                  <a:srgbClr val="CF0063"/>
                </a:solidFill>
              </a:rPr>
              <a:t>Mesures sanitaires à respecter</a:t>
            </a:r>
            <a:endParaRPr lang="fr-CH" b="1" dirty="0">
              <a:solidFill>
                <a:srgbClr val="CF0063"/>
              </a:solidFill>
            </a:endParaRPr>
          </a:p>
        </p:txBody>
      </p:sp>
      <p:pic>
        <p:nvPicPr>
          <p:cNvPr id="5" name="Image 4"/>
          <p:cNvPicPr>
            <a:picLocks noChangeAspect="1"/>
          </p:cNvPicPr>
          <p:nvPr/>
        </p:nvPicPr>
        <p:blipFill rotWithShape="1">
          <a:blip r:embed="rId3"/>
          <a:srcRect l="4640" t="4640" r="4640" b="4640"/>
          <a:stretch/>
        </p:blipFill>
        <p:spPr>
          <a:xfrm>
            <a:off x="722845" y="1626489"/>
            <a:ext cx="785542" cy="785542"/>
          </a:xfrm>
          <a:prstGeom prst="rect">
            <a:avLst/>
          </a:prstGeom>
        </p:spPr>
      </p:pic>
      <p:sp>
        <p:nvSpPr>
          <p:cNvPr id="6" name="ZoneTexte 5">
            <a:extLst>
              <a:ext uri="{FF2B5EF4-FFF2-40B4-BE49-F238E27FC236}">
                <a16:creationId xmlns:a16="http://schemas.microsoft.com/office/drawing/2014/main" id="{1D5A54B0-7680-A148-8315-DB16F676B765}"/>
              </a:ext>
            </a:extLst>
          </p:cNvPr>
          <p:cNvSpPr txBox="1"/>
          <p:nvPr/>
        </p:nvSpPr>
        <p:spPr>
          <a:xfrm>
            <a:off x="1835696" y="1527978"/>
            <a:ext cx="5688632" cy="923330"/>
          </a:xfrm>
          <a:prstGeom prst="rect">
            <a:avLst/>
          </a:prstGeom>
          <a:noFill/>
        </p:spPr>
        <p:txBody>
          <a:bodyPr wrap="square" rtlCol="0">
            <a:spAutoFit/>
          </a:bodyPr>
          <a:lstStyle/>
          <a:p>
            <a:r>
              <a:rPr lang="fr-FR" dirty="0">
                <a:solidFill>
                  <a:srgbClr val="CF0063"/>
                </a:solidFill>
              </a:rPr>
              <a:t>Port du masque obligatoire </a:t>
            </a:r>
            <a:r>
              <a:rPr lang="fr-FR" dirty="0"/>
              <a:t>lorsque la distance sociale de 1.5m ne peut être respectée. Il faut le porter lors de déplacements dans les bâtiments/locaux.</a:t>
            </a:r>
          </a:p>
        </p:txBody>
      </p:sp>
      <p:pic>
        <p:nvPicPr>
          <p:cNvPr id="7" name="Image 6"/>
          <p:cNvPicPr>
            <a:picLocks noChangeAspect="1"/>
          </p:cNvPicPr>
          <p:nvPr/>
        </p:nvPicPr>
        <p:blipFill rotWithShape="1">
          <a:blip r:embed="rId4"/>
          <a:srcRect t="-2919"/>
          <a:stretch/>
        </p:blipFill>
        <p:spPr>
          <a:xfrm>
            <a:off x="683568" y="2708920"/>
            <a:ext cx="864096" cy="889321"/>
          </a:xfrm>
          <a:prstGeom prst="rect">
            <a:avLst/>
          </a:prstGeom>
        </p:spPr>
      </p:pic>
      <p:sp>
        <p:nvSpPr>
          <p:cNvPr id="9" name="ZoneTexte 8">
            <a:extLst>
              <a:ext uri="{FF2B5EF4-FFF2-40B4-BE49-F238E27FC236}">
                <a16:creationId xmlns:a16="http://schemas.microsoft.com/office/drawing/2014/main" id="{1D5A54B0-7680-A148-8315-DB16F676B765}"/>
              </a:ext>
            </a:extLst>
          </p:cNvPr>
          <p:cNvSpPr txBox="1"/>
          <p:nvPr/>
        </p:nvSpPr>
        <p:spPr>
          <a:xfrm>
            <a:off x="1861872" y="2830414"/>
            <a:ext cx="5688632" cy="646331"/>
          </a:xfrm>
          <a:prstGeom prst="rect">
            <a:avLst/>
          </a:prstGeom>
          <a:noFill/>
        </p:spPr>
        <p:txBody>
          <a:bodyPr wrap="square" rtlCol="0">
            <a:spAutoFit/>
          </a:bodyPr>
          <a:lstStyle/>
          <a:p>
            <a:r>
              <a:rPr lang="fr-FR" dirty="0">
                <a:solidFill>
                  <a:srgbClr val="CF0063"/>
                </a:solidFill>
              </a:rPr>
              <a:t>Désinfection des mains obligatoire </a:t>
            </a:r>
            <a:r>
              <a:rPr lang="fr-FR" dirty="0"/>
              <a:t>en entrant dans la salle de formation.</a:t>
            </a:r>
          </a:p>
        </p:txBody>
      </p:sp>
      <p:pic>
        <p:nvPicPr>
          <p:cNvPr id="10" name="Image 9"/>
          <p:cNvPicPr>
            <a:picLocks noChangeAspect="1"/>
          </p:cNvPicPr>
          <p:nvPr/>
        </p:nvPicPr>
        <p:blipFill rotWithShape="1">
          <a:blip r:embed="rId5"/>
          <a:srcRect l="4640" t="4640" r="4640" b="4640"/>
          <a:stretch/>
        </p:blipFill>
        <p:spPr>
          <a:xfrm>
            <a:off x="683568" y="3855853"/>
            <a:ext cx="864096" cy="864096"/>
          </a:xfrm>
          <a:prstGeom prst="rect">
            <a:avLst/>
          </a:prstGeom>
        </p:spPr>
      </p:pic>
      <p:sp>
        <p:nvSpPr>
          <p:cNvPr id="12" name="ZoneTexte 11">
            <a:extLst>
              <a:ext uri="{FF2B5EF4-FFF2-40B4-BE49-F238E27FC236}">
                <a16:creationId xmlns:a16="http://schemas.microsoft.com/office/drawing/2014/main" id="{1D5A54B0-7680-A148-8315-DB16F676B765}"/>
              </a:ext>
            </a:extLst>
          </p:cNvPr>
          <p:cNvSpPr txBox="1"/>
          <p:nvPr/>
        </p:nvSpPr>
        <p:spPr>
          <a:xfrm>
            <a:off x="1835696" y="3964735"/>
            <a:ext cx="5688632" cy="646331"/>
          </a:xfrm>
          <a:prstGeom prst="rect">
            <a:avLst/>
          </a:prstGeom>
          <a:noFill/>
        </p:spPr>
        <p:txBody>
          <a:bodyPr wrap="square" rtlCol="0">
            <a:spAutoFit/>
          </a:bodyPr>
          <a:lstStyle/>
          <a:p>
            <a:r>
              <a:rPr lang="fr-FR" dirty="0">
                <a:solidFill>
                  <a:srgbClr val="CF0063"/>
                </a:solidFill>
              </a:rPr>
              <a:t>Désinfection de votre place de travail </a:t>
            </a:r>
            <a:r>
              <a:rPr lang="fr-FR" dirty="0"/>
              <a:t>en quittant la salle de formation.</a:t>
            </a:r>
          </a:p>
        </p:txBody>
      </p:sp>
    </p:spTree>
    <p:extLst>
      <p:ext uri="{BB962C8B-B14F-4D97-AF65-F5344CB8AC3E}">
        <p14:creationId xmlns:p14="http://schemas.microsoft.com/office/powerpoint/2010/main" val="84614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57200" y="28828"/>
            <a:ext cx="8229600" cy="1143000"/>
          </a:xfrm>
        </p:spPr>
        <p:txBody>
          <a:bodyPr>
            <a:normAutofit/>
          </a:bodyPr>
          <a:lstStyle/>
          <a:p>
            <a:r>
              <a:rPr lang="fr-FR" dirty="0">
                <a:solidFill>
                  <a:srgbClr val="CF0063"/>
                </a:solidFill>
              </a:rPr>
              <a:t>Pourquoi créer des autorités?</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10</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251520" y="1171828"/>
            <a:ext cx="8784976" cy="44894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a:t>Mais encore ....</a:t>
            </a:r>
          </a:p>
          <a:p>
            <a:pPr marL="342900" indent="-342900" algn="l">
              <a:buFontTx/>
              <a:buChar char="-"/>
            </a:pPr>
            <a:r>
              <a:rPr lang="fr-FR" sz="2400" dirty="0"/>
              <a:t>Accroître la visibilité de nos données</a:t>
            </a:r>
          </a:p>
          <a:p>
            <a:pPr marL="342900" indent="-342900" algn="l">
              <a:buFontTx/>
              <a:buChar char="-"/>
            </a:pPr>
            <a:r>
              <a:rPr lang="fr-FR" sz="2400" dirty="0"/>
              <a:t>Favoriser la réutilisation de nos données</a:t>
            </a:r>
          </a:p>
          <a:p>
            <a:pPr marL="342900" indent="-342900" algn="l">
              <a:buFontTx/>
              <a:buChar char="-"/>
            </a:pPr>
            <a:r>
              <a:rPr lang="fr-FR" sz="2400" dirty="0"/>
              <a:t>Faciliter </a:t>
            </a:r>
            <a:r>
              <a:rPr lang="fr-FR" sz="2400" dirty="0" smtClean="0"/>
              <a:t>l’exploitation </a:t>
            </a:r>
            <a:r>
              <a:rPr lang="fr-FR" sz="2400" dirty="0"/>
              <a:t>de nos données</a:t>
            </a:r>
          </a:p>
          <a:p>
            <a:pPr algn="l"/>
            <a:endParaRPr lang="fr-FR" sz="2400" dirty="0"/>
          </a:p>
          <a:p>
            <a:pPr marL="342900" indent="-342900" algn="l">
              <a:buFont typeface="Arial" panose="020B0604020202020204" pitchFamily="34" charset="0"/>
              <a:buChar char="•"/>
            </a:pPr>
            <a:endParaRPr lang="fr-FR" sz="2400" dirty="0"/>
          </a:p>
        </p:txBody>
      </p:sp>
    </p:spTree>
    <p:extLst>
      <p:ext uri="{BB962C8B-B14F-4D97-AF65-F5344CB8AC3E}">
        <p14:creationId xmlns:p14="http://schemas.microsoft.com/office/powerpoint/2010/main" val="1392963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57200" y="332656"/>
            <a:ext cx="8229600" cy="1143000"/>
          </a:xfrm>
        </p:spPr>
        <p:txBody>
          <a:bodyPr>
            <a:normAutofit/>
          </a:bodyPr>
          <a:lstStyle/>
          <a:p>
            <a:r>
              <a:rPr lang="fr-FR" dirty="0">
                <a:solidFill>
                  <a:srgbClr val="CF0063"/>
                </a:solidFill>
              </a:rPr>
              <a:t>Qu’est-ce qu’</a:t>
            </a:r>
            <a:r>
              <a:rPr lang="fr-FR" dirty="0" err="1">
                <a:solidFill>
                  <a:srgbClr val="CF0063"/>
                </a:solidFill>
              </a:rPr>
              <a:t>IdRef</a:t>
            </a:r>
            <a:r>
              <a:rPr lang="fr-FR" dirty="0">
                <a:solidFill>
                  <a:srgbClr val="CF0063"/>
                </a:solidFill>
              </a:rPr>
              <a:t>?</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11</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251520" y="1171828"/>
            <a:ext cx="8784976" cy="44894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err="1"/>
              <a:t>IdRef</a:t>
            </a:r>
            <a:r>
              <a:rPr lang="fr-FR" sz="2400" dirty="0"/>
              <a:t> (Identifiants et référentiels pour l’enseignement supérieur et la recherche) est le fichier d’autorité du SUDOC (Catalogue du système universitaire de documentation) géré par l’ABES (Agence bibliographique de l’enseignement supérieur)</a:t>
            </a:r>
          </a:p>
          <a:p>
            <a:pPr algn="l"/>
            <a:r>
              <a:rPr lang="fr-FR" sz="2400" dirty="0"/>
              <a:t> </a:t>
            </a:r>
          </a:p>
          <a:p>
            <a:r>
              <a:rPr lang="fr-FR" sz="2400" dirty="0"/>
              <a:t>Format </a:t>
            </a:r>
            <a:r>
              <a:rPr lang="fr-FR" sz="2400" dirty="0" err="1"/>
              <a:t>Unimarc</a:t>
            </a:r>
            <a:endParaRPr lang="fr-FR" sz="2400" dirty="0"/>
          </a:p>
          <a:p>
            <a:pPr marL="342900" indent="-342900" algn="l">
              <a:buFont typeface="Arial" panose="020B0604020202020204" pitchFamily="34" charset="0"/>
              <a:buChar char="•"/>
            </a:pPr>
            <a:endParaRPr lang="fr-FR" sz="2400" dirty="0"/>
          </a:p>
        </p:txBody>
      </p:sp>
    </p:spTree>
    <p:extLst>
      <p:ext uri="{BB962C8B-B14F-4D97-AF65-F5344CB8AC3E}">
        <p14:creationId xmlns:p14="http://schemas.microsoft.com/office/powerpoint/2010/main" val="1532370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57200" y="28828"/>
            <a:ext cx="8229600" cy="1143000"/>
          </a:xfrm>
        </p:spPr>
        <p:txBody>
          <a:bodyPr>
            <a:normAutofit/>
          </a:bodyPr>
          <a:lstStyle/>
          <a:p>
            <a:r>
              <a:rPr lang="fr-FR" dirty="0">
                <a:solidFill>
                  <a:srgbClr val="CF0063"/>
                </a:solidFill>
              </a:rPr>
              <a:t>Evolution prévue</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12</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1171828"/>
            <a:ext cx="8229600" cy="44894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a:p>
            <a:pPr algn="l"/>
            <a:endParaRPr lang="fr-FR" sz="2400" dirty="0"/>
          </a:p>
          <a:p>
            <a:pPr marL="342900" indent="-342900" algn="l">
              <a:buFont typeface="Arial" panose="020B0604020202020204" pitchFamily="34" charset="0"/>
              <a:buChar char="•"/>
            </a:pPr>
            <a:endParaRPr lang="fr-FR" sz="2400" dirty="0"/>
          </a:p>
        </p:txBody>
      </p:sp>
      <p:pic>
        <p:nvPicPr>
          <p:cNvPr id="4" name="Image 3"/>
          <p:cNvPicPr>
            <a:picLocks noChangeAspect="1"/>
          </p:cNvPicPr>
          <p:nvPr/>
        </p:nvPicPr>
        <p:blipFill>
          <a:blip r:embed="rId3"/>
          <a:stretch>
            <a:fillRect/>
          </a:stretch>
        </p:blipFill>
        <p:spPr>
          <a:xfrm>
            <a:off x="642937" y="1124886"/>
            <a:ext cx="7858125" cy="1438275"/>
          </a:xfrm>
          <a:prstGeom prst="rect">
            <a:avLst/>
          </a:prstGeom>
        </p:spPr>
      </p:pic>
      <p:sp>
        <p:nvSpPr>
          <p:cNvPr id="6" name="Rectangle 5"/>
          <p:cNvSpPr/>
          <p:nvPr/>
        </p:nvSpPr>
        <p:spPr>
          <a:xfrm>
            <a:off x="1181714" y="2420695"/>
            <a:ext cx="7499176" cy="646331"/>
          </a:xfrm>
          <a:prstGeom prst="rect">
            <a:avLst/>
          </a:prstGeom>
        </p:spPr>
        <p:txBody>
          <a:bodyPr wrap="square">
            <a:spAutoFit/>
          </a:bodyPr>
          <a:lstStyle/>
          <a:p>
            <a:r>
              <a:rPr lang="fr-CH" dirty="0">
                <a:hlinkClick r:id="rId4"/>
              </a:rPr>
              <a:t>https://www.transition-bibliographique.fr/fne/fichier-national-entites/</a:t>
            </a:r>
            <a:endParaRPr lang="fr-CH" dirty="0"/>
          </a:p>
          <a:p>
            <a:endParaRPr lang="fr-CH" dirty="0"/>
          </a:p>
        </p:txBody>
      </p:sp>
      <p:pic>
        <p:nvPicPr>
          <p:cNvPr id="7" name="Image 6"/>
          <p:cNvPicPr>
            <a:picLocks noChangeAspect="1"/>
          </p:cNvPicPr>
          <p:nvPr/>
        </p:nvPicPr>
        <p:blipFill>
          <a:blip r:embed="rId5"/>
          <a:stretch>
            <a:fillRect/>
          </a:stretch>
        </p:blipFill>
        <p:spPr>
          <a:xfrm>
            <a:off x="927978" y="2924944"/>
            <a:ext cx="5625222" cy="2213422"/>
          </a:xfrm>
          <a:prstGeom prst="rect">
            <a:avLst/>
          </a:prstGeom>
        </p:spPr>
      </p:pic>
      <p:sp>
        <p:nvSpPr>
          <p:cNvPr id="8" name="Rectangle 7"/>
          <p:cNvSpPr/>
          <p:nvPr/>
        </p:nvSpPr>
        <p:spPr>
          <a:xfrm>
            <a:off x="2987824" y="5179258"/>
            <a:ext cx="2264787" cy="369332"/>
          </a:xfrm>
          <a:prstGeom prst="rect">
            <a:avLst/>
          </a:prstGeom>
        </p:spPr>
        <p:txBody>
          <a:bodyPr wrap="none">
            <a:spAutoFit/>
          </a:bodyPr>
          <a:lstStyle/>
          <a:p>
            <a:r>
              <a:rPr lang="fr-CH" dirty="0">
                <a:hlinkClick r:id="rId6"/>
              </a:rPr>
              <a:t>https://data.bnf.fr/fr/</a:t>
            </a:r>
            <a:r>
              <a:rPr lang="fr-CH" dirty="0"/>
              <a:t> </a:t>
            </a:r>
          </a:p>
        </p:txBody>
      </p:sp>
    </p:spTree>
    <p:extLst>
      <p:ext uri="{BB962C8B-B14F-4D97-AF65-F5344CB8AC3E}">
        <p14:creationId xmlns:p14="http://schemas.microsoft.com/office/powerpoint/2010/main" val="3840928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57200" y="28828"/>
            <a:ext cx="8229600" cy="1143000"/>
          </a:xfrm>
        </p:spPr>
        <p:txBody>
          <a:bodyPr>
            <a:normAutofit/>
          </a:bodyPr>
          <a:lstStyle/>
          <a:p>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13</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1171828"/>
            <a:ext cx="8229600" cy="44894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a:p>
            <a:pPr algn="l"/>
            <a:endParaRPr lang="fr-FR" sz="2400" dirty="0"/>
          </a:p>
          <a:p>
            <a:pPr marL="342900" indent="-342900" algn="l">
              <a:buFont typeface="Arial" panose="020B0604020202020204" pitchFamily="34" charset="0"/>
              <a:buChar char="•"/>
            </a:pPr>
            <a:endParaRPr lang="fr-FR" sz="2400" dirty="0"/>
          </a:p>
        </p:txBody>
      </p:sp>
      <p:pic>
        <p:nvPicPr>
          <p:cNvPr id="9" name="Image 8"/>
          <p:cNvPicPr>
            <a:picLocks noChangeAspect="1"/>
          </p:cNvPicPr>
          <p:nvPr/>
        </p:nvPicPr>
        <p:blipFill>
          <a:blip r:embed="rId3"/>
          <a:stretch>
            <a:fillRect/>
          </a:stretch>
        </p:blipFill>
        <p:spPr>
          <a:xfrm>
            <a:off x="24622" y="48948"/>
            <a:ext cx="8848331" cy="5108244"/>
          </a:xfrm>
          <a:prstGeom prst="rect">
            <a:avLst/>
          </a:prstGeom>
        </p:spPr>
      </p:pic>
    </p:spTree>
    <p:extLst>
      <p:ext uri="{BB962C8B-B14F-4D97-AF65-F5344CB8AC3E}">
        <p14:creationId xmlns:p14="http://schemas.microsoft.com/office/powerpoint/2010/main" val="14630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57200" y="28828"/>
            <a:ext cx="8229600" cy="1143000"/>
          </a:xfrm>
        </p:spPr>
        <p:txBody>
          <a:bodyPr>
            <a:normAutofit/>
          </a:bodyPr>
          <a:lstStyle/>
          <a:p>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14</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1171828"/>
            <a:ext cx="8229600" cy="44894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a:p>
            <a:pPr algn="l"/>
            <a:endParaRPr lang="fr-FR" sz="2400" dirty="0"/>
          </a:p>
          <a:p>
            <a:pPr marL="342900" indent="-342900" algn="l">
              <a:buFont typeface="Arial" panose="020B0604020202020204" pitchFamily="34" charset="0"/>
              <a:buChar char="•"/>
            </a:pPr>
            <a:endParaRPr lang="fr-FR" sz="2400" dirty="0"/>
          </a:p>
        </p:txBody>
      </p:sp>
      <p:pic>
        <p:nvPicPr>
          <p:cNvPr id="4" name="Image 3"/>
          <p:cNvPicPr>
            <a:picLocks noChangeAspect="1"/>
          </p:cNvPicPr>
          <p:nvPr/>
        </p:nvPicPr>
        <p:blipFill>
          <a:blip r:embed="rId3"/>
          <a:stretch>
            <a:fillRect/>
          </a:stretch>
        </p:blipFill>
        <p:spPr>
          <a:xfrm>
            <a:off x="323528" y="28828"/>
            <a:ext cx="8579296" cy="5681298"/>
          </a:xfrm>
          <a:prstGeom prst="rect">
            <a:avLst/>
          </a:prstGeom>
        </p:spPr>
      </p:pic>
    </p:spTree>
    <p:extLst>
      <p:ext uri="{BB962C8B-B14F-4D97-AF65-F5344CB8AC3E}">
        <p14:creationId xmlns:p14="http://schemas.microsoft.com/office/powerpoint/2010/main" val="3581057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70382" y="456311"/>
            <a:ext cx="8229600" cy="1143000"/>
          </a:xfrm>
        </p:spPr>
        <p:txBody>
          <a:bodyPr>
            <a:normAutofit/>
          </a:bodyPr>
          <a:lstStyle/>
          <a:p>
            <a:r>
              <a:rPr lang="fr-FR" dirty="0">
                <a:solidFill>
                  <a:srgbClr val="CF0063"/>
                </a:solidFill>
              </a:rPr>
              <a:t>Organisation </a:t>
            </a:r>
            <a:r>
              <a:rPr lang="fr-FR" dirty="0" err="1">
                <a:solidFill>
                  <a:srgbClr val="CF0063"/>
                </a:solidFill>
              </a:rPr>
              <a:t>IdRef</a:t>
            </a:r>
            <a:r>
              <a:rPr lang="fr-FR" dirty="0">
                <a:solidFill>
                  <a:srgbClr val="CF0063"/>
                </a:solidFill>
              </a:rPr>
              <a:t> en Suisse</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15</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251520" y="1171828"/>
            <a:ext cx="8784976" cy="44894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a:p>
            <a:pPr algn="l"/>
            <a:endParaRPr lang="fr-FR" sz="2400" dirty="0"/>
          </a:p>
          <a:p>
            <a:pPr algn="l"/>
            <a:endParaRPr lang="fr-FR" sz="2400" dirty="0"/>
          </a:p>
          <a:p>
            <a:pPr algn="l"/>
            <a:endParaRPr lang="fr-FR" sz="2400" dirty="0"/>
          </a:p>
          <a:p>
            <a:pPr algn="l"/>
            <a:endParaRPr lang="fr-FR" sz="2400" dirty="0"/>
          </a:p>
          <a:p>
            <a:pPr algn="l"/>
            <a:r>
              <a:rPr lang="fr-FR" sz="2400" dirty="0"/>
              <a:t>1 chef d’orchestre</a:t>
            </a:r>
          </a:p>
          <a:p>
            <a:pPr algn="l"/>
            <a:endParaRPr lang="fr-FR" sz="2400" dirty="0"/>
          </a:p>
          <a:p>
            <a:pPr algn="l"/>
            <a:r>
              <a:rPr lang="fr-FR" sz="2400" dirty="0"/>
              <a:t>2 pilotes</a:t>
            </a:r>
          </a:p>
          <a:p>
            <a:pPr algn="l"/>
            <a:endParaRPr lang="fr-FR" sz="2400" dirty="0"/>
          </a:p>
          <a:p>
            <a:pPr algn="l"/>
            <a:r>
              <a:rPr lang="fr-FR" sz="2400" dirty="0"/>
              <a:t>10 correspondants autorité (CORAUT)</a:t>
            </a:r>
          </a:p>
          <a:p>
            <a:pPr algn="l"/>
            <a:endParaRPr lang="fr-FR" sz="2400" dirty="0"/>
          </a:p>
          <a:p>
            <a:pPr algn="l"/>
            <a:r>
              <a:rPr lang="fr-FR" sz="2400" dirty="0"/>
              <a:t>XXX catalogueurs</a:t>
            </a:r>
          </a:p>
          <a:p>
            <a:pPr marL="342900" indent="-342900" algn="l">
              <a:buFontTx/>
              <a:buChar char="-"/>
            </a:pPr>
            <a:endParaRPr lang="fr-FR" sz="2400" dirty="0"/>
          </a:p>
          <a:p>
            <a:pPr marL="342900" indent="-342900" algn="l">
              <a:buFontTx/>
              <a:buChar char="-"/>
            </a:pPr>
            <a:endParaRPr lang="fr-FR" sz="2400" dirty="0"/>
          </a:p>
          <a:p>
            <a:pPr marL="342900" indent="-342900" algn="l">
              <a:buFontTx/>
              <a:buChar char="-"/>
            </a:pPr>
            <a:endParaRPr lang="fr-FR" sz="2400" dirty="0"/>
          </a:p>
          <a:p>
            <a:pPr marL="342900" indent="-342900" algn="l">
              <a:buFontTx/>
              <a:buChar char="-"/>
            </a:pPr>
            <a:endParaRPr lang="fr-FR" sz="2400" dirty="0"/>
          </a:p>
          <a:p>
            <a:pPr algn="l"/>
            <a:endParaRPr lang="fr-FR" sz="2400" dirty="0"/>
          </a:p>
          <a:p>
            <a:pPr algn="l"/>
            <a:endParaRPr lang="fr-FR" sz="2400" dirty="0"/>
          </a:p>
          <a:p>
            <a:pPr marL="342900" indent="-342900" algn="l">
              <a:buFont typeface="Arial" panose="020B0604020202020204" pitchFamily="34" charset="0"/>
              <a:buChar char="•"/>
            </a:pPr>
            <a:endParaRPr lang="fr-FR" sz="2400" dirty="0"/>
          </a:p>
        </p:txBody>
      </p:sp>
    </p:spTree>
    <p:extLst>
      <p:ext uri="{BB962C8B-B14F-4D97-AF65-F5344CB8AC3E}">
        <p14:creationId xmlns:p14="http://schemas.microsoft.com/office/powerpoint/2010/main" val="3943570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57200" y="332656"/>
            <a:ext cx="8229600" cy="1143000"/>
          </a:xfrm>
        </p:spPr>
        <p:txBody>
          <a:bodyPr>
            <a:normAutofit/>
          </a:bodyPr>
          <a:lstStyle/>
          <a:p>
            <a:r>
              <a:rPr lang="fr-FR" dirty="0">
                <a:solidFill>
                  <a:srgbClr val="CF0063"/>
                </a:solidFill>
              </a:rPr>
              <a:t>Chef d’orchestre </a:t>
            </a:r>
            <a:r>
              <a:rPr lang="fr-FR" dirty="0" err="1">
                <a:solidFill>
                  <a:srgbClr val="CF0063"/>
                </a:solidFill>
              </a:rPr>
              <a:t>IdRef</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16</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251520" y="1171828"/>
            <a:ext cx="8784976" cy="44894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Tx/>
              <a:buChar char="-"/>
            </a:pPr>
            <a:endParaRPr lang="fr-FR" sz="2400" dirty="0"/>
          </a:p>
          <a:p>
            <a:pPr marL="342900" indent="-342900" algn="l">
              <a:buFontTx/>
              <a:buChar char="-"/>
            </a:pPr>
            <a:endParaRPr lang="fr-FR" sz="2400" dirty="0"/>
          </a:p>
          <a:p>
            <a:pPr marL="342900" indent="-342900" algn="l">
              <a:buFontTx/>
              <a:buChar char="-"/>
            </a:pPr>
            <a:r>
              <a:rPr lang="fr-FR" sz="2400" dirty="0"/>
              <a:t>Est le contact direct avec l’ABES</a:t>
            </a:r>
          </a:p>
          <a:p>
            <a:pPr marL="342900" indent="-342900" algn="l">
              <a:buFontTx/>
              <a:buChar char="-"/>
            </a:pPr>
            <a:r>
              <a:rPr lang="fr-FR" sz="2400" dirty="0"/>
              <a:t>Coordonne le réseau </a:t>
            </a:r>
            <a:r>
              <a:rPr lang="fr-FR" sz="2400" dirty="0" err="1"/>
              <a:t>IdRef</a:t>
            </a:r>
            <a:r>
              <a:rPr lang="fr-FR" sz="2400" dirty="0"/>
              <a:t> suisse</a:t>
            </a:r>
          </a:p>
          <a:p>
            <a:pPr marL="342900" indent="-342900" algn="l">
              <a:buFontTx/>
              <a:buChar char="-"/>
            </a:pPr>
            <a:r>
              <a:rPr lang="fr-FR" sz="2400" dirty="0"/>
              <a:t>Centralise et fait remonter les demandes à l’ABES</a:t>
            </a:r>
          </a:p>
          <a:p>
            <a:pPr marL="342900" indent="-342900" algn="l">
              <a:buFontTx/>
              <a:buChar char="-"/>
            </a:pPr>
            <a:r>
              <a:rPr lang="fr-FR" sz="2400" dirty="0"/>
              <a:t>Diffuse les informations de l’ABES</a:t>
            </a:r>
          </a:p>
          <a:p>
            <a:pPr marL="342900" indent="-342900" algn="l">
              <a:buFontTx/>
              <a:buChar char="-"/>
            </a:pPr>
            <a:r>
              <a:rPr lang="fr-FR" sz="2400" dirty="0"/>
              <a:t>Gère les logins des professionnels</a:t>
            </a:r>
          </a:p>
          <a:p>
            <a:pPr marL="342900" indent="-342900" algn="l">
              <a:buFontTx/>
              <a:buChar char="-"/>
            </a:pPr>
            <a:endParaRPr lang="fr-FR" sz="2400" dirty="0"/>
          </a:p>
          <a:p>
            <a:pPr algn="l"/>
            <a:r>
              <a:rPr lang="fr-CH" sz="2400" dirty="0">
                <a:sym typeface="Wingdings" panose="05000000000000000000" pitchFamily="2" charset="2"/>
              </a:rPr>
              <a:t>	 	</a:t>
            </a:r>
            <a:r>
              <a:rPr lang="fr-CH" sz="2400" dirty="0"/>
              <a:t>RERO+ (Thierry Clavel)</a:t>
            </a:r>
            <a:endParaRPr lang="fr-FR" sz="2400" dirty="0"/>
          </a:p>
          <a:p>
            <a:pPr marL="800100" lvl="1" indent="-342900">
              <a:buFontTx/>
              <a:buChar char="-"/>
            </a:pPr>
            <a:endParaRPr lang="fr-FR" sz="100" dirty="0"/>
          </a:p>
          <a:p>
            <a:pPr marL="342900" indent="-342900" algn="l">
              <a:buFontTx/>
              <a:buChar char="-"/>
            </a:pPr>
            <a:endParaRPr lang="fr-FR" sz="2400" dirty="0"/>
          </a:p>
          <a:p>
            <a:pPr marL="1714500" lvl="3" indent="-342900">
              <a:buFontTx/>
              <a:buChar char="-"/>
            </a:pPr>
            <a:r>
              <a:rPr lang="fr-FR" sz="100" dirty="0"/>
              <a:t>I</a:t>
            </a:r>
          </a:p>
          <a:p>
            <a:pPr marL="342900" indent="-342900" algn="l">
              <a:buFontTx/>
              <a:buChar char="-"/>
            </a:pPr>
            <a:endParaRPr lang="fr-FR" sz="2400" dirty="0"/>
          </a:p>
          <a:p>
            <a:pPr algn="l"/>
            <a:endParaRPr lang="fr-FR" sz="2400" dirty="0"/>
          </a:p>
          <a:p>
            <a:pPr algn="l"/>
            <a:endParaRPr lang="fr-FR" sz="2400" dirty="0"/>
          </a:p>
          <a:p>
            <a:pPr marL="342900" indent="-342900" algn="l">
              <a:buFont typeface="Arial" panose="020B0604020202020204" pitchFamily="34" charset="0"/>
              <a:buChar char="•"/>
            </a:pPr>
            <a:endParaRPr lang="fr-FR" sz="2400" dirty="0"/>
          </a:p>
        </p:txBody>
      </p:sp>
    </p:spTree>
    <p:extLst>
      <p:ext uri="{BB962C8B-B14F-4D97-AF65-F5344CB8AC3E}">
        <p14:creationId xmlns:p14="http://schemas.microsoft.com/office/powerpoint/2010/main" val="3181491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57200" y="188640"/>
            <a:ext cx="8229600" cy="1143000"/>
          </a:xfrm>
        </p:spPr>
        <p:txBody>
          <a:bodyPr>
            <a:normAutofit/>
          </a:bodyPr>
          <a:lstStyle/>
          <a:p>
            <a:r>
              <a:rPr lang="fr-FR" dirty="0">
                <a:solidFill>
                  <a:srgbClr val="CF0063"/>
                </a:solidFill>
              </a:rPr>
              <a:t>Pilote </a:t>
            </a:r>
            <a:r>
              <a:rPr lang="fr-FR" dirty="0" err="1">
                <a:solidFill>
                  <a:srgbClr val="CF0063"/>
                </a:solidFill>
              </a:rPr>
              <a:t>IdRef</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17</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251520" y="1171828"/>
            <a:ext cx="8784976" cy="44894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Tx/>
              <a:buChar char="-"/>
            </a:pPr>
            <a:endParaRPr lang="fr-FR" sz="2400" dirty="0"/>
          </a:p>
          <a:p>
            <a:pPr marL="342900" indent="-342900" algn="l">
              <a:buFontTx/>
              <a:buChar char="-"/>
            </a:pPr>
            <a:endParaRPr lang="fr-FR" sz="2400" dirty="0"/>
          </a:p>
          <a:p>
            <a:pPr marL="342900" indent="-342900" algn="l">
              <a:buFontTx/>
              <a:buChar char="-"/>
            </a:pPr>
            <a:r>
              <a:rPr lang="fr-FR" sz="2400" dirty="0"/>
              <a:t>Encadre et anime les équipes</a:t>
            </a:r>
          </a:p>
          <a:p>
            <a:pPr marL="342900" indent="-342900" algn="l">
              <a:buFontTx/>
              <a:buChar char="-"/>
            </a:pPr>
            <a:r>
              <a:rPr lang="fr-FR" sz="2400" dirty="0"/>
              <a:t>Met en place la politique des autorités</a:t>
            </a:r>
          </a:p>
          <a:p>
            <a:pPr marL="342900" indent="-342900" algn="l">
              <a:buFontTx/>
              <a:buChar char="-"/>
            </a:pPr>
            <a:r>
              <a:rPr lang="fr-FR" sz="2400" dirty="0"/>
              <a:t>A une responsabilité morale de curation des données</a:t>
            </a:r>
          </a:p>
          <a:p>
            <a:pPr marL="342900" indent="-342900" algn="l">
              <a:buFontTx/>
              <a:buChar char="-"/>
            </a:pPr>
            <a:endParaRPr lang="fr-FR" sz="2400" dirty="0"/>
          </a:p>
          <a:p>
            <a:pPr marL="342900" indent="-342900" algn="l">
              <a:buFontTx/>
              <a:buChar char="-"/>
            </a:pPr>
            <a:endParaRPr lang="fr-FR" sz="2400" dirty="0"/>
          </a:p>
          <a:p>
            <a:pPr algn="l"/>
            <a:r>
              <a:rPr lang="fr-CH" sz="2400" dirty="0">
                <a:sym typeface="Wingdings" panose="05000000000000000000" pitchFamily="2" charset="2"/>
              </a:rPr>
              <a:t>	 	</a:t>
            </a:r>
            <a:r>
              <a:rPr lang="fr-CH" sz="2400" dirty="0"/>
              <a:t>RERO+ (Thierry Clavel)</a:t>
            </a:r>
          </a:p>
          <a:p>
            <a:pPr algn="l"/>
            <a:r>
              <a:rPr lang="fr-CH" sz="2400" dirty="0">
                <a:sym typeface="Wingdings" panose="05000000000000000000" pitchFamily="2" charset="2"/>
              </a:rPr>
              <a:t>	 	</a:t>
            </a:r>
            <a:r>
              <a:rPr lang="fr-CH" sz="2400" dirty="0"/>
              <a:t>SLSP (Anne Jolidon </a:t>
            </a:r>
            <a:r>
              <a:rPr lang="fr-CH" sz="2000" dirty="0"/>
              <a:t>et Xavier Houtmann en support</a:t>
            </a:r>
            <a:r>
              <a:rPr lang="fr-CH" sz="2400" dirty="0"/>
              <a:t>)</a:t>
            </a:r>
            <a:endParaRPr lang="fr-FR" sz="2400" dirty="0"/>
          </a:p>
          <a:p>
            <a:pPr algn="l"/>
            <a:endParaRPr lang="fr-FR" sz="2400" dirty="0"/>
          </a:p>
          <a:p>
            <a:pPr marL="800100" lvl="1" indent="-342900">
              <a:buFontTx/>
              <a:buChar char="-"/>
            </a:pPr>
            <a:endParaRPr lang="fr-FR" sz="100" dirty="0"/>
          </a:p>
          <a:p>
            <a:pPr marL="342900" indent="-342900" algn="l">
              <a:buFontTx/>
              <a:buChar char="-"/>
            </a:pPr>
            <a:endParaRPr lang="fr-FR" sz="2400" dirty="0"/>
          </a:p>
          <a:p>
            <a:pPr marL="1714500" lvl="3" indent="-342900">
              <a:buFontTx/>
              <a:buChar char="-"/>
            </a:pPr>
            <a:r>
              <a:rPr lang="fr-FR" sz="100" dirty="0"/>
              <a:t>I</a:t>
            </a:r>
          </a:p>
          <a:p>
            <a:pPr marL="342900" indent="-342900" algn="l">
              <a:buFontTx/>
              <a:buChar char="-"/>
            </a:pPr>
            <a:endParaRPr lang="fr-FR" sz="2400" dirty="0"/>
          </a:p>
          <a:p>
            <a:pPr algn="l"/>
            <a:endParaRPr lang="fr-FR" sz="2400" dirty="0"/>
          </a:p>
          <a:p>
            <a:pPr algn="l"/>
            <a:endParaRPr lang="fr-FR" sz="2400" dirty="0"/>
          </a:p>
          <a:p>
            <a:pPr marL="342900" indent="-342900" algn="l">
              <a:buFont typeface="Arial" panose="020B0604020202020204" pitchFamily="34" charset="0"/>
              <a:buChar char="•"/>
            </a:pPr>
            <a:endParaRPr lang="fr-FR" sz="2400" dirty="0"/>
          </a:p>
        </p:txBody>
      </p:sp>
    </p:spTree>
    <p:extLst>
      <p:ext uri="{BB962C8B-B14F-4D97-AF65-F5344CB8AC3E}">
        <p14:creationId xmlns:p14="http://schemas.microsoft.com/office/powerpoint/2010/main" val="3543215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57200" y="28828"/>
            <a:ext cx="8229600" cy="1143000"/>
          </a:xfrm>
        </p:spPr>
        <p:txBody>
          <a:bodyPr>
            <a:normAutofit/>
          </a:bodyPr>
          <a:lstStyle/>
          <a:p>
            <a:r>
              <a:rPr lang="fr-FR" dirty="0">
                <a:solidFill>
                  <a:srgbClr val="CF0063"/>
                </a:solidFill>
              </a:rPr>
              <a:t>CORAUT </a:t>
            </a:r>
            <a:r>
              <a:rPr lang="fr-FR" dirty="0" err="1">
                <a:solidFill>
                  <a:srgbClr val="CF0063"/>
                </a:solidFill>
              </a:rPr>
              <a:t>IdRef</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18</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251520" y="1171828"/>
            <a:ext cx="8784976" cy="44894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Tx/>
              <a:buChar char="-"/>
            </a:pPr>
            <a:endParaRPr lang="fr-FR" sz="2400" dirty="0"/>
          </a:p>
          <a:p>
            <a:pPr marL="342900" indent="-342900" algn="l">
              <a:buFontTx/>
              <a:buChar char="-"/>
            </a:pPr>
            <a:endParaRPr lang="fr-FR" sz="2400" dirty="0"/>
          </a:p>
          <a:p>
            <a:pPr algn="l"/>
            <a:endParaRPr lang="fr-FR" sz="2400" dirty="0"/>
          </a:p>
          <a:p>
            <a:pPr algn="l"/>
            <a:endParaRPr lang="fr-FR" sz="2400" dirty="0"/>
          </a:p>
          <a:p>
            <a:pPr marL="342900" indent="-342900" algn="l">
              <a:buFontTx/>
              <a:buChar char="-"/>
            </a:pPr>
            <a:endParaRPr lang="fr-FR" sz="2400" dirty="0"/>
          </a:p>
          <a:p>
            <a:pPr marL="342900" indent="-342900" algn="l">
              <a:buFontTx/>
              <a:buChar char="-"/>
            </a:pPr>
            <a:endParaRPr lang="fr-FR" sz="2400" dirty="0"/>
          </a:p>
          <a:p>
            <a:pPr marL="342900" indent="-342900" algn="l">
              <a:buFontTx/>
              <a:buChar char="-"/>
            </a:pPr>
            <a:endParaRPr lang="fr-FR" sz="2400" dirty="0"/>
          </a:p>
          <a:p>
            <a:pPr marL="342900" indent="-342900" algn="l">
              <a:buFontTx/>
              <a:buChar char="-"/>
            </a:pPr>
            <a:r>
              <a:rPr lang="fr-FR" sz="2400" dirty="0"/>
              <a:t>Echange avec leurs homologues français</a:t>
            </a:r>
          </a:p>
          <a:p>
            <a:pPr marL="342900" indent="-342900" algn="l">
              <a:buFontTx/>
              <a:buChar char="-"/>
            </a:pPr>
            <a:r>
              <a:rPr lang="fr-FR" sz="2400" dirty="0"/>
              <a:t>Transmet les informations reçues de l’ABES</a:t>
            </a:r>
          </a:p>
          <a:p>
            <a:pPr marL="342900" indent="-342900" algn="l">
              <a:buFontTx/>
              <a:buChar char="-"/>
            </a:pPr>
            <a:r>
              <a:rPr lang="fr-FR" sz="2400" dirty="0"/>
              <a:t>Est responsable de la production des données d’autorité</a:t>
            </a:r>
          </a:p>
          <a:p>
            <a:pPr marL="342900" indent="-342900" algn="l">
              <a:buFontTx/>
              <a:buChar char="-"/>
            </a:pPr>
            <a:r>
              <a:rPr lang="fr-FR" sz="2400" dirty="0"/>
              <a:t>Contrôle la qualité des données produites</a:t>
            </a:r>
          </a:p>
          <a:p>
            <a:pPr marL="342900" indent="-342900" algn="l">
              <a:buFontTx/>
              <a:buChar char="-"/>
            </a:pPr>
            <a:r>
              <a:rPr lang="fr-FR" sz="2400" dirty="0"/>
              <a:t>Coordonne les demandes de vérification et de correction</a:t>
            </a:r>
          </a:p>
          <a:p>
            <a:pPr marL="342900" indent="-342900" algn="l">
              <a:buFontTx/>
              <a:buChar char="-"/>
            </a:pPr>
            <a:r>
              <a:rPr lang="fr-FR" sz="2400" dirty="0"/>
              <a:t>Reçoit les demandes de correction des utilisateurs</a:t>
            </a:r>
          </a:p>
          <a:p>
            <a:pPr marL="342900" indent="-342900" algn="l">
              <a:buFontTx/>
              <a:buChar char="-"/>
            </a:pPr>
            <a:r>
              <a:rPr lang="fr-FR" sz="2400" dirty="0"/>
              <a:t>Assure les réponses de premier niveau des catalogueurs</a:t>
            </a:r>
          </a:p>
          <a:p>
            <a:pPr marL="342900" indent="-342900" algn="l">
              <a:buFontTx/>
              <a:buChar char="-"/>
            </a:pPr>
            <a:r>
              <a:rPr lang="fr-FR" sz="2400" dirty="0"/>
              <a:t>Fusionne les notices d’autorité</a:t>
            </a:r>
          </a:p>
          <a:p>
            <a:pPr marL="342900" indent="-342900" algn="l">
              <a:buFontTx/>
              <a:buChar char="-"/>
            </a:pPr>
            <a:r>
              <a:rPr lang="fr-FR" sz="2400" dirty="0"/>
              <a:t>A une responsabilité morale de curation des données</a:t>
            </a:r>
          </a:p>
          <a:p>
            <a:pPr marL="342900" indent="-342900" algn="l">
              <a:buFontTx/>
              <a:buChar char="-"/>
            </a:pPr>
            <a:endParaRPr lang="fr-FR" sz="2400" dirty="0"/>
          </a:p>
          <a:p>
            <a:pPr algn="l"/>
            <a:r>
              <a:rPr lang="fr-CH" sz="2400" dirty="0">
                <a:sym typeface="Wingdings" panose="05000000000000000000" pitchFamily="2" charset="2"/>
              </a:rPr>
              <a:t>	 	</a:t>
            </a:r>
            <a:r>
              <a:rPr lang="fr-CH" sz="2400" dirty="0"/>
              <a:t>UNIGE (Catherine Dietschi)</a:t>
            </a:r>
          </a:p>
          <a:p>
            <a:pPr algn="l"/>
            <a:endParaRPr lang="fr-FR" sz="2400" dirty="0"/>
          </a:p>
          <a:p>
            <a:pPr marL="800100" lvl="1" indent="-342900">
              <a:buFontTx/>
              <a:buChar char="-"/>
            </a:pPr>
            <a:endParaRPr lang="fr-FR" sz="100" dirty="0"/>
          </a:p>
          <a:p>
            <a:pPr marL="342900" indent="-342900" algn="l">
              <a:buFontTx/>
              <a:buChar char="-"/>
            </a:pPr>
            <a:endParaRPr lang="fr-FR" sz="2400" dirty="0"/>
          </a:p>
          <a:p>
            <a:pPr marL="1714500" lvl="3" indent="-342900">
              <a:buFontTx/>
              <a:buChar char="-"/>
            </a:pPr>
            <a:r>
              <a:rPr lang="fr-FR" sz="100" dirty="0"/>
              <a:t>I</a:t>
            </a:r>
          </a:p>
          <a:p>
            <a:pPr marL="342900" indent="-342900" algn="l">
              <a:buFontTx/>
              <a:buChar char="-"/>
            </a:pPr>
            <a:endParaRPr lang="fr-FR" sz="2400" dirty="0"/>
          </a:p>
          <a:p>
            <a:pPr algn="l"/>
            <a:endParaRPr lang="fr-FR" sz="2400" dirty="0"/>
          </a:p>
          <a:p>
            <a:pPr algn="l"/>
            <a:endParaRPr lang="fr-FR" sz="2400" dirty="0"/>
          </a:p>
          <a:p>
            <a:pPr marL="342900" indent="-342900" algn="l">
              <a:buFont typeface="Arial" panose="020B0604020202020204" pitchFamily="34" charset="0"/>
              <a:buChar char="•"/>
            </a:pPr>
            <a:endParaRPr lang="fr-FR" sz="2400" dirty="0"/>
          </a:p>
        </p:txBody>
      </p:sp>
    </p:spTree>
    <p:extLst>
      <p:ext uri="{BB962C8B-B14F-4D97-AF65-F5344CB8AC3E}">
        <p14:creationId xmlns:p14="http://schemas.microsoft.com/office/powerpoint/2010/main" val="3173264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57200" y="28828"/>
            <a:ext cx="8229600" cy="1143000"/>
          </a:xfrm>
        </p:spPr>
        <p:txBody>
          <a:bodyPr>
            <a:normAutofit/>
          </a:bodyPr>
          <a:lstStyle/>
          <a:p>
            <a:r>
              <a:rPr lang="fr-FR" dirty="0">
                <a:solidFill>
                  <a:srgbClr val="CF0063"/>
                </a:solidFill>
              </a:rPr>
              <a:t>Politique de qualité </a:t>
            </a:r>
            <a:r>
              <a:rPr lang="fr-FR" dirty="0" err="1">
                <a:solidFill>
                  <a:srgbClr val="CF0063"/>
                </a:solidFill>
              </a:rPr>
              <a:t>IdRef</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19</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251520" y="1171828"/>
            <a:ext cx="8784976" cy="44894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1800" dirty="0"/>
          </a:p>
          <a:p>
            <a:endParaRPr lang="fr-FR" sz="1800" dirty="0"/>
          </a:p>
          <a:p>
            <a:endParaRPr lang="fr-FR" sz="1800" dirty="0"/>
          </a:p>
          <a:p>
            <a:r>
              <a:rPr lang="fr-FR" sz="2800" dirty="0"/>
              <a:t> </a:t>
            </a:r>
          </a:p>
          <a:p>
            <a:endParaRPr lang="fr-FR" sz="2800" dirty="0"/>
          </a:p>
          <a:p>
            <a:endParaRPr lang="fr-FR" sz="2800" dirty="0"/>
          </a:p>
          <a:p>
            <a:r>
              <a:rPr lang="fr-FR" sz="2800" dirty="0"/>
              <a:t>La politique de qualité repose sur ces 3 actions</a:t>
            </a:r>
          </a:p>
          <a:p>
            <a:pPr lvl="1"/>
            <a:endParaRPr lang="fr-FR" sz="2000" dirty="0"/>
          </a:p>
          <a:p>
            <a:pPr lvl="1"/>
            <a:r>
              <a:rPr lang="fr-FR" sz="2000" dirty="0"/>
              <a:t>1) La notice d'autorité existe et connaît la forme renseignée : </a:t>
            </a:r>
            <a:r>
              <a:rPr lang="fr-FR" sz="2000" b="1" dirty="0">
                <a:solidFill>
                  <a:srgbClr val="CF0063"/>
                </a:solidFill>
              </a:rPr>
              <a:t>faire le lien à l'autorité</a:t>
            </a:r>
          </a:p>
          <a:p>
            <a:pPr lvl="1"/>
            <a:endParaRPr lang="fr-FR" sz="2000" dirty="0"/>
          </a:p>
          <a:p>
            <a:pPr lvl="1"/>
            <a:r>
              <a:rPr lang="fr-FR" sz="2000" dirty="0"/>
              <a:t>2) La notice d'autorité existe mais ne connaît pas la variante de forme : </a:t>
            </a:r>
            <a:r>
              <a:rPr lang="fr-FR" sz="2000" b="1" dirty="0">
                <a:solidFill>
                  <a:srgbClr val="CF0063"/>
                </a:solidFill>
              </a:rPr>
              <a:t>enrichir l'autorité avec la variante de forme</a:t>
            </a:r>
          </a:p>
          <a:p>
            <a:pPr lvl="1"/>
            <a:endParaRPr lang="fr-FR" sz="2000" dirty="0"/>
          </a:p>
          <a:p>
            <a:pPr lvl="1"/>
            <a:r>
              <a:rPr lang="fr-FR" sz="2000" dirty="0"/>
              <a:t>3) La notice d'autorité, qui permettrait de lier, est manquante : </a:t>
            </a:r>
            <a:r>
              <a:rPr lang="fr-FR" sz="2000" b="1" dirty="0">
                <a:solidFill>
                  <a:srgbClr val="CF0063"/>
                </a:solidFill>
              </a:rPr>
              <a:t>créer l'autorité manquante</a:t>
            </a:r>
          </a:p>
          <a:p>
            <a:pPr lvl="1"/>
            <a:endParaRPr lang="fr-FR" sz="2000" b="1" dirty="0">
              <a:solidFill>
                <a:srgbClr val="CF0063"/>
              </a:solidFill>
            </a:endParaRPr>
          </a:p>
          <a:p>
            <a:r>
              <a:rPr lang="fr-FR" sz="2400" dirty="0"/>
              <a:t>Un champ non lié à une autorité contient des formes textuelles non normalisées et non répertoriées</a:t>
            </a:r>
          </a:p>
          <a:p>
            <a:pPr marL="342900" indent="-342900" algn="l">
              <a:buFontTx/>
              <a:buChar char="-"/>
            </a:pPr>
            <a:endParaRPr lang="fr-FR" sz="2400" dirty="0"/>
          </a:p>
          <a:p>
            <a:pPr algn="l"/>
            <a:endParaRPr lang="fr-FR" sz="2400" dirty="0"/>
          </a:p>
          <a:p>
            <a:pPr marL="800100" lvl="1" indent="-342900">
              <a:buFontTx/>
              <a:buChar char="-"/>
            </a:pPr>
            <a:endParaRPr lang="fr-FR" sz="100" dirty="0"/>
          </a:p>
          <a:p>
            <a:pPr marL="342900" indent="-342900" algn="l">
              <a:buFontTx/>
              <a:buChar char="-"/>
            </a:pPr>
            <a:endParaRPr lang="fr-FR" sz="2400" dirty="0"/>
          </a:p>
          <a:p>
            <a:pPr marL="1714500" lvl="3" indent="-342900">
              <a:buFontTx/>
              <a:buChar char="-"/>
            </a:pPr>
            <a:r>
              <a:rPr lang="fr-FR" sz="100" dirty="0"/>
              <a:t>I</a:t>
            </a:r>
          </a:p>
          <a:p>
            <a:pPr marL="342900" indent="-342900" algn="l">
              <a:buFontTx/>
              <a:buChar char="-"/>
            </a:pPr>
            <a:endParaRPr lang="fr-FR" sz="2400" dirty="0"/>
          </a:p>
          <a:p>
            <a:pPr algn="l"/>
            <a:endParaRPr lang="fr-FR" sz="2400" dirty="0"/>
          </a:p>
          <a:p>
            <a:pPr algn="l"/>
            <a:endParaRPr lang="fr-FR" sz="2400" dirty="0"/>
          </a:p>
          <a:p>
            <a:pPr marL="342900" indent="-342900" algn="l">
              <a:buFont typeface="Arial" panose="020B0604020202020204" pitchFamily="34" charset="0"/>
              <a:buChar char="•"/>
            </a:pPr>
            <a:endParaRPr lang="fr-FR" sz="2400" dirty="0"/>
          </a:p>
        </p:txBody>
      </p:sp>
    </p:spTree>
    <p:extLst>
      <p:ext uri="{BB962C8B-B14F-4D97-AF65-F5344CB8AC3E}">
        <p14:creationId xmlns:p14="http://schemas.microsoft.com/office/powerpoint/2010/main" val="3104982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5C066A-E4F5-F64B-ABB6-B7AA396EEBF1}"/>
              </a:ext>
            </a:extLst>
          </p:cNvPr>
          <p:cNvSpPr>
            <a:spLocks noGrp="1"/>
          </p:cNvSpPr>
          <p:nvPr>
            <p:ph type="title"/>
          </p:nvPr>
        </p:nvSpPr>
        <p:spPr>
          <a:xfrm>
            <a:off x="457200" y="294829"/>
            <a:ext cx="8229600" cy="1143000"/>
          </a:xfrm>
        </p:spPr>
        <p:txBody>
          <a:bodyPr/>
          <a:lstStyle/>
          <a:p>
            <a:r>
              <a:rPr lang="fr-FR" dirty="0">
                <a:solidFill>
                  <a:srgbClr val="CF0063"/>
                </a:solidFill>
              </a:rPr>
              <a:t>BIENVENUE A VOTRE FORMATION</a:t>
            </a:r>
          </a:p>
        </p:txBody>
      </p:sp>
      <p:sp>
        <p:nvSpPr>
          <p:cNvPr id="3" name="Espace réservé du numéro de diapositive 2">
            <a:extLst>
              <a:ext uri="{FF2B5EF4-FFF2-40B4-BE49-F238E27FC236}">
                <a16:creationId xmlns:a16="http://schemas.microsoft.com/office/drawing/2014/main" id="{E788D74A-01F0-C54F-B89F-2D80383F1889}"/>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2</a:t>
            </a:fld>
            <a:endParaRPr lang="fr-CH">
              <a:solidFill>
                <a:prstClr val="black">
                  <a:tint val="75000"/>
                </a:prstClr>
              </a:solidFill>
            </a:endParaRPr>
          </a:p>
        </p:txBody>
      </p:sp>
      <p:sp>
        <p:nvSpPr>
          <p:cNvPr id="4" name="ZoneTexte 3">
            <a:extLst>
              <a:ext uri="{FF2B5EF4-FFF2-40B4-BE49-F238E27FC236}">
                <a16:creationId xmlns:a16="http://schemas.microsoft.com/office/drawing/2014/main" id="{E667AD36-0332-E546-B121-C7B8BE86B75D}"/>
              </a:ext>
            </a:extLst>
          </p:cNvPr>
          <p:cNvSpPr txBox="1"/>
          <p:nvPr/>
        </p:nvSpPr>
        <p:spPr>
          <a:xfrm>
            <a:off x="1355304" y="1553474"/>
            <a:ext cx="6264696" cy="523220"/>
          </a:xfrm>
          <a:prstGeom prst="rect">
            <a:avLst/>
          </a:prstGeom>
          <a:noFill/>
        </p:spPr>
        <p:txBody>
          <a:bodyPr wrap="square" rtlCol="0">
            <a:spAutoFit/>
          </a:bodyPr>
          <a:lstStyle/>
          <a:p>
            <a:pPr algn="ctr"/>
            <a:r>
              <a:rPr lang="fr-FR" sz="2800" dirty="0">
                <a:solidFill>
                  <a:srgbClr val="CF0063"/>
                </a:solidFill>
              </a:rPr>
              <a:t>Catalogage 4 : création des autorités </a:t>
            </a:r>
            <a:r>
              <a:rPr lang="fr-FR" sz="2800" dirty="0" err="1">
                <a:solidFill>
                  <a:srgbClr val="CF0063"/>
                </a:solidFill>
              </a:rPr>
              <a:t>IdRef</a:t>
            </a:r>
            <a:endParaRPr lang="fr-FR" sz="2800" dirty="0">
              <a:solidFill>
                <a:srgbClr val="CF0063"/>
              </a:solidFill>
            </a:endParaRPr>
          </a:p>
        </p:txBody>
      </p:sp>
      <p:sp>
        <p:nvSpPr>
          <p:cNvPr id="5" name="ZoneTexte 4">
            <a:extLst>
              <a:ext uri="{FF2B5EF4-FFF2-40B4-BE49-F238E27FC236}">
                <a16:creationId xmlns:a16="http://schemas.microsoft.com/office/drawing/2014/main" id="{BF319058-5940-D44D-92E6-9E1B2F82AA5F}"/>
              </a:ext>
            </a:extLst>
          </p:cNvPr>
          <p:cNvSpPr txBox="1"/>
          <p:nvPr/>
        </p:nvSpPr>
        <p:spPr>
          <a:xfrm>
            <a:off x="251520" y="4437112"/>
            <a:ext cx="8502116" cy="1200329"/>
          </a:xfrm>
          <a:prstGeom prst="rect">
            <a:avLst/>
          </a:prstGeom>
          <a:noFill/>
        </p:spPr>
        <p:txBody>
          <a:bodyPr wrap="square" rtlCol="0">
            <a:spAutoFit/>
          </a:bodyPr>
          <a:lstStyle/>
          <a:p>
            <a:pPr algn="r"/>
            <a:r>
              <a:rPr lang="fr-FR" dirty="0"/>
              <a:t>Préparé par Catherine, Frédéric, Katia &amp; Maria</a:t>
            </a:r>
          </a:p>
          <a:p>
            <a:pPr algn="r"/>
            <a:r>
              <a:rPr lang="fr-FR" dirty="0"/>
              <a:t>Inspiré des formations </a:t>
            </a:r>
            <a:r>
              <a:rPr lang="fr-FR" dirty="0" err="1"/>
              <a:t>IdRef</a:t>
            </a:r>
            <a:r>
              <a:rPr lang="fr-FR" dirty="0"/>
              <a:t> données par Thierry Clavel (RERO) et François Mistral (ABES) et des </a:t>
            </a:r>
            <a:r>
              <a:rPr lang="fr-FR" dirty="0" err="1"/>
              <a:t>J.e</a:t>
            </a:r>
            <a:r>
              <a:rPr lang="fr-FR" dirty="0"/>
              <a:t>-cours de l’ABES</a:t>
            </a:r>
          </a:p>
          <a:p>
            <a:pPr algn="r"/>
            <a:r>
              <a:rPr lang="fr-FR" dirty="0"/>
              <a:t>Avril 2021</a:t>
            </a:r>
          </a:p>
        </p:txBody>
      </p:sp>
      <p:pic>
        <p:nvPicPr>
          <p:cNvPr id="6" name="Image 5"/>
          <p:cNvPicPr>
            <a:picLocks noChangeAspect="1"/>
          </p:cNvPicPr>
          <p:nvPr/>
        </p:nvPicPr>
        <p:blipFill>
          <a:blip r:embed="rId3"/>
          <a:stretch>
            <a:fillRect/>
          </a:stretch>
        </p:blipFill>
        <p:spPr>
          <a:xfrm>
            <a:off x="2824162" y="2626672"/>
            <a:ext cx="3495675" cy="1171575"/>
          </a:xfrm>
          <a:prstGeom prst="rect">
            <a:avLst/>
          </a:prstGeom>
        </p:spPr>
      </p:pic>
    </p:spTree>
    <p:extLst>
      <p:ext uri="{BB962C8B-B14F-4D97-AF65-F5344CB8AC3E}">
        <p14:creationId xmlns:p14="http://schemas.microsoft.com/office/powerpoint/2010/main" val="2137885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57200" y="3071"/>
            <a:ext cx="8229600" cy="1143000"/>
          </a:xfrm>
        </p:spPr>
        <p:txBody>
          <a:bodyPr>
            <a:normAutofit/>
          </a:bodyPr>
          <a:lstStyle/>
          <a:p>
            <a:r>
              <a:rPr lang="fr-FR" dirty="0">
                <a:solidFill>
                  <a:srgbClr val="CF0063"/>
                </a:solidFill>
              </a:rPr>
              <a:t>Typologie des autorités dans </a:t>
            </a:r>
            <a:r>
              <a:rPr lang="fr-FR" dirty="0" err="1">
                <a:solidFill>
                  <a:srgbClr val="CF0063"/>
                </a:solidFill>
              </a:rPr>
              <a:t>IdRef</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20</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1511817"/>
            <a:ext cx="8507288" cy="40993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p:txBody>
      </p:sp>
      <p:graphicFrame>
        <p:nvGraphicFramePr>
          <p:cNvPr id="6" name="Google Shape;110;p17"/>
          <p:cNvGraphicFramePr/>
          <p:nvPr>
            <p:extLst>
              <p:ext uri="{D42A27DB-BD31-4B8C-83A1-F6EECF244321}">
                <p14:modId xmlns:p14="http://schemas.microsoft.com/office/powerpoint/2010/main" val="2832110632"/>
              </p:ext>
            </p:extLst>
          </p:nvPr>
        </p:nvGraphicFramePr>
        <p:xfrm>
          <a:off x="457200" y="1146071"/>
          <a:ext cx="7916500" cy="4261347"/>
        </p:xfrm>
        <a:graphic>
          <a:graphicData uri="http://schemas.openxmlformats.org/drawingml/2006/table">
            <a:tbl>
              <a:tblPr>
                <a:noFill/>
              </a:tblPr>
              <a:tblGrid>
                <a:gridCol w="1295400">
                  <a:extLst>
                    <a:ext uri="{9D8B030D-6E8A-4147-A177-3AD203B41FA5}">
                      <a16:colId xmlns:a16="http://schemas.microsoft.com/office/drawing/2014/main" val="20000"/>
                    </a:ext>
                  </a:extLst>
                </a:gridCol>
                <a:gridCol w="3647667">
                  <a:extLst>
                    <a:ext uri="{9D8B030D-6E8A-4147-A177-3AD203B41FA5}">
                      <a16:colId xmlns:a16="http://schemas.microsoft.com/office/drawing/2014/main" val="20001"/>
                    </a:ext>
                  </a:extLst>
                </a:gridCol>
                <a:gridCol w="2973433">
                  <a:extLst>
                    <a:ext uri="{9D8B030D-6E8A-4147-A177-3AD203B41FA5}">
                      <a16:colId xmlns:a16="http://schemas.microsoft.com/office/drawing/2014/main" val="20002"/>
                    </a:ext>
                  </a:extLst>
                </a:gridCol>
              </a:tblGrid>
              <a:tr h="273479">
                <a:tc rowSpan="7">
                  <a:txBody>
                    <a:bodyPr/>
                    <a:lstStyle/>
                    <a:p>
                      <a:pPr marL="0" marR="0" lvl="0" indent="0" algn="ctr" rtl="0">
                        <a:lnSpc>
                          <a:spcPct val="100000"/>
                        </a:lnSpc>
                        <a:spcBef>
                          <a:spcPts val="0"/>
                        </a:spcBef>
                        <a:spcAft>
                          <a:spcPts val="0"/>
                        </a:spcAft>
                        <a:buClr>
                          <a:schemeClr val="dk1"/>
                        </a:buClr>
                        <a:buSzPts val="1200"/>
                        <a:buFont typeface="Arial"/>
                        <a:buNone/>
                      </a:pPr>
                      <a:endParaRPr sz="1600" b="1" i="0" u="none" strike="noStrike" cap="none" dirty="0">
                        <a:solidFill>
                          <a:schemeClr val="dk1"/>
                        </a:solidFill>
                        <a:latin typeface="Arial"/>
                        <a:ea typeface="Arial"/>
                        <a:cs typeface="Arial"/>
                        <a:sym typeface="Arial"/>
                      </a:endParaRPr>
                    </a:p>
                    <a:p>
                      <a:pPr marL="0" marR="0" lvl="0" indent="0" algn="ctr" rtl="0">
                        <a:lnSpc>
                          <a:spcPct val="100000"/>
                        </a:lnSpc>
                        <a:spcBef>
                          <a:spcPts val="240"/>
                        </a:spcBef>
                        <a:spcAft>
                          <a:spcPts val="0"/>
                        </a:spcAft>
                        <a:buClr>
                          <a:schemeClr val="dk1"/>
                        </a:buClr>
                        <a:buSzPts val="1200"/>
                        <a:buFont typeface="Arial"/>
                        <a:buNone/>
                      </a:pPr>
                      <a:endParaRPr sz="1600" b="1" i="0" u="none" strike="noStrike" cap="none" dirty="0">
                        <a:solidFill>
                          <a:schemeClr val="dk1"/>
                        </a:solidFill>
                        <a:latin typeface="Arial"/>
                        <a:ea typeface="Arial"/>
                        <a:cs typeface="Arial"/>
                        <a:sym typeface="Arial"/>
                      </a:endParaRPr>
                    </a:p>
                    <a:p>
                      <a:pPr marL="0" marR="0" lvl="0" indent="0" algn="ctr" rtl="0">
                        <a:lnSpc>
                          <a:spcPct val="100000"/>
                        </a:lnSpc>
                        <a:spcBef>
                          <a:spcPts val="240"/>
                        </a:spcBef>
                        <a:spcAft>
                          <a:spcPts val="0"/>
                        </a:spcAft>
                        <a:buClr>
                          <a:schemeClr val="dk1"/>
                        </a:buClr>
                        <a:buSzPts val="1200"/>
                        <a:buFont typeface="Arial"/>
                        <a:buNone/>
                      </a:pPr>
                      <a:endParaRPr sz="1600" b="1" i="0" u="none" strike="noStrike" cap="none" dirty="0">
                        <a:solidFill>
                          <a:schemeClr val="dk1"/>
                        </a:solidFill>
                        <a:latin typeface="Arial"/>
                        <a:ea typeface="Arial"/>
                        <a:cs typeface="Arial"/>
                        <a:sym typeface="Arial"/>
                      </a:endParaRPr>
                    </a:p>
                    <a:p>
                      <a:pPr marL="0" marR="0" lvl="0" indent="0" algn="ctr" rtl="0">
                        <a:lnSpc>
                          <a:spcPct val="100000"/>
                        </a:lnSpc>
                        <a:spcBef>
                          <a:spcPts val="240"/>
                        </a:spcBef>
                        <a:spcAft>
                          <a:spcPts val="0"/>
                        </a:spcAft>
                        <a:buClr>
                          <a:schemeClr val="dk1"/>
                        </a:buClr>
                        <a:buSzPts val="1200"/>
                        <a:buFont typeface="Arial"/>
                        <a:buNone/>
                      </a:pPr>
                      <a:r>
                        <a:rPr lang="en-US" sz="1600" b="1" i="0" u="none" strike="noStrike" cap="none" dirty="0" err="1">
                          <a:solidFill>
                            <a:schemeClr val="dk1"/>
                          </a:solidFill>
                          <a:latin typeface="Arial"/>
                          <a:ea typeface="Arial"/>
                          <a:cs typeface="Arial"/>
                          <a:sym typeface="Arial"/>
                        </a:rPr>
                        <a:t>Tous</a:t>
                      </a:r>
                      <a:r>
                        <a:rPr lang="en-US" sz="1600" b="1" i="0" u="none" strike="noStrike" cap="none" dirty="0">
                          <a:solidFill>
                            <a:schemeClr val="dk1"/>
                          </a:solidFill>
                          <a:latin typeface="Arial"/>
                          <a:ea typeface="Arial"/>
                          <a:cs typeface="Arial"/>
                          <a:sym typeface="Arial"/>
                        </a:rPr>
                        <a:t> types</a:t>
                      </a:r>
                      <a:endParaRPr sz="1800" dirty="0"/>
                    </a:p>
                    <a:p>
                      <a:pPr marL="0" marR="0" lvl="0" indent="0" algn="ctr" rtl="0">
                        <a:lnSpc>
                          <a:spcPct val="100000"/>
                        </a:lnSpc>
                        <a:spcBef>
                          <a:spcPts val="240"/>
                        </a:spcBef>
                        <a:spcAft>
                          <a:spcPts val="0"/>
                        </a:spcAft>
                        <a:buClr>
                          <a:schemeClr val="dk1"/>
                        </a:buClr>
                        <a:buSzPts val="1200"/>
                        <a:buFont typeface="Arial"/>
                        <a:buNone/>
                      </a:pPr>
                      <a:r>
                        <a:rPr lang="en-US" sz="1600" b="1" i="0" u="none" strike="noStrike" cap="none" dirty="0">
                          <a:solidFill>
                            <a:schemeClr val="dk1"/>
                          </a:solidFill>
                          <a:latin typeface="Arial"/>
                          <a:ea typeface="Arial"/>
                          <a:cs typeface="Arial"/>
                          <a:sym typeface="Arial"/>
                        </a:rPr>
                        <a:t>hors concepts</a:t>
                      </a:r>
                      <a:endParaRPr sz="1800" dirty="0"/>
                    </a:p>
                  </a:txBody>
                  <a:tcPr marL="91450" marR="91450" marT="45725" marB="45725">
                    <a:lnL w="28575"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600" b="1" i="0" u="none" strike="noStrike" cap="none">
                          <a:solidFill>
                            <a:schemeClr val="dk1"/>
                          </a:solidFill>
                          <a:latin typeface="Arial"/>
                          <a:ea typeface="Arial"/>
                          <a:cs typeface="Arial"/>
                          <a:sym typeface="Arial"/>
                        </a:rPr>
                        <a:t>Types</a:t>
                      </a:r>
                      <a:endParaRPr sz="1800"/>
                    </a:p>
                  </a:txBody>
                  <a:tcPr marL="91450" marR="91450"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600" b="1" i="0" u="none" strike="noStrike" cap="none" dirty="0">
                          <a:solidFill>
                            <a:schemeClr val="dk1"/>
                          </a:solidFill>
                          <a:latin typeface="Arial"/>
                          <a:ea typeface="Arial"/>
                          <a:cs typeface="Arial"/>
                          <a:sym typeface="Arial"/>
                        </a:rPr>
                        <a:t>Qui?</a:t>
                      </a:r>
                      <a:endParaRPr sz="1800" dirty="0"/>
                    </a:p>
                  </a:txBody>
                  <a:tcPr marL="91450" marR="91450"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30175">
                <a:tc vMerge="1">
                  <a:txBody>
                    <a:bodyPr/>
                    <a:lstStyle/>
                    <a:p>
                      <a:endParaRPr lang="fr-FR"/>
                    </a:p>
                  </a:txBody>
                  <a:tcPr/>
                </a:tc>
                <a:tc>
                  <a:txBody>
                    <a:bodyPr/>
                    <a:lstStyle/>
                    <a:p>
                      <a:pPr marL="0" marR="0" lvl="0" indent="0" algn="l" rtl="0">
                        <a:lnSpc>
                          <a:spcPct val="100000"/>
                        </a:lnSpc>
                        <a:spcBef>
                          <a:spcPts val="0"/>
                        </a:spcBef>
                        <a:spcAft>
                          <a:spcPts val="0"/>
                        </a:spcAft>
                        <a:buClr>
                          <a:schemeClr val="dk1"/>
                        </a:buClr>
                        <a:buSzPts val="1200"/>
                        <a:buFont typeface="Arial"/>
                        <a:buNone/>
                      </a:pPr>
                      <a:r>
                        <a:rPr lang="en-US" sz="1400" b="1" i="0" u="none" strike="noStrike" cap="none" dirty="0" err="1">
                          <a:solidFill>
                            <a:schemeClr val="dk1"/>
                          </a:solidFill>
                          <a:latin typeface="Arial"/>
                          <a:ea typeface="Arial"/>
                          <a:cs typeface="Arial"/>
                          <a:sym typeface="Arial"/>
                        </a:rPr>
                        <a:t>personnes</a:t>
                      </a:r>
                      <a:r>
                        <a:rPr lang="en-US" sz="1400" b="1" i="0" u="none" strike="noStrike" cap="none" dirty="0">
                          <a:solidFill>
                            <a:schemeClr val="dk1"/>
                          </a:solidFill>
                          <a:latin typeface="Arial"/>
                          <a:ea typeface="Arial"/>
                          <a:cs typeface="Arial"/>
                          <a:sym typeface="Arial"/>
                        </a:rPr>
                        <a:t> physiques</a:t>
                      </a:r>
                      <a:endParaRPr sz="1600" dirty="0"/>
                    </a:p>
                  </a:txBody>
                  <a:tcPr marL="91450" marR="91450"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rowSpan="6">
                  <a:txBody>
                    <a:bodyPr/>
                    <a:lstStyle/>
                    <a:p>
                      <a:pPr marL="0" marR="0" lvl="0" indent="0" algn="l" rtl="0">
                        <a:lnSpc>
                          <a:spcPct val="100000"/>
                        </a:lnSpc>
                        <a:spcBef>
                          <a:spcPts val="0"/>
                        </a:spcBef>
                        <a:spcAft>
                          <a:spcPts val="0"/>
                        </a:spcAft>
                        <a:buClr>
                          <a:schemeClr val="dk1"/>
                        </a:buClr>
                        <a:buSzPts val="1200"/>
                        <a:buFont typeface="Arial"/>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240"/>
                        </a:spcBef>
                        <a:spcAft>
                          <a:spcPts val="0"/>
                        </a:spcAft>
                        <a:buClr>
                          <a:schemeClr val="dk1"/>
                        </a:buClr>
                        <a:buSzPts val="1200"/>
                        <a:buFont typeface="Arial"/>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240"/>
                        </a:spcBef>
                        <a:spcAft>
                          <a:spcPts val="0"/>
                        </a:spcAft>
                        <a:buClr>
                          <a:schemeClr val="dk1"/>
                        </a:buClr>
                        <a:buSzPts val="1200"/>
                        <a:buFont typeface="Arial"/>
                        <a:buNone/>
                      </a:pP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240"/>
                        </a:spcBef>
                        <a:spcAft>
                          <a:spcPts val="0"/>
                        </a:spcAft>
                        <a:buClr>
                          <a:schemeClr val="dk1"/>
                        </a:buClr>
                        <a:buSzPts val="1200"/>
                        <a:buFont typeface="Arial"/>
                        <a:buNone/>
                      </a:pPr>
                      <a:r>
                        <a:rPr lang="en-US" sz="1600" b="1" i="0" u="none" strike="noStrike" cap="none" err="1">
                          <a:solidFill>
                            <a:schemeClr val="dk1"/>
                          </a:solidFill>
                          <a:latin typeface="Arial"/>
                          <a:ea typeface="Arial"/>
                          <a:cs typeface="Arial"/>
                          <a:sym typeface="Arial"/>
                        </a:rPr>
                        <a:t>Créées</a:t>
                      </a:r>
                      <a:r>
                        <a:rPr lang="en-US" sz="1600" b="1" i="0" u="none" strike="noStrike" cap="none">
                          <a:solidFill>
                            <a:schemeClr val="dk1"/>
                          </a:solidFill>
                          <a:latin typeface="Arial"/>
                          <a:ea typeface="Arial"/>
                          <a:cs typeface="Arial"/>
                          <a:sym typeface="Arial"/>
                        </a:rPr>
                        <a:t> et </a:t>
                      </a:r>
                      <a:r>
                        <a:rPr lang="en-US" sz="1600" b="1" i="0" u="none" strike="noStrike" cap="none" err="1">
                          <a:solidFill>
                            <a:schemeClr val="dk1"/>
                          </a:solidFill>
                          <a:latin typeface="Arial"/>
                          <a:ea typeface="Arial"/>
                          <a:cs typeface="Arial"/>
                          <a:sym typeface="Arial"/>
                        </a:rPr>
                        <a:t>mises</a:t>
                      </a:r>
                      <a:r>
                        <a:rPr lang="en-US" sz="1600" b="1" i="0" u="none" strike="noStrike" cap="none">
                          <a:solidFill>
                            <a:schemeClr val="dk1"/>
                          </a:solidFill>
                          <a:latin typeface="Arial"/>
                          <a:ea typeface="Arial"/>
                          <a:cs typeface="Arial"/>
                          <a:sym typeface="Arial"/>
                        </a:rPr>
                        <a:t> à jour par </a:t>
                      </a:r>
                      <a:r>
                        <a:rPr lang="en-US" sz="1600" b="1" i="0" u="none" strike="noStrike" cap="none" err="1">
                          <a:solidFill>
                            <a:schemeClr val="dk1"/>
                          </a:solidFill>
                          <a:latin typeface="Arial"/>
                          <a:ea typeface="Arial"/>
                          <a:cs typeface="Arial"/>
                          <a:sym typeface="Arial"/>
                        </a:rPr>
                        <a:t>tous</a:t>
                      </a:r>
                      <a:r>
                        <a:rPr lang="en-US" sz="1600" b="1" i="0" u="none" strike="noStrike" cap="none">
                          <a:solidFill>
                            <a:schemeClr val="dk1"/>
                          </a:solidFill>
                          <a:latin typeface="Arial"/>
                          <a:ea typeface="Arial"/>
                          <a:cs typeface="Arial"/>
                          <a:sym typeface="Arial"/>
                        </a:rPr>
                        <a:t> les </a:t>
                      </a:r>
                      <a:r>
                        <a:rPr lang="en-US" sz="1600" b="1" i="0" u="none" strike="noStrike" cap="none" err="1">
                          <a:solidFill>
                            <a:schemeClr val="dk1"/>
                          </a:solidFill>
                          <a:latin typeface="Arial"/>
                          <a:ea typeface="Arial"/>
                          <a:cs typeface="Arial"/>
                          <a:sym typeface="Arial"/>
                        </a:rPr>
                        <a:t>catalogueurs</a:t>
                      </a:r>
                      <a:endParaRPr sz="1800"/>
                    </a:p>
                    <a:p>
                      <a:pPr marL="0" marR="0" lvl="0" indent="0" algn="l" rtl="0">
                        <a:spcBef>
                          <a:spcPts val="0"/>
                        </a:spcBef>
                        <a:spcAft>
                          <a:spcPts val="0"/>
                        </a:spcAft>
                        <a:buNone/>
                      </a:pPr>
                      <a:endParaRPr sz="1600" b="1" i="0" u="none">
                        <a:solidFill>
                          <a:schemeClr val="dk1"/>
                        </a:solidFill>
                        <a:latin typeface="Arial"/>
                        <a:ea typeface="Arial"/>
                        <a:cs typeface="Arial"/>
                        <a:sym typeface="Arial"/>
                      </a:endParaRPr>
                    </a:p>
                  </a:txBody>
                  <a:tcPr marL="91450" marR="91450"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30175">
                <a:tc vMerge="1">
                  <a:txBody>
                    <a:bodyPr/>
                    <a:lstStyle/>
                    <a:p>
                      <a:endParaRPr lang="fr-FR"/>
                    </a:p>
                  </a:txBody>
                  <a:tcPr/>
                </a:tc>
                <a:tc>
                  <a:txBody>
                    <a:bodyPr/>
                    <a:lstStyle/>
                    <a:p>
                      <a:pPr marL="0" marR="0" lvl="0" indent="0" algn="l" rtl="0">
                        <a:lnSpc>
                          <a:spcPct val="100000"/>
                        </a:lnSpc>
                        <a:spcBef>
                          <a:spcPts val="0"/>
                        </a:spcBef>
                        <a:spcAft>
                          <a:spcPts val="0"/>
                        </a:spcAft>
                        <a:buClr>
                          <a:schemeClr val="dk1"/>
                        </a:buClr>
                        <a:buSzPts val="1200"/>
                        <a:buFont typeface="Arial"/>
                        <a:buNone/>
                      </a:pPr>
                      <a:r>
                        <a:rPr lang="en-US" sz="1400" b="1" i="0" u="none" dirty="0" err="1">
                          <a:solidFill>
                            <a:schemeClr val="dk1"/>
                          </a:solidFill>
                          <a:latin typeface="Arial"/>
                          <a:ea typeface="Arial"/>
                          <a:cs typeface="Arial"/>
                          <a:sym typeface="Arial"/>
                        </a:rPr>
                        <a:t>collectivités</a:t>
                      </a:r>
                      <a:r>
                        <a:rPr lang="en-US" sz="1400" b="1" i="0" u="none" dirty="0">
                          <a:solidFill>
                            <a:schemeClr val="dk1"/>
                          </a:solidFill>
                          <a:latin typeface="Arial"/>
                          <a:ea typeface="Arial"/>
                          <a:cs typeface="Arial"/>
                          <a:sym typeface="Arial"/>
                        </a:rPr>
                        <a:t>, </a:t>
                      </a:r>
                      <a:r>
                        <a:rPr lang="en-US" sz="1400" b="1" i="0" u="none" dirty="0" err="1">
                          <a:solidFill>
                            <a:schemeClr val="dk1"/>
                          </a:solidFill>
                          <a:latin typeface="Arial"/>
                          <a:ea typeface="Arial"/>
                          <a:cs typeface="Arial"/>
                          <a:sym typeface="Arial"/>
                        </a:rPr>
                        <a:t>congrès</a:t>
                      </a:r>
                      <a:endParaRPr sz="1600" dirty="0"/>
                    </a:p>
                  </a:txBody>
                  <a:tcPr marL="91450" marR="91450"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fr-FR"/>
                    </a:p>
                  </a:txBody>
                  <a:tcPr/>
                </a:tc>
                <a:extLst>
                  <a:ext uri="{0D108BD9-81ED-4DB2-BD59-A6C34878D82A}">
                    <a16:rowId xmlns:a16="http://schemas.microsoft.com/office/drawing/2014/main" val="10002"/>
                  </a:ext>
                </a:extLst>
              </a:tr>
              <a:tr h="330175">
                <a:tc vMerge="1">
                  <a:txBody>
                    <a:bodyPr/>
                    <a:lstStyle/>
                    <a:p>
                      <a:endParaRPr lang="fr-FR"/>
                    </a:p>
                  </a:txBody>
                  <a:tcPr/>
                </a:tc>
                <a:tc>
                  <a:txBody>
                    <a:bodyPr/>
                    <a:lstStyle/>
                    <a:p>
                      <a:pPr marL="0" marR="0" lvl="0" indent="0" algn="l" rtl="0">
                        <a:lnSpc>
                          <a:spcPct val="100000"/>
                        </a:lnSpc>
                        <a:spcBef>
                          <a:spcPts val="0"/>
                        </a:spcBef>
                        <a:spcAft>
                          <a:spcPts val="0"/>
                        </a:spcAft>
                        <a:buClr>
                          <a:schemeClr val="dk1"/>
                        </a:buClr>
                        <a:buSzPts val="1200"/>
                        <a:buFont typeface="Arial"/>
                        <a:buNone/>
                      </a:pPr>
                      <a:r>
                        <a:rPr lang="en-US" sz="1400" b="1" i="0" u="none" dirty="0">
                          <a:solidFill>
                            <a:schemeClr val="dk1"/>
                          </a:solidFill>
                          <a:latin typeface="Arial"/>
                          <a:ea typeface="Arial"/>
                          <a:cs typeface="Arial"/>
                          <a:sym typeface="Arial"/>
                        </a:rPr>
                        <a:t>nom </a:t>
                      </a:r>
                      <a:r>
                        <a:rPr lang="en-US" sz="1400" b="1" i="0" u="none" dirty="0" err="1">
                          <a:solidFill>
                            <a:schemeClr val="dk1"/>
                          </a:solidFill>
                          <a:latin typeface="Arial"/>
                          <a:ea typeface="Arial"/>
                          <a:cs typeface="Arial"/>
                          <a:sym typeface="Arial"/>
                        </a:rPr>
                        <a:t>générique</a:t>
                      </a:r>
                      <a:r>
                        <a:rPr lang="en-US" sz="1400" b="1" i="0" u="none" dirty="0">
                          <a:solidFill>
                            <a:schemeClr val="dk1"/>
                          </a:solidFill>
                          <a:latin typeface="Arial"/>
                          <a:ea typeface="Arial"/>
                          <a:cs typeface="Arial"/>
                          <a:sym typeface="Arial"/>
                        </a:rPr>
                        <a:t> de </a:t>
                      </a:r>
                      <a:r>
                        <a:rPr lang="en-US" sz="1400" b="1" i="0" u="none" dirty="0" err="1">
                          <a:solidFill>
                            <a:schemeClr val="dk1"/>
                          </a:solidFill>
                          <a:latin typeface="Arial"/>
                          <a:ea typeface="Arial"/>
                          <a:cs typeface="Arial"/>
                          <a:sym typeface="Arial"/>
                        </a:rPr>
                        <a:t>famille</a:t>
                      </a:r>
                      <a:endParaRPr sz="1600" dirty="0"/>
                    </a:p>
                  </a:txBody>
                  <a:tcPr marL="91450" marR="91450"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fr-FR"/>
                    </a:p>
                  </a:txBody>
                  <a:tcPr/>
                </a:tc>
                <a:extLst>
                  <a:ext uri="{0D108BD9-81ED-4DB2-BD59-A6C34878D82A}">
                    <a16:rowId xmlns:a16="http://schemas.microsoft.com/office/drawing/2014/main" val="10003"/>
                  </a:ext>
                </a:extLst>
              </a:tr>
              <a:tr h="273479">
                <a:tc vMerge="1">
                  <a:txBody>
                    <a:bodyPr/>
                    <a:lstStyle/>
                    <a:p>
                      <a:endParaRPr lang="fr-FR"/>
                    </a:p>
                  </a:txBody>
                  <a:tcPr/>
                </a:tc>
                <a:tc>
                  <a:txBody>
                    <a:bodyPr/>
                    <a:lstStyle/>
                    <a:p>
                      <a:pPr marL="0" marR="0" lvl="0" indent="0" algn="l" rtl="0">
                        <a:lnSpc>
                          <a:spcPct val="100000"/>
                        </a:lnSpc>
                        <a:spcBef>
                          <a:spcPts val="0"/>
                        </a:spcBef>
                        <a:spcAft>
                          <a:spcPts val="0"/>
                        </a:spcAft>
                        <a:buClr>
                          <a:schemeClr val="dk1"/>
                        </a:buClr>
                        <a:buSzPts val="1200"/>
                        <a:buFont typeface="Arial"/>
                        <a:buNone/>
                      </a:pPr>
                      <a:r>
                        <a:rPr lang="en-US" sz="1400" b="1" i="0" u="none" dirty="0" err="1">
                          <a:solidFill>
                            <a:schemeClr val="dk1"/>
                          </a:solidFill>
                          <a:latin typeface="Arial"/>
                          <a:ea typeface="Arial"/>
                          <a:cs typeface="Arial"/>
                          <a:sym typeface="Arial"/>
                        </a:rPr>
                        <a:t>titre</a:t>
                      </a:r>
                      <a:r>
                        <a:rPr lang="en-US" sz="1400" b="1" i="0" u="none" dirty="0">
                          <a:solidFill>
                            <a:schemeClr val="dk1"/>
                          </a:solidFill>
                          <a:latin typeface="Arial"/>
                          <a:ea typeface="Arial"/>
                          <a:cs typeface="Arial"/>
                          <a:sym typeface="Arial"/>
                        </a:rPr>
                        <a:t> </a:t>
                      </a:r>
                      <a:r>
                        <a:rPr lang="en-US" sz="1400" b="1" i="0" u="none" dirty="0" err="1">
                          <a:solidFill>
                            <a:schemeClr val="dk1"/>
                          </a:solidFill>
                          <a:latin typeface="Arial"/>
                          <a:ea typeface="Arial"/>
                          <a:cs typeface="Arial"/>
                          <a:sym typeface="Arial"/>
                        </a:rPr>
                        <a:t>uniforme</a:t>
                      </a:r>
                      <a:endParaRPr sz="1600" dirty="0"/>
                    </a:p>
                  </a:txBody>
                  <a:tcPr marL="91450" marR="91450"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fr-FR"/>
                    </a:p>
                  </a:txBody>
                  <a:tcPr/>
                </a:tc>
                <a:extLst>
                  <a:ext uri="{0D108BD9-81ED-4DB2-BD59-A6C34878D82A}">
                    <a16:rowId xmlns:a16="http://schemas.microsoft.com/office/drawing/2014/main" val="10004"/>
                  </a:ext>
                </a:extLst>
              </a:tr>
              <a:tr h="273479">
                <a:tc vMerge="1">
                  <a:txBody>
                    <a:bodyPr/>
                    <a:lstStyle/>
                    <a:p>
                      <a:endParaRPr lang="fr-FR"/>
                    </a:p>
                  </a:txBody>
                  <a:tcPr/>
                </a:tc>
                <a:tc>
                  <a:txBody>
                    <a:bodyPr/>
                    <a:lstStyle/>
                    <a:p>
                      <a:pPr marL="0" marR="0" lvl="0" indent="0" algn="l" rtl="0">
                        <a:lnSpc>
                          <a:spcPct val="100000"/>
                        </a:lnSpc>
                        <a:spcBef>
                          <a:spcPts val="0"/>
                        </a:spcBef>
                        <a:spcAft>
                          <a:spcPts val="0"/>
                        </a:spcAft>
                        <a:buClr>
                          <a:schemeClr val="dk1"/>
                        </a:buClr>
                        <a:buSzPts val="1200"/>
                        <a:buFont typeface="Arial"/>
                        <a:buNone/>
                      </a:pPr>
                      <a:r>
                        <a:rPr lang="fr-CH" sz="1400" b="1" i="0" u="none" dirty="0">
                          <a:solidFill>
                            <a:schemeClr val="dk1"/>
                          </a:solidFill>
                          <a:latin typeface="Arial"/>
                          <a:ea typeface="Arial"/>
                          <a:cs typeface="Arial"/>
                          <a:sym typeface="Arial"/>
                        </a:rPr>
                        <a:t>nom</a:t>
                      </a:r>
                      <a:r>
                        <a:rPr lang="fr-CH" sz="1400" b="1" i="0" u="none" baseline="0" dirty="0">
                          <a:solidFill>
                            <a:schemeClr val="dk1"/>
                          </a:solidFill>
                          <a:latin typeface="Arial"/>
                          <a:ea typeface="Arial"/>
                          <a:cs typeface="Arial"/>
                          <a:sym typeface="Arial"/>
                        </a:rPr>
                        <a:t> géographique</a:t>
                      </a:r>
                      <a:endParaRPr sz="1400" dirty="0"/>
                    </a:p>
                  </a:txBody>
                  <a:tcPr marL="91450" marR="91450"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vMerge="1">
                  <a:txBody>
                    <a:bodyPr/>
                    <a:lstStyle/>
                    <a:p>
                      <a:endParaRPr lang="fr-FR"/>
                    </a:p>
                  </a:txBody>
                  <a:tcPr/>
                </a:tc>
                <a:extLst>
                  <a:ext uri="{0D108BD9-81ED-4DB2-BD59-A6C34878D82A}">
                    <a16:rowId xmlns:a16="http://schemas.microsoft.com/office/drawing/2014/main" val="10005"/>
                  </a:ext>
                </a:extLst>
              </a:tr>
              <a:tr h="368821">
                <a:tc vMerge="1">
                  <a:txBody>
                    <a:bodyPr/>
                    <a:lstStyle/>
                    <a:p>
                      <a:endParaRPr lang="fr-FR"/>
                    </a:p>
                  </a:txBody>
                  <a:tcPr/>
                </a:tc>
                <a:tc>
                  <a:txBody>
                    <a:bodyPr/>
                    <a:lstStyle/>
                    <a:p>
                      <a:pPr marL="0" marR="0" lvl="0" indent="0" algn="l" rtl="0">
                        <a:lnSpc>
                          <a:spcPct val="100000"/>
                        </a:lnSpc>
                        <a:spcBef>
                          <a:spcPts val="0"/>
                        </a:spcBef>
                        <a:spcAft>
                          <a:spcPts val="0"/>
                        </a:spcAft>
                        <a:buClr>
                          <a:schemeClr val="dk1"/>
                        </a:buClr>
                        <a:buSzPts val="1200"/>
                        <a:buFont typeface="Arial"/>
                        <a:buNone/>
                      </a:pPr>
                      <a:r>
                        <a:rPr lang="fr-CH" sz="1400" b="1" i="0" u="none" dirty="0">
                          <a:solidFill>
                            <a:schemeClr val="dk1"/>
                          </a:solidFill>
                          <a:latin typeface="Arial"/>
                          <a:ea typeface="Arial"/>
                          <a:cs typeface="Arial"/>
                          <a:sym typeface="Arial"/>
                        </a:rPr>
                        <a:t>auteur-titre (du point de vue matières)</a:t>
                      </a:r>
                      <a:endParaRPr lang="fr-CH" sz="1600" dirty="0"/>
                    </a:p>
                  </a:txBody>
                  <a:tcPr marL="91450" marR="91450"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vMerge="1">
                  <a:txBody>
                    <a:bodyPr/>
                    <a:lstStyle/>
                    <a:p>
                      <a:endParaRPr lang="fr-FR"/>
                    </a:p>
                  </a:txBody>
                  <a:tcPr/>
                </a:tc>
                <a:extLst>
                  <a:ext uri="{0D108BD9-81ED-4DB2-BD59-A6C34878D82A}">
                    <a16:rowId xmlns:a16="http://schemas.microsoft.com/office/drawing/2014/main" val="10006"/>
                  </a:ext>
                </a:extLst>
              </a:tr>
              <a:tr h="372915">
                <a:tc rowSpan="2">
                  <a:txBody>
                    <a:bodyPr/>
                    <a:lstStyle/>
                    <a:p>
                      <a:pPr marL="0" marR="0" lvl="0" indent="0" algn="l" rtl="0">
                        <a:lnSpc>
                          <a:spcPct val="100000"/>
                        </a:lnSpc>
                        <a:spcBef>
                          <a:spcPts val="0"/>
                        </a:spcBef>
                        <a:spcAft>
                          <a:spcPts val="0"/>
                        </a:spcAft>
                        <a:buClr>
                          <a:schemeClr val="dk1"/>
                        </a:buClr>
                        <a:buSzPts val="1200"/>
                        <a:buFont typeface="Arial"/>
                        <a:buNone/>
                      </a:pPr>
                      <a:r>
                        <a:rPr lang="en-US" sz="1050" b="0" i="0" u="none" dirty="0">
                          <a:solidFill>
                            <a:schemeClr val="tx2">
                              <a:lumMod val="60000"/>
                              <a:lumOff val="40000"/>
                            </a:schemeClr>
                          </a:solidFill>
                          <a:latin typeface="Arial"/>
                          <a:ea typeface="Arial"/>
                          <a:cs typeface="Arial"/>
                          <a:sym typeface="Arial"/>
                        </a:rPr>
                        <a:t> </a:t>
                      </a:r>
                      <a:endParaRPr sz="1100" b="0" dirty="0">
                        <a:solidFill>
                          <a:schemeClr val="tx2">
                            <a:lumMod val="60000"/>
                            <a:lumOff val="40000"/>
                          </a:schemeClr>
                        </a:solidFill>
                      </a:endParaRPr>
                    </a:p>
                    <a:p>
                      <a:pPr marL="0" marR="0" lvl="0" indent="0" algn="l" rtl="0">
                        <a:lnSpc>
                          <a:spcPct val="100000"/>
                        </a:lnSpc>
                        <a:spcBef>
                          <a:spcPts val="240"/>
                        </a:spcBef>
                        <a:spcAft>
                          <a:spcPts val="0"/>
                        </a:spcAft>
                        <a:buClr>
                          <a:schemeClr val="dk1"/>
                        </a:buClr>
                        <a:buSzPts val="1200"/>
                        <a:buFont typeface="Arial"/>
                        <a:buNone/>
                      </a:pPr>
                      <a:r>
                        <a:rPr lang="en-US" sz="1050" b="0" i="0" u="none" dirty="0">
                          <a:solidFill>
                            <a:schemeClr val="tx2">
                              <a:lumMod val="60000"/>
                              <a:lumOff val="40000"/>
                            </a:schemeClr>
                          </a:solidFill>
                          <a:latin typeface="Arial"/>
                          <a:ea typeface="Arial"/>
                          <a:cs typeface="Arial"/>
                          <a:sym typeface="Arial"/>
                        </a:rPr>
                        <a:t>Concepts</a:t>
                      </a:r>
                      <a:br>
                        <a:rPr lang="en-US" sz="1050" b="0" i="0" u="none" dirty="0">
                          <a:solidFill>
                            <a:schemeClr val="tx2">
                              <a:lumMod val="60000"/>
                              <a:lumOff val="40000"/>
                            </a:schemeClr>
                          </a:solidFill>
                          <a:latin typeface="Arial"/>
                          <a:ea typeface="Arial"/>
                          <a:cs typeface="Arial"/>
                          <a:sym typeface="Arial"/>
                        </a:rPr>
                      </a:br>
                      <a:r>
                        <a:rPr lang="en-US" sz="1050" b="0" i="0" u="none" dirty="0">
                          <a:solidFill>
                            <a:schemeClr val="tx2">
                              <a:lumMod val="60000"/>
                              <a:lumOff val="40000"/>
                            </a:schemeClr>
                          </a:solidFill>
                          <a:latin typeface="Arial"/>
                          <a:ea typeface="Arial"/>
                          <a:cs typeface="Arial"/>
                          <a:sym typeface="Arial"/>
                        </a:rPr>
                        <a:t>RAMEAU</a:t>
                      </a:r>
                      <a:endParaRPr sz="1100" b="0" dirty="0">
                        <a:solidFill>
                          <a:schemeClr val="tx2">
                            <a:lumMod val="60000"/>
                            <a:lumOff val="40000"/>
                          </a:schemeClr>
                        </a:solidFill>
                      </a:endParaRPr>
                    </a:p>
                  </a:txBody>
                  <a:tcPr marL="91450" marR="91450" marT="45725" marB="45725">
                    <a:lnL w="28575"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050" b="0" i="0" u="none" dirty="0" err="1">
                          <a:solidFill>
                            <a:schemeClr val="tx2">
                              <a:lumMod val="60000"/>
                              <a:lumOff val="40000"/>
                            </a:schemeClr>
                          </a:solidFill>
                          <a:latin typeface="Arial"/>
                          <a:ea typeface="Arial"/>
                          <a:cs typeface="Arial"/>
                          <a:sym typeface="Arial"/>
                        </a:rPr>
                        <a:t>sujet</a:t>
                      </a:r>
                      <a:r>
                        <a:rPr lang="en-US" sz="1050" b="0" i="0" u="none" dirty="0">
                          <a:solidFill>
                            <a:schemeClr val="tx2">
                              <a:lumMod val="60000"/>
                              <a:lumOff val="40000"/>
                            </a:schemeClr>
                          </a:solidFill>
                          <a:latin typeface="Arial"/>
                          <a:ea typeface="Arial"/>
                          <a:cs typeface="Arial"/>
                          <a:sym typeface="Arial"/>
                        </a:rPr>
                        <a:t> Rameau</a:t>
                      </a:r>
                    </a:p>
                    <a:p>
                      <a:pPr marL="0" marR="0" lvl="0" indent="0" algn="l" rtl="0">
                        <a:lnSpc>
                          <a:spcPct val="100000"/>
                        </a:lnSpc>
                        <a:spcBef>
                          <a:spcPts val="0"/>
                        </a:spcBef>
                        <a:spcAft>
                          <a:spcPts val="0"/>
                        </a:spcAft>
                        <a:buClr>
                          <a:schemeClr val="dk1"/>
                        </a:buClr>
                        <a:buSzPts val="1200"/>
                        <a:buFont typeface="Arial"/>
                        <a:buNone/>
                      </a:pPr>
                      <a:r>
                        <a:rPr lang="en-US" sz="1050" b="0" i="0" u="none" dirty="0" err="1">
                          <a:solidFill>
                            <a:schemeClr val="tx2">
                              <a:lumMod val="60000"/>
                              <a:lumOff val="40000"/>
                            </a:schemeClr>
                          </a:solidFill>
                          <a:latin typeface="Arial"/>
                          <a:ea typeface="Arial"/>
                          <a:cs typeface="Arial"/>
                          <a:sym typeface="Arial"/>
                        </a:rPr>
                        <a:t>forme</a:t>
                      </a:r>
                      <a:r>
                        <a:rPr lang="en-US" sz="1050" b="0" i="0" u="none" dirty="0">
                          <a:solidFill>
                            <a:schemeClr val="tx2">
                              <a:lumMod val="60000"/>
                              <a:lumOff val="40000"/>
                            </a:schemeClr>
                          </a:solidFill>
                          <a:latin typeface="Arial"/>
                          <a:ea typeface="Arial"/>
                          <a:cs typeface="Arial"/>
                          <a:sym typeface="Arial"/>
                        </a:rPr>
                        <a:t> </a:t>
                      </a:r>
                      <a:r>
                        <a:rPr lang="en-US" sz="1050" b="0" i="0" u="none" dirty="0" err="1">
                          <a:solidFill>
                            <a:schemeClr val="tx2">
                              <a:lumMod val="60000"/>
                              <a:lumOff val="40000"/>
                            </a:schemeClr>
                          </a:solidFill>
                          <a:latin typeface="Arial"/>
                          <a:ea typeface="Arial"/>
                          <a:cs typeface="Arial"/>
                          <a:sym typeface="Arial"/>
                        </a:rPr>
                        <a:t>ou</a:t>
                      </a:r>
                      <a:r>
                        <a:rPr lang="en-US" sz="1050" b="0" i="0" u="none" dirty="0">
                          <a:solidFill>
                            <a:schemeClr val="tx2">
                              <a:lumMod val="60000"/>
                              <a:lumOff val="40000"/>
                            </a:schemeClr>
                          </a:solidFill>
                          <a:latin typeface="Arial"/>
                          <a:ea typeface="Arial"/>
                          <a:cs typeface="Arial"/>
                          <a:sym typeface="Arial"/>
                        </a:rPr>
                        <a:t> genre Rameau</a:t>
                      </a:r>
                      <a:endParaRPr sz="1100" b="0" dirty="0">
                        <a:solidFill>
                          <a:schemeClr val="tx2">
                            <a:lumMod val="60000"/>
                            <a:lumOff val="40000"/>
                          </a:schemeClr>
                        </a:solidFill>
                      </a:endParaRPr>
                    </a:p>
                  </a:txBody>
                  <a:tcPr marL="91450" marR="91450"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rowSpan="2">
                  <a:txBody>
                    <a:bodyPr/>
                    <a:lstStyle/>
                    <a:p>
                      <a:pPr marL="0" marR="0" lvl="0" indent="0" algn="l" rtl="0">
                        <a:lnSpc>
                          <a:spcPct val="100000"/>
                        </a:lnSpc>
                        <a:spcBef>
                          <a:spcPts val="0"/>
                        </a:spcBef>
                        <a:spcAft>
                          <a:spcPts val="0"/>
                        </a:spcAft>
                        <a:buClr>
                          <a:schemeClr val="dk1"/>
                        </a:buClr>
                        <a:buSzPts val="1200"/>
                        <a:buFont typeface="Arial"/>
                        <a:buNone/>
                      </a:pPr>
                      <a:endParaRPr sz="1050" b="0" i="0" u="none" dirty="0">
                        <a:solidFill>
                          <a:schemeClr val="tx2">
                            <a:lumMod val="60000"/>
                            <a:lumOff val="40000"/>
                          </a:schemeClr>
                        </a:solidFill>
                        <a:latin typeface="Arial"/>
                        <a:ea typeface="Arial"/>
                        <a:cs typeface="Arial"/>
                        <a:sym typeface="Arial"/>
                      </a:endParaRPr>
                    </a:p>
                    <a:p>
                      <a:pPr marL="0" marR="0" lvl="0" indent="0" algn="ctr" rtl="0">
                        <a:lnSpc>
                          <a:spcPct val="100000"/>
                        </a:lnSpc>
                        <a:spcBef>
                          <a:spcPts val="240"/>
                        </a:spcBef>
                        <a:spcAft>
                          <a:spcPts val="0"/>
                        </a:spcAft>
                        <a:buClr>
                          <a:schemeClr val="dk1"/>
                        </a:buClr>
                        <a:buSzPts val="1200"/>
                        <a:buFont typeface="Arial"/>
                        <a:buNone/>
                      </a:pPr>
                      <a:r>
                        <a:rPr lang="en-US" sz="1050" b="0" i="0" u="none" dirty="0" err="1">
                          <a:solidFill>
                            <a:schemeClr val="tx2">
                              <a:lumMod val="60000"/>
                              <a:lumOff val="40000"/>
                            </a:schemeClr>
                          </a:solidFill>
                          <a:latin typeface="Arial"/>
                          <a:ea typeface="Arial"/>
                          <a:cs typeface="Arial"/>
                          <a:sym typeface="Arial"/>
                        </a:rPr>
                        <a:t>Chargement</a:t>
                      </a:r>
                      <a:r>
                        <a:rPr lang="en-US" sz="1050" b="0" i="0" u="none" dirty="0">
                          <a:solidFill>
                            <a:schemeClr val="tx2">
                              <a:lumMod val="60000"/>
                              <a:lumOff val="40000"/>
                            </a:schemeClr>
                          </a:solidFill>
                          <a:latin typeface="Arial"/>
                          <a:ea typeface="Arial"/>
                          <a:cs typeface="Arial"/>
                          <a:sym typeface="Arial"/>
                        </a:rPr>
                        <a:t> </a:t>
                      </a:r>
                      <a:r>
                        <a:rPr lang="en-US" sz="1050" b="0" i="0" u="none" dirty="0" err="1">
                          <a:solidFill>
                            <a:schemeClr val="tx2">
                              <a:lumMod val="60000"/>
                              <a:lumOff val="40000"/>
                            </a:schemeClr>
                          </a:solidFill>
                          <a:latin typeface="Arial"/>
                          <a:ea typeface="Arial"/>
                          <a:cs typeface="Arial"/>
                          <a:sym typeface="Arial"/>
                        </a:rPr>
                        <a:t>régulier</a:t>
                      </a:r>
                      <a:r>
                        <a:rPr lang="en-US" sz="1050" b="0" i="0" u="none" dirty="0">
                          <a:solidFill>
                            <a:schemeClr val="tx2">
                              <a:lumMod val="60000"/>
                              <a:lumOff val="40000"/>
                            </a:schemeClr>
                          </a:solidFill>
                          <a:latin typeface="Arial"/>
                          <a:ea typeface="Arial"/>
                          <a:cs typeface="Arial"/>
                          <a:sym typeface="Arial"/>
                        </a:rPr>
                        <a:t> des </a:t>
                      </a:r>
                      <a:r>
                        <a:rPr lang="en-US" sz="1050" b="0" i="0" u="none" dirty="0" err="1">
                          <a:solidFill>
                            <a:schemeClr val="tx2">
                              <a:lumMod val="60000"/>
                              <a:lumOff val="40000"/>
                            </a:schemeClr>
                          </a:solidFill>
                          <a:latin typeface="Arial"/>
                          <a:ea typeface="Arial"/>
                          <a:cs typeface="Arial"/>
                          <a:sym typeface="Arial"/>
                        </a:rPr>
                        <a:t>créations</a:t>
                      </a:r>
                      <a:r>
                        <a:rPr lang="en-US" sz="1050" b="0" i="0" u="none" dirty="0">
                          <a:solidFill>
                            <a:schemeClr val="tx2">
                              <a:lumMod val="60000"/>
                              <a:lumOff val="40000"/>
                            </a:schemeClr>
                          </a:solidFill>
                          <a:latin typeface="Arial"/>
                          <a:ea typeface="Arial"/>
                          <a:cs typeface="Arial"/>
                          <a:sym typeface="Arial"/>
                        </a:rPr>
                        <a:t> et </a:t>
                      </a:r>
                      <a:r>
                        <a:rPr lang="en-US" sz="1050" b="0" i="0" u="none" dirty="0" err="1">
                          <a:solidFill>
                            <a:schemeClr val="tx2">
                              <a:lumMod val="60000"/>
                              <a:lumOff val="40000"/>
                            </a:schemeClr>
                          </a:solidFill>
                          <a:latin typeface="Arial"/>
                          <a:ea typeface="Arial"/>
                          <a:cs typeface="Arial"/>
                          <a:sym typeface="Arial"/>
                        </a:rPr>
                        <a:t>mises</a:t>
                      </a:r>
                      <a:r>
                        <a:rPr lang="en-US" sz="1050" b="0" i="0" u="none" dirty="0">
                          <a:solidFill>
                            <a:schemeClr val="tx2">
                              <a:lumMod val="60000"/>
                              <a:lumOff val="40000"/>
                            </a:schemeClr>
                          </a:solidFill>
                          <a:latin typeface="Arial"/>
                          <a:ea typeface="Arial"/>
                          <a:cs typeface="Arial"/>
                          <a:sym typeface="Arial"/>
                        </a:rPr>
                        <a:t> à jour du Centre National Rameau</a:t>
                      </a:r>
                      <a:endParaRPr sz="1100" b="0" dirty="0">
                        <a:solidFill>
                          <a:schemeClr val="tx2">
                            <a:lumMod val="60000"/>
                            <a:lumOff val="40000"/>
                          </a:schemeClr>
                        </a:solidFill>
                      </a:endParaRPr>
                    </a:p>
                  </a:txBody>
                  <a:tcPr marL="91450" marR="91450"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596920">
                <a:tc vMerge="1">
                  <a:txBody>
                    <a:bodyPr/>
                    <a:lstStyle/>
                    <a:p>
                      <a:endParaRPr lang="fr-FR"/>
                    </a:p>
                  </a:txBody>
                  <a:tcPr/>
                </a:tc>
                <a:tc>
                  <a:txBody>
                    <a:bodyPr/>
                    <a:lstStyle/>
                    <a:p>
                      <a:pPr marL="0" marR="0" lvl="0" indent="0" algn="l" rtl="0">
                        <a:lnSpc>
                          <a:spcPct val="100000"/>
                        </a:lnSpc>
                        <a:spcBef>
                          <a:spcPts val="0"/>
                        </a:spcBef>
                        <a:spcAft>
                          <a:spcPts val="0"/>
                        </a:spcAft>
                        <a:buClr>
                          <a:schemeClr val="dk1"/>
                        </a:buClr>
                        <a:buSzPts val="1200"/>
                        <a:buFont typeface="Arial"/>
                        <a:buNone/>
                      </a:pPr>
                      <a:r>
                        <a:rPr lang="en-US" sz="1050" b="0" i="1" u="none" dirty="0" err="1">
                          <a:solidFill>
                            <a:schemeClr val="tx2">
                              <a:lumMod val="60000"/>
                              <a:lumOff val="40000"/>
                            </a:schemeClr>
                          </a:solidFill>
                          <a:latin typeface="Arial"/>
                          <a:ea typeface="Arial"/>
                          <a:cs typeface="Arial"/>
                          <a:sym typeface="Arial"/>
                        </a:rPr>
                        <a:t>Tous</a:t>
                      </a:r>
                      <a:r>
                        <a:rPr lang="en-US" sz="1050" b="0" i="1" u="none" dirty="0">
                          <a:solidFill>
                            <a:schemeClr val="tx2">
                              <a:lumMod val="60000"/>
                              <a:lumOff val="40000"/>
                            </a:schemeClr>
                          </a:solidFill>
                          <a:latin typeface="Arial"/>
                          <a:ea typeface="Arial"/>
                          <a:cs typeface="Arial"/>
                          <a:sym typeface="Arial"/>
                        </a:rPr>
                        <a:t> les </a:t>
                      </a:r>
                      <a:r>
                        <a:rPr lang="en-US" sz="1050" b="0" i="1" u="none" dirty="0" err="1">
                          <a:solidFill>
                            <a:schemeClr val="tx2">
                              <a:lumMod val="60000"/>
                              <a:lumOff val="40000"/>
                            </a:schemeClr>
                          </a:solidFill>
                          <a:latin typeface="Arial"/>
                          <a:ea typeface="Arial"/>
                          <a:cs typeface="Arial"/>
                          <a:sym typeface="Arial"/>
                        </a:rPr>
                        <a:t>autres</a:t>
                      </a:r>
                      <a:r>
                        <a:rPr lang="en-US" sz="1050" b="0" i="1" u="none" dirty="0">
                          <a:solidFill>
                            <a:schemeClr val="tx2">
                              <a:lumMod val="60000"/>
                              <a:lumOff val="40000"/>
                            </a:schemeClr>
                          </a:solidFill>
                          <a:latin typeface="Arial"/>
                          <a:ea typeface="Arial"/>
                          <a:cs typeface="Arial"/>
                          <a:sym typeface="Arial"/>
                        </a:rPr>
                        <a:t> types + $x, $y, $z : </a:t>
                      </a:r>
                      <a:r>
                        <a:rPr lang="en-US" sz="1050" b="0" i="1" u="none" dirty="0" err="1">
                          <a:solidFill>
                            <a:schemeClr val="tx2">
                              <a:lumMod val="60000"/>
                              <a:lumOff val="40000"/>
                            </a:schemeClr>
                          </a:solidFill>
                          <a:latin typeface="Arial"/>
                          <a:ea typeface="Arial"/>
                          <a:cs typeface="Arial"/>
                          <a:sym typeface="Arial"/>
                        </a:rPr>
                        <a:t>autorité</a:t>
                      </a:r>
                      <a:r>
                        <a:rPr lang="en-US" sz="1050" b="0" i="1" u="none" dirty="0">
                          <a:solidFill>
                            <a:schemeClr val="tx2">
                              <a:lumMod val="60000"/>
                              <a:lumOff val="40000"/>
                            </a:schemeClr>
                          </a:solidFill>
                          <a:latin typeface="Arial"/>
                          <a:ea typeface="Arial"/>
                          <a:cs typeface="Arial"/>
                          <a:sym typeface="Arial"/>
                        </a:rPr>
                        <a:t> hors Rameau + subdivision  de </a:t>
                      </a:r>
                      <a:r>
                        <a:rPr lang="en-US" sz="1050" b="0" i="1" u="none" dirty="0" err="1">
                          <a:solidFill>
                            <a:schemeClr val="tx2">
                              <a:lumMod val="60000"/>
                              <a:lumOff val="40000"/>
                            </a:schemeClr>
                          </a:solidFill>
                          <a:latin typeface="Arial"/>
                          <a:ea typeface="Arial"/>
                          <a:cs typeface="Arial"/>
                          <a:sym typeface="Arial"/>
                        </a:rPr>
                        <a:t>sujet</a:t>
                      </a:r>
                      <a:r>
                        <a:rPr lang="en-US" sz="1050" b="0" i="1" u="none" dirty="0">
                          <a:solidFill>
                            <a:schemeClr val="tx2">
                              <a:lumMod val="60000"/>
                              <a:lumOff val="40000"/>
                            </a:schemeClr>
                          </a:solidFill>
                          <a:latin typeface="Arial"/>
                          <a:ea typeface="Arial"/>
                          <a:cs typeface="Arial"/>
                          <a:sym typeface="Arial"/>
                        </a:rPr>
                        <a:t>, </a:t>
                      </a:r>
                      <a:r>
                        <a:rPr lang="en-US" sz="1050" b="0" i="1" u="none" dirty="0" err="1">
                          <a:solidFill>
                            <a:schemeClr val="tx2">
                              <a:lumMod val="60000"/>
                              <a:lumOff val="40000"/>
                            </a:schemeClr>
                          </a:solidFill>
                          <a:latin typeface="Arial"/>
                          <a:ea typeface="Arial"/>
                          <a:cs typeface="Arial"/>
                          <a:sym typeface="Arial"/>
                        </a:rPr>
                        <a:t>chronologique</a:t>
                      </a:r>
                      <a:r>
                        <a:rPr lang="en-US" sz="1050" b="0" i="1" u="none" dirty="0">
                          <a:solidFill>
                            <a:schemeClr val="tx2">
                              <a:lumMod val="60000"/>
                              <a:lumOff val="40000"/>
                            </a:schemeClr>
                          </a:solidFill>
                          <a:latin typeface="Arial"/>
                          <a:ea typeface="Arial"/>
                          <a:cs typeface="Arial"/>
                          <a:sym typeface="Arial"/>
                        </a:rPr>
                        <a:t>, </a:t>
                      </a:r>
                      <a:r>
                        <a:rPr lang="en-US" sz="1050" b="0" i="1" u="none" dirty="0" err="1">
                          <a:solidFill>
                            <a:schemeClr val="tx2">
                              <a:lumMod val="60000"/>
                              <a:lumOff val="40000"/>
                            </a:schemeClr>
                          </a:solidFill>
                          <a:latin typeface="Arial"/>
                          <a:ea typeface="Arial"/>
                          <a:cs typeface="Arial"/>
                          <a:sym typeface="Arial"/>
                        </a:rPr>
                        <a:t>ou</a:t>
                      </a:r>
                      <a:r>
                        <a:rPr lang="en-US" sz="1050" b="0" i="1" u="none" dirty="0">
                          <a:solidFill>
                            <a:schemeClr val="tx2">
                              <a:lumMod val="60000"/>
                              <a:lumOff val="40000"/>
                            </a:schemeClr>
                          </a:solidFill>
                          <a:latin typeface="Arial"/>
                          <a:ea typeface="Arial"/>
                          <a:cs typeface="Arial"/>
                          <a:sym typeface="Arial"/>
                        </a:rPr>
                        <a:t> </a:t>
                      </a:r>
                      <a:r>
                        <a:rPr lang="en-US" sz="1050" b="0" i="1" u="none" dirty="0" err="1">
                          <a:solidFill>
                            <a:schemeClr val="tx2">
                              <a:lumMod val="60000"/>
                              <a:lumOff val="40000"/>
                            </a:schemeClr>
                          </a:solidFill>
                          <a:latin typeface="Arial"/>
                          <a:ea typeface="Arial"/>
                          <a:cs typeface="Arial"/>
                          <a:sym typeface="Arial"/>
                        </a:rPr>
                        <a:t>géographique</a:t>
                      </a:r>
                      <a:endParaRPr sz="1100" b="0" dirty="0">
                        <a:solidFill>
                          <a:schemeClr val="tx2">
                            <a:lumMod val="60000"/>
                            <a:lumOff val="40000"/>
                          </a:schemeClr>
                        </a:solidFill>
                      </a:endParaRPr>
                    </a:p>
                  </a:txBody>
                  <a:tcPr marL="91450" marR="91450"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vMerge="1">
                  <a:txBody>
                    <a:bodyPr/>
                    <a:lstStyle/>
                    <a:p>
                      <a:endParaRPr lang="fr-FR"/>
                    </a:p>
                  </a:txBody>
                  <a:tcPr/>
                </a:tc>
                <a:extLst>
                  <a:ext uri="{0D108BD9-81ED-4DB2-BD59-A6C34878D82A}">
                    <a16:rowId xmlns:a16="http://schemas.microsoft.com/office/drawing/2014/main" val="10008"/>
                  </a:ext>
                </a:extLst>
              </a:tr>
              <a:tr h="287734">
                <a:tc>
                  <a:txBody>
                    <a:bodyPr/>
                    <a:lstStyle/>
                    <a:p>
                      <a:pPr marL="0" marR="0" lvl="0" indent="0" algn="l" rtl="0">
                        <a:lnSpc>
                          <a:spcPct val="100000"/>
                        </a:lnSpc>
                        <a:spcBef>
                          <a:spcPts val="0"/>
                        </a:spcBef>
                        <a:spcAft>
                          <a:spcPts val="0"/>
                        </a:spcAft>
                        <a:buClr>
                          <a:schemeClr val="dk1"/>
                        </a:buClr>
                        <a:buSzPts val="1200"/>
                        <a:buFont typeface="Arial"/>
                        <a:buNone/>
                      </a:pPr>
                      <a:r>
                        <a:rPr lang="en-US" sz="1050" b="0" i="0" u="none" dirty="0">
                          <a:solidFill>
                            <a:schemeClr val="tx2">
                              <a:lumMod val="60000"/>
                              <a:lumOff val="40000"/>
                            </a:schemeClr>
                          </a:solidFill>
                          <a:latin typeface="Arial"/>
                          <a:ea typeface="Arial"/>
                          <a:cs typeface="Arial"/>
                          <a:sym typeface="Arial"/>
                        </a:rPr>
                        <a:t>Concepts </a:t>
                      </a:r>
                      <a:r>
                        <a:rPr lang="en-US" sz="1050" b="0" i="0" u="none" dirty="0" err="1">
                          <a:solidFill>
                            <a:schemeClr val="tx2">
                              <a:lumMod val="60000"/>
                              <a:lumOff val="40000"/>
                            </a:schemeClr>
                          </a:solidFill>
                          <a:latin typeface="Arial"/>
                          <a:ea typeface="Arial"/>
                          <a:cs typeface="Arial"/>
                          <a:sym typeface="Arial"/>
                        </a:rPr>
                        <a:t>FMeSH</a:t>
                      </a:r>
                      <a:endParaRPr sz="1100" b="0" dirty="0">
                        <a:solidFill>
                          <a:schemeClr val="tx2">
                            <a:lumMod val="60000"/>
                            <a:lumOff val="40000"/>
                          </a:schemeClr>
                        </a:solidFill>
                      </a:endParaRPr>
                    </a:p>
                  </a:txBody>
                  <a:tcPr marL="91450" marR="91450" marT="45725" marB="45725">
                    <a:lnL w="28575"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050" b="0" i="0" u="none" dirty="0" err="1">
                          <a:solidFill>
                            <a:schemeClr val="tx2">
                              <a:lumMod val="60000"/>
                              <a:lumOff val="40000"/>
                            </a:schemeClr>
                          </a:solidFill>
                          <a:latin typeface="Arial"/>
                          <a:ea typeface="Arial"/>
                          <a:cs typeface="Arial"/>
                          <a:sym typeface="Arial"/>
                        </a:rPr>
                        <a:t>sujets</a:t>
                      </a:r>
                      <a:r>
                        <a:rPr lang="en-US" sz="1050" b="0" i="0" u="none" dirty="0">
                          <a:solidFill>
                            <a:schemeClr val="tx2">
                              <a:lumMod val="60000"/>
                              <a:lumOff val="40000"/>
                            </a:schemeClr>
                          </a:solidFill>
                          <a:latin typeface="Arial"/>
                          <a:ea typeface="Arial"/>
                          <a:cs typeface="Arial"/>
                          <a:sym typeface="Arial"/>
                        </a:rPr>
                        <a:t> </a:t>
                      </a:r>
                      <a:r>
                        <a:rPr lang="en-US" sz="1050" b="0" i="0" u="none" dirty="0" err="1">
                          <a:solidFill>
                            <a:schemeClr val="tx2">
                              <a:lumMod val="60000"/>
                              <a:lumOff val="40000"/>
                            </a:schemeClr>
                          </a:solidFill>
                          <a:latin typeface="Arial"/>
                          <a:ea typeface="Arial"/>
                          <a:cs typeface="Arial"/>
                          <a:sym typeface="Arial"/>
                        </a:rPr>
                        <a:t>FMeSH</a:t>
                      </a:r>
                      <a:endParaRPr sz="1100" b="0" dirty="0">
                        <a:solidFill>
                          <a:schemeClr val="tx2">
                            <a:lumMod val="60000"/>
                            <a:lumOff val="40000"/>
                          </a:schemeClr>
                        </a:solidFill>
                      </a:endParaRPr>
                    </a:p>
                  </a:txBody>
                  <a:tcPr marL="91450" marR="91450"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050" b="0" i="0" u="none" dirty="0" err="1">
                          <a:solidFill>
                            <a:schemeClr val="tx2">
                              <a:lumMod val="60000"/>
                              <a:lumOff val="40000"/>
                            </a:schemeClr>
                          </a:solidFill>
                          <a:latin typeface="Arial"/>
                          <a:ea typeface="Arial"/>
                          <a:cs typeface="Arial"/>
                          <a:sym typeface="Arial"/>
                        </a:rPr>
                        <a:t>Chargement</a:t>
                      </a:r>
                      <a:r>
                        <a:rPr lang="en-US" sz="1050" b="0" i="0" u="none" dirty="0">
                          <a:solidFill>
                            <a:schemeClr val="tx2">
                              <a:lumMod val="60000"/>
                              <a:lumOff val="40000"/>
                            </a:schemeClr>
                          </a:solidFill>
                          <a:latin typeface="Arial"/>
                          <a:ea typeface="Arial"/>
                          <a:cs typeface="Arial"/>
                          <a:sym typeface="Arial"/>
                        </a:rPr>
                        <a:t> </a:t>
                      </a:r>
                      <a:r>
                        <a:rPr lang="en-US" sz="1050" b="0" i="0" u="none" dirty="0" err="1">
                          <a:solidFill>
                            <a:schemeClr val="tx2">
                              <a:lumMod val="60000"/>
                              <a:lumOff val="40000"/>
                            </a:schemeClr>
                          </a:solidFill>
                          <a:latin typeface="Arial"/>
                          <a:ea typeface="Arial"/>
                          <a:cs typeface="Arial"/>
                          <a:sym typeface="Arial"/>
                        </a:rPr>
                        <a:t>annuel</a:t>
                      </a:r>
                      <a:r>
                        <a:rPr lang="en-US" sz="1050" b="0" i="0" u="none" dirty="0">
                          <a:solidFill>
                            <a:schemeClr val="tx2">
                              <a:lumMod val="60000"/>
                              <a:lumOff val="40000"/>
                            </a:schemeClr>
                          </a:solidFill>
                          <a:latin typeface="Arial"/>
                          <a:ea typeface="Arial"/>
                          <a:cs typeface="Arial"/>
                          <a:sym typeface="Arial"/>
                        </a:rPr>
                        <a:t> par </a:t>
                      </a:r>
                      <a:r>
                        <a:rPr lang="en-US" sz="1050" b="0" i="0" u="none" dirty="0" err="1">
                          <a:solidFill>
                            <a:schemeClr val="tx2">
                              <a:lumMod val="60000"/>
                              <a:lumOff val="40000"/>
                            </a:schemeClr>
                          </a:solidFill>
                          <a:latin typeface="Arial"/>
                          <a:ea typeface="Arial"/>
                          <a:cs typeface="Arial"/>
                          <a:sym typeface="Arial"/>
                        </a:rPr>
                        <a:t>l’Abes</a:t>
                      </a:r>
                      <a:endParaRPr sz="1100" b="0" dirty="0">
                        <a:solidFill>
                          <a:schemeClr val="tx2">
                            <a:lumMod val="60000"/>
                            <a:lumOff val="40000"/>
                          </a:schemeClr>
                        </a:solidFill>
                      </a:endParaRPr>
                    </a:p>
                  </a:txBody>
                  <a:tcPr marL="91450" marR="91450"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88032">
                <a:tc>
                  <a:txBody>
                    <a:bodyPr/>
                    <a:lstStyle/>
                    <a:p>
                      <a:pPr marL="0" marR="0" lvl="0" indent="0" algn="l" rtl="0">
                        <a:lnSpc>
                          <a:spcPct val="100000"/>
                        </a:lnSpc>
                        <a:spcBef>
                          <a:spcPts val="0"/>
                        </a:spcBef>
                        <a:spcAft>
                          <a:spcPts val="0"/>
                        </a:spcAft>
                        <a:buClr>
                          <a:schemeClr val="dk1"/>
                        </a:buClr>
                        <a:buSzPts val="1200"/>
                        <a:buFont typeface="Arial"/>
                        <a:buNone/>
                      </a:pPr>
                      <a:r>
                        <a:rPr lang="en-US" sz="1050" b="0" i="0" u="none" dirty="0">
                          <a:solidFill>
                            <a:schemeClr val="tx2">
                              <a:lumMod val="60000"/>
                              <a:lumOff val="40000"/>
                            </a:schemeClr>
                          </a:solidFill>
                          <a:latin typeface="Arial"/>
                          <a:ea typeface="Arial"/>
                          <a:cs typeface="Arial"/>
                          <a:sym typeface="Arial"/>
                        </a:rPr>
                        <a:t>RCR</a:t>
                      </a:r>
                      <a:endParaRPr sz="1100" b="0" dirty="0">
                        <a:solidFill>
                          <a:schemeClr val="tx2">
                            <a:lumMod val="60000"/>
                            <a:lumOff val="40000"/>
                          </a:schemeClr>
                        </a:solidFill>
                      </a:endParaRPr>
                    </a:p>
                  </a:txBody>
                  <a:tcPr marL="91450" marR="91450" marT="45725" marB="45725">
                    <a:lnL w="28575"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050" b="0" i="0" u="none" dirty="0">
                          <a:solidFill>
                            <a:schemeClr val="tx2">
                              <a:lumMod val="60000"/>
                              <a:lumOff val="40000"/>
                            </a:schemeClr>
                          </a:solidFill>
                          <a:latin typeface="Arial"/>
                          <a:ea typeface="Arial"/>
                          <a:cs typeface="Arial"/>
                          <a:sym typeface="Arial"/>
                        </a:rPr>
                        <a:t>notice </a:t>
                      </a:r>
                      <a:r>
                        <a:rPr lang="en-US" sz="1050" b="0" i="0" u="none" dirty="0" err="1">
                          <a:solidFill>
                            <a:schemeClr val="tx2">
                              <a:lumMod val="60000"/>
                              <a:lumOff val="40000"/>
                            </a:schemeClr>
                          </a:solidFill>
                          <a:latin typeface="Arial"/>
                          <a:ea typeface="Arial"/>
                          <a:cs typeface="Arial"/>
                          <a:sym typeface="Arial"/>
                        </a:rPr>
                        <a:t>bibliothèque</a:t>
                      </a:r>
                      <a:endParaRPr sz="1100" b="0" dirty="0">
                        <a:solidFill>
                          <a:schemeClr val="tx2">
                            <a:lumMod val="60000"/>
                            <a:lumOff val="40000"/>
                          </a:schemeClr>
                        </a:solidFill>
                      </a:endParaRPr>
                    </a:p>
                  </a:txBody>
                  <a:tcPr marL="91450" marR="91450"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050" b="0" i="0" u="none" dirty="0" err="1">
                          <a:solidFill>
                            <a:schemeClr val="tx2">
                              <a:lumMod val="60000"/>
                              <a:lumOff val="40000"/>
                            </a:schemeClr>
                          </a:solidFill>
                          <a:latin typeface="Arial"/>
                          <a:ea typeface="Arial"/>
                          <a:cs typeface="Arial"/>
                          <a:sym typeface="Arial"/>
                        </a:rPr>
                        <a:t>Créées</a:t>
                      </a:r>
                      <a:r>
                        <a:rPr lang="en-US" sz="1050" b="0" i="0" u="none" dirty="0">
                          <a:solidFill>
                            <a:schemeClr val="tx2">
                              <a:lumMod val="60000"/>
                              <a:lumOff val="40000"/>
                            </a:schemeClr>
                          </a:solidFill>
                          <a:latin typeface="Arial"/>
                          <a:ea typeface="Arial"/>
                          <a:cs typeface="Arial"/>
                          <a:sym typeface="Arial"/>
                        </a:rPr>
                        <a:t> et </a:t>
                      </a:r>
                      <a:r>
                        <a:rPr lang="en-US" sz="1050" b="0" i="0" u="none" dirty="0" err="1">
                          <a:solidFill>
                            <a:schemeClr val="tx2">
                              <a:lumMod val="60000"/>
                              <a:lumOff val="40000"/>
                            </a:schemeClr>
                          </a:solidFill>
                          <a:latin typeface="Arial"/>
                          <a:ea typeface="Arial"/>
                          <a:cs typeface="Arial"/>
                          <a:sym typeface="Arial"/>
                        </a:rPr>
                        <a:t>mises</a:t>
                      </a:r>
                      <a:r>
                        <a:rPr lang="en-US" sz="1050" b="0" i="0" u="none" dirty="0">
                          <a:solidFill>
                            <a:schemeClr val="tx2">
                              <a:lumMod val="60000"/>
                              <a:lumOff val="40000"/>
                            </a:schemeClr>
                          </a:solidFill>
                          <a:latin typeface="Arial"/>
                          <a:ea typeface="Arial"/>
                          <a:cs typeface="Arial"/>
                          <a:sym typeface="Arial"/>
                        </a:rPr>
                        <a:t> à jour par le Chef </a:t>
                      </a:r>
                      <a:r>
                        <a:rPr lang="en-US" sz="1050" b="0" i="0" u="none" dirty="0" err="1">
                          <a:solidFill>
                            <a:schemeClr val="tx2">
                              <a:lumMod val="60000"/>
                              <a:lumOff val="40000"/>
                            </a:schemeClr>
                          </a:solidFill>
                          <a:latin typeface="Arial"/>
                          <a:ea typeface="Arial"/>
                          <a:cs typeface="Arial"/>
                          <a:sym typeface="Arial"/>
                        </a:rPr>
                        <a:t>d’orchestre</a:t>
                      </a:r>
                      <a:endParaRPr sz="1100" b="0" dirty="0">
                        <a:solidFill>
                          <a:schemeClr val="tx2">
                            <a:lumMod val="60000"/>
                            <a:lumOff val="40000"/>
                          </a:schemeClr>
                        </a:solidFill>
                      </a:endParaRPr>
                    </a:p>
                  </a:txBody>
                  <a:tcPr marL="91450" marR="91450"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72915">
                <a:tc>
                  <a:txBody>
                    <a:bodyPr/>
                    <a:lstStyle/>
                    <a:p>
                      <a:pPr marL="0" marR="0" lvl="0" indent="0" algn="l" rtl="0">
                        <a:lnSpc>
                          <a:spcPct val="100000"/>
                        </a:lnSpc>
                        <a:spcBef>
                          <a:spcPts val="0"/>
                        </a:spcBef>
                        <a:spcAft>
                          <a:spcPts val="0"/>
                        </a:spcAft>
                        <a:buClr>
                          <a:schemeClr val="dk1"/>
                        </a:buClr>
                        <a:buSzPts val="1200"/>
                        <a:buFont typeface="Arial"/>
                        <a:buNone/>
                      </a:pPr>
                      <a:r>
                        <a:rPr lang="en-US" sz="1050" b="0" i="0" u="none" dirty="0">
                          <a:solidFill>
                            <a:schemeClr val="tx2">
                              <a:lumMod val="60000"/>
                              <a:lumOff val="40000"/>
                            </a:schemeClr>
                          </a:solidFill>
                          <a:latin typeface="Arial"/>
                          <a:ea typeface="Arial"/>
                          <a:cs typeface="Arial"/>
                          <a:sym typeface="Arial"/>
                        </a:rPr>
                        <a:t>Oeuvres</a:t>
                      </a:r>
                      <a:endParaRPr sz="1100" b="0" dirty="0">
                        <a:solidFill>
                          <a:schemeClr val="tx2">
                            <a:lumMod val="60000"/>
                            <a:lumOff val="40000"/>
                          </a:schemeClr>
                        </a:solidFill>
                      </a:endParaRPr>
                    </a:p>
                  </a:txBody>
                  <a:tcPr marL="91450" marR="91450" marT="45725" marB="45725">
                    <a:lnL w="28575"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050" b="0" i="0" u="none" dirty="0">
                          <a:solidFill>
                            <a:schemeClr val="tx2">
                              <a:lumMod val="60000"/>
                              <a:lumOff val="40000"/>
                            </a:schemeClr>
                          </a:solidFill>
                          <a:latin typeface="Arial"/>
                          <a:ea typeface="Arial"/>
                          <a:cs typeface="Arial"/>
                          <a:sym typeface="Arial"/>
                        </a:rPr>
                        <a:t>notice de </a:t>
                      </a:r>
                      <a:r>
                        <a:rPr lang="en-US" sz="1050" b="0" i="0" u="none" dirty="0" err="1">
                          <a:solidFill>
                            <a:schemeClr val="tx2">
                              <a:lumMod val="60000"/>
                              <a:lumOff val="40000"/>
                            </a:schemeClr>
                          </a:solidFill>
                          <a:latin typeface="Arial"/>
                          <a:ea typeface="Arial"/>
                          <a:cs typeface="Arial"/>
                          <a:sym typeface="Arial"/>
                        </a:rPr>
                        <a:t>regroupement</a:t>
                      </a:r>
                      <a:endParaRPr sz="1100" b="0" dirty="0">
                        <a:solidFill>
                          <a:schemeClr val="tx2">
                            <a:lumMod val="60000"/>
                            <a:lumOff val="40000"/>
                          </a:schemeClr>
                        </a:solidFill>
                      </a:endParaRPr>
                    </a:p>
                  </a:txBody>
                  <a:tcPr marL="91450" marR="91450"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US" sz="1050" b="0" i="0" u="none" dirty="0" err="1">
                          <a:solidFill>
                            <a:schemeClr val="tx2">
                              <a:lumMod val="60000"/>
                              <a:lumOff val="40000"/>
                            </a:schemeClr>
                          </a:solidFill>
                          <a:latin typeface="Arial"/>
                          <a:ea typeface="Arial"/>
                          <a:cs typeface="Arial"/>
                          <a:sym typeface="Arial"/>
                        </a:rPr>
                        <a:t>Créées</a:t>
                      </a:r>
                      <a:r>
                        <a:rPr lang="en-US" sz="1050" b="0" i="0" u="none" dirty="0">
                          <a:solidFill>
                            <a:schemeClr val="tx2">
                              <a:lumMod val="60000"/>
                              <a:lumOff val="40000"/>
                            </a:schemeClr>
                          </a:solidFill>
                          <a:latin typeface="Arial"/>
                          <a:ea typeface="Arial"/>
                          <a:cs typeface="Arial"/>
                          <a:sym typeface="Arial"/>
                        </a:rPr>
                        <a:t> par </a:t>
                      </a:r>
                      <a:r>
                        <a:rPr lang="en-US" sz="1050" b="0" i="0" u="none" dirty="0" err="1">
                          <a:solidFill>
                            <a:schemeClr val="tx2">
                              <a:lumMod val="60000"/>
                              <a:lumOff val="40000"/>
                            </a:schemeClr>
                          </a:solidFill>
                          <a:latin typeface="Arial"/>
                          <a:ea typeface="Arial"/>
                          <a:cs typeface="Arial"/>
                          <a:sym typeface="Arial"/>
                        </a:rPr>
                        <a:t>programme</a:t>
                      </a:r>
                      <a:r>
                        <a:rPr lang="en-US" sz="1050" b="0" i="0" u="none" dirty="0">
                          <a:solidFill>
                            <a:schemeClr val="tx2">
                              <a:lumMod val="60000"/>
                              <a:lumOff val="40000"/>
                            </a:schemeClr>
                          </a:solidFill>
                          <a:latin typeface="Arial"/>
                          <a:ea typeface="Arial"/>
                          <a:cs typeface="Arial"/>
                          <a:sym typeface="Arial"/>
                        </a:rPr>
                        <a:t> par </a:t>
                      </a:r>
                      <a:r>
                        <a:rPr lang="en-US" sz="1050" b="0" i="0" u="none" dirty="0" err="1">
                          <a:solidFill>
                            <a:schemeClr val="tx2">
                              <a:lumMod val="60000"/>
                              <a:lumOff val="40000"/>
                            </a:schemeClr>
                          </a:solidFill>
                          <a:latin typeface="Arial"/>
                          <a:ea typeface="Arial"/>
                          <a:cs typeface="Arial"/>
                          <a:sym typeface="Arial"/>
                        </a:rPr>
                        <a:t>l’Abes</a:t>
                      </a:r>
                      <a:endParaRPr sz="1100" b="0" dirty="0">
                        <a:solidFill>
                          <a:schemeClr val="tx2">
                            <a:lumMod val="60000"/>
                            <a:lumOff val="40000"/>
                          </a:schemeClr>
                        </a:solidFill>
                      </a:endParaRPr>
                    </a:p>
                  </a:txBody>
                  <a:tcPr marL="91450" marR="91450" marT="45725" marB="457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341110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57200" y="3071"/>
            <a:ext cx="8229600" cy="1143000"/>
          </a:xfrm>
        </p:spPr>
        <p:txBody>
          <a:bodyPr>
            <a:normAutofit/>
          </a:bodyPr>
          <a:lstStyle/>
          <a:p>
            <a:r>
              <a:rPr lang="fr-FR" dirty="0">
                <a:solidFill>
                  <a:srgbClr val="CF0063"/>
                </a:solidFill>
              </a:rPr>
              <a:t>Cas particuliers</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21</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107504" y="1523331"/>
            <a:ext cx="8856984" cy="40993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480"/>
              </a:spcBef>
            </a:pPr>
            <a:r>
              <a:rPr lang="fr-CH" sz="2400" b="1" dirty="0">
                <a:solidFill>
                  <a:schemeClr val="dk1"/>
                </a:solidFill>
                <a:ea typeface="Arial"/>
                <a:cs typeface="Arial"/>
                <a:sym typeface="Arial"/>
              </a:rPr>
              <a:t>Propositions RAMEAU</a:t>
            </a:r>
          </a:p>
          <a:p>
            <a:pPr lvl="1">
              <a:lnSpc>
                <a:spcPct val="90000"/>
              </a:lnSpc>
              <a:spcBef>
                <a:spcPts val="480"/>
              </a:spcBef>
              <a:buClr>
                <a:srgbClr val="000099"/>
              </a:buClr>
              <a:buSzPts val="1800"/>
            </a:pPr>
            <a:r>
              <a:rPr lang="fr-CH" sz="2000" dirty="0">
                <a:solidFill>
                  <a:schemeClr val="dk1"/>
                </a:solidFill>
                <a:latin typeface="+mj-lt"/>
                <a:ea typeface="Arial"/>
                <a:cs typeface="Arial"/>
                <a:sym typeface="Arial"/>
              </a:rPr>
              <a:t>Les propositions RAMEAU des réseaux suisses RERO+ et SLSP ne passent pas par </a:t>
            </a:r>
            <a:r>
              <a:rPr lang="fr-CH" sz="2000" dirty="0" err="1">
                <a:solidFill>
                  <a:schemeClr val="dk1"/>
                </a:solidFill>
                <a:latin typeface="+mj-lt"/>
                <a:ea typeface="Arial"/>
                <a:cs typeface="Arial"/>
                <a:sym typeface="Arial"/>
              </a:rPr>
              <a:t>IdRef</a:t>
            </a:r>
            <a:endParaRPr lang="fr-CH" sz="2000" dirty="0">
              <a:solidFill>
                <a:schemeClr val="dk1"/>
              </a:solidFill>
              <a:latin typeface="+mj-lt"/>
              <a:ea typeface="Arial"/>
              <a:cs typeface="Arial"/>
              <a:sym typeface="Arial"/>
            </a:endParaRPr>
          </a:p>
          <a:p>
            <a:pPr lvl="1">
              <a:lnSpc>
                <a:spcPct val="90000"/>
              </a:lnSpc>
              <a:spcBef>
                <a:spcPts val="480"/>
              </a:spcBef>
              <a:buClr>
                <a:srgbClr val="000099"/>
              </a:buClr>
              <a:buSzPts val="1800"/>
            </a:pPr>
            <a:r>
              <a:rPr lang="fr-CH" sz="2000" dirty="0">
                <a:latin typeface="+mj-lt"/>
              </a:rPr>
              <a:t>Elles sont gérées par les correspondants RERO RAMEAU qui les adressent directement au Centre National Rameau</a:t>
            </a:r>
          </a:p>
          <a:p>
            <a:pPr lvl="1">
              <a:lnSpc>
                <a:spcPct val="90000"/>
              </a:lnSpc>
              <a:spcBef>
                <a:spcPts val="480"/>
              </a:spcBef>
              <a:buClr>
                <a:srgbClr val="000099"/>
              </a:buClr>
              <a:buSzPts val="1800"/>
            </a:pPr>
            <a:endParaRPr lang="fr-CH" sz="2000" dirty="0">
              <a:latin typeface="+mj-lt"/>
            </a:endParaRPr>
          </a:p>
          <a:p>
            <a:pPr>
              <a:lnSpc>
                <a:spcPct val="90000"/>
              </a:lnSpc>
              <a:spcBef>
                <a:spcPts val="480"/>
              </a:spcBef>
            </a:pPr>
            <a:r>
              <a:rPr lang="fr-CH" sz="2400" b="1" dirty="0"/>
              <a:t>Notice de regroupement</a:t>
            </a:r>
          </a:p>
          <a:p>
            <a:pPr marL="742950" lvl="1" indent="-285750">
              <a:lnSpc>
                <a:spcPct val="90000"/>
              </a:lnSpc>
              <a:spcBef>
                <a:spcPts val="480"/>
              </a:spcBef>
              <a:buSzPts val="1800"/>
            </a:pPr>
            <a:r>
              <a:rPr lang="fr-CH" sz="2000" dirty="0">
                <a:latin typeface="+mj-lt"/>
              </a:rPr>
              <a:t>Notices d’œuvre expérimentales pour </a:t>
            </a:r>
            <a:r>
              <a:rPr lang="fr-CH" sz="2000" dirty="0" err="1">
                <a:latin typeface="+mj-lt"/>
              </a:rPr>
              <a:t>FRBRisation</a:t>
            </a:r>
            <a:r>
              <a:rPr lang="fr-CH" sz="2000" dirty="0">
                <a:latin typeface="+mj-lt"/>
              </a:rPr>
              <a:t> du catalogue SUDOC </a:t>
            </a:r>
          </a:p>
          <a:p>
            <a:pPr marL="742950" lvl="1" indent="-285750">
              <a:lnSpc>
                <a:spcPct val="90000"/>
              </a:lnSpc>
              <a:spcBef>
                <a:spcPts val="480"/>
              </a:spcBef>
              <a:buSzPts val="1800"/>
            </a:pPr>
            <a:r>
              <a:rPr lang="fr-CH" sz="2000" dirty="0">
                <a:latin typeface="+mj-lt"/>
              </a:rPr>
              <a:t>elles sont gérées par l’ABES et générées par programme quotidiennement</a:t>
            </a:r>
          </a:p>
          <a:p>
            <a:pPr marL="742950" lvl="1" indent="-285750">
              <a:lnSpc>
                <a:spcPct val="90000"/>
              </a:lnSpc>
              <a:spcBef>
                <a:spcPts val="480"/>
              </a:spcBef>
              <a:buSzPts val="1800"/>
            </a:pPr>
            <a:r>
              <a:rPr lang="fr-CH" sz="2000" dirty="0">
                <a:latin typeface="+mj-lt"/>
              </a:rPr>
              <a:t>Ne peuvent être ni créées, ni modifiées, ni utilisées dans les points d’accès</a:t>
            </a:r>
            <a:endParaRPr lang="fr-CH" sz="2000" dirty="0">
              <a:solidFill>
                <a:schemeClr val="dk1"/>
              </a:solidFill>
              <a:latin typeface="+mj-lt"/>
              <a:ea typeface="Arial"/>
              <a:cs typeface="Arial"/>
              <a:sym typeface="Arial"/>
            </a:endParaRPr>
          </a:p>
          <a:p>
            <a:pPr lvl="1">
              <a:lnSpc>
                <a:spcPct val="90000"/>
              </a:lnSpc>
              <a:spcBef>
                <a:spcPts val="480"/>
              </a:spcBef>
              <a:buClr>
                <a:srgbClr val="000099"/>
              </a:buClr>
              <a:buSzPts val="1800"/>
            </a:pPr>
            <a:endParaRPr lang="fr-FR" sz="2000" dirty="0">
              <a:latin typeface="+mj-lt"/>
            </a:endParaRPr>
          </a:p>
          <a:p>
            <a:pPr algn="l"/>
            <a:endParaRPr lang="fr-FR" sz="2400" dirty="0"/>
          </a:p>
          <a:p>
            <a:pPr algn="l"/>
            <a:endParaRPr lang="fr-FR" sz="2400" dirty="0"/>
          </a:p>
        </p:txBody>
      </p:sp>
    </p:spTree>
    <p:extLst>
      <p:ext uri="{BB962C8B-B14F-4D97-AF65-F5344CB8AC3E}">
        <p14:creationId xmlns:p14="http://schemas.microsoft.com/office/powerpoint/2010/main" val="949983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a:bodyPr>
          <a:lstStyle/>
          <a:p>
            <a:r>
              <a:rPr lang="fr-FR" dirty="0">
                <a:solidFill>
                  <a:srgbClr val="CF0063"/>
                </a:solidFill>
              </a:rPr>
              <a:t>Responsabilité du catalogueur</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22</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1706928"/>
            <a:ext cx="8229600" cy="323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800" dirty="0"/>
              <a:t>Le producteur de métadonnées doit : </a:t>
            </a:r>
          </a:p>
          <a:p>
            <a:pPr algn="l"/>
            <a:r>
              <a:rPr lang="fr-FR" sz="1800" dirty="0"/>
              <a:t>S’assurer que les autorités sont correctement désambiguïsées</a:t>
            </a:r>
          </a:p>
          <a:p>
            <a:pPr algn="l"/>
            <a:r>
              <a:rPr lang="fr-FR" sz="1800" dirty="0"/>
              <a:t>S’assurer que les liens bibliographiques sont corrects</a:t>
            </a:r>
          </a:p>
          <a:p>
            <a:pPr algn="l"/>
            <a:endParaRPr lang="fr-FR" sz="1800" dirty="0"/>
          </a:p>
          <a:p>
            <a:pPr algn="l"/>
            <a:r>
              <a:rPr lang="fr-FR" sz="1800" dirty="0"/>
              <a:t>Repose sur 3 actes fondamentaux lors de la création des autorités: </a:t>
            </a:r>
          </a:p>
          <a:p>
            <a:pPr algn="l"/>
            <a:r>
              <a:rPr lang="fr-FR" sz="1800" dirty="0"/>
              <a:t>- Création </a:t>
            </a:r>
          </a:p>
          <a:p>
            <a:pPr algn="l"/>
            <a:r>
              <a:rPr lang="fr-FR" sz="1800" dirty="0"/>
              <a:t>- Normalisation</a:t>
            </a:r>
          </a:p>
          <a:p>
            <a:pPr algn="l"/>
            <a:r>
              <a:rPr lang="fr-FR" sz="1800" dirty="0"/>
              <a:t>- Citation</a:t>
            </a:r>
          </a:p>
          <a:p>
            <a:pPr algn="l"/>
            <a:endParaRPr lang="fr-FR" sz="1800" dirty="0"/>
          </a:p>
          <a:p>
            <a:pPr algn="l"/>
            <a:r>
              <a:rPr lang="fr-FR" sz="1800" dirty="0"/>
              <a:t>Les données produites sont visibles sur le web, il faut en être toujours conscient lors de la création d’une autorité</a:t>
            </a:r>
          </a:p>
          <a:p>
            <a:pPr algn="l"/>
            <a:endParaRPr lang="fr-FR" sz="1800" dirty="0"/>
          </a:p>
          <a:p>
            <a:pPr algn="l"/>
            <a:r>
              <a:rPr lang="fr-FR" sz="1800" dirty="0"/>
              <a:t>Principe de l’ABES: l’union fait la force!</a:t>
            </a:r>
          </a:p>
        </p:txBody>
      </p:sp>
    </p:spTree>
    <p:extLst>
      <p:ext uri="{BB962C8B-B14F-4D97-AF65-F5344CB8AC3E}">
        <p14:creationId xmlns:p14="http://schemas.microsoft.com/office/powerpoint/2010/main" val="1071356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a:bodyPr>
          <a:lstStyle/>
          <a:p>
            <a:r>
              <a:rPr lang="fr-FR" dirty="0">
                <a:solidFill>
                  <a:srgbClr val="CF0063"/>
                </a:solidFill>
              </a:rPr>
              <a:t>Contenu minimal d’une autorité</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23</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1706928"/>
            <a:ext cx="8229600" cy="323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fr-FR" sz="2400" dirty="0"/>
              <a:t>Zone point d’accès autorisé (telle que requise par la norme)</a:t>
            </a:r>
          </a:p>
          <a:p>
            <a:pPr marL="342900" indent="-342900" algn="l">
              <a:buFont typeface="Arial" panose="020B0604020202020204" pitchFamily="34" charset="0"/>
              <a:buChar char="•"/>
            </a:pPr>
            <a:r>
              <a:rPr lang="fr-FR" sz="2400" dirty="0"/>
              <a:t>Zone de source citant la ressource cataloguée</a:t>
            </a:r>
          </a:p>
          <a:p>
            <a:pPr marL="342900" indent="-342900" algn="l">
              <a:buFont typeface="Arial" panose="020B0604020202020204" pitchFamily="34" charset="0"/>
              <a:buChar char="•"/>
            </a:pPr>
            <a:r>
              <a:rPr lang="fr-FR" sz="2400" dirty="0"/>
              <a:t>Zone de données codées</a:t>
            </a:r>
          </a:p>
          <a:p>
            <a:pPr marL="342900" indent="-342900" algn="l">
              <a:buFont typeface="Arial" panose="020B0604020202020204" pitchFamily="34" charset="0"/>
              <a:buChar char="•"/>
            </a:pPr>
            <a:endParaRPr lang="fr-FR" sz="2400" dirty="0"/>
          </a:p>
          <a:p>
            <a:pPr marL="342900" indent="-342900" algn="l">
              <a:buFont typeface="Arial" panose="020B0604020202020204" pitchFamily="34" charset="0"/>
              <a:buChar char="•"/>
            </a:pPr>
            <a:endParaRPr lang="fr-FR" sz="2400" dirty="0"/>
          </a:p>
          <a:p>
            <a:pPr marL="342900" indent="-342900" algn="l">
              <a:buFont typeface="Arial" panose="020B0604020202020204" pitchFamily="34" charset="0"/>
              <a:buChar char="•"/>
            </a:pPr>
            <a:endParaRPr lang="fr-FR" sz="2400" dirty="0"/>
          </a:p>
          <a:p>
            <a:pPr algn="l"/>
            <a:r>
              <a:rPr lang="fr-FR" sz="2400" dirty="0"/>
              <a:t>Les informations proviennent de la ressource cataloguée</a:t>
            </a:r>
          </a:p>
        </p:txBody>
      </p:sp>
    </p:spTree>
    <p:extLst>
      <p:ext uri="{BB962C8B-B14F-4D97-AF65-F5344CB8AC3E}">
        <p14:creationId xmlns:p14="http://schemas.microsoft.com/office/powerpoint/2010/main" val="3997390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57200" y="188640"/>
            <a:ext cx="8229600" cy="1143000"/>
          </a:xfrm>
        </p:spPr>
        <p:txBody>
          <a:bodyPr>
            <a:normAutofit/>
          </a:bodyPr>
          <a:lstStyle/>
          <a:p>
            <a:r>
              <a:rPr lang="fr-FR" dirty="0">
                <a:solidFill>
                  <a:srgbClr val="CF0063"/>
                </a:solidFill>
              </a:rPr>
              <a:t>Contenu souhaité d’une autorité </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24</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1706928"/>
            <a:ext cx="8229600" cy="323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fr-FR" sz="2200" dirty="0"/>
              <a:t>Zone point d’accès autorisé (telle que requise par la norme)</a:t>
            </a:r>
          </a:p>
          <a:p>
            <a:pPr marL="342900" indent="-342900" algn="l">
              <a:buFont typeface="Arial" panose="020B0604020202020204" pitchFamily="34" charset="0"/>
              <a:buChar char="•"/>
            </a:pPr>
            <a:r>
              <a:rPr lang="fr-FR" sz="2200" dirty="0"/>
              <a:t>Zone de source citant la ressource cataloguée</a:t>
            </a:r>
          </a:p>
          <a:p>
            <a:pPr marL="342900" indent="-342900" algn="l">
              <a:buFont typeface="Arial" panose="020B0604020202020204" pitchFamily="34" charset="0"/>
              <a:buChar char="•"/>
            </a:pPr>
            <a:r>
              <a:rPr lang="fr-FR" sz="2200" dirty="0"/>
              <a:t>Zone(s) variante(s) de point d’accès</a:t>
            </a:r>
          </a:p>
          <a:p>
            <a:pPr marL="342900" indent="-342900" algn="l">
              <a:buFont typeface="Arial" panose="020B0604020202020204" pitchFamily="34" charset="0"/>
              <a:buChar char="•"/>
            </a:pPr>
            <a:r>
              <a:rPr lang="fr-FR" sz="2200" dirty="0"/>
              <a:t>Toutes zones de liens vers d’autres notices d’autorités pertinentes</a:t>
            </a:r>
          </a:p>
          <a:p>
            <a:pPr marL="342900" indent="-342900" algn="l">
              <a:buFont typeface="Arial" panose="020B0604020202020204" pitchFamily="34" charset="0"/>
              <a:buChar char="•"/>
            </a:pPr>
            <a:r>
              <a:rPr lang="fr-FR" sz="2200" dirty="0"/>
              <a:t>Toutes zones de notes pertinentes en vue d’un bon usage de l’autorité</a:t>
            </a:r>
          </a:p>
          <a:p>
            <a:pPr marL="342900" indent="-342900" algn="l">
              <a:buFont typeface="Arial" panose="020B0604020202020204" pitchFamily="34" charset="0"/>
              <a:buChar char="•"/>
            </a:pPr>
            <a:r>
              <a:rPr lang="fr-FR" sz="2200" dirty="0"/>
              <a:t>Toutes zones de données codées pertinentes pour le type d’autorité cataloguée</a:t>
            </a:r>
          </a:p>
          <a:p>
            <a:pPr marL="342900" indent="-342900" algn="l">
              <a:buFont typeface="Arial" panose="020B0604020202020204" pitchFamily="34" charset="0"/>
              <a:buChar char="•"/>
            </a:pPr>
            <a:endParaRPr lang="fr-FR" sz="2200" dirty="0"/>
          </a:p>
          <a:p>
            <a:pPr algn="l"/>
            <a:r>
              <a:rPr lang="fr-FR" sz="2200" dirty="0"/>
              <a:t>Les informations proviennent de la ressource cataloguée et d’autres sources</a:t>
            </a:r>
          </a:p>
        </p:txBody>
      </p:sp>
    </p:spTree>
    <p:extLst>
      <p:ext uri="{BB962C8B-B14F-4D97-AF65-F5344CB8AC3E}">
        <p14:creationId xmlns:p14="http://schemas.microsoft.com/office/powerpoint/2010/main" val="3496464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a:bodyPr>
          <a:lstStyle/>
          <a:p>
            <a:r>
              <a:rPr lang="fr-FR" dirty="0">
                <a:solidFill>
                  <a:srgbClr val="CF0063"/>
                </a:solidFill>
              </a:rPr>
              <a:t>Les bonnes pratiques (1)</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25</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1196753"/>
            <a:ext cx="8229600" cy="42433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a:t>En cas d’autorité candidate, il faut:</a:t>
            </a:r>
          </a:p>
          <a:p>
            <a:pPr marL="342900" indent="-342900" algn="l">
              <a:buFont typeface="Arial" panose="020B0604020202020204" pitchFamily="34" charset="0"/>
              <a:buChar char="•"/>
            </a:pPr>
            <a:endParaRPr lang="fr-FR" sz="2400" dirty="0"/>
          </a:p>
          <a:p>
            <a:pPr marL="342900" indent="-342900" algn="l">
              <a:buFont typeface="Arial" panose="020B0604020202020204" pitchFamily="34" charset="0"/>
              <a:buChar char="•"/>
            </a:pPr>
            <a:r>
              <a:rPr lang="fr-FR" sz="2400" dirty="0"/>
              <a:t>S’assurer que l’autorité est la bonne, que ce n’est pas un homonyme</a:t>
            </a:r>
          </a:p>
          <a:p>
            <a:pPr marL="342900" indent="-342900" algn="l">
              <a:buFont typeface="Arial" panose="020B0604020202020204" pitchFamily="34" charset="0"/>
              <a:buChar char="•"/>
            </a:pPr>
            <a:endParaRPr lang="fr-FR" sz="2400" dirty="0"/>
          </a:p>
          <a:p>
            <a:pPr algn="l"/>
            <a:r>
              <a:rPr lang="fr-FR" sz="2400" dirty="0"/>
              <a:t>Lors de la création, il faut:</a:t>
            </a:r>
          </a:p>
          <a:p>
            <a:pPr marL="342900" indent="-342900" algn="l">
              <a:buFont typeface="Arial" panose="020B0604020202020204" pitchFamily="34" charset="0"/>
              <a:buChar char="•"/>
            </a:pPr>
            <a:r>
              <a:rPr lang="fr-FR" sz="2400" dirty="0"/>
              <a:t>S’assurer de ne créer ni doublon, ni mauvais lien</a:t>
            </a:r>
          </a:p>
          <a:p>
            <a:pPr marL="342900" indent="-342900" algn="l">
              <a:buFont typeface="Arial" panose="020B0604020202020204" pitchFamily="34" charset="0"/>
              <a:buChar char="•"/>
            </a:pPr>
            <a:r>
              <a:rPr lang="fr-FR" sz="2400" dirty="0"/>
              <a:t>Dériver l’autorité si elle existe dans </a:t>
            </a:r>
            <a:r>
              <a:rPr lang="fr-FR" sz="2400" dirty="0" err="1"/>
              <a:t>BnF</a:t>
            </a:r>
            <a:endParaRPr lang="fr-FR" sz="2400" dirty="0"/>
          </a:p>
          <a:p>
            <a:pPr marL="342900" indent="-342900" algn="l">
              <a:buFont typeface="Arial" panose="020B0604020202020204" pitchFamily="34" charset="0"/>
              <a:buChar char="•"/>
            </a:pPr>
            <a:r>
              <a:rPr lang="fr-FR" sz="2400" dirty="0"/>
              <a:t>Créer l’autorité nativement si elle n’existe pas (création, normalisation, citation)</a:t>
            </a:r>
          </a:p>
        </p:txBody>
      </p:sp>
    </p:spTree>
    <p:extLst>
      <p:ext uri="{BB962C8B-B14F-4D97-AF65-F5344CB8AC3E}">
        <p14:creationId xmlns:p14="http://schemas.microsoft.com/office/powerpoint/2010/main" val="2757734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a:bodyPr>
          <a:lstStyle/>
          <a:p>
            <a:r>
              <a:rPr lang="fr-FR" dirty="0">
                <a:solidFill>
                  <a:srgbClr val="CF0063"/>
                </a:solidFill>
              </a:rPr>
              <a:t>Les bonnes pratiques (2)</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26</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1196753"/>
            <a:ext cx="8229600" cy="42433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a:t>Différencier les autorités</a:t>
            </a:r>
          </a:p>
          <a:p>
            <a:pPr marL="342900" indent="-342900" algn="l">
              <a:buFont typeface="Arial" panose="020B0604020202020204" pitchFamily="34" charset="0"/>
              <a:buChar char="•"/>
            </a:pPr>
            <a:r>
              <a:rPr lang="fr-FR" sz="2000" dirty="0"/>
              <a:t>Pour lier les bons auteurs aux bonnes notices</a:t>
            </a:r>
          </a:p>
          <a:p>
            <a:pPr marL="342900" indent="-342900" algn="l">
              <a:buFont typeface="Arial" panose="020B0604020202020204" pitchFamily="34" charset="0"/>
              <a:buChar char="•"/>
            </a:pPr>
            <a:r>
              <a:rPr lang="fr-FR" sz="2000" dirty="0"/>
              <a:t>Utiliser les bons qualificatifs (dates, fonctions bibliographiques)</a:t>
            </a:r>
            <a:endParaRPr lang="fr-FR" sz="2400" dirty="0"/>
          </a:p>
          <a:p>
            <a:pPr algn="l"/>
            <a:r>
              <a:rPr lang="fr-FR" sz="2400" dirty="0"/>
              <a:t>Faire les liens</a:t>
            </a:r>
          </a:p>
          <a:p>
            <a:pPr marL="342900" indent="-342900" algn="l">
              <a:buFont typeface="Arial" panose="020B0604020202020204" pitchFamily="34" charset="0"/>
              <a:buChar char="•"/>
            </a:pPr>
            <a:r>
              <a:rPr lang="fr-FR" sz="2000" dirty="0"/>
              <a:t>Pour que les ressources ne soient pas des bouteilles à la mer</a:t>
            </a:r>
          </a:p>
          <a:p>
            <a:pPr marL="342900" indent="-342900" algn="l">
              <a:buFont typeface="Arial" panose="020B0604020202020204" pitchFamily="34" charset="0"/>
              <a:buChar char="•"/>
            </a:pPr>
            <a:r>
              <a:rPr lang="fr-FR" sz="2000" dirty="0"/>
              <a:t>Pour la visibilité des auteurs dans d’autres applications</a:t>
            </a:r>
          </a:p>
          <a:p>
            <a:pPr marL="800100" lvl="1" indent="-342900">
              <a:buFont typeface="Arial" panose="020B0604020202020204" pitchFamily="34" charset="0"/>
              <a:buChar char="•"/>
            </a:pPr>
            <a:endParaRPr lang="fr-FR" sz="100" dirty="0"/>
          </a:p>
          <a:p>
            <a:pPr algn="l"/>
            <a:r>
              <a:rPr lang="fr-FR" sz="2400" dirty="0"/>
              <a:t>Répondre à l’exposition des données</a:t>
            </a:r>
          </a:p>
          <a:p>
            <a:pPr marL="342900" indent="-342900" algn="l">
              <a:buFont typeface="Arial" panose="020B0604020202020204" pitchFamily="34" charset="0"/>
              <a:buChar char="•"/>
            </a:pPr>
            <a:r>
              <a:rPr lang="fr-FR" sz="2000" dirty="0"/>
              <a:t>Utilisables par les machines</a:t>
            </a:r>
          </a:p>
          <a:p>
            <a:pPr marL="342900" indent="-342900" algn="l">
              <a:buFont typeface="Arial" panose="020B0604020202020204" pitchFamily="34" charset="0"/>
              <a:buChar char="•"/>
            </a:pPr>
            <a:r>
              <a:rPr lang="fr-FR" sz="2000" dirty="0"/>
              <a:t>Lisibles par toute personne sur un navigateur</a:t>
            </a:r>
          </a:p>
          <a:p>
            <a:pPr lvl="1"/>
            <a:endParaRPr lang="fr-FR" sz="100" dirty="0"/>
          </a:p>
        </p:txBody>
      </p:sp>
    </p:spTree>
    <p:extLst>
      <p:ext uri="{BB962C8B-B14F-4D97-AF65-F5344CB8AC3E}">
        <p14:creationId xmlns:p14="http://schemas.microsoft.com/office/powerpoint/2010/main" val="2987243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539552" y="0"/>
            <a:ext cx="8229600" cy="1143000"/>
          </a:xfrm>
        </p:spPr>
        <p:txBody>
          <a:bodyPr>
            <a:normAutofit/>
          </a:bodyPr>
          <a:lstStyle/>
          <a:p>
            <a:r>
              <a:rPr lang="fr-FR" dirty="0">
                <a:solidFill>
                  <a:srgbClr val="CF0063"/>
                </a:solidFill>
              </a:rPr>
              <a:t>La source</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27</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71936" y="1484784"/>
            <a:ext cx="8229600" cy="3234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a:t>Une source valide est un document qui atteste et justifie l’autorité créée et liée</a:t>
            </a:r>
          </a:p>
          <a:p>
            <a:pPr algn="l"/>
            <a:r>
              <a:rPr lang="fr-FR" sz="2400" dirty="0"/>
              <a:t>La normalisation de la citation facilite la consultation des autorités</a:t>
            </a:r>
          </a:p>
          <a:p>
            <a:pPr algn="l"/>
            <a:endParaRPr lang="fr-FR" sz="2000" dirty="0"/>
          </a:p>
          <a:p>
            <a:pPr algn="l"/>
            <a:r>
              <a:rPr lang="fr-FR" sz="2200" dirty="0"/>
              <a:t>Cette règle est </a:t>
            </a:r>
            <a:r>
              <a:rPr lang="fr-FR" sz="2200" b="1" dirty="0">
                <a:solidFill>
                  <a:srgbClr val="CF0060"/>
                </a:solidFill>
              </a:rPr>
              <a:t>universelle et fondamentale</a:t>
            </a:r>
          </a:p>
          <a:p>
            <a:pPr algn="l"/>
            <a:endParaRPr lang="fr-FR" sz="2200" dirty="0"/>
          </a:p>
          <a:p>
            <a:pPr algn="l"/>
            <a:r>
              <a:rPr lang="fr-FR" sz="2200" dirty="0"/>
              <a:t>Elle est inscrite dans les tables de la Loi catalographique et vaut pour toutes les autorités</a:t>
            </a:r>
          </a:p>
        </p:txBody>
      </p:sp>
    </p:spTree>
    <p:extLst>
      <p:ext uri="{BB962C8B-B14F-4D97-AF65-F5344CB8AC3E}">
        <p14:creationId xmlns:p14="http://schemas.microsoft.com/office/powerpoint/2010/main" val="3645257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539552" y="0"/>
            <a:ext cx="8229600" cy="1143000"/>
          </a:xfrm>
        </p:spPr>
        <p:txBody>
          <a:bodyPr>
            <a:normAutofit/>
          </a:bodyPr>
          <a:lstStyle/>
          <a:p>
            <a:r>
              <a:rPr lang="fr-FR" dirty="0">
                <a:solidFill>
                  <a:srgbClr val="CF0063"/>
                </a:solidFill>
              </a:rPr>
              <a:t>La source (810) </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28</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1340768"/>
            <a:ext cx="8229600" cy="38103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000" dirty="0"/>
          </a:p>
          <a:p>
            <a:pPr algn="l"/>
            <a:r>
              <a:rPr lang="fr-FR" sz="1800" dirty="0"/>
              <a:t>810 $a Référence de la source utilisée</a:t>
            </a:r>
          </a:p>
          <a:p>
            <a:pPr algn="l"/>
            <a:endParaRPr lang="fr-FR" sz="1800" b="1" dirty="0"/>
          </a:p>
          <a:p>
            <a:pPr algn="l"/>
            <a:r>
              <a:rPr lang="fr-FR" sz="1800" b="1" dirty="0"/>
              <a:t>810 __ $a Titre / Mention(s) de responsabilité, date d’édition</a:t>
            </a:r>
          </a:p>
          <a:p>
            <a:pPr algn="l"/>
            <a:endParaRPr lang="fr-FR" sz="1800" dirty="0"/>
          </a:p>
          <a:p>
            <a:pPr algn="l"/>
            <a:r>
              <a:rPr lang="fr-FR" sz="1800" dirty="0"/>
              <a:t>810 $b Information trouvée</a:t>
            </a:r>
          </a:p>
          <a:p>
            <a:pPr algn="l"/>
            <a:r>
              <a:rPr lang="fr-FR" sz="1800" dirty="0"/>
              <a:t>Cette sous-zone contient sous forme de texte libre et explicite les informations trouvées dans la source citée en $a</a:t>
            </a:r>
          </a:p>
          <a:p>
            <a:pPr algn="l"/>
            <a:r>
              <a:rPr lang="fr-FR" sz="1800" dirty="0"/>
              <a:t>Les informations citées peuvent ne pas être reprises dans d’autres zones de la notice, elles constituent un réservoir d’information permettant par exemple de distinguer ultérieurement des homonymes</a:t>
            </a:r>
          </a:p>
          <a:p>
            <a:pPr algn="l"/>
            <a:endParaRPr lang="fr-FR" sz="1800" dirty="0"/>
          </a:p>
          <a:p>
            <a:pPr algn="l"/>
            <a:r>
              <a:rPr lang="fr-FR" sz="1800" b="1" dirty="0"/>
              <a:t>810 __ $a … $b né </a:t>
            </a:r>
            <a:r>
              <a:rPr lang="fr-FR" sz="1800" b="1"/>
              <a:t>le 1975-11-21 </a:t>
            </a:r>
            <a:r>
              <a:rPr lang="fr-FR" sz="1800" b="1" dirty="0"/>
              <a:t>- Professeur à l’Université de Genève</a:t>
            </a:r>
            <a:endParaRPr lang="fr-FR" sz="2200" b="1" dirty="0"/>
          </a:p>
        </p:txBody>
      </p:sp>
    </p:spTree>
    <p:extLst>
      <p:ext uri="{BB962C8B-B14F-4D97-AF65-F5344CB8AC3E}">
        <p14:creationId xmlns:p14="http://schemas.microsoft.com/office/powerpoint/2010/main" val="318112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539552" y="0"/>
            <a:ext cx="8229600" cy="1143000"/>
          </a:xfrm>
        </p:spPr>
        <p:txBody>
          <a:bodyPr>
            <a:normAutofit/>
          </a:bodyPr>
          <a:lstStyle/>
          <a:p>
            <a:r>
              <a:rPr lang="fr-FR" dirty="0">
                <a:solidFill>
                  <a:srgbClr val="CF0063"/>
                </a:solidFill>
              </a:rPr>
              <a:t>La source (810) </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29</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1340768"/>
            <a:ext cx="8229600" cy="38103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000" dirty="0"/>
          </a:p>
          <a:p>
            <a:pPr algn="l"/>
            <a:r>
              <a:rPr lang="fr-FR" sz="1800" dirty="0"/>
              <a:t>Source complémentaire : VIAF </a:t>
            </a:r>
          </a:p>
          <a:p>
            <a:pPr algn="l"/>
            <a:r>
              <a:rPr lang="fr-FR" sz="1800" dirty="0"/>
              <a:t>Quand on crée une autorité après consultation de VIAF, on cite la source et les informations citées par la bibliothèque créatrice de l’autorité</a:t>
            </a:r>
          </a:p>
          <a:p>
            <a:pPr algn="l"/>
            <a:endParaRPr lang="fr-FR" sz="1800" dirty="0"/>
          </a:p>
          <a:p>
            <a:pPr algn="l"/>
            <a:r>
              <a:rPr lang="fr-FR" sz="1800" b="1" dirty="0"/>
              <a:t>810 __ $a </a:t>
            </a:r>
            <a:r>
              <a:rPr lang="fr-CH" sz="1800" b="1" dirty="0" err="1"/>
              <a:t>Antologia</a:t>
            </a:r>
            <a:r>
              <a:rPr lang="fr-CH" sz="1800" b="1" dirty="0"/>
              <a:t> </a:t>
            </a:r>
            <a:r>
              <a:rPr lang="fr-CH" sz="1800" b="1" dirty="0" err="1"/>
              <a:t>poética</a:t>
            </a:r>
            <a:r>
              <a:rPr lang="fr-CH" sz="1800" b="1" dirty="0"/>
              <a:t> - VIAF - PNB -</a:t>
            </a:r>
          </a:p>
          <a:p>
            <a:pPr algn="l"/>
            <a:r>
              <a:rPr lang="fr-CH" sz="1800" b="1" dirty="0">
                <a:hlinkClick r:id="rId3"/>
              </a:rPr>
              <a:t>http://viaf.org/processed/PTBNP|98258</a:t>
            </a:r>
            <a:r>
              <a:rPr lang="fr-CH" sz="1800" b="1" dirty="0"/>
              <a:t>,  2014-11-14 $b1913-1980</a:t>
            </a:r>
            <a:r>
              <a:rPr lang="fr-FR" sz="900" b="1" dirty="0"/>
              <a:t> </a:t>
            </a:r>
          </a:p>
          <a:p>
            <a:pPr algn="l"/>
            <a:endParaRPr lang="fr-FR" sz="2200" dirty="0"/>
          </a:p>
          <a:p>
            <a:pPr algn="l"/>
            <a:r>
              <a:rPr lang="fr-FR" sz="1800" dirty="0"/>
              <a:t>On ne cite pas l’identifiant du cluster VIAF</a:t>
            </a:r>
          </a:p>
          <a:p>
            <a:pPr algn="l"/>
            <a:endParaRPr lang="fr-FR" sz="1800" dirty="0"/>
          </a:p>
          <a:p>
            <a:pPr algn="l"/>
            <a:r>
              <a:rPr lang="fr-FR" sz="1800" dirty="0"/>
              <a:t>http://viaf.org/viaf/7574761/#Moraes,_Vin%C3%ADcius_de,_1913-1980</a:t>
            </a:r>
          </a:p>
          <a:p>
            <a:pPr algn="l"/>
            <a:endParaRPr lang="fr-FR" sz="2200" dirty="0"/>
          </a:p>
          <a:p>
            <a:pPr algn="l"/>
            <a:r>
              <a:rPr lang="fr-FR" sz="2000" dirty="0"/>
              <a:t>Autre source complémentaire, selon le même schéma</a:t>
            </a:r>
          </a:p>
        </p:txBody>
      </p:sp>
      <p:cxnSp>
        <p:nvCxnSpPr>
          <p:cNvPr id="6" name="Connecteur droit 5"/>
          <p:cNvCxnSpPr/>
          <p:nvPr/>
        </p:nvCxnSpPr>
        <p:spPr>
          <a:xfrm>
            <a:off x="549896" y="4217617"/>
            <a:ext cx="6732748" cy="424898"/>
          </a:xfrm>
          <a:prstGeom prst="line">
            <a:avLst/>
          </a:prstGeom>
          <a:ln w="22225">
            <a:solidFill>
              <a:srgbClr val="CF0063"/>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H="1">
            <a:off x="521550" y="4176034"/>
            <a:ext cx="6761094" cy="424898"/>
          </a:xfrm>
          <a:prstGeom prst="line">
            <a:avLst/>
          </a:prstGeom>
          <a:ln w="22225">
            <a:solidFill>
              <a:srgbClr val="CF0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452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5099FF-EEB5-2A40-BC8F-5C6B78AE3F7A}"/>
              </a:ext>
            </a:extLst>
          </p:cNvPr>
          <p:cNvSpPr>
            <a:spLocks noGrp="1"/>
          </p:cNvSpPr>
          <p:nvPr>
            <p:ph type="title"/>
          </p:nvPr>
        </p:nvSpPr>
        <p:spPr/>
        <p:txBody>
          <a:bodyPr/>
          <a:lstStyle/>
          <a:p>
            <a:r>
              <a:rPr lang="fr-FR" dirty="0">
                <a:solidFill>
                  <a:srgbClr val="CF0063"/>
                </a:solidFill>
              </a:rPr>
              <a:t>Organisation</a:t>
            </a:r>
          </a:p>
        </p:txBody>
      </p:sp>
      <p:sp>
        <p:nvSpPr>
          <p:cNvPr id="3" name="Espace réservé du numéro de diapositive 2">
            <a:extLst>
              <a:ext uri="{FF2B5EF4-FFF2-40B4-BE49-F238E27FC236}">
                <a16:creationId xmlns:a16="http://schemas.microsoft.com/office/drawing/2014/main" id="{C0F1FEA8-8A8E-234E-A39B-E07A9B2E998E}"/>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3</a:t>
            </a:fld>
            <a:endParaRPr lang="fr-CH">
              <a:solidFill>
                <a:prstClr val="black">
                  <a:tint val="75000"/>
                </a:prstClr>
              </a:solidFill>
            </a:endParaRPr>
          </a:p>
        </p:txBody>
      </p:sp>
      <p:sp>
        <p:nvSpPr>
          <p:cNvPr id="8" name="ZoneTexte 7">
            <a:extLst>
              <a:ext uri="{FF2B5EF4-FFF2-40B4-BE49-F238E27FC236}">
                <a16:creationId xmlns:a16="http://schemas.microsoft.com/office/drawing/2014/main" id="{46DF3A1E-9BB9-6841-A58F-99C4445FDA53}"/>
              </a:ext>
            </a:extLst>
          </p:cNvPr>
          <p:cNvSpPr txBox="1"/>
          <p:nvPr/>
        </p:nvSpPr>
        <p:spPr>
          <a:xfrm>
            <a:off x="2123728" y="3217070"/>
            <a:ext cx="3240360" cy="400110"/>
          </a:xfrm>
          <a:prstGeom prst="rect">
            <a:avLst/>
          </a:prstGeom>
          <a:noFill/>
        </p:spPr>
        <p:txBody>
          <a:bodyPr wrap="square" rtlCol="0">
            <a:spAutoFit/>
          </a:bodyPr>
          <a:lstStyle/>
          <a:p>
            <a:r>
              <a:rPr lang="fr-FR" sz="2000" dirty="0"/>
              <a:t>En mode avion svp</a:t>
            </a:r>
          </a:p>
        </p:txBody>
      </p:sp>
      <p:sp>
        <p:nvSpPr>
          <p:cNvPr id="10" name="ZoneTexte 9">
            <a:extLst>
              <a:ext uri="{FF2B5EF4-FFF2-40B4-BE49-F238E27FC236}">
                <a16:creationId xmlns:a16="http://schemas.microsoft.com/office/drawing/2014/main" id="{6B96906C-CC75-3B43-A9A2-C42E6E79D3D3}"/>
              </a:ext>
            </a:extLst>
          </p:cNvPr>
          <p:cNvSpPr txBox="1"/>
          <p:nvPr/>
        </p:nvSpPr>
        <p:spPr>
          <a:xfrm>
            <a:off x="2123728" y="2069539"/>
            <a:ext cx="5688632" cy="707886"/>
          </a:xfrm>
          <a:prstGeom prst="rect">
            <a:avLst/>
          </a:prstGeom>
          <a:noFill/>
        </p:spPr>
        <p:txBody>
          <a:bodyPr wrap="square" rtlCol="0">
            <a:spAutoFit/>
          </a:bodyPr>
          <a:lstStyle/>
          <a:p>
            <a:r>
              <a:rPr lang="fr-FR" sz="2000" dirty="0"/>
              <a:t>N’hésitez pas à nous interrompre pour poser des questions</a:t>
            </a:r>
          </a:p>
        </p:txBody>
      </p:sp>
      <p:pic>
        <p:nvPicPr>
          <p:cNvPr id="16" name="Graphic 15" descr="Help">
            <a:extLst>
              <a:ext uri="{FF2B5EF4-FFF2-40B4-BE49-F238E27FC236}">
                <a16:creationId xmlns:a16="http://schemas.microsoft.com/office/drawing/2014/main" id="{C7DCCC4C-2EFD-4A82-A72C-726182DEBC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07359" y="1867428"/>
            <a:ext cx="914400" cy="914400"/>
          </a:xfrm>
          <a:prstGeom prst="rect">
            <a:avLst/>
          </a:prstGeom>
        </p:spPr>
      </p:pic>
      <p:pic>
        <p:nvPicPr>
          <p:cNvPr id="18" name="Graphic 17" descr="Smart Phone">
            <a:extLst>
              <a:ext uri="{FF2B5EF4-FFF2-40B4-BE49-F238E27FC236}">
                <a16:creationId xmlns:a16="http://schemas.microsoft.com/office/drawing/2014/main" id="{6122457E-28EA-414F-A3D8-96CCBE7A4A6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21296" y="3217070"/>
            <a:ext cx="914400" cy="914400"/>
          </a:xfrm>
          <a:prstGeom prst="rect">
            <a:avLst/>
          </a:prstGeom>
        </p:spPr>
      </p:pic>
    </p:spTree>
    <p:extLst>
      <p:ext uri="{BB962C8B-B14F-4D97-AF65-F5344CB8AC3E}">
        <p14:creationId xmlns:p14="http://schemas.microsoft.com/office/powerpoint/2010/main" val="2646021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72480" y="0"/>
            <a:ext cx="6480720" cy="5648002"/>
          </a:xfrm>
          <a:prstGeom prst="rect">
            <a:avLst/>
          </a:prstGeom>
        </p:spPr>
      </p:pic>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539552" y="0"/>
            <a:ext cx="8229600" cy="1143000"/>
          </a:xfrm>
        </p:spPr>
        <p:txBody>
          <a:bodyPr>
            <a:normAutofit/>
          </a:bodyPr>
          <a:lstStyle/>
          <a:p>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30</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1340768"/>
            <a:ext cx="8229600" cy="38103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000" dirty="0"/>
          </a:p>
          <a:p>
            <a:pPr algn="l"/>
            <a:endParaRPr lang="fr-FR" sz="2000" dirty="0"/>
          </a:p>
          <a:p>
            <a:pPr algn="l"/>
            <a:endParaRPr lang="fr-FR" sz="2000" dirty="0"/>
          </a:p>
          <a:p>
            <a:pPr algn="l"/>
            <a:endParaRPr lang="fr-FR" sz="2000" dirty="0"/>
          </a:p>
          <a:p>
            <a:pPr algn="l"/>
            <a:endParaRPr lang="fr-FR" sz="2000" dirty="0"/>
          </a:p>
          <a:p>
            <a:pPr algn="l"/>
            <a:endParaRPr lang="fr-FR" sz="2000" dirty="0"/>
          </a:p>
          <a:p>
            <a:pPr algn="l"/>
            <a:endParaRPr lang="fr-FR" sz="2000" dirty="0"/>
          </a:p>
          <a:p>
            <a:pPr algn="l"/>
            <a:endParaRPr lang="fr-FR" sz="2000" dirty="0"/>
          </a:p>
          <a:p>
            <a:pPr algn="l"/>
            <a:endParaRPr lang="fr-FR" sz="2000" dirty="0"/>
          </a:p>
          <a:p>
            <a:pPr algn="l"/>
            <a:endParaRPr lang="fr-FR" sz="2000" dirty="0"/>
          </a:p>
          <a:p>
            <a:pPr algn="l"/>
            <a:endParaRPr lang="fr-FR" sz="2000" dirty="0"/>
          </a:p>
          <a:p>
            <a:pPr algn="l"/>
            <a:endParaRPr lang="fr-FR" sz="2000" dirty="0"/>
          </a:p>
          <a:p>
            <a:pPr algn="l"/>
            <a:endParaRPr lang="fr-FR" sz="2000" dirty="0"/>
          </a:p>
          <a:p>
            <a:pPr algn="l"/>
            <a:endParaRPr lang="fr-FR" sz="2000" dirty="0"/>
          </a:p>
          <a:p>
            <a:pPr algn="l"/>
            <a:endParaRPr lang="fr-FR" sz="2000" dirty="0"/>
          </a:p>
        </p:txBody>
      </p:sp>
      <p:pic>
        <p:nvPicPr>
          <p:cNvPr id="7" name="Image 6"/>
          <p:cNvPicPr>
            <a:picLocks noChangeAspect="1"/>
          </p:cNvPicPr>
          <p:nvPr/>
        </p:nvPicPr>
        <p:blipFill>
          <a:blip r:embed="rId4"/>
          <a:stretch>
            <a:fillRect/>
          </a:stretch>
        </p:blipFill>
        <p:spPr>
          <a:xfrm>
            <a:off x="4139952" y="2084933"/>
            <a:ext cx="3863004" cy="2084065"/>
          </a:xfrm>
          <a:prstGeom prst="rect">
            <a:avLst/>
          </a:prstGeom>
        </p:spPr>
      </p:pic>
      <p:cxnSp>
        <p:nvCxnSpPr>
          <p:cNvPr id="10" name="Connecteur droit 9"/>
          <p:cNvCxnSpPr/>
          <p:nvPr/>
        </p:nvCxnSpPr>
        <p:spPr>
          <a:xfrm flipV="1">
            <a:off x="457200" y="3140968"/>
            <a:ext cx="1882552" cy="288032"/>
          </a:xfrm>
          <a:prstGeom prst="line">
            <a:avLst/>
          </a:prstGeom>
          <a:ln w="25400">
            <a:solidFill>
              <a:srgbClr val="CF0063"/>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457200" y="3126965"/>
            <a:ext cx="1954560" cy="302035"/>
          </a:xfrm>
          <a:prstGeom prst="line">
            <a:avLst/>
          </a:prstGeom>
          <a:ln w="25400">
            <a:solidFill>
              <a:srgbClr val="CF0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15616" y="5423204"/>
            <a:ext cx="4547335" cy="369332"/>
          </a:xfrm>
          <a:prstGeom prst="rect">
            <a:avLst/>
          </a:prstGeom>
        </p:spPr>
        <p:txBody>
          <a:bodyPr wrap="none">
            <a:spAutoFit/>
          </a:bodyPr>
          <a:lstStyle/>
          <a:p>
            <a:r>
              <a:rPr lang="fr-CH" b="1" dirty="0">
                <a:solidFill>
                  <a:srgbClr val="00B050"/>
                </a:solidFill>
              </a:rPr>
              <a:t>https://viaf.org/processed/BNF%7C12518852</a:t>
            </a:r>
          </a:p>
        </p:txBody>
      </p:sp>
    </p:spTree>
    <p:extLst>
      <p:ext uri="{BB962C8B-B14F-4D97-AF65-F5344CB8AC3E}">
        <p14:creationId xmlns:p14="http://schemas.microsoft.com/office/powerpoint/2010/main" val="1513427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539552" y="0"/>
            <a:ext cx="8229600" cy="1143000"/>
          </a:xfrm>
        </p:spPr>
        <p:txBody>
          <a:bodyPr>
            <a:normAutofit/>
          </a:bodyPr>
          <a:lstStyle/>
          <a:p>
            <a:r>
              <a:rPr lang="fr-FR" dirty="0">
                <a:solidFill>
                  <a:srgbClr val="CF0063"/>
                </a:solidFill>
              </a:rPr>
              <a:t>Copier/coller dans VIAF...</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31</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68718" y="1340768"/>
            <a:ext cx="8229600" cy="38103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000" dirty="0"/>
          </a:p>
          <a:p>
            <a:pPr algn="l"/>
            <a:r>
              <a:rPr lang="fr-FR" sz="1800" dirty="0">
                <a:hlinkClick r:id="rId3"/>
              </a:rPr>
              <a:t>https://www.babelstone.co.uk/Unicode/whatisit.html</a:t>
            </a:r>
            <a:endParaRPr lang="fr-FR" sz="1800" dirty="0"/>
          </a:p>
          <a:p>
            <a:pPr algn="l"/>
            <a:endParaRPr lang="fr-FR" sz="1800" dirty="0"/>
          </a:p>
          <a:p>
            <a:pPr algn="l"/>
            <a:endParaRPr lang="fr-FR" sz="1050" dirty="0"/>
          </a:p>
          <a:p>
            <a:pPr algn="l"/>
            <a:endParaRPr lang="fr-FR" sz="1050" dirty="0"/>
          </a:p>
          <a:p>
            <a:pPr algn="l"/>
            <a:r>
              <a:rPr lang="fr-FR" sz="1050" dirty="0"/>
              <a:t>U+0043 : LATIN CAPITAL LETTER C</a:t>
            </a:r>
          </a:p>
          <a:p>
            <a:pPr algn="l"/>
            <a:r>
              <a:rPr lang="fr-FR" sz="1050" dirty="0"/>
              <a:t>U+0068 : LATIN SMALL LETTER H</a:t>
            </a:r>
          </a:p>
          <a:p>
            <a:pPr algn="l"/>
            <a:r>
              <a:rPr lang="fr-FR" sz="1050" dirty="0"/>
              <a:t>U+0065 : LATIN SMALL LETTER E</a:t>
            </a:r>
          </a:p>
          <a:p>
            <a:pPr algn="l"/>
            <a:r>
              <a:rPr lang="fr-FR" sz="1050" dirty="0"/>
              <a:t>U+0066 : LATIN SMALL LETTER F</a:t>
            </a:r>
          </a:p>
          <a:p>
            <a:pPr algn="l"/>
            <a:r>
              <a:rPr lang="fr-FR" sz="1050" dirty="0"/>
              <a:t>U+0020 : SPACE [SP]</a:t>
            </a:r>
          </a:p>
          <a:p>
            <a:pPr algn="l"/>
            <a:r>
              <a:rPr lang="fr-FR" sz="1050" dirty="0"/>
              <a:t>U+0064 : LATIN SMALL LETTER D</a:t>
            </a:r>
          </a:p>
          <a:p>
            <a:pPr algn="l"/>
            <a:r>
              <a:rPr lang="fr-FR" sz="1050" dirty="0"/>
              <a:t>U+0027 : APOSTROPHE {APL </a:t>
            </a:r>
            <a:r>
              <a:rPr lang="fr-FR" sz="1050" dirty="0" err="1"/>
              <a:t>quote</a:t>
            </a:r>
            <a:r>
              <a:rPr lang="fr-FR" sz="1050" dirty="0"/>
              <a:t>}</a:t>
            </a:r>
          </a:p>
          <a:p>
            <a:pPr algn="l"/>
            <a:r>
              <a:rPr lang="fr-FR" sz="1050" dirty="0"/>
              <a:t>U+0065 : LATIN SMALL LETTER E</a:t>
            </a:r>
          </a:p>
          <a:p>
            <a:pPr algn="l"/>
            <a:r>
              <a:rPr lang="fr-FR" sz="1050" dirty="0"/>
              <a:t>U+006E : LATIN SMALL LETTER N</a:t>
            </a:r>
          </a:p>
          <a:p>
            <a:pPr algn="l"/>
            <a:r>
              <a:rPr lang="fr-FR" sz="1050" dirty="0"/>
              <a:t>U+0074 : LATIN SMALL LETTER T</a:t>
            </a:r>
          </a:p>
          <a:p>
            <a:pPr algn="l"/>
            <a:r>
              <a:rPr lang="fr-FR" sz="1050" dirty="0"/>
              <a:t>U+0072 : LATIN SMALL LETTER R</a:t>
            </a:r>
          </a:p>
          <a:p>
            <a:pPr algn="l"/>
            <a:r>
              <a:rPr lang="fr-FR" sz="1050" dirty="0"/>
              <a:t>U+0065 : LATIN SMALL LETTER E</a:t>
            </a:r>
          </a:p>
          <a:p>
            <a:pPr algn="l"/>
            <a:r>
              <a:rPr lang="fr-FR" sz="1050" dirty="0"/>
              <a:t>U+0070 : LATIN SMALL LETTER P</a:t>
            </a:r>
          </a:p>
          <a:p>
            <a:pPr algn="l"/>
            <a:r>
              <a:rPr lang="fr-FR" sz="1050" dirty="0"/>
              <a:t>U+0072 : LATIN SMALL LETTER R</a:t>
            </a:r>
          </a:p>
          <a:p>
            <a:pPr algn="l"/>
            <a:r>
              <a:rPr lang="fr-FR" sz="1050" dirty="0"/>
              <a:t>U+0069 : LATIN SMALL LETTER I</a:t>
            </a:r>
          </a:p>
          <a:p>
            <a:pPr algn="l"/>
            <a:r>
              <a:rPr lang="fr-FR" sz="1050" dirty="0"/>
              <a:t>U+0073 : LATIN SMALL LETTER S</a:t>
            </a:r>
          </a:p>
          <a:p>
            <a:pPr algn="l"/>
            <a:r>
              <a:rPr lang="fr-FR" sz="1050" dirty="0"/>
              <a:t>U+0065 : LATIN SMALL LETTER E</a:t>
            </a:r>
          </a:p>
          <a:p>
            <a:pPr algn="l"/>
            <a:r>
              <a:rPr lang="fr-FR" sz="1050" b="1" dirty="0">
                <a:solidFill>
                  <a:srgbClr val="CF0063"/>
                </a:solidFill>
              </a:rPr>
              <a:t>U+200F : RIGHT-TO-LEFT MARK [RLM]</a:t>
            </a:r>
          </a:p>
          <a:p>
            <a:pPr algn="l"/>
            <a:r>
              <a:rPr lang="fr-FR" sz="1050" dirty="0"/>
              <a:t>U+0020 : SPACE [SP]</a:t>
            </a:r>
          </a:p>
        </p:txBody>
      </p:sp>
      <p:pic>
        <p:nvPicPr>
          <p:cNvPr id="4" name="Image 3"/>
          <p:cNvPicPr>
            <a:picLocks noChangeAspect="1"/>
          </p:cNvPicPr>
          <p:nvPr/>
        </p:nvPicPr>
        <p:blipFill>
          <a:blip r:embed="rId4"/>
          <a:stretch>
            <a:fillRect/>
          </a:stretch>
        </p:blipFill>
        <p:spPr>
          <a:xfrm>
            <a:off x="539552" y="1844824"/>
            <a:ext cx="2619375" cy="352425"/>
          </a:xfrm>
          <a:prstGeom prst="rect">
            <a:avLst/>
          </a:prstGeom>
        </p:spPr>
      </p:pic>
      <p:pic>
        <p:nvPicPr>
          <p:cNvPr id="7" name="Image 6"/>
          <p:cNvPicPr>
            <a:picLocks noChangeAspect="1"/>
          </p:cNvPicPr>
          <p:nvPr/>
        </p:nvPicPr>
        <p:blipFill>
          <a:blip r:embed="rId5"/>
          <a:stretch>
            <a:fillRect/>
          </a:stretch>
        </p:blipFill>
        <p:spPr>
          <a:xfrm>
            <a:off x="4654352" y="3060680"/>
            <a:ext cx="3133725" cy="1504950"/>
          </a:xfrm>
          <a:prstGeom prst="rect">
            <a:avLst/>
          </a:prstGeom>
        </p:spPr>
      </p:pic>
      <p:pic>
        <p:nvPicPr>
          <p:cNvPr id="9" name="Image 8"/>
          <p:cNvPicPr>
            <a:picLocks noChangeAspect="1"/>
          </p:cNvPicPr>
          <p:nvPr/>
        </p:nvPicPr>
        <p:blipFill>
          <a:blip r:embed="rId6"/>
          <a:stretch>
            <a:fillRect/>
          </a:stretch>
        </p:blipFill>
        <p:spPr>
          <a:xfrm>
            <a:off x="4656132" y="2084713"/>
            <a:ext cx="2057400" cy="781050"/>
          </a:xfrm>
          <a:prstGeom prst="rect">
            <a:avLst/>
          </a:prstGeom>
        </p:spPr>
      </p:pic>
    </p:spTree>
    <p:extLst>
      <p:ext uri="{BB962C8B-B14F-4D97-AF65-F5344CB8AC3E}">
        <p14:creationId xmlns:p14="http://schemas.microsoft.com/office/powerpoint/2010/main" val="3545415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a:bodyPr>
          <a:lstStyle/>
          <a:p>
            <a:r>
              <a:rPr lang="fr-FR" dirty="0">
                <a:solidFill>
                  <a:srgbClr val="CF0063"/>
                </a:solidFill>
              </a:rPr>
              <a:t>Exercice 1 / Pause   </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32</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539552" y="2058746"/>
            <a:ext cx="3178697" cy="9208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a:t>Enrichir une autorité existante dans </a:t>
            </a:r>
            <a:r>
              <a:rPr lang="fr-FR" sz="2400" dirty="0" err="1"/>
              <a:t>IdRef</a:t>
            </a:r>
            <a:endParaRPr lang="fr-FR" sz="2400" dirty="0"/>
          </a:p>
          <a:p>
            <a:r>
              <a:rPr lang="fr-CH" sz="2400" u="sng" dirty="0">
                <a:hlinkClick r:id="rId3"/>
              </a:rPr>
              <a:t>https://www.idref.fr/</a:t>
            </a:r>
            <a:endParaRPr lang="fr-CH" sz="2400" u="sng" dirty="0"/>
          </a:p>
          <a:p>
            <a:endParaRPr lang="fr-FR" sz="2400" dirty="0"/>
          </a:p>
          <a:p>
            <a:endParaRPr lang="fr-FR" sz="2400" dirty="0"/>
          </a:p>
        </p:txBody>
      </p:sp>
      <p:pic>
        <p:nvPicPr>
          <p:cNvPr id="6" name="Graphic 5" descr="Programmer">
            <a:extLst>
              <a:ext uri="{FF2B5EF4-FFF2-40B4-BE49-F238E27FC236}">
                <a16:creationId xmlns:a16="http://schemas.microsoft.com/office/drawing/2014/main" id="{B5B28046-49E8-4226-8144-FF3096BDFD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48780" y="2540612"/>
            <a:ext cx="2160240" cy="2160240"/>
          </a:xfrm>
          <a:prstGeom prst="rect">
            <a:avLst/>
          </a:prstGeom>
        </p:spPr>
      </p:pic>
      <p:pic>
        <p:nvPicPr>
          <p:cNvPr id="7" name="Graphic 17" descr="Coffee">
            <a:extLst>
              <a:ext uri="{FF2B5EF4-FFF2-40B4-BE49-F238E27FC236}">
                <a16:creationId xmlns:a16="http://schemas.microsoft.com/office/drawing/2014/main" id="{2BA66147-A9C5-8B4D-8499-54A55C6A2AF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406936" y="1628800"/>
            <a:ext cx="1584176" cy="1584176"/>
          </a:xfrm>
          <a:prstGeom prst="rect">
            <a:avLst/>
          </a:prstGeom>
        </p:spPr>
      </p:pic>
      <p:pic>
        <p:nvPicPr>
          <p:cNvPr id="8" name="Graphic 29" descr="Stopwatch">
            <a:extLst>
              <a:ext uri="{FF2B5EF4-FFF2-40B4-BE49-F238E27FC236}">
                <a16:creationId xmlns:a16="http://schemas.microsoft.com/office/drawing/2014/main" id="{BCAD2A25-1FB3-3745-8C86-C9EDCB8EA3F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406936" y="3438102"/>
            <a:ext cx="1405136" cy="1405136"/>
          </a:xfrm>
          <a:prstGeom prst="rect">
            <a:avLst/>
          </a:prstGeom>
        </p:spPr>
      </p:pic>
      <p:sp>
        <p:nvSpPr>
          <p:cNvPr id="4" name="Rectangle 3"/>
          <p:cNvSpPr/>
          <p:nvPr/>
        </p:nvSpPr>
        <p:spPr>
          <a:xfrm>
            <a:off x="7019218" y="4083321"/>
            <a:ext cx="1285032" cy="369332"/>
          </a:xfrm>
          <a:prstGeom prst="rect">
            <a:avLst/>
          </a:prstGeom>
        </p:spPr>
        <p:txBody>
          <a:bodyPr wrap="none">
            <a:spAutoFit/>
          </a:bodyPr>
          <a:lstStyle/>
          <a:p>
            <a:r>
              <a:rPr lang="fr-FR" dirty="0"/>
              <a:t>15 minutes </a:t>
            </a:r>
          </a:p>
        </p:txBody>
      </p:sp>
    </p:spTree>
    <p:extLst>
      <p:ext uri="{BB962C8B-B14F-4D97-AF65-F5344CB8AC3E}">
        <p14:creationId xmlns:p14="http://schemas.microsoft.com/office/powerpoint/2010/main" val="2436820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a:bodyPr>
          <a:lstStyle/>
          <a:p>
            <a:r>
              <a:rPr lang="fr-FR" dirty="0">
                <a:solidFill>
                  <a:srgbClr val="CF0063"/>
                </a:solidFill>
              </a:rPr>
              <a:t>Format autorités </a:t>
            </a:r>
            <a:r>
              <a:rPr lang="fr-FR" dirty="0" err="1">
                <a:solidFill>
                  <a:srgbClr val="CF0063"/>
                </a:solidFill>
              </a:rPr>
              <a:t>Unimarc</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33</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1484784"/>
            <a:ext cx="8229600"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2400" dirty="0"/>
          </a:p>
          <a:p>
            <a:pPr marL="742950" lvl="1" indent="-285750">
              <a:lnSpc>
                <a:spcPct val="90000"/>
              </a:lnSpc>
              <a:spcBef>
                <a:spcPts val="480"/>
              </a:spcBef>
              <a:buClr>
                <a:srgbClr val="000099"/>
              </a:buClr>
              <a:buSzPts val="1800"/>
              <a:buFont typeface="Noto Sans Symbols"/>
              <a:buChar char="●"/>
            </a:pPr>
            <a:endParaRPr lang="fr-CH" dirty="0">
              <a:solidFill>
                <a:schemeClr val="dk1"/>
              </a:solidFill>
              <a:latin typeface="Arial"/>
              <a:ea typeface="Arial"/>
              <a:cs typeface="Arial"/>
              <a:sym typeface="Arial"/>
            </a:endParaRPr>
          </a:p>
          <a:p>
            <a:pPr marL="742950" lvl="1" indent="-285750">
              <a:lnSpc>
                <a:spcPct val="90000"/>
              </a:lnSpc>
              <a:spcBef>
                <a:spcPts val="480"/>
              </a:spcBef>
              <a:buClr>
                <a:srgbClr val="000099"/>
              </a:buClr>
              <a:buSzPts val="1800"/>
              <a:buFont typeface="Noto Sans Symbols"/>
              <a:buChar char="●"/>
            </a:pPr>
            <a:endParaRPr lang="fr-CH" dirty="0">
              <a:solidFill>
                <a:schemeClr val="dk1"/>
              </a:solidFill>
              <a:latin typeface="Arial"/>
              <a:ea typeface="Arial"/>
              <a:cs typeface="Arial"/>
              <a:sym typeface="Arial"/>
            </a:endParaRPr>
          </a:p>
          <a:p>
            <a:pPr marL="742950" lvl="1" indent="-285750">
              <a:lnSpc>
                <a:spcPct val="90000"/>
              </a:lnSpc>
              <a:spcBef>
                <a:spcPts val="480"/>
              </a:spcBef>
              <a:buClr>
                <a:srgbClr val="000099"/>
              </a:buClr>
              <a:buSzPts val="1800"/>
              <a:buFont typeface="Noto Sans Symbols"/>
              <a:buChar char="●"/>
            </a:pPr>
            <a:endParaRPr lang="fr-CH" dirty="0">
              <a:solidFill>
                <a:schemeClr val="dk1"/>
              </a:solidFill>
              <a:latin typeface="Arial"/>
              <a:ea typeface="Arial"/>
              <a:cs typeface="Arial"/>
              <a:sym typeface="Arial"/>
            </a:endParaRPr>
          </a:p>
          <a:p>
            <a:pPr marL="742950" lvl="1" indent="-285750">
              <a:lnSpc>
                <a:spcPct val="90000"/>
              </a:lnSpc>
              <a:spcBef>
                <a:spcPts val="480"/>
              </a:spcBef>
              <a:buClr>
                <a:srgbClr val="000099"/>
              </a:buClr>
              <a:buSzPts val="1800"/>
              <a:buFont typeface="Noto Sans Symbols"/>
              <a:buChar char="●"/>
            </a:pPr>
            <a:endParaRPr lang="fr-CH" dirty="0">
              <a:solidFill>
                <a:schemeClr val="dk1"/>
              </a:solidFill>
              <a:latin typeface="Arial"/>
              <a:ea typeface="Arial"/>
              <a:cs typeface="Arial"/>
              <a:sym typeface="Arial"/>
            </a:endParaRPr>
          </a:p>
          <a:p>
            <a:pPr marL="742950" lvl="1" indent="-285750">
              <a:lnSpc>
                <a:spcPct val="90000"/>
              </a:lnSpc>
              <a:spcBef>
                <a:spcPts val="480"/>
              </a:spcBef>
              <a:buClr>
                <a:srgbClr val="CF0060"/>
              </a:buClr>
              <a:buSzPts val="1800"/>
              <a:buFont typeface="Courier New" panose="02070309020205020404" pitchFamily="49" charset="0"/>
              <a:buChar char="o"/>
            </a:pPr>
            <a:r>
              <a:rPr lang="fr-CH" dirty="0">
                <a:solidFill>
                  <a:schemeClr val="dk1"/>
                </a:solidFill>
                <a:ea typeface="Arial"/>
                <a:cs typeface="Arial"/>
                <a:sym typeface="Arial"/>
              </a:rPr>
              <a:t>0XX : n° d’identification </a:t>
            </a:r>
            <a:r>
              <a:rPr lang="fr-CH" dirty="0">
                <a:solidFill>
                  <a:schemeClr val="dk1"/>
                </a:solidFill>
                <a:ea typeface="Arial"/>
                <a:cs typeface="Arial"/>
                <a:sym typeface="Wingdings" panose="05000000000000000000" pitchFamily="2" charset="2"/>
              </a:rPr>
              <a:t> </a:t>
            </a:r>
            <a:r>
              <a:rPr lang="fr-CH" dirty="0">
                <a:solidFill>
                  <a:schemeClr val="dk1"/>
                </a:solidFill>
                <a:ea typeface="Arial"/>
                <a:cs typeface="Arial"/>
                <a:sym typeface="Arial"/>
              </a:rPr>
              <a:t>MARC21 01x-09x</a:t>
            </a:r>
            <a:endParaRPr lang="fr-CH" dirty="0"/>
          </a:p>
          <a:p>
            <a:pPr marL="742950" lvl="1" indent="-285750">
              <a:lnSpc>
                <a:spcPct val="90000"/>
              </a:lnSpc>
              <a:spcBef>
                <a:spcPts val="480"/>
              </a:spcBef>
              <a:buClr>
                <a:srgbClr val="CF0060"/>
              </a:buClr>
              <a:buSzPts val="1800"/>
              <a:buFont typeface="Courier New" panose="02070309020205020404" pitchFamily="49" charset="0"/>
              <a:buChar char="o"/>
            </a:pPr>
            <a:r>
              <a:rPr lang="fr-CH" dirty="0">
                <a:solidFill>
                  <a:schemeClr val="dk1"/>
                </a:solidFill>
                <a:ea typeface="Arial"/>
                <a:cs typeface="Arial"/>
                <a:sym typeface="Arial"/>
              </a:rPr>
              <a:t>1XX : données codées </a:t>
            </a:r>
            <a:r>
              <a:rPr lang="fr-CH" dirty="0">
                <a:solidFill>
                  <a:schemeClr val="dk1"/>
                </a:solidFill>
                <a:ea typeface="Arial"/>
                <a:cs typeface="Arial"/>
                <a:sym typeface="Wingdings" panose="05000000000000000000" pitchFamily="2" charset="2"/>
              </a:rPr>
              <a:t> </a:t>
            </a:r>
            <a:r>
              <a:rPr lang="fr-CH" dirty="0">
                <a:solidFill>
                  <a:schemeClr val="dk1"/>
                </a:solidFill>
                <a:ea typeface="Arial"/>
                <a:cs typeface="Arial"/>
                <a:sym typeface="Arial"/>
              </a:rPr>
              <a:t>MARC21 LDR, 008 </a:t>
            </a:r>
            <a:endParaRPr lang="fr-CH" dirty="0"/>
          </a:p>
          <a:p>
            <a:pPr marL="742950" lvl="1" indent="-285750">
              <a:lnSpc>
                <a:spcPct val="90000"/>
              </a:lnSpc>
              <a:spcBef>
                <a:spcPts val="480"/>
              </a:spcBef>
              <a:buClr>
                <a:srgbClr val="CF0060"/>
              </a:buClr>
              <a:buSzPts val="1800"/>
              <a:buFont typeface="Courier New" panose="02070309020205020404" pitchFamily="49" charset="0"/>
              <a:buChar char="o"/>
            </a:pPr>
            <a:r>
              <a:rPr lang="fr-CH" b="1" dirty="0">
                <a:solidFill>
                  <a:srgbClr val="CF0060"/>
                </a:solidFill>
                <a:ea typeface="Arial"/>
                <a:cs typeface="Arial"/>
                <a:sym typeface="Arial"/>
              </a:rPr>
              <a:t>2XX : point d’accès autorisé </a:t>
            </a:r>
            <a:r>
              <a:rPr lang="fr-CH" b="1" dirty="0">
                <a:solidFill>
                  <a:srgbClr val="CF0060"/>
                </a:solidFill>
                <a:ea typeface="Arial"/>
                <a:cs typeface="Arial"/>
                <a:sym typeface="Wingdings" panose="05000000000000000000" pitchFamily="2" charset="2"/>
              </a:rPr>
              <a:t> </a:t>
            </a:r>
            <a:r>
              <a:rPr lang="fr-CH" b="1" dirty="0">
                <a:solidFill>
                  <a:srgbClr val="CF0060"/>
                </a:solidFill>
                <a:ea typeface="Arial"/>
                <a:cs typeface="Arial"/>
                <a:sym typeface="Arial"/>
              </a:rPr>
              <a:t>MARC21 1xx</a:t>
            </a:r>
            <a:endParaRPr lang="fr-CH" dirty="0">
              <a:solidFill>
                <a:srgbClr val="CF0060"/>
              </a:solidFill>
            </a:endParaRPr>
          </a:p>
          <a:p>
            <a:pPr marL="742950" lvl="1" indent="-285750">
              <a:lnSpc>
                <a:spcPct val="90000"/>
              </a:lnSpc>
              <a:spcBef>
                <a:spcPts val="480"/>
              </a:spcBef>
              <a:buClr>
                <a:srgbClr val="CF0060"/>
              </a:buClr>
              <a:buSzPts val="1800"/>
              <a:buFont typeface="Courier New" panose="02070309020205020404" pitchFamily="49" charset="0"/>
              <a:buChar char="o"/>
            </a:pPr>
            <a:r>
              <a:rPr lang="fr-CH" dirty="0">
                <a:solidFill>
                  <a:schemeClr val="dk1"/>
                </a:solidFill>
                <a:ea typeface="Arial"/>
                <a:cs typeface="Arial"/>
                <a:sym typeface="Arial"/>
              </a:rPr>
              <a:t>3XX : notes </a:t>
            </a:r>
            <a:r>
              <a:rPr lang="fr-CH" dirty="0">
                <a:solidFill>
                  <a:schemeClr val="dk1"/>
                </a:solidFill>
                <a:ea typeface="Arial"/>
                <a:cs typeface="Arial"/>
                <a:sym typeface="Wingdings" panose="05000000000000000000" pitchFamily="2" charset="2"/>
              </a:rPr>
              <a:t> </a:t>
            </a:r>
            <a:r>
              <a:rPr lang="fr-CH" dirty="0">
                <a:solidFill>
                  <a:schemeClr val="dk1"/>
                </a:solidFill>
                <a:ea typeface="Arial"/>
                <a:cs typeface="Arial"/>
                <a:sym typeface="Arial"/>
              </a:rPr>
              <a:t>(MARC21 3xx, 667-68x)</a:t>
            </a:r>
            <a:endParaRPr lang="fr-CH" dirty="0"/>
          </a:p>
          <a:p>
            <a:pPr marL="742950" lvl="1" indent="-285750">
              <a:lnSpc>
                <a:spcPct val="90000"/>
              </a:lnSpc>
              <a:spcBef>
                <a:spcPts val="480"/>
              </a:spcBef>
              <a:buClr>
                <a:srgbClr val="CF0060"/>
              </a:buClr>
              <a:buSzPts val="1800"/>
              <a:buFont typeface="Courier New" panose="02070309020205020404" pitchFamily="49" charset="0"/>
              <a:buChar char="o"/>
            </a:pPr>
            <a:r>
              <a:rPr lang="fr-CH" dirty="0">
                <a:solidFill>
                  <a:schemeClr val="dk1"/>
                </a:solidFill>
                <a:ea typeface="Arial"/>
                <a:cs typeface="Arial"/>
                <a:sym typeface="Arial"/>
              </a:rPr>
              <a:t>4XX : variantes de forme (voir) </a:t>
            </a:r>
            <a:r>
              <a:rPr lang="fr-CH" dirty="0">
                <a:solidFill>
                  <a:schemeClr val="dk1"/>
                </a:solidFill>
                <a:ea typeface="Arial"/>
                <a:cs typeface="Arial"/>
                <a:sym typeface="Wingdings" panose="05000000000000000000" pitchFamily="2" charset="2"/>
              </a:rPr>
              <a:t> MARC21 4xx</a:t>
            </a:r>
            <a:endParaRPr lang="fr-CH" dirty="0"/>
          </a:p>
          <a:p>
            <a:pPr marL="742950" lvl="1" indent="-285750">
              <a:lnSpc>
                <a:spcPct val="90000"/>
              </a:lnSpc>
              <a:spcBef>
                <a:spcPts val="480"/>
              </a:spcBef>
              <a:buClr>
                <a:srgbClr val="CF0060"/>
              </a:buClr>
              <a:buSzPts val="1800"/>
              <a:buFont typeface="Courier New" panose="02070309020205020404" pitchFamily="49" charset="0"/>
              <a:buChar char="o"/>
            </a:pPr>
            <a:r>
              <a:rPr lang="fr-CH" dirty="0">
                <a:solidFill>
                  <a:schemeClr val="dk1"/>
                </a:solidFill>
                <a:ea typeface="Arial"/>
                <a:cs typeface="Arial"/>
                <a:sym typeface="Arial"/>
              </a:rPr>
              <a:t>5XX : formes en relation (voir aussi) </a:t>
            </a:r>
            <a:r>
              <a:rPr lang="fr-CH" dirty="0">
                <a:solidFill>
                  <a:schemeClr val="dk1"/>
                </a:solidFill>
                <a:ea typeface="Arial"/>
                <a:cs typeface="Arial"/>
                <a:sym typeface="Wingdings" panose="05000000000000000000" pitchFamily="2" charset="2"/>
              </a:rPr>
              <a:t> MARC21 5xx</a:t>
            </a:r>
            <a:endParaRPr lang="fr-CH" dirty="0"/>
          </a:p>
          <a:p>
            <a:pPr marL="742950" lvl="1" indent="-285750">
              <a:lnSpc>
                <a:spcPct val="90000"/>
              </a:lnSpc>
              <a:spcBef>
                <a:spcPts val="480"/>
              </a:spcBef>
              <a:buClr>
                <a:srgbClr val="CF0060"/>
              </a:buClr>
              <a:buSzPts val="1800"/>
              <a:buFont typeface="Courier New" panose="02070309020205020404" pitchFamily="49" charset="0"/>
              <a:buChar char="o"/>
            </a:pPr>
            <a:r>
              <a:rPr lang="fr-CH" dirty="0">
                <a:solidFill>
                  <a:schemeClr val="dk1"/>
                </a:solidFill>
                <a:ea typeface="Arial"/>
                <a:cs typeface="Arial"/>
                <a:sym typeface="Arial"/>
              </a:rPr>
              <a:t>6XX : classification </a:t>
            </a:r>
            <a:r>
              <a:rPr lang="fr-CH" dirty="0">
                <a:solidFill>
                  <a:schemeClr val="dk1"/>
                </a:solidFill>
                <a:ea typeface="Arial"/>
                <a:cs typeface="Arial"/>
                <a:sym typeface="Wingdings" panose="05000000000000000000" pitchFamily="2" charset="2"/>
              </a:rPr>
              <a:t> pas d’équivalent MARC21 </a:t>
            </a:r>
            <a:endParaRPr lang="fr-CH" dirty="0"/>
          </a:p>
          <a:p>
            <a:pPr marL="742950" lvl="1" indent="-285750">
              <a:lnSpc>
                <a:spcPct val="90000"/>
              </a:lnSpc>
              <a:spcBef>
                <a:spcPts val="480"/>
              </a:spcBef>
              <a:buClr>
                <a:srgbClr val="CF0060"/>
              </a:buClr>
              <a:buSzPts val="1800"/>
              <a:buFont typeface="Courier New" panose="02070309020205020404" pitchFamily="49" charset="0"/>
              <a:buChar char="o"/>
            </a:pPr>
            <a:r>
              <a:rPr lang="fr-CH" dirty="0">
                <a:solidFill>
                  <a:schemeClr val="dk1"/>
                </a:solidFill>
                <a:ea typeface="Arial"/>
                <a:cs typeface="Arial"/>
                <a:sym typeface="Arial"/>
              </a:rPr>
              <a:t>7XX : formes parallèles </a:t>
            </a:r>
            <a:r>
              <a:rPr lang="fr-CH" dirty="0">
                <a:solidFill>
                  <a:schemeClr val="dk1"/>
                </a:solidFill>
                <a:ea typeface="Arial"/>
                <a:cs typeface="Arial"/>
                <a:sym typeface="Wingdings" panose="05000000000000000000" pitchFamily="2" charset="2"/>
              </a:rPr>
              <a:t> MARC21 7xx</a:t>
            </a:r>
            <a:endParaRPr lang="fr-CH" dirty="0"/>
          </a:p>
          <a:p>
            <a:pPr marL="742950" lvl="1" indent="-285750">
              <a:lnSpc>
                <a:spcPct val="90000"/>
              </a:lnSpc>
              <a:spcBef>
                <a:spcPts val="480"/>
              </a:spcBef>
              <a:buClr>
                <a:srgbClr val="CF0060"/>
              </a:buClr>
              <a:buSzPts val="1800"/>
              <a:buFont typeface="Courier New" panose="02070309020205020404" pitchFamily="49" charset="0"/>
              <a:buChar char="o"/>
            </a:pPr>
            <a:r>
              <a:rPr lang="fr-CH" b="1" dirty="0">
                <a:solidFill>
                  <a:srgbClr val="CF0060"/>
                </a:solidFill>
                <a:sym typeface="Arial"/>
              </a:rPr>
              <a:t>8XX : sources </a:t>
            </a:r>
            <a:r>
              <a:rPr lang="fr-CH" b="1" dirty="0">
                <a:solidFill>
                  <a:srgbClr val="CF0060"/>
                </a:solidFill>
                <a:sym typeface="Wingdings" panose="05000000000000000000" pitchFamily="2" charset="2"/>
              </a:rPr>
              <a:t> MARC21 670/675</a:t>
            </a:r>
          </a:p>
          <a:p>
            <a:pPr marL="742950" lvl="1" indent="-285750">
              <a:lnSpc>
                <a:spcPct val="90000"/>
              </a:lnSpc>
              <a:spcBef>
                <a:spcPts val="480"/>
              </a:spcBef>
              <a:buClr>
                <a:srgbClr val="000099"/>
              </a:buClr>
              <a:buSzPts val="1800"/>
              <a:buFont typeface="Noto Sans Symbols"/>
              <a:buChar char="●"/>
            </a:pPr>
            <a:endParaRPr lang="fr-CH" b="1" dirty="0">
              <a:solidFill>
                <a:schemeClr val="dk1"/>
              </a:solidFill>
              <a:sym typeface="Wingdings" panose="05000000000000000000" pitchFamily="2" charset="2"/>
            </a:endParaRPr>
          </a:p>
          <a:p>
            <a:pPr lvl="1">
              <a:lnSpc>
                <a:spcPct val="90000"/>
              </a:lnSpc>
              <a:spcBef>
                <a:spcPts val="480"/>
              </a:spcBef>
              <a:buClr>
                <a:srgbClr val="000099"/>
              </a:buClr>
              <a:buSzPts val="1800"/>
            </a:pPr>
            <a:r>
              <a:rPr lang="fr-CH" dirty="0">
                <a:solidFill>
                  <a:schemeClr val="dk1"/>
                </a:solidFill>
                <a:sym typeface="Wingdings" panose="05000000000000000000" pitchFamily="2" charset="2"/>
              </a:rPr>
              <a:t>Pour plus de détail, voir les équivalents MARC21 pour les personnes et les collectivités</a:t>
            </a:r>
          </a:p>
          <a:p>
            <a:pPr lvl="1">
              <a:lnSpc>
                <a:spcPct val="90000"/>
              </a:lnSpc>
              <a:spcBef>
                <a:spcPts val="480"/>
              </a:spcBef>
              <a:buClr>
                <a:srgbClr val="000099"/>
              </a:buClr>
              <a:buSzPts val="1800"/>
            </a:pPr>
            <a:r>
              <a:rPr lang="fr-FR" sz="1600" dirty="0">
                <a:hlinkClick r:id="rId3"/>
              </a:rPr>
              <a:t>http://documentation.abes.fr/aideidrefcatalogueur/index.html#PersonnePhysique</a:t>
            </a:r>
            <a:r>
              <a:rPr lang="fr-FR" sz="1600" dirty="0"/>
              <a:t> </a:t>
            </a:r>
          </a:p>
          <a:p>
            <a:pPr lvl="1">
              <a:lnSpc>
                <a:spcPct val="90000"/>
              </a:lnSpc>
              <a:spcBef>
                <a:spcPts val="480"/>
              </a:spcBef>
              <a:buClr>
                <a:srgbClr val="000099"/>
              </a:buClr>
              <a:buSzPts val="1800"/>
            </a:pPr>
            <a:r>
              <a:rPr lang="fr-FR" sz="1600" dirty="0">
                <a:hlinkClick r:id="rId4"/>
              </a:rPr>
              <a:t>http://documentation.abes.fr/aideidrefcatalogueur/index.html#collectivite</a:t>
            </a:r>
            <a:endParaRPr lang="fr-FR" sz="1600" dirty="0"/>
          </a:p>
          <a:p>
            <a:pPr lvl="1">
              <a:lnSpc>
                <a:spcPct val="90000"/>
              </a:lnSpc>
              <a:spcBef>
                <a:spcPts val="480"/>
              </a:spcBef>
              <a:buClr>
                <a:srgbClr val="000099"/>
              </a:buClr>
              <a:buSzPts val="1800"/>
            </a:pPr>
            <a:endParaRPr lang="fr-FR" sz="1600" dirty="0"/>
          </a:p>
          <a:p>
            <a:pPr lvl="1">
              <a:lnSpc>
                <a:spcPct val="90000"/>
              </a:lnSpc>
              <a:spcBef>
                <a:spcPts val="480"/>
              </a:spcBef>
              <a:buClr>
                <a:srgbClr val="000099"/>
              </a:buClr>
              <a:buSzPts val="1800"/>
            </a:pPr>
            <a:endParaRPr lang="fr-CH" b="1" dirty="0">
              <a:solidFill>
                <a:schemeClr val="dk1"/>
              </a:solidFill>
              <a:sym typeface="Arial"/>
            </a:endParaRPr>
          </a:p>
          <a:p>
            <a:pPr algn="l"/>
            <a:endParaRPr lang="fr-FR" sz="2400" dirty="0"/>
          </a:p>
        </p:txBody>
      </p:sp>
    </p:spTree>
    <p:extLst>
      <p:ext uri="{BB962C8B-B14F-4D97-AF65-F5344CB8AC3E}">
        <p14:creationId xmlns:p14="http://schemas.microsoft.com/office/powerpoint/2010/main" val="829563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a:bodyPr>
          <a:lstStyle/>
          <a:p>
            <a:r>
              <a:rPr lang="fr-FR" dirty="0">
                <a:solidFill>
                  <a:srgbClr val="CF0063"/>
                </a:solidFill>
              </a:rPr>
              <a:t>Création dans </a:t>
            </a:r>
            <a:r>
              <a:rPr lang="fr-FR" dirty="0" err="1">
                <a:solidFill>
                  <a:srgbClr val="CF0063"/>
                </a:solidFill>
              </a:rPr>
              <a:t>IdRef</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34</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323528" y="1484784"/>
            <a:ext cx="8640960"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a:p>
            <a:pPr algn="l"/>
            <a:endParaRPr lang="fr-FR" sz="2400" dirty="0"/>
          </a:p>
          <a:p>
            <a:pPr algn="l"/>
            <a:r>
              <a:rPr lang="fr-FR" sz="2000" dirty="0"/>
              <a:t>Avant de créer une autorité</a:t>
            </a:r>
          </a:p>
          <a:p>
            <a:pPr algn="l"/>
            <a:endParaRPr lang="fr-FR" sz="2000" dirty="0"/>
          </a:p>
          <a:p>
            <a:pPr marL="457200" indent="-457200" algn="l">
              <a:buAutoNum type="arabicParenR"/>
            </a:pPr>
            <a:r>
              <a:rPr lang="fr-FR" sz="2000" dirty="0"/>
              <a:t>Vérifier par F3 dans Alma si elle existe </a:t>
            </a:r>
            <a:r>
              <a:rPr lang="fr-FR" sz="1800" dirty="0"/>
              <a:t>(mise à jour </a:t>
            </a:r>
            <a:r>
              <a:rPr lang="fr-CH" sz="1800" dirty="0"/>
              <a:t>8:00, 14:00, 20:00, 02:00</a:t>
            </a:r>
            <a:r>
              <a:rPr lang="fr-FR" sz="1800" dirty="0"/>
              <a:t>)</a:t>
            </a:r>
            <a:endParaRPr lang="fr-FR" sz="2000" dirty="0"/>
          </a:p>
          <a:p>
            <a:pPr marL="457200" indent="-457200" algn="l">
              <a:buAutoNum type="arabicParenR"/>
            </a:pPr>
            <a:r>
              <a:rPr lang="fr-FR" sz="2000" dirty="0"/>
              <a:t>Vérifier dans </a:t>
            </a:r>
            <a:r>
              <a:rPr lang="fr-FR" sz="2000" dirty="0" err="1"/>
              <a:t>IdRef</a:t>
            </a:r>
            <a:r>
              <a:rPr lang="fr-FR" sz="2000" dirty="0"/>
              <a:t> si elle existe </a:t>
            </a:r>
            <a:r>
              <a:rPr lang="fr-FR" sz="1800" dirty="0"/>
              <a:t>(mise à jour instantanée) </a:t>
            </a:r>
            <a:r>
              <a:rPr lang="fr-FR" sz="2000" dirty="0">
                <a:hlinkClick r:id="rId3"/>
              </a:rPr>
              <a:t>https://www.idref.fr/</a:t>
            </a:r>
            <a:endParaRPr lang="fr-FR" sz="2000" dirty="0"/>
          </a:p>
          <a:p>
            <a:pPr marL="457200" indent="-457200" algn="l">
              <a:buAutoNum type="arabicParenR"/>
            </a:pPr>
            <a:r>
              <a:rPr lang="fr-FR" sz="2000" dirty="0"/>
              <a:t>Vérifier dans VIAF si elle existe </a:t>
            </a:r>
            <a:r>
              <a:rPr lang="fr-FR" sz="1800" dirty="0"/>
              <a:t>(mise à jour mensuelle) </a:t>
            </a:r>
            <a:r>
              <a:rPr lang="fr-FR" sz="2000" dirty="0">
                <a:hlinkClick r:id="rId4"/>
              </a:rPr>
              <a:t>http://viaf.org/</a:t>
            </a:r>
            <a:endParaRPr lang="fr-FR" sz="2000" dirty="0"/>
          </a:p>
          <a:p>
            <a:pPr marL="457200" indent="-457200" algn="l">
              <a:buAutoNum type="arabicParenR"/>
            </a:pPr>
            <a:endParaRPr lang="fr-FR" sz="2000" dirty="0"/>
          </a:p>
          <a:p>
            <a:pPr marL="457200" indent="-457200" algn="l">
              <a:buClr>
                <a:srgbClr val="CF0060"/>
              </a:buClr>
              <a:buFont typeface="Wingdings" panose="05000000000000000000" pitchFamily="2" charset="2"/>
              <a:buChar char="Ø"/>
            </a:pPr>
            <a:r>
              <a:rPr lang="fr-CH" sz="1800" dirty="0">
                <a:solidFill>
                  <a:schemeClr val="dk1"/>
                </a:solidFill>
                <a:latin typeface="Arial"/>
                <a:ea typeface="Arial"/>
                <a:cs typeface="Arial"/>
                <a:sym typeface="Arial"/>
              </a:rPr>
              <a:t>Si la réponse est 3 fois non, </a:t>
            </a:r>
          </a:p>
          <a:p>
            <a:pPr marL="457200" indent="-457200" algn="l">
              <a:buAutoNum type="arabicParenR"/>
            </a:pPr>
            <a:endParaRPr lang="fr-FR" sz="2000" dirty="0"/>
          </a:p>
          <a:p>
            <a:pPr algn="l"/>
            <a:r>
              <a:rPr lang="fr-FR" sz="2000" dirty="0"/>
              <a:t>Créer l’autorité dans </a:t>
            </a:r>
            <a:r>
              <a:rPr lang="fr-FR" sz="2000" dirty="0" err="1"/>
              <a:t>IdRef</a:t>
            </a:r>
            <a:r>
              <a:rPr lang="fr-FR" sz="2000" dirty="0"/>
              <a:t> et ajouter dans la bib sur Alma un champ</a:t>
            </a:r>
          </a:p>
          <a:p>
            <a:r>
              <a:rPr lang="fr-CH" sz="1600" b="1" dirty="0">
                <a:solidFill>
                  <a:srgbClr val="CF0060"/>
                </a:solidFill>
                <a:latin typeface="Arial"/>
                <a:ea typeface="Arial"/>
                <a:cs typeface="Arial"/>
                <a:sym typeface="Arial"/>
              </a:rPr>
              <a:t>902 __ $$a IDREF-LIER </a:t>
            </a:r>
            <a:r>
              <a:rPr lang="fr-CH" sz="1600" b="1" dirty="0">
                <a:latin typeface="Arial"/>
                <a:ea typeface="Arial"/>
                <a:cs typeface="Arial"/>
                <a:sym typeface="Arial"/>
              </a:rPr>
              <a:t>$$b Point d’accès </a:t>
            </a:r>
            <a:r>
              <a:rPr lang="fr-CH" sz="1600" b="1" dirty="0">
                <a:solidFill>
                  <a:srgbClr val="CF0060"/>
                </a:solidFill>
                <a:latin typeface="Arial"/>
                <a:ea typeface="Arial"/>
                <a:cs typeface="Arial"/>
                <a:sym typeface="Arial"/>
              </a:rPr>
              <a:t>$$5 UNIGE/</a:t>
            </a:r>
            <a:r>
              <a:rPr lang="fr-CH" sz="1600" b="1" dirty="0" err="1">
                <a:solidFill>
                  <a:srgbClr val="CF0060"/>
                </a:solidFill>
                <a:latin typeface="Arial"/>
                <a:ea typeface="Arial"/>
                <a:cs typeface="Arial"/>
                <a:sym typeface="Arial"/>
              </a:rPr>
              <a:t>aaaammjj</a:t>
            </a:r>
            <a:r>
              <a:rPr lang="fr-CH" sz="1600" b="1" dirty="0">
                <a:solidFill>
                  <a:srgbClr val="CF0060"/>
                </a:solidFill>
                <a:latin typeface="Arial"/>
                <a:ea typeface="Arial"/>
                <a:cs typeface="Arial"/>
                <a:sym typeface="Arial"/>
              </a:rPr>
              <a:t>/initiales</a:t>
            </a:r>
            <a:endParaRPr lang="fr-FR" sz="1600" b="1" dirty="0">
              <a:solidFill>
                <a:srgbClr val="CF0060"/>
              </a:solidFill>
            </a:endParaRPr>
          </a:p>
          <a:p>
            <a:pPr algn="l"/>
            <a:endParaRPr lang="fr-FR" sz="2000" dirty="0"/>
          </a:p>
          <a:p>
            <a:pPr algn="l"/>
            <a:r>
              <a:rPr lang="fr-FR" sz="2000" dirty="0"/>
              <a:t>Après mise à jour des autorités dans Alma, lier le point d’accès avec F3 et supprimer le champ 902 dans la bib  </a:t>
            </a:r>
            <a:endParaRPr lang="fr-CH" sz="1400" dirty="0">
              <a:solidFill>
                <a:schemeClr val="dk1"/>
              </a:solidFill>
              <a:latin typeface="Arial"/>
              <a:ea typeface="Arial"/>
              <a:cs typeface="Arial"/>
              <a:sym typeface="Arial"/>
            </a:endParaRPr>
          </a:p>
          <a:p>
            <a:pPr lvl="1">
              <a:lnSpc>
                <a:spcPct val="90000"/>
              </a:lnSpc>
              <a:spcBef>
                <a:spcPts val="480"/>
              </a:spcBef>
              <a:buClr>
                <a:srgbClr val="000099"/>
              </a:buClr>
              <a:buSzPts val="1800"/>
            </a:pPr>
            <a:endParaRPr lang="fr-CH" b="1" dirty="0">
              <a:solidFill>
                <a:schemeClr val="dk1"/>
              </a:solidFill>
              <a:sym typeface="Arial"/>
            </a:endParaRPr>
          </a:p>
        </p:txBody>
      </p:sp>
    </p:spTree>
    <p:extLst>
      <p:ext uri="{BB962C8B-B14F-4D97-AF65-F5344CB8AC3E}">
        <p14:creationId xmlns:p14="http://schemas.microsoft.com/office/powerpoint/2010/main" val="3737397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a:bodyPr>
          <a:lstStyle/>
          <a:p>
            <a:r>
              <a:rPr lang="fr-FR" dirty="0">
                <a:solidFill>
                  <a:srgbClr val="CF0063"/>
                </a:solidFill>
              </a:rPr>
              <a:t>Création dans </a:t>
            </a:r>
            <a:r>
              <a:rPr lang="fr-FR" dirty="0" err="1">
                <a:solidFill>
                  <a:srgbClr val="CF0063"/>
                </a:solidFill>
              </a:rPr>
              <a:t>IdRef</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35</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323528" y="1484784"/>
            <a:ext cx="8640960"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p:txBody>
      </p:sp>
      <p:pic>
        <p:nvPicPr>
          <p:cNvPr id="4" name="Image 3"/>
          <p:cNvPicPr>
            <a:picLocks noChangeAspect="1"/>
          </p:cNvPicPr>
          <p:nvPr/>
        </p:nvPicPr>
        <p:blipFill>
          <a:blip r:embed="rId3"/>
          <a:stretch>
            <a:fillRect/>
          </a:stretch>
        </p:blipFill>
        <p:spPr>
          <a:xfrm>
            <a:off x="557212" y="1604962"/>
            <a:ext cx="8029575" cy="3648075"/>
          </a:xfrm>
          <a:prstGeom prst="rect">
            <a:avLst/>
          </a:prstGeom>
        </p:spPr>
      </p:pic>
    </p:spTree>
    <p:extLst>
      <p:ext uri="{BB962C8B-B14F-4D97-AF65-F5344CB8AC3E}">
        <p14:creationId xmlns:p14="http://schemas.microsoft.com/office/powerpoint/2010/main" val="192100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stretch>
            <a:fillRect/>
          </a:stretch>
        </p:blipFill>
        <p:spPr>
          <a:xfrm>
            <a:off x="310239" y="1035174"/>
            <a:ext cx="4624336" cy="4404965"/>
          </a:xfrm>
          <a:prstGeom prst="rect">
            <a:avLst/>
          </a:prstGeom>
        </p:spPr>
      </p:pic>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57200" y="116979"/>
            <a:ext cx="8229600" cy="1143000"/>
          </a:xfrm>
        </p:spPr>
        <p:txBody>
          <a:bodyPr>
            <a:normAutofit/>
          </a:bodyPr>
          <a:lstStyle/>
          <a:p>
            <a:r>
              <a:rPr lang="fr-FR" dirty="0">
                <a:solidFill>
                  <a:srgbClr val="CF0063"/>
                </a:solidFill>
              </a:rPr>
              <a:t>Création dans </a:t>
            </a:r>
            <a:r>
              <a:rPr lang="fr-FR" dirty="0" err="1">
                <a:solidFill>
                  <a:srgbClr val="CF0063"/>
                </a:solidFill>
              </a:rPr>
              <a:t>IdRef</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36</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323528" y="1484784"/>
            <a:ext cx="8640960"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p:txBody>
      </p:sp>
      <p:sp>
        <p:nvSpPr>
          <p:cNvPr id="7" name="Titre 1">
            <a:extLst>
              <a:ext uri="{FF2B5EF4-FFF2-40B4-BE49-F238E27FC236}">
                <a16:creationId xmlns:a16="http://schemas.microsoft.com/office/drawing/2014/main" id="{7E411B90-359F-D142-9FDC-BB96B21F0AAC}"/>
              </a:ext>
            </a:extLst>
          </p:cNvPr>
          <p:cNvSpPr txBox="1">
            <a:spLocks/>
          </p:cNvSpPr>
          <p:nvPr/>
        </p:nvSpPr>
        <p:spPr>
          <a:xfrm>
            <a:off x="475928" y="1637184"/>
            <a:ext cx="8640960"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a:t>					</a:t>
            </a:r>
          </a:p>
          <a:p>
            <a:pPr algn="l"/>
            <a:endParaRPr lang="fr-FR" sz="2400" b="1" dirty="0">
              <a:solidFill>
                <a:srgbClr val="CF0063"/>
              </a:solidFill>
            </a:endParaRPr>
          </a:p>
          <a:p>
            <a:pPr algn="l"/>
            <a:endParaRPr lang="fr-FR" sz="2400" b="1" dirty="0">
              <a:solidFill>
                <a:srgbClr val="CF0063"/>
              </a:solidFill>
            </a:endParaRPr>
          </a:p>
          <a:p>
            <a:pPr algn="l"/>
            <a:endParaRPr lang="fr-FR" sz="2400" b="1" dirty="0">
              <a:solidFill>
                <a:srgbClr val="CF0063"/>
              </a:solidFill>
            </a:endParaRPr>
          </a:p>
          <a:p>
            <a:pPr algn="l"/>
            <a:r>
              <a:rPr lang="fr-FR" sz="2400" b="1" dirty="0">
                <a:solidFill>
                  <a:srgbClr val="CF0063"/>
                </a:solidFill>
              </a:rPr>
              <a:t>					</a:t>
            </a:r>
            <a:r>
              <a:rPr lang="fr-FR" sz="1600" dirty="0"/>
              <a:t>Langue dans laquelle l’auteur écrit</a:t>
            </a:r>
          </a:p>
          <a:p>
            <a:pPr algn="l"/>
            <a:r>
              <a:rPr lang="fr-FR" sz="1600" dirty="0"/>
              <a:t>					(à choisir dans le menu déroulant)</a:t>
            </a:r>
          </a:p>
          <a:p>
            <a:pPr algn="l"/>
            <a:r>
              <a:rPr lang="fr-FR" sz="1800" dirty="0"/>
              <a:t>					</a:t>
            </a:r>
          </a:p>
          <a:p>
            <a:pPr algn="l"/>
            <a:r>
              <a:rPr lang="fr-CH" sz="1400" dirty="0">
                <a:solidFill>
                  <a:schemeClr val="dk1"/>
                </a:solidFill>
                <a:latin typeface="Arial"/>
                <a:ea typeface="Arial"/>
                <a:cs typeface="Arial"/>
                <a:sym typeface="Arial"/>
              </a:rPr>
              <a:t>					</a:t>
            </a:r>
          </a:p>
          <a:p>
            <a:pPr algn="l"/>
            <a:r>
              <a:rPr lang="fr-CH" sz="1400" dirty="0">
                <a:solidFill>
                  <a:schemeClr val="dk1"/>
                </a:solidFill>
                <a:latin typeface="Arial"/>
                <a:ea typeface="Arial"/>
                <a:cs typeface="Arial"/>
                <a:sym typeface="Arial"/>
              </a:rPr>
              <a:t>					</a:t>
            </a:r>
            <a:r>
              <a:rPr lang="fr-CH" sz="1600" dirty="0">
                <a:solidFill>
                  <a:schemeClr val="dk1"/>
                </a:solidFill>
                <a:ea typeface="Arial"/>
                <a:cs typeface="Arial"/>
                <a:sym typeface="Arial"/>
              </a:rPr>
              <a:t>pays associé à la personne</a:t>
            </a:r>
          </a:p>
          <a:p>
            <a:pPr algn="l"/>
            <a:r>
              <a:rPr lang="fr-CH" sz="1600" dirty="0">
                <a:solidFill>
                  <a:schemeClr val="dk1"/>
                </a:solidFill>
                <a:ea typeface="Arial"/>
                <a:cs typeface="Arial"/>
                <a:sym typeface="Arial"/>
              </a:rPr>
              <a:t>					</a:t>
            </a:r>
            <a:r>
              <a:rPr lang="fr-FR" sz="1600" dirty="0"/>
              <a:t>(à choisir dans le menu déroulant)</a:t>
            </a:r>
            <a:endParaRPr lang="fr-CH" sz="1600" dirty="0">
              <a:solidFill>
                <a:schemeClr val="dk1"/>
              </a:solidFill>
              <a:ea typeface="Arial"/>
              <a:cs typeface="Arial"/>
              <a:sym typeface="Arial"/>
            </a:endParaRPr>
          </a:p>
          <a:p>
            <a:pPr lvl="1">
              <a:lnSpc>
                <a:spcPct val="90000"/>
              </a:lnSpc>
              <a:spcBef>
                <a:spcPts val="480"/>
              </a:spcBef>
              <a:buClr>
                <a:srgbClr val="000099"/>
              </a:buClr>
              <a:buSzPts val="1800"/>
            </a:pPr>
            <a:r>
              <a:rPr lang="fr-CH" b="1" dirty="0">
                <a:solidFill>
                  <a:schemeClr val="dk1"/>
                </a:solidFill>
                <a:latin typeface="+mj-lt"/>
                <a:sym typeface="Arial"/>
              </a:rPr>
              <a:t>					</a:t>
            </a:r>
          </a:p>
          <a:p>
            <a:pPr lvl="1">
              <a:lnSpc>
                <a:spcPct val="90000"/>
              </a:lnSpc>
              <a:spcBef>
                <a:spcPts val="480"/>
              </a:spcBef>
              <a:buClr>
                <a:srgbClr val="000099"/>
              </a:buClr>
              <a:buSzPts val="1800"/>
            </a:pPr>
            <a:r>
              <a:rPr lang="fr-CH" b="1" dirty="0">
                <a:solidFill>
                  <a:schemeClr val="dk1"/>
                </a:solidFill>
                <a:latin typeface="+mj-lt"/>
                <a:sym typeface="Arial"/>
              </a:rPr>
              <a:t>					</a:t>
            </a:r>
            <a:r>
              <a:rPr lang="fr-CH" sz="1600" dirty="0">
                <a:solidFill>
                  <a:schemeClr val="dk1"/>
                </a:solidFill>
                <a:sym typeface="Arial"/>
              </a:rPr>
              <a:t>dates de vie (pour un contemporain 19XX)</a:t>
            </a:r>
            <a:endParaRPr lang="fr-CH" dirty="0">
              <a:solidFill>
                <a:schemeClr val="dk1"/>
              </a:solidFill>
              <a:sym typeface="Arial"/>
            </a:endParaRPr>
          </a:p>
          <a:p>
            <a:pPr lvl="1">
              <a:lnSpc>
                <a:spcPct val="90000"/>
              </a:lnSpc>
              <a:spcBef>
                <a:spcPts val="480"/>
              </a:spcBef>
              <a:buClr>
                <a:srgbClr val="000099"/>
              </a:buClr>
              <a:buSzPts val="1800"/>
            </a:pPr>
            <a:r>
              <a:rPr lang="fr-CH" dirty="0">
                <a:solidFill>
                  <a:schemeClr val="dk1"/>
                </a:solidFill>
                <a:latin typeface="+mj-lt"/>
                <a:cs typeface="Arial" panose="020B0604020202020204" pitchFamily="34" charset="0"/>
                <a:sym typeface="Arial"/>
              </a:rPr>
              <a:t>					</a:t>
            </a:r>
          </a:p>
          <a:p>
            <a:pPr lvl="1">
              <a:lnSpc>
                <a:spcPct val="90000"/>
              </a:lnSpc>
              <a:spcBef>
                <a:spcPts val="480"/>
              </a:spcBef>
              <a:buClr>
                <a:srgbClr val="000099"/>
              </a:buClr>
              <a:buSzPts val="1800"/>
            </a:pPr>
            <a:r>
              <a:rPr lang="fr-CH" dirty="0">
                <a:solidFill>
                  <a:schemeClr val="dk1"/>
                </a:solidFill>
                <a:latin typeface="+mj-lt"/>
                <a:cs typeface="Arial" panose="020B0604020202020204" pitchFamily="34" charset="0"/>
                <a:sym typeface="Arial"/>
              </a:rPr>
              <a:t>					</a:t>
            </a:r>
            <a:r>
              <a:rPr lang="fr-CH" sz="1600" dirty="0">
                <a:solidFill>
                  <a:schemeClr val="dk1"/>
                </a:solidFill>
                <a:latin typeface="+mj-lt"/>
                <a:cs typeface="Arial" panose="020B0604020202020204" pitchFamily="34" charset="0"/>
                <a:sym typeface="Arial"/>
              </a:rPr>
              <a:t>sexe</a:t>
            </a:r>
          </a:p>
          <a:p>
            <a:pPr lvl="1">
              <a:lnSpc>
                <a:spcPct val="90000"/>
              </a:lnSpc>
              <a:spcBef>
                <a:spcPts val="480"/>
              </a:spcBef>
              <a:buClr>
                <a:srgbClr val="000099"/>
              </a:buClr>
              <a:buSzPts val="1800"/>
            </a:pPr>
            <a:r>
              <a:rPr lang="fr-CH" sz="1600" dirty="0">
                <a:solidFill>
                  <a:schemeClr val="dk1"/>
                </a:solidFill>
                <a:latin typeface="+mj-lt"/>
                <a:cs typeface="Arial" panose="020B0604020202020204" pitchFamily="34" charset="0"/>
                <a:sym typeface="Arial"/>
              </a:rPr>
              <a:t>					</a:t>
            </a:r>
            <a:r>
              <a:rPr lang="fr-FR" sz="1600" dirty="0"/>
              <a:t>(à choisir dans le menu déroulant)</a:t>
            </a:r>
          </a:p>
          <a:p>
            <a:pPr lvl="1">
              <a:lnSpc>
                <a:spcPct val="90000"/>
              </a:lnSpc>
              <a:spcBef>
                <a:spcPts val="480"/>
              </a:spcBef>
              <a:buClr>
                <a:srgbClr val="000099"/>
              </a:buClr>
              <a:buSzPts val="1800"/>
            </a:pPr>
            <a:endParaRPr lang="fr-CH" sz="1600" dirty="0">
              <a:solidFill>
                <a:schemeClr val="dk1"/>
              </a:solidFill>
              <a:latin typeface="+mj-lt"/>
              <a:cs typeface="Arial" panose="020B0604020202020204" pitchFamily="34" charset="0"/>
              <a:sym typeface="Arial"/>
            </a:endParaRPr>
          </a:p>
        </p:txBody>
      </p:sp>
      <p:pic>
        <p:nvPicPr>
          <p:cNvPr id="8" name="Image 7"/>
          <p:cNvPicPr>
            <a:picLocks noChangeAspect="1"/>
          </p:cNvPicPr>
          <p:nvPr/>
        </p:nvPicPr>
        <p:blipFill>
          <a:blip r:embed="rId4"/>
          <a:stretch>
            <a:fillRect/>
          </a:stretch>
        </p:blipFill>
        <p:spPr>
          <a:xfrm>
            <a:off x="2339752" y="2564135"/>
            <a:ext cx="2076450" cy="1009650"/>
          </a:xfrm>
          <a:prstGeom prst="rect">
            <a:avLst/>
          </a:prstGeom>
        </p:spPr>
      </p:pic>
    </p:spTree>
    <p:extLst>
      <p:ext uri="{BB962C8B-B14F-4D97-AF65-F5344CB8AC3E}">
        <p14:creationId xmlns:p14="http://schemas.microsoft.com/office/powerpoint/2010/main" val="1181756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30397" y="31601"/>
            <a:ext cx="8229600" cy="1143000"/>
          </a:xfrm>
        </p:spPr>
        <p:txBody>
          <a:bodyPr>
            <a:normAutofit/>
          </a:bodyPr>
          <a:lstStyle/>
          <a:p>
            <a:r>
              <a:rPr lang="fr-FR" dirty="0">
                <a:solidFill>
                  <a:srgbClr val="CF0063"/>
                </a:solidFill>
              </a:rPr>
              <a:t>Création dans </a:t>
            </a:r>
            <a:r>
              <a:rPr lang="fr-FR" dirty="0" err="1">
                <a:solidFill>
                  <a:srgbClr val="CF0063"/>
                </a:solidFill>
              </a:rPr>
              <a:t>IdRef</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37</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323528" y="1484784"/>
            <a:ext cx="8640960"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p:txBody>
      </p:sp>
      <p:sp>
        <p:nvSpPr>
          <p:cNvPr id="7" name="Titre 1">
            <a:extLst>
              <a:ext uri="{FF2B5EF4-FFF2-40B4-BE49-F238E27FC236}">
                <a16:creationId xmlns:a16="http://schemas.microsoft.com/office/drawing/2014/main" id="{7E411B90-359F-D142-9FDC-BB96B21F0AAC}"/>
              </a:ext>
            </a:extLst>
          </p:cNvPr>
          <p:cNvSpPr txBox="1">
            <a:spLocks/>
          </p:cNvSpPr>
          <p:nvPr/>
        </p:nvSpPr>
        <p:spPr>
          <a:xfrm>
            <a:off x="475928" y="1637184"/>
            <a:ext cx="9064624"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a:t>					</a:t>
            </a:r>
          </a:p>
          <a:p>
            <a:pPr algn="l"/>
            <a:r>
              <a:rPr lang="fr-FR" sz="2400" dirty="0"/>
              <a:t>					</a:t>
            </a:r>
          </a:p>
          <a:p>
            <a:pPr algn="l"/>
            <a:r>
              <a:rPr lang="fr-FR" sz="2400" dirty="0"/>
              <a:t>					</a:t>
            </a:r>
            <a:r>
              <a:rPr lang="fr-FR" sz="1800" dirty="0"/>
              <a:t>Selon</a:t>
            </a:r>
            <a:r>
              <a:rPr lang="fr-FR" sz="2400" dirty="0"/>
              <a:t> </a:t>
            </a:r>
            <a:r>
              <a:rPr lang="fr-FR" sz="1600" dirty="0">
                <a:hlinkClick r:id="rId3"/>
              </a:rPr>
              <a:t>https://kitcat.bnf.fr/</a:t>
            </a:r>
            <a:r>
              <a:rPr lang="fr-FR" sz="1600" dirty="0"/>
              <a:t>  </a:t>
            </a:r>
            <a:endParaRPr lang="fr-FR" sz="2000" dirty="0"/>
          </a:p>
          <a:p>
            <a:pPr algn="l"/>
            <a:endParaRPr lang="fr-FR" sz="2400" dirty="0"/>
          </a:p>
          <a:p>
            <a:pPr algn="l"/>
            <a:r>
              <a:rPr lang="fr-FR" sz="2400" dirty="0"/>
              <a:t>					</a:t>
            </a:r>
            <a:r>
              <a:rPr lang="fr-FR" sz="1800" dirty="0"/>
              <a:t>Compléter le nom</a:t>
            </a:r>
          </a:p>
          <a:p>
            <a:pPr algn="l"/>
            <a:r>
              <a:rPr lang="fr-FR" sz="1800" dirty="0"/>
              <a:t>					</a:t>
            </a:r>
          </a:p>
          <a:p>
            <a:pPr algn="l"/>
            <a:r>
              <a:rPr lang="fr-FR" sz="1800" dirty="0"/>
              <a:t>					Et le prénom</a:t>
            </a:r>
            <a:endParaRPr lang="fr-FR" sz="2400" dirty="0"/>
          </a:p>
          <a:p>
            <a:pPr algn="l"/>
            <a:r>
              <a:rPr lang="fr-FR" sz="2400" dirty="0"/>
              <a:t>					</a:t>
            </a:r>
          </a:p>
          <a:p>
            <a:pPr algn="l"/>
            <a:r>
              <a:rPr lang="fr-FR" sz="2400" dirty="0"/>
              <a:t>					</a:t>
            </a:r>
            <a:r>
              <a:rPr lang="fr-FR" sz="1800" dirty="0"/>
              <a:t>Les dates s’ajoutent automatiquement</a:t>
            </a:r>
          </a:p>
          <a:p>
            <a:pPr algn="l"/>
            <a:endParaRPr lang="fr-FR" sz="1800" dirty="0"/>
          </a:p>
          <a:p>
            <a:pPr algn="l"/>
            <a:r>
              <a:rPr lang="fr-FR" sz="1800" dirty="0"/>
              <a:t>					La note est publique  </a:t>
            </a:r>
          </a:p>
        </p:txBody>
      </p:sp>
      <p:pic>
        <p:nvPicPr>
          <p:cNvPr id="9" name="Image 8"/>
          <p:cNvPicPr>
            <a:picLocks noChangeAspect="1"/>
          </p:cNvPicPr>
          <p:nvPr/>
        </p:nvPicPr>
        <p:blipFill>
          <a:blip r:embed="rId4"/>
          <a:stretch>
            <a:fillRect/>
          </a:stretch>
        </p:blipFill>
        <p:spPr>
          <a:xfrm>
            <a:off x="475928" y="935707"/>
            <a:ext cx="4472655" cy="4710291"/>
          </a:xfrm>
          <a:prstGeom prst="rect">
            <a:avLst/>
          </a:prstGeom>
        </p:spPr>
      </p:pic>
    </p:spTree>
    <p:extLst>
      <p:ext uri="{BB962C8B-B14F-4D97-AF65-F5344CB8AC3E}">
        <p14:creationId xmlns:p14="http://schemas.microsoft.com/office/powerpoint/2010/main" val="1816734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30397" y="31601"/>
            <a:ext cx="8229600" cy="1143000"/>
          </a:xfrm>
        </p:spPr>
        <p:txBody>
          <a:bodyPr>
            <a:normAutofit/>
          </a:bodyPr>
          <a:lstStyle/>
          <a:p>
            <a:r>
              <a:rPr lang="fr-FR" dirty="0">
                <a:solidFill>
                  <a:srgbClr val="CF0063"/>
                </a:solidFill>
              </a:rPr>
              <a:t>Création dans </a:t>
            </a:r>
            <a:r>
              <a:rPr lang="fr-FR" dirty="0" err="1">
                <a:solidFill>
                  <a:srgbClr val="CF0063"/>
                </a:solidFill>
              </a:rPr>
              <a:t>IdRef</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38</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323528" y="1484784"/>
            <a:ext cx="8640960"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p:txBody>
      </p:sp>
      <p:sp>
        <p:nvSpPr>
          <p:cNvPr id="7" name="Titre 1">
            <a:extLst>
              <a:ext uri="{FF2B5EF4-FFF2-40B4-BE49-F238E27FC236}">
                <a16:creationId xmlns:a16="http://schemas.microsoft.com/office/drawing/2014/main" id="{7E411B90-359F-D142-9FDC-BB96B21F0AAC}"/>
              </a:ext>
            </a:extLst>
          </p:cNvPr>
          <p:cNvSpPr txBox="1">
            <a:spLocks/>
          </p:cNvSpPr>
          <p:nvPr/>
        </p:nvSpPr>
        <p:spPr>
          <a:xfrm>
            <a:off x="539297" y="1983348"/>
            <a:ext cx="8640960"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a:t>					   </a:t>
            </a:r>
          </a:p>
          <a:p>
            <a:pPr algn="l"/>
            <a:r>
              <a:rPr lang="fr-FR" sz="2400" dirty="0"/>
              <a:t>					   </a:t>
            </a:r>
            <a:r>
              <a:rPr lang="fr-FR" sz="2000" dirty="0"/>
              <a:t>Indiquer le titre, la mention</a:t>
            </a:r>
          </a:p>
          <a:p>
            <a:pPr algn="l"/>
            <a:r>
              <a:rPr lang="fr-FR" sz="2000" dirty="0"/>
              <a:t>					   de responsabilité et la</a:t>
            </a:r>
          </a:p>
          <a:p>
            <a:pPr algn="l"/>
            <a:r>
              <a:rPr lang="fr-FR" sz="2000" dirty="0"/>
              <a:t>					   date d’édition de la </a:t>
            </a:r>
          </a:p>
          <a:p>
            <a:pPr algn="l"/>
            <a:r>
              <a:rPr lang="fr-FR" sz="2000" dirty="0"/>
              <a:t>					   ressource cataloguée</a:t>
            </a:r>
          </a:p>
          <a:p>
            <a:pPr algn="l"/>
            <a:endParaRPr lang="fr-FR" sz="2400" dirty="0"/>
          </a:p>
          <a:p>
            <a:pPr algn="l"/>
            <a:r>
              <a:rPr lang="fr-FR" sz="2400" dirty="0"/>
              <a:t>					   </a:t>
            </a:r>
            <a:r>
              <a:rPr lang="fr-FR" sz="2000" dirty="0"/>
              <a:t>Si on trouve d’autres</a:t>
            </a:r>
          </a:p>
          <a:p>
            <a:pPr algn="l"/>
            <a:r>
              <a:rPr lang="fr-FR" sz="2000" dirty="0"/>
              <a:t>					   informations dans le</a:t>
            </a:r>
          </a:p>
          <a:p>
            <a:pPr algn="l"/>
            <a:r>
              <a:rPr lang="fr-FR" sz="2000" dirty="0"/>
              <a:t>					   document </a:t>
            </a:r>
          </a:p>
          <a:p>
            <a:pPr algn="l"/>
            <a:endParaRPr lang="fr-FR" sz="2000" dirty="0"/>
          </a:p>
          <a:p>
            <a:pPr algn="l"/>
            <a:r>
              <a:rPr lang="fr-FR" sz="2000" dirty="0"/>
              <a:t>					   Si on trouve d’autres sources</a:t>
            </a:r>
          </a:p>
          <a:p>
            <a:pPr algn="l"/>
            <a:endParaRPr lang="fr-FR" sz="2000" dirty="0"/>
          </a:p>
          <a:p>
            <a:pPr algn="l"/>
            <a:endParaRPr lang="fr-FR" sz="2000" dirty="0"/>
          </a:p>
          <a:p>
            <a:pPr algn="l"/>
            <a:endParaRPr lang="fr-FR" sz="2400" dirty="0"/>
          </a:p>
          <a:p>
            <a:pPr algn="l"/>
            <a:endParaRPr lang="fr-FR" sz="2400" dirty="0"/>
          </a:p>
          <a:p>
            <a:pPr algn="l"/>
            <a:r>
              <a:rPr lang="fr-FR" sz="1800" dirty="0"/>
              <a:t>  </a:t>
            </a:r>
          </a:p>
        </p:txBody>
      </p:sp>
      <p:pic>
        <p:nvPicPr>
          <p:cNvPr id="4" name="Image 3"/>
          <p:cNvPicPr>
            <a:picLocks noChangeAspect="1"/>
          </p:cNvPicPr>
          <p:nvPr/>
        </p:nvPicPr>
        <p:blipFill>
          <a:blip r:embed="rId3"/>
          <a:stretch>
            <a:fillRect/>
          </a:stretch>
        </p:blipFill>
        <p:spPr>
          <a:xfrm>
            <a:off x="179512" y="1273829"/>
            <a:ext cx="5084890" cy="4166310"/>
          </a:xfrm>
          <a:prstGeom prst="rect">
            <a:avLst/>
          </a:prstGeom>
        </p:spPr>
      </p:pic>
    </p:spTree>
    <p:extLst>
      <p:ext uri="{BB962C8B-B14F-4D97-AF65-F5344CB8AC3E}">
        <p14:creationId xmlns:p14="http://schemas.microsoft.com/office/powerpoint/2010/main" val="459250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30397" y="31601"/>
            <a:ext cx="8229600" cy="1143000"/>
          </a:xfrm>
        </p:spPr>
        <p:txBody>
          <a:bodyPr>
            <a:normAutofit/>
          </a:bodyPr>
          <a:lstStyle/>
          <a:p>
            <a:r>
              <a:rPr lang="fr-FR" dirty="0">
                <a:solidFill>
                  <a:srgbClr val="CF0063"/>
                </a:solidFill>
              </a:rPr>
              <a:t>Création dans </a:t>
            </a:r>
            <a:r>
              <a:rPr lang="fr-FR" dirty="0" err="1">
                <a:solidFill>
                  <a:srgbClr val="CF0063"/>
                </a:solidFill>
              </a:rPr>
              <a:t>IdRef</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39</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323528" y="1484784"/>
            <a:ext cx="8640960"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p:txBody>
      </p:sp>
      <p:sp>
        <p:nvSpPr>
          <p:cNvPr id="7" name="Titre 1">
            <a:extLst>
              <a:ext uri="{FF2B5EF4-FFF2-40B4-BE49-F238E27FC236}">
                <a16:creationId xmlns:a16="http://schemas.microsoft.com/office/drawing/2014/main" id="{7E411B90-359F-D142-9FDC-BB96B21F0AAC}"/>
              </a:ext>
            </a:extLst>
          </p:cNvPr>
          <p:cNvSpPr txBox="1">
            <a:spLocks/>
          </p:cNvSpPr>
          <p:nvPr/>
        </p:nvSpPr>
        <p:spPr>
          <a:xfrm>
            <a:off x="475928" y="1637184"/>
            <a:ext cx="8640960"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a:t>					</a:t>
            </a:r>
            <a:r>
              <a:rPr lang="fr-FR" sz="2000" dirty="0"/>
              <a:t>					</a:t>
            </a:r>
          </a:p>
          <a:p>
            <a:pPr algn="l"/>
            <a:endParaRPr lang="fr-FR" sz="2400" dirty="0"/>
          </a:p>
          <a:p>
            <a:pPr algn="l"/>
            <a:endParaRPr lang="fr-FR" sz="2400" dirty="0"/>
          </a:p>
          <a:p>
            <a:pPr algn="l"/>
            <a:r>
              <a:rPr lang="fr-FR" sz="1800" dirty="0"/>
              <a:t>  </a:t>
            </a:r>
          </a:p>
        </p:txBody>
      </p:sp>
      <p:pic>
        <p:nvPicPr>
          <p:cNvPr id="6" name="Image 5"/>
          <p:cNvPicPr>
            <a:picLocks noChangeAspect="1"/>
          </p:cNvPicPr>
          <p:nvPr/>
        </p:nvPicPr>
        <p:blipFill>
          <a:blip r:embed="rId3"/>
          <a:stretch>
            <a:fillRect/>
          </a:stretch>
        </p:blipFill>
        <p:spPr>
          <a:xfrm>
            <a:off x="475928" y="2182281"/>
            <a:ext cx="2667000" cy="885825"/>
          </a:xfrm>
          <a:prstGeom prst="rect">
            <a:avLst/>
          </a:prstGeom>
        </p:spPr>
      </p:pic>
      <p:pic>
        <p:nvPicPr>
          <p:cNvPr id="9" name="Image 8"/>
          <p:cNvPicPr>
            <a:picLocks noChangeAspect="1"/>
          </p:cNvPicPr>
          <p:nvPr/>
        </p:nvPicPr>
        <p:blipFill>
          <a:blip r:embed="rId4"/>
          <a:stretch>
            <a:fillRect/>
          </a:stretch>
        </p:blipFill>
        <p:spPr>
          <a:xfrm>
            <a:off x="3923928" y="908721"/>
            <a:ext cx="3312368" cy="4792896"/>
          </a:xfrm>
          <a:prstGeom prst="rect">
            <a:avLst/>
          </a:prstGeom>
        </p:spPr>
      </p:pic>
      <p:sp>
        <p:nvSpPr>
          <p:cNvPr id="11" name="Ellipse 10"/>
          <p:cNvSpPr/>
          <p:nvPr/>
        </p:nvSpPr>
        <p:spPr>
          <a:xfrm>
            <a:off x="539552" y="2708920"/>
            <a:ext cx="792088" cy="288032"/>
          </a:xfrm>
          <a:prstGeom prst="ellipse">
            <a:avLst/>
          </a:prstGeom>
          <a:noFill/>
          <a:ln w="25400">
            <a:solidFill>
              <a:srgbClr val="CF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16884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5C066A-E4F5-F64B-ABB6-B7AA396EEBF1}"/>
              </a:ext>
            </a:extLst>
          </p:cNvPr>
          <p:cNvSpPr>
            <a:spLocks noGrp="1"/>
          </p:cNvSpPr>
          <p:nvPr>
            <p:ph type="title"/>
          </p:nvPr>
        </p:nvSpPr>
        <p:spPr>
          <a:xfrm>
            <a:off x="457200" y="253373"/>
            <a:ext cx="8229600" cy="939718"/>
          </a:xfrm>
        </p:spPr>
        <p:txBody>
          <a:bodyPr/>
          <a:lstStyle/>
          <a:p>
            <a:r>
              <a:rPr lang="fr-FR" dirty="0">
                <a:solidFill>
                  <a:srgbClr val="CF0063"/>
                </a:solidFill>
              </a:rPr>
              <a:t>Ordre du jour</a:t>
            </a:r>
          </a:p>
        </p:txBody>
      </p:sp>
      <p:sp>
        <p:nvSpPr>
          <p:cNvPr id="3" name="Espace réservé du numéro de diapositive 2">
            <a:extLst>
              <a:ext uri="{FF2B5EF4-FFF2-40B4-BE49-F238E27FC236}">
                <a16:creationId xmlns:a16="http://schemas.microsoft.com/office/drawing/2014/main" id="{E788D74A-01F0-C54F-B89F-2D80383F1889}"/>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4</a:t>
            </a:fld>
            <a:endParaRPr lang="fr-CH">
              <a:solidFill>
                <a:prstClr val="black">
                  <a:tint val="75000"/>
                </a:prstClr>
              </a:solidFill>
            </a:endParaRPr>
          </a:p>
        </p:txBody>
      </p:sp>
      <p:sp>
        <p:nvSpPr>
          <p:cNvPr id="6" name="ZoneTexte 5">
            <a:extLst>
              <a:ext uri="{FF2B5EF4-FFF2-40B4-BE49-F238E27FC236}">
                <a16:creationId xmlns:a16="http://schemas.microsoft.com/office/drawing/2014/main" id="{60A4EA71-AB56-004D-B91F-152AAA2E02B2}"/>
              </a:ext>
            </a:extLst>
          </p:cNvPr>
          <p:cNvSpPr txBox="1"/>
          <p:nvPr/>
        </p:nvSpPr>
        <p:spPr>
          <a:xfrm>
            <a:off x="457200" y="2273357"/>
            <a:ext cx="3829944" cy="2862322"/>
          </a:xfrm>
          <a:prstGeom prst="rect">
            <a:avLst/>
          </a:prstGeom>
          <a:noFill/>
        </p:spPr>
        <p:txBody>
          <a:bodyPr wrap="square" rtlCol="0">
            <a:spAutoFit/>
          </a:bodyPr>
          <a:lstStyle/>
          <a:p>
            <a:pPr marL="285750" indent="-285750">
              <a:buFont typeface="Wingdings" pitchFamily="2" charset="2"/>
              <a:buChar char="Ø"/>
            </a:pPr>
            <a:r>
              <a:rPr lang="fr-FR" dirty="0"/>
              <a:t>Introduction</a:t>
            </a:r>
          </a:p>
          <a:p>
            <a:pPr marL="285750" indent="-285750">
              <a:buFont typeface="Wingdings" pitchFamily="2" charset="2"/>
              <a:buChar char="Ø"/>
            </a:pPr>
            <a:r>
              <a:rPr lang="fr-FR" dirty="0"/>
              <a:t>Organisation </a:t>
            </a:r>
            <a:r>
              <a:rPr lang="fr-FR" dirty="0" err="1"/>
              <a:t>IdRef</a:t>
            </a:r>
            <a:r>
              <a:rPr lang="fr-FR" dirty="0"/>
              <a:t> en Suisse</a:t>
            </a:r>
          </a:p>
          <a:p>
            <a:pPr marL="285750" indent="-285750">
              <a:buFont typeface="Wingdings" pitchFamily="2" charset="2"/>
              <a:buChar char="Ø"/>
            </a:pPr>
            <a:r>
              <a:rPr lang="fr-FR" dirty="0"/>
              <a:t>Contenu des autorités</a:t>
            </a:r>
          </a:p>
          <a:p>
            <a:pPr marL="285750" indent="-285750">
              <a:buFont typeface="Wingdings" pitchFamily="2" charset="2"/>
              <a:buChar char="Ø"/>
            </a:pPr>
            <a:r>
              <a:rPr lang="fr-FR" dirty="0"/>
              <a:t>Exercice pratique</a:t>
            </a:r>
          </a:p>
          <a:p>
            <a:pPr marL="285750" indent="-285750">
              <a:buFont typeface="Wingdings" pitchFamily="2" charset="2"/>
              <a:buChar char="Ø"/>
            </a:pPr>
            <a:r>
              <a:rPr lang="fr-FR" dirty="0"/>
              <a:t>Création des autorités</a:t>
            </a:r>
          </a:p>
          <a:p>
            <a:pPr marL="285750" indent="-285750">
              <a:buFont typeface="Wingdings" pitchFamily="2" charset="2"/>
              <a:buChar char="Ø"/>
            </a:pPr>
            <a:r>
              <a:rPr lang="fr-FR" dirty="0"/>
              <a:t>Exercice pratique</a:t>
            </a:r>
          </a:p>
          <a:p>
            <a:pPr marL="285750" indent="-285750">
              <a:buFont typeface="Wingdings" pitchFamily="2" charset="2"/>
              <a:buChar char="Ø"/>
            </a:pPr>
            <a:endParaRPr lang="fr-FR" dirty="0"/>
          </a:p>
          <a:p>
            <a:r>
              <a:rPr lang="fr-FR" dirty="0">
                <a:solidFill>
                  <a:srgbClr val="E52F86"/>
                </a:solidFill>
              </a:rPr>
              <a:t> </a:t>
            </a:r>
          </a:p>
          <a:p>
            <a:pPr marL="285750" indent="-285750">
              <a:buFont typeface="Wingdings" pitchFamily="2" charset="2"/>
              <a:buChar char="Ø"/>
            </a:pPr>
            <a:endParaRPr lang="fr-FR" dirty="0"/>
          </a:p>
          <a:p>
            <a:pPr marL="285750" indent="-285750">
              <a:buFont typeface="Wingdings" pitchFamily="2" charset="2"/>
              <a:buChar char="Ø"/>
            </a:pPr>
            <a:endParaRPr lang="fr-FR" dirty="0"/>
          </a:p>
        </p:txBody>
      </p:sp>
      <p:sp>
        <p:nvSpPr>
          <p:cNvPr id="7" name="ZoneTexte 6">
            <a:extLst>
              <a:ext uri="{FF2B5EF4-FFF2-40B4-BE49-F238E27FC236}">
                <a16:creationId xmlns:a16="http://schemas.microsoft.com/office/drawing/2014/main" id="{78CCE337-13E0-EA48-B72D-7D4003079A58}"/>
              </a:ext>
            </a:extLst>
          </p:cNvPr>
          <p:cNvSpPr txBox="1"/>
          <p:nvPr/>
        </p:nvSpPr>
        <p:spPr>
          <a:xfrm>
            <a:off x="4486738" y="4813698"/>
            <a:ext cx="864096" cy="276999"/>
          </a:xfrm>
          <a:prstGeom prst="rect">
            <a:avLst/>
          </a:prstGeom>
          <a:noFill/>
        </p:spPr>
        <p:txBody>
          <a:bodyPr wrap="square" rtlCol="0">
            <a:spAutoFit/>
          </a:bodyPr>
          <a:lstStyle/>
          <a:p>
            <a:r>
              <a:rPr lang="fr-FR" sz="1200" dirty="0">
                <a:solidFill>
                  <a:srgbClr val="CF0060"/>
                </a:solidFill>
              </a:rPr>
              <a:t>15 min</a:t>
            </a:r>
          </a:p>
        </p:txBody>
      </p:sp>
      <p:sp>
        <p:nvSpPr>
          <p:cNvPr id="8" name="ZoneTexte 7">
            <a:extLst>
              <a:ext uri="{FF2B5EF4-FFF2-40B4-BE49-F238E27FC236}">
                <a16:creationId xmlns:a16="http://schemas.microsoft.com/office/drawing/2014/main" id="{6F1DC38C-E18D-364C-A9E1-E8D67035F366}"/>
              </a:ext>
            </a:extLst>
          </p:cNvPr>
          <p:cNvSpPr txBox="1"/>
          <p:nvPr/>
        </p:nvSpPr>
        <p:spPr>
          <a:xfrm>
            <a:off x="2125184" y="5321921"/>
            <a:ext cx="7333810" cy="369332"/>
          </a:xfrm>
          <a:prstGeom prst="rect">
            <a:avLst/>
          </a:prstGeom>
          <a:noFill/>
        </p:spPr>
        <p:txBody>
          <a:bodyPr wrap="square" rtlCol="0">
            <a:spAutoFit/>
          </a:bodyPr>
          <a:lstStyle/>
          <a:p>
            <a:pPr algn="just"/>
            <a:r>
              <a:rPr lang="fr-FR" dirty="0">
                <a:solidFill>
                  <a:srgbClr val="D6005A"/>
                </a:solidFill>
              </a:rPr>
              <a:t>N’oubliez pas de signer la feuille de présence</a:t>
            </a:r>
          </a:p>
        </p:txBody>
      </p:sp>
      <p:sp>
        <p:nvSpPr>
          <p:cNvPr id="12" name="ZoneTexte 11">
            <a:extLst>
              <a:ext uri="{FF2B5EF4-FFF2-40B4-BE49-F238E27FC236}">
                <a16:creationId xmlns:a16="http://schemas.microsoft.com/office/drawing/2014/main" id="{D0E04813-3AD4-7149-97C8-216A9AC6B92A}"/>
              </a:ext>
            </a:extLst>
          </p:cNvPr>
          <p:cNvSpPr txBox="1"/>
          <p:nvPr/>
        </p:nvSpPr>
        <p:spPr>
          <a:xfrm>
            <a:off x="7558006" y="4576965"/>
            <a:ext cx="1239133" cy="646331"/>
          </a:xfrm>
          <a:prstGeom prst="rect">
            <a:avLst/>
          </a:prstGeom>
          <a:noFill/>
        </p:spPr>
        <p:txBody>
          <a:bodyPr wrap="square" rtlCol="0">
            <a:spAutoFit/>
          </a:bodyPr>
          <a:lstStyle/>
          <a:p>
            <a:r>
              <a:rPr lang="fr-FR" dirty="0">
                <a:solidFill>
                  <a:srgbClr val="D6005A"/>
                </a:solidFill>
              </a:rPr>
              <a:t>Durée totale: 7h</a:t>
            </a:r>
          </a:p>
        </p:txBody>
      </p:sp>
      <p:pic>
        <p:nvPicPr>
          <p:cNvPr id="18" name="Graphic 17" descr="Stopwatch">
            <a:extLst>
              <a:ext uri="{FF2B5EF4-FFF2-40B4-BE49-F238E27FC236}">
                <a16:creationId xmlns:a16="http://schemas.microsoft.com/office/drawing/2014/main" id="{D11B8845-7F7D-4387-9080-6A38BF94E98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018353" y="4758780"/>
            <a:ext cx="382052" cy="382052"/>
          </a:xfrm>
          <a:prstGeom prst="rect">
            <a:avLst/>
          </a:prstGeom>
        </p:spPr>
      </p:pic>
      <p:pic>
        <p:nvPicPr>
          <p:cNvPr id="19" name="Graphic 18" descr="Stopwatch">
            <a:extLst>
              <a:ext uri="{FF2B5EF4-FFF2-40B4-BE49-F238E27FC236}">
                <a16:creationId xmlns:a16="http://schemas.microsoft.com/office/drawing/2014/main" id="{1F4FB05B-478C-4013-8C2C-4CB97A618F2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175954" y="4702744"/>
            <a:ext cx="382052" cy="382052"/>
          </a:xfrm>
          <a:prstGeom prst="rect">
            <a:avLst/>
          </a:prstGeom>
        </p:spPr>
      </p:pic>
      <p:sp>
        <p:nvSpPr>
          <p:cNvPr id="11" name="ZoneTexte 10">
            <a:extLst>
              <a:ext uri="{FF2B5EF4-FFF2-40B4-BE49-F238E27FC236}">
                <a16:creationId xmlns:a16="http://schemas.microsoft.com/office/drawing/2014/main" id="{A9080F30-E4D8-A243-9F45-50C0E71CD77F}"/>
              </a:ext>
            </a:extLst>
          </p:cNvPr>
          <p:cNvSpPr txBox="1"/>
          <p:nvPr/>
        </p:nvSpPr>
        <p:spPr>
          <a:xfrm>
            <a:off x="4885216" y="2269260"/>
            <a:ext cx="3335968" cy="2031325"/>
          </a:xfrm>
          <a:prstGeom prst="rect">
            <a:avLst/>
          </a:prstGeom>
          <a:noFill/>
        </p:spPr>
        <p:txBody>
          <a:bodyPr wrap="square" rtlCol="0">
            <a:spAutoFit/>
          </a:bodyPr>
          <a:lstStyle/>
          <a:p>
            <a:pPr marL="285750" indent="-285750">
              <a:buFont typeface="Wingdings" pitchFamily="2" charset="2"/>
              <a:buChar char="Ø"/>
            </a:pPr>
            <a:r>
              <a:rPr lang="fr-FR" dirty="0"/>
              <a:t>Dérivation </a:t>
            </a:r>
            <a:r>
              <a:rPr lang="fr-FR" dirty="0" err="1"/>
              <a:t>BnF</a:t>
            </a:r>
            <a:endParaRPr lang="fr-FR" dirty="0"/>
          </a:p>
          <a:p>
            <a:pPr marL="285750" indent="-285750">
              <a:buFont typeface="Wingdings" pitchFamily="2" charset="2"/>
              <a:buChar char="Ø"/>
            </a:pPr>
            <a:r>
              <a:rPr lang="fr-FR" dirty="0"/>
              <a:t>Exercice pratique</a:t>
            </a:r>
          </a:p>
          <a:p>
            <a:pPr marL="285750" indent="-285750">
              <a:buFont typeface="Wingdings" pitchFamily="2" charset="2"/>
              <a:buChar char="Ø"/>
            </a:pPr>
            <a:r>
              <a:rPr lang="fr-FR" dirty="0"/>
              <a:t>Workflow des autorités</a:t>
            </a:r>
          </a:p>
          <a:p>
            <a:pPr marL="285750" indent="-285750">
              <a:buFont typeface="Wingdings" pitchFamily="2" charset="2"/>
              <a:buChar char="Ø"/>
            </a:pPr>
            <a:r>
              <a:rPr lang="fr-FR" dirty="0"/>
              <a:t>Exercice pratique</a:t>
            </a:r>
          </a:p>
          <a:p>
            <a:pPr marL="285750" indent="-285750">
              <a:buFont typeface="Wingdings" pitchFamily="2" charset="2"/>
              <a:buChar char="Ø"/>
            </a:pPr>
            <a:r>
              <a:rPr lang="fr-FR" dirty="0"/>
              <a:t>Documentation</a:t>
            </a:r>
          </a:p>
          <a:p>
            <a:pPr marL="285750" indent="-285750">
              <a:buFont typeface="Wingdings" pitchFamily="2" charset="2"/>
              <a:buChar char="Ø"/>
            </a:pPr>
            <a:r>
              <a:rPr lang="fr-FR" dirty="0"/>
              <a:t>Evaluation de la session</a:t>
            </a:r>
          </a:p>
          <a:p>
            <a:pPr marL="285750" indent="-285750">
              <a:buFont typeface="Wingdings" pitchFamily="2" charset="2"/>
              <a:buChar char="Ø"/>
            </a:pPr>
            <a:endParaRPr lang="fr-FR" dirty="0"/>
          </a:p>
        </p:txBody>
      </p:sp>
      <p:sp>
        <p:nvSpPr>
          <p:cNvPr id="13" name="ZoneTexte 12">
            <a:extLst>
              <a:ext uri="{FF2B5EF4-FFF2-40B4-BE49-F238E27FC236}">
                <a16:creationId xmlns:a16="http://schemas.microsoft.com/office/drawing/2014/main" id="{40E399A1-FE55-664C-BFEB-314E1731391B}"/>
              </a:ext>
            </a:extLst>
          </p:cNvPr>
          <p:cNvSpPr txBox="1"/>
          <p:nvPr/>
        </p:nvSpPr>
        <p:spPr>
          <a:xfrm>
            <a:off x="3016920" y="4729908"/>
            <a:ext cx="1239133" cy="1107996"/>
          </a:xfrm>
          <a:prstGeom prst="rect">
            <a:avLst/>
          </a:prstGeom>
          <a:noFill/>
        </p:spPr>
        <p:txBody>
          <a:bodyPr wrap="square" rtlCol="0">
            <a:spAutoFit/>
          </a:bodyPr>
          <a:lstStyle/>
          <a:p>
            <a:r>
              <a:rPr lang="fr-FR" sz="2400" dirty="0">
                <a:solidFill>
                  <a:srgbClr val="CF0063"/>
                </a:solidFill>
              </a:rPr>
              <a:t>Pause </a:t>
            </a:r>
          </a:p>
          <a:p>
            <a:pPr marL="285750" indent="-285750">
              <a:buFont typeface="Wingdings" pitchFamily="2" charset="2"/>
              <a:buChar char="Ø"/>
            </a:pPr>
            <a:endParaRPr lang="fr-FR" sz="1400" dirty="0"/>
          </a:p>
          <a:p>
            <a:pPr marL="285750" indent="-285750">
              <a:buFont typeface="Wingdings" pitchFamily="2" charset="2"/>
              <a:buChar char="Ø"/>
            </a:pPr>
            <a:endParaRPr lang="fr-FR" sz="1400" dirty="0"/>
          </a:p>
          <a:p>
            <a:pPr marL="285750" indent="-285750">
              <a:buFont typeface="Wingdings" pitchFamily="2" charset="2"/>
              <a:buChar char="Ø"/>
            </a:pPr>
            <a:endParaRPr lang="fr-FR" sz="1400" dirty="0"/>
          </a:p>
        </p:txBody>
      </p:sp>
      <p:sp>
        <p:nvSpPr>
          <p:cNvPr id="14" name="ZoneTexte 13">
            <a:extLst>
              <a:ext uri="{FF2B5EF4-FFF2-40B4-BE49-F238E27FC236}">
                <a16:creationId xmlns:a16="http://schemas.microsoft.com/office/drawing/2014/main" id="{CD06E3B6-9FFC-3E4E-8908-A40551729B7E}"/>
              </a:ext>
            </a:extLst>
          </p:cNvPr>
          <p:cNvSpPr txBox="1"/>
          <p:nvPr/>
        </p:nvSpPr>
        <p:spPr>
          <a:xfrm>
            <a:off x="457200" y="1674971"/>
            <a:ext cx="2808312" cy="369332"/>
          </a:xfrm>
          <a:prstGeom prst="rect">
            <a:avLst/>
          </a:prstGeom>
          <a:noFill/>
        </p:spPr>
        <p:txBody>
          <a:bodyPr wrap="square" rtlCol="0">
            <a:spAutoFit/>
          </a:bodyPr>
          <a:lstStyle/>
          <a:p>
            <a:r>
              <a:rPr lang="fr-FR" dirty="0"/>
              <a:t>Première partie</a:t>
            </a:r>
          </a:p>
        </p:txBody>
      </p:sp>
      <p:cxnSp>
        <p:nvCxnSpPr>
          <p:cNvPr id="15" name="Connecteur droit 14">
            <a:extLst>
              <a:ext uri="{FF2B5EF4-FFF2-40B4-BE49-F238E27FC236}">
                <a16:creationId xmlns:a16="http://schemas.microsoft.com/office/drawing/2014/main" id="{597D2CB5-43FD-5445-95EC-573A1BF1321B}"/>
              </a:ext>
            </a:extLst>
          </p:cNvPr>
          <p:cNvCxnSpPr/>
          <p:nvPr/>
        </p:nvCxnSpPr>
        <p:spPr>
          <a:xfrm>
            <a:off x="496312" y="2053803"/>
            <a:ext cx="3790832" cy="0"/>
          </a:xfrm>
          <a:prstGeom prst="line">
            <a:avLst/>
          </a:prstGeom>
          <a:ln>
            <a:solidFill>
              <a:srgbClr val="CF0063"/>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F0D35CAB-1835-4142-9194-AA630DE61398}"/>
              </a:ext>
            </a:extLst>
          </p:cNvPr>
          <p:cNvCxnSpPr/>
          <p:nvPr/>
        </p:nvCxnSpPr>
        <p:spPr>
          <a:xfrm>
            <a:off x="4852328" y="2060848"/>
            <a:ext cx="3790832" cy="0"/>
          </a:xfrm>
          <a:prstGeom prst="line">
            <a:avLst/>
          </a:prstGeom>
          <a:ln>
            <a:solidFill>
              <a:srgbClr val="CF0063"/>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24C9F2D2-3689-5049-A9EC-986E7BF87F40}"/>
              </a:ext>
            </a:extLst>
          </p:cNvPr>
          <p:cNvSpPr txBox="1"/>
          <p:nvPr/>
        </p:nvSpPr>
        <p:spPr>
          <a:xfrm>
            <a:off x="4751788" y="1674971"/>
            <a:ext cx="2808312" cy="369332"/>
          </a:xfrm>
          <a:prstGeom prst="rect">
            <a:avLst/>
          </a:prstGeom>
          <a:noFill/>
        </p:spPr>
        <p:txBody>
          <a:bodyPr wrap="square" rtlCol="0">
            <a:spAutoFit/>
          </a:bodyPr>
          <a:lstStyle/>
          <a:p>
            <a:r>
              <a:rPr lang="fr-FR" dirty="0"/>
              <a:t>Deuxième partie</a:t>
            </a:r>
          </a:p>
        </p:txBody>
      </p:sp>
      <p:sp>
        <p:nvSpPr>
          <p:cNvPr id="20" name="ZoneTexte 19">
            <a:extLst>
              <a:ext uri="{FF2B5EF4-FFF2-40B4-BE49-F238E27FC236}">
                <a16:creationId xmlns:a16="http://schemas.microsoft.com/office/drawing/2014/main" id="{7829DC0F-BE57-3841-AF6F-CEF4854DDD3E}"/>
              </a:ext>
            </a:extLst>
          </p:cNvPr>
          <p:cNvSpPr txBox="1"/>
          <p:nvPr/>
        </p:nvSpPr>
        <p:spPr>
          <a:xfrm>
            <a:off x="3378287" y="1746468"/>
            <a:ext cx="1016198" cy="276999"/>
          </a:xfrm>
          <a:prstGeom prst="rect">
            <a:avLst/>
          </a:prstGeom>
          <a:noFill/>
        </p:spPr>
        <p:txBody>
          <a:bodyPr wrap="square" rtlCol="0">
            <a:spAutoFit/>
          </a:bodyPr>
          <a:lstStyle/>
          <a:p>
            <a:r>
              <a:rPr lang="fr-FR" sz="1200" dirty="0">
                <a:solidFill>
                  <a:srgbClr val="CF0060"/>
                </a:solidFill>
              </a:rPr>
              <a:t>9h00-12h30</a:t>
            </a:r>
          </a:p>
        </p:txBody>
      </p:sp>
      <p:pic>
        <p:nvPicPr>
          <p:cNvPr id="21" name="Graphic 17" descr="Stopwatch">
            <a:extLst>
              <a:ext uri="{FF2B5EF4-FFF2-40B4-BE49-F238E27FC236}">
                <a16:creationId xmlns:a16="http://schemas.microsoft.com/office/drawing/2014/main" id="{30480204-FD3E-E84D-9FFA-8EF0E3832E6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74486" y="1653753"/>
            <a:ext cx="382052" cy="378429"/>
          </a:xfrm>
          <a:prstGeom prst="rect">
            <a:avLst/>
          </a:prstGeom>
        </p:spPr>
      </p:pic>
      <p:sp>
        <p:nvSpPr>
          <p:cNvPr id="22" name="ZoneTexte 21">
            <a:extLst>
              <a:ext uri="{FF2B5EF4-FFF2-40B4-BE49-F238E27FC236}">
                <a16:creationId xmlns:a16="http://schemas.microsoft.com/office/drawing/2014/main" id="{94C0A265-368C-FB4A-A160-22CEF2E55245}"/>
              </a:ext>
            </a:extLst>
          </p:cNvPr>
          <p:cNvSpPr txBox="1"/>
          <p:nvPr/>
        </p:nvSpPr>
        <p:spPr>
          <a:xfrm>
            <a:off x="7682512" y="1746468"/>
            <a:ext cx="1363864" cy="276999"/>
          </a:xfrm>
          <a:prstGeom prst="rect">
            <a:avLst/>
          </a:prstGeom>
          <a:noFill/>
        </p:spPr>
        <p:txBody>
          <a:bodyPr wrap="square" rtlCol="0">
            <a:spAutoFit/>
          </a:bodyPr>
          <a:lstStyle/>
          <a:p>
            <a:r>
              <a:rPr lang="fr-FR" sz="1200" dirty="0">
                <a:solidFill>
                  <a:srgbClr val="CF0060"/>
                </a:solidFill>
              </a:rPr>
              <a:t>13h30-17h00</a:t>
            </a:r>
          </a:p>
        </p:txBody>
      </p:sp>
      <p:pic>
        <p:nvPicPr>
          <p:cNvPr id="23" name="Graphic 17" descr="Stopwatch">
            <a:extLst>
              <a:ext uri="{FF2B5EF4-FFF2-40B4-BE49-F238E27FC236}">
                <a16:creationId xmlns:a16="http://schemas.microsoft.com/office/drawing/2014/main" id="{745256FD-CB25-764A-A412-B547C446E5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366980" y="1674970"/>
            <a:ext cx="382052" cy="382052"/>
          </a:xfrm>
          <a:prstGeom prst="rect">
            <a:avLst/>
          </a:prstGeom>
        </p:spPr>
      </p:pic>
      <p:sp>
        <p:nvSpPr>
          <p:cNvPr id="24" name="Rectangle : coins arrondis 23">
            <a:extLst>
              <a:ext uri="{FF2B5EF4-FFF2-40B4-BE49-F238E27FC236}">
                <a16:creationId xmlns:a16="http://schemas.microsoft.com/office/drawing/2014/main" id="{A2D103BC-1E42-D944-A5B9-7CC95EB701E6}"/>
              </a:ext>
            </a:extLst>
          </p:cNvPr>
          <p:cNvSpPr/>
          <p:nvPr/>
        </p:nvSpPr>
        <p:spPr>
          <a:xfrm>
            <a:off x="7095121" y="4504450"/>
            <a:ext cx="1674189" cy="817472"/>
          </a:xfrm>
          <a:prstGeom prst="roundRect">
            <a:avLst/>
          </a:prstGeom>
          <a:noFill/>
          <a:ln w="9525">
            <a:solidFill>
              <a:srgbClr val="CF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04786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30397" y="31601"/>
            <a:ext cx="8229600" cy="1143000"/>
          </a:xfrm>
        </p:spPr>
        <p:txBody>
          <a:bodyPr>
            <a:normAutofit/>
          </a:bodyPr>
          <a:lstStyle/>
          <a:p>
            <a:r>
              <a:rPr lang="fr-FR" dirty="0">
                <a:solidFill>
                  <a:srgbClr val="CF0063"/>
                </a:solidFill>
              </a:rPr>
              <a:t>Création dans </a:t>
            </a:r>
            <a:r>
              <a:rPr lang="fr-FR" dirty="0" err="1">
                <a:solidFill>
                  <a:srgbClr val="CF0063"/>
                </a:solidFill>
              </a:rPr>
              <a:t>IdRef</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40</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323528" y="1484784"/>
            <a:ext cx="8640960"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p:txBody>
      </p:sp>
      <p:sp>
        <p:nvSpPr>
          <p:cNvPr id="7" name="Titre 1">
            <a:extLst>
              <a:ext uri="{FF2B5EF4-FFF2-40B4-BE49-F238E27FC236}">
                <a16:creationId xmlns:a16="http://schemas.microsoft.com/office/drawing/2014/main" id="{7E411B90-359F-D142-9FDC-BB96B21F0AAC}"/>
              </a:ext>
            </a:extLst>
          </p:cNvPr>
          <p:cNvSpPr txBox="1">
            <a:spLocks/>
          </p:cNvSpPr>
          <p:nvPr/>
        </p:nvSpPr>
        <p:spPr>
          <a:xfrm>
            <a:off x="475928" y="1637184"/>
            <a:ext cx="8640960"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a:t>					</a:t>
            </a:r>
            <a:r>
              <a:rPr lang="fr-FR" sz="2000" dirty="0"/>
              <a:t>					</a:t>
            </a:r>
          </a:p>
          <a:p>
            <a:pPr algn="l"/>
            <a:endParaRPr lang="fr-FR" sz="2400" dirty="0"/>
          </a:p>
          <a:p>
            <a:pPr algn="l"/>
            <a:endParaRPr lang="fr-FR" sz="2400" dirty="0"/>
          </a:p>
          <a:p>
            <a:pPr algn="l"/>
            <a:r>
              <a:rPr lang="fr-FR" sz="1800" dirty="0"/>
              <a:t>  </a:t>
            </a:r>
          </a:p>
        </p:txBody>
      </p:sp>
      <p:pic>
        <p:nvPicPr>
          <p:cNvPr id="4" name="Image 3"/>
          <p:cNvPicPr>
            <a:picLocks noChangeAspect="1"/>
          </p:cNvPicPr>
          <p:nvPr/>
        </p:nvPicPr>
        <p:blipFill>
          <a:blip r:embed="rId3"/>
          <a:stretch>
            <a:fillRect/>
          </a:stretch>
        </p:blipFill>
        <p:spPr>
          <a:xfrm>
            <a:off x="972120" y="1637184"/>
            <a:ext cx="7343775" cy="1866900"/>
          </a:xfrm>
          <a:prstGeom prst="rect">
            <a:avLst/>
          </a:prstGeom>
        </p:spPr>
      </p:pic>
    </p:spTree>
    <p:extLst>
      <p:ext uri="{BB962C8B-B14F-4D97-AF65-F5344CB8AC3E}">
        <p14:creationId xmlns:p14="http://schemas.microsoft.com/office/powerpoint/2010/main" val="973274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a:bodyPr>
          <a:lstStyle/>
          <a:p>
            <a:r>
              <a:rPr lang="fr-FR" dirty="0">
                <a:solidFill>
                  <a:srgbClr val="CF0063"/>
                </a:solidFill>
              </a:rPr>
              <a:t>Exercice 2</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41</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1706928"/>
            <a:ext cx="8229600" cy="9208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a:t>Création d’une autorité personne physique</a:t>
            </a:r>
          </a:p>
        </p:txBody>
      </p:sp>
      <p:pic>
        <p:nvPicPr>
          <p:cNvPr id="6" name="Graphic 5" descr="Programmer">
            <a:extLst>
              <a:ext uri="{FF2B5EF4-FFF2-40B4-BE49-F238E27FC236}">
                <a16:creationId xmlns:a16="http://schemas.microsoft.com/office/drawing/2014/main" id="{B5B28046-49E8-4226-8144-FF3096BDFD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74552" y="2348880"/>
            <a:ext cx="2994895" cy="2994895"/>
          </a:xfrm>
          <a:prstGeom prst="rect">
            <a:avLst/>
          </a:prstGeom>
        </p:spPr>
      </p:pic>
    </p:spTree>
    <p:extLst>
      <p:ext uri="{BB962C8B-B14F-4D97-AF65-F5344CB8AC3E}">
        <p14:creationId xmlns:p14="http://schemas.microsoft.com/office/powerpoint/2010/main" val="3059163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9E97C2-F295-E449-910B-05D47FF80E4D}"/>
              </a:ext>
            </a:extLst>
          </p:cNvPr>
          <p:cNvSpPr>
            <a:spLocks noGrp="1"/>
          </p:cNvSpPr>
          <p:nvPr>
            <p:ph type="title"/>
          </p:nvPr>
        </p:nvSpPr>
        <p:spPr>
          <a:xfrm>
            <a:off x="457200" y="274638"/>
            <a:ext cx="8229600" cy="1143000"/>
          </a:xfrm>
        </p:spPr>
        <p:txBody>
          <a:bodyPr anchor="ctr">
            <a:normAutofit/>
          </a:bodyPr>
          <a:lstStyle/>
          <a:p>
            <a:r>
              <a:rPr lang="fr-FR" dirty="0">
                <a:solidFill>
                  <a:srgbClr val="CF0063"/>
                </a:solidFill>
              </a:rPr>
              <a:t>Pause </a:t>
            </a:r>
          </a:p>
        </p:txBody>
      </p:sp>
      <p:sp>
        <p:nvSpPr>
          <p:cNvPr id="3" name="Espace réservé du numéro de diapositive 2">
            <a:extLst>
              <a:ext uri="{FF2B5EF4-FFF2-40B4-BE49-F238E27FC236}">
                <a16:creationId xmlns:a16="http://schemas.microsoft.com/office/drawing/2014/main" id="{3FDBBB3D-FC5A-F343-BC22-D717604AEA1C}"/>
              </a:ext>
            </a:extLst>
          </p:cNvPr>
          <p:cNvSpPr>
            <a:spLocks noGrp="1"/>
          </p:cNvSpPr>
          <p:nvPr>
            <p:ph type="sldNum" sz="quarter" idx="12"/>
          </p:nvPr>
        </p:nvSpPr>
        <p:spPr>
          <a:xfrm>
            <a:off x="6553200" y="5440139"/>
            <a:ext cx="2133600" cy="365125"/>
          </a:xfrm>
        </p:spPr>
        <p:txBody>
          <a:bodyPr anchor="ctr">
            <a:normAutofit/>
          </a:bodyPr>
          <a:lstStyle/>
          <a:p>
            <a:pPr>
              <a:spcAft>
                <a:spcPts val="600"/>
              </a:spcAft>
            </a:pPr>
            <a:fld id="{CEA6A539-EABA-4C1B-801F-51099F8620D0}" type="slidenum">
              <a:rPr lang="fr-CH" smtClean="0">
                <a:solidFill>
                  <a:prstClr val="black">
                    <a:tint val="75000"/>
                  </a:prstClr>
                </a:solidFill>
              </a:rPr>
              <a:pPr>
                <a:spcAft>
                  <a:spcPts val="600"/>
                </a:spcAft>
              </a:pPr>
              <a:t>42</a:t>
            </a:fld>
            <a:endParaRPr lang="fr-CH">
              <a:solidFill>
                <a:prstClr val="black">
                  <a:tint val="75000"/>
                </a:prstClr>
              </a:solidFill>
            </a:endParaRPr>
          </a:p>
        </p:txBody>
      </p:sp>
      <p:pic>
        <p:nvPicPr>
          <p:cNvPr id="11" name="Graphic 29" descr="Stopwatch">
            <a:extLst>
              <a:ext uri="{FF2B5EF4-FFF2-40B4-BE49-F238E27FC236}">
                <a16:creationId xmlns:a16="http://schemas.microsoft.com/office/drawing/2014/main" id="{BCAD2A25-1FB3-3745-8C86-C9EDCB8EA3F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92080" y="2204864"/>
            <a:ext cx="1413823" cy="1413823"/>
          </a:xfrm>
          <a:prstGeom prst="rect">
            <a:avLst/>
          </a:prstGeom>
        </p:spPr>
      </p:pic>
      <p:sp>
        <p:nvSpPr>
          <p:cNvPr id="10" name="ZoneTexte 9">
            <a:extLst>
              <a:ext uri="{FF2B5EF4-FFF2-40B4-BE49-F238E27FC236}">
                <a16:creationId xmlns:a16="http://schemas.microsoft.com/office/drawing/2014/main" id="{F8E2C7F4-D62A-EE44-A4DB-DCF8B7DA0653}"/>
              </a:ext>
            </a:extLst>
          </p:cNvPr>
          <p:cNvSpPr txBox="1"/>
          <p:nvPr/>
        </p:nvSpPr>
        <p:spPr>
          <a:xfrm>
            <a:off x="7018888" y="2869758"/>
            <a:ext cx="1667912" cy="369332"/>
          </a:xfrm>
          <a:prstGeom prst="rect">
            <a:avLst/>
          </a:prstGeom>
          <a:noFill/>
        </p:spPr>
        <p:txBody>
          <a:bodyPr wrap="square" rtlCol="0">
            <a:spAutoFit/>
          </a:bodyPr>
          <a:lstStyle/>
          <a:p>
            <a:r>
              <a:rPr lang="fr-FR" dirty="0"/>
              <a:t>60 minutes </a:t>
            </a:r>
          </a:p>
        </p:txBody>
      </p:sp>
      <p:pic>
        <p:nvPicPr>
          <p:cNvPr id="4" name="Image 3"/>
          <p:cNvPicPr>
            <a:picLocks noChangeAspect="1"/>
          </p:cNvPicPr>
          <p:nvPr/>
        </p:nvPicPr>
        <p:blipFill>
          <a:blip r:embed="rId5"/>
          <a:stretch>
            <a:fillRect/>
          </a:stretch>
        </p:blipFill>
        <p:spPr>
          <a:xfrm>
            <a:off x="2411760" y="2058778"/>
            <a:ext cx="1812109" cy="1514345"/>
          </a:xfrm>
          <a:prstGeom prst="rect">
            <a:avLst/>
          </a:prstGeom>
        </p:spPr>
      </p:pic>
    </p:spTree>
    <p:extLst>
      <p:ext uri="{BB962C8B-B14F-4D97-AF65-F5344CB8AC3E}">
        <p14:creationId xmlns:p14="http://schemas.microsoft.com/office/powerpoint/2010/main" val="732647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a:bodyPr>
          <a:lstStyle/>
          <a:p>
            <a:r>
              <a:rPr lang="fr-FR" dirty="0">
                <a:solidFill>
                  <a:srgbClr val="CF0063"/>
                </a:solidFill>
              </a:rPr>
              <a:t>Dériver une notice </a:t>
            </a:r>
            <a:r>
              <a:rPr lang="fr-FR" dirty="0" err="1">
                <a:solidFill>
                  <a:srgbClr val="CF0063"/>
                </a:solidFill>
              </a:rPr>
              <a:t>BnF</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43</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323528" y="1484784"/>
            <a:ext cx="8640960"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a:p>
            <a:pPr algn="l"/>
            <a:endParaRPr lang="fr-FR" sz="2400" dirty="0"/>
          </a:p>
          <a:p>
            <a:pPr algn="l"/>
            <a:endParaRPr lang="fr-FR" sz="2000" dirty="0"/>
          </a:p>
          <a:p>
            <a:pPr algn="l"/>
            <a:endParaRPr lang="fr-FR" sz="2000" dirty="0"/>
          </a:p>
          <a:p>
            <a:pPr algn="l"/>
            <a:endParaRPr lang="fr-FR" sz="2000" dirty="0"/>
          </a:p>
          <a:p>
            <a:pPr lvl="1">
              <a:lnSpc>
                <a:spcPct val="90000"/>
              </a:lnSpc>
              <a:spcBef>
                <a:spcPts val="480"/>
              </a:spcBef>
              <a:buClr>
                <a:srgbClr val="000099"/>
              </a:buClr>
              <a:buSzPts val="1800"/>
            </a:pPr>
            <a:endParaRPr lang="fr-CH" b="1" dirty="0">
              <a:solidFill>
                <a:schemeClr val="dk1"/>
              </a:solidFill>
              <a:sym typeface="Arial"/>
            </a:endParaRPr>
          </a:p>
        </p:txBody>
      </p:sp>
      <p:sp>
        <p:nvSpPr>
          <p:cNvPr id="7" name="ZoneTexte 6"/>
          <p:cNvSpPr txBox="1"/>
          <p:nvPr/>
        </p:nvSpPr>
        <p:spPr>
          <a:xfrm>
            <a:off x="363215" y="2971800"/>
            <a:ext cx="8169225" cy="3129358"/>
          </a:xfrm>
          <a:prstGeom prst="rect">
            <a:avLst/>
          </a:prstGeom>
          <a:noFill/>
        </p:spPr>
        <p:txBody>
          <a:bodyPr wrap="square" rtlCol="0">
            <a:spAutoFit/>
          </a:bodyPr>
          <a:lstStyle/>
          <a:p>
            <a:r>
              <a:rPr lang="fr-CH" sz="1600" dirty="0"/>
              <a:t>Attendre que la notice soit créée</a:t>
            </a:r>
          </a:p>
          <a:p>
            <a:endParaRPr lang="fr-CH" sz="1600" dirty="0"/>
          </a:p>
          <a:p>
            <a:endParaRPr lang="fr-CH" sz="1600" dirty="0"/>
          </a:p>
          <a:p>
            <a:endParaRPr lang="fr-CH" sz="1600" dirty="0"/>
          </a:p>
          <a:p>
            <a:endParaRPr lang="fr-CH" sz="1600" dirty="0"/>
          </a:p>
          <a:p>
            <a:endParaRPr lang="fr-CH" sz="1600" dirty="0"/>
          </a:p>
          <a:p>
            <a:endParaRPr lang="fr-CH" sz="1600" dirty="0"/>
          </a:p>
          <a:p>
            <a:r>
              <a:rPr lang="fr-CH" sz="1600" dirty="0"/>
              <a:t>Afficher la notice et vérifier/compléter l’autorité dérivée</a:t>
            </a:r>
          </a:p>
          <a:p>
            <a:endParaRPr lang="fr-CH" sz="1600" dirty="0"/>
          </a:p>
          <a:p>
            <a:r>
              <a:rPr lang="fr-CH" sz="1600" dirty="0"/>
              <a:t>Pour plus de détail: </a:t>
            </a:r>
            <a:r>
              <a:rPr lang="fr-FR" sz="1600" dirty="0">
                <a:hlinkClick r:id="rId3"/>
              </a:rPr>
              <a:t>http://documentation.abes.fr/aideidrefcatalogueur/index.html#DerivationNoticesBnF</a:t>
            </a:r>
            <a:endParaRPr lang="fr-FR" sz="1600" dirty="0"/>
          </a:p>
          <a:p>
            <a:endParaRPr lang="fr-CH" sz="1600" dirty="0"/>
          </a:p>
        </p:txBody>
      </p:sp>
      <p:pic>
        <p:nvPicPr>
          <p:cNvPr id="9" name="Image 8"/>
          <p:cNvPicPr>
            <a:picLocks noChangeAspect="1"/>
          </p:cNvPicPr>
          <p:nvPr/>
        </p:nvPicPr>
        <p:blipFill>
          <a:blip r:embed="rId4"/>
          <a:stretch>
            <a:fillRect/>
          </a:stretch>
        </p:blipFill>
        <p:spPr>
          <a:xfrm>
            <a:off x="383058" y="1943451"/>
            <a:ext cx="8129537" cy="1042906"/>
          </a:xfrm>
          <a:prstGeom prst="rect">
            <a:avLst/>
          </a:prstGeom>
        </p:spPr>
      </p:pic>
      <p:pic>
        <p:nvPicPr>
          <p:cNvPr id="10" name="Image 9"/>
          <p:cNvPicPr>
            <a:picLocks noChangeAspect="1"/>
          </p:cNvPicPr>
          <p:nvPr/>
        </p:nvPicPr>
        <p:blipFill>
          <a:blip r:embed="rId5"/>
          <a:stretch>
            <a:fillRect/>
          </a:stretch>
        </p:blipFill>
        <p:spPr>
          <a:xfrm>
            <a:off x="683568" y="3552748"/>
            <a:ext cx="6162675" cy="914400"/>
          </a:xfrm>
          <a:prstGeom prst="rect">
            <a:avLst/>
          </a:prstGeom>
        </p:spPr>
      </p:pic>
      <p:sp>
        <p:nvSpPr>
          <p:cNvPr id="11" name="ZoneTexte 10"/>
          <p:cNvSpPr txBox="1"/>
          <p:nvPr/>
        </p:nvSpPr>
        <p:spPr>
          <a:xfrm>
            <a:off x="323528" y="1298796"/>
            <a:ext cx="8363272" cy="646331"/>
          </a:xfrm>
          <a:prstGeom prst="rect">
            <a:avLst/>
          </a:prstGeom>
          <a:noFill/>
        </p:spPr>
        <p:txBody>
          <a:bodyPr wrap="square" rtlCol="0">
            <a:spAutoFit/>
          </a:bodyPr>
          <a:lstStyle/>
          <a:p>
            <a:r>
              <a:rPr lang="fr-CH" dirty="0"/>
              <a:t>Avant de dériver une notice, veiller à bien vérifier que l'autorité n'existe pas déjà et à ne pas créer un doublon</a:t>
            </a:r>
          </a:p>
        </p:txBody>
      </p:sp>
    </p:spTree>
    <p:extLst>
      <p:ext uri="{BB962C8B-B14F-4D97-AF65-F5344CB8AC3E}">
        <p14:creationId xmlns:p14="http://schemas.microsoft.com/office/powerpoint/2010/main" val="2339257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a:bodyPr>
          <a:lstStyle/>
          <a:p>
            <a:r>
              <a:rPr lang="fr-FR" dirty="0">
                <a:solidFill>
                  <a:srgbClr val="CF0063"/>
                </a:solidFill>
              </a:rPr>
              <a:t>Dériver une notice </a:t>
            </a:r>
            <a:r>
              <a:rPr lang="fr-FR" dirty="0" err="1">
                <a:solidFill>
                  <a:srgbClr val="CF0063"/>
                </a:solidFill>
              </a:rPr>
              <a:t>BnF</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44</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323528" y="1484784"/>
            <a:ext cx="8640960"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a:p>
            <a:pPr algn="l"/>
            <a:endParaRPr lang="fr-FR" sz="2400" dirty="0"/>
          </a:p>
          <a:p>
            <a:pPr algn="l"/>
            <a:endParaRPr lang="fr-FR" sz="2000" dirty="0"/>
          </a:p>
          <a:p>
            <a:pPr algn="l"/>
            <a:endParaRPr lang="fr-FR" sz="2000" dirty="0"/>
          </a:p>
          <a:p>
            <a:pPr algn="l"/>
            <a:endParaRPr lang="fr-FR" sz="2000" dirty="0"/>
          </a:p>
          <a:p>
            <a:pPr lvl="1">
              <a:lnSpc>
                <a:spcPct val="90000"/>
              </a:lnSpc>
              <a:spcBef>
                <a:spcPts val="480"/>
              </a:spcBef>
              <a:buClr>
                <a:srgbClr val="000099"/>
              </a:buClr>
              <a:buSzPts val="1800"/>
            </a:pPr>
            <a:endParaRPr lang="fr-CH" b="1" dirty="0">
              <a:solidFill>
                <a:schemeClr val="dk1"/>
              </a:solidFill>
              <a:sym typeface="Arial"/>
            </a:endParaRPr>
          </a:p>
        </p:txBody>
      </p:sp>
      <p:sp>
        <p:nvSpPr>
          <p:cNvPr id="7" name="ZoneTexte 6"/>
          <p:cNvSpPr txBox="1"/>
          <p:nvPr/>
        </p:nvSpPr>
        <p:spPr>
          <a:xfrm>
            <a:off x="457200" y="1384096"/>
            <a:ext cx="8208912" cy="3662541"/>
          </a:xfrm>
          <a:prstGeom prst="rect">
            <a:avLst/>
          </a:prstGeom>
          <a:noFill/>
        </p:spPr>
        <p:txBody>
          <a:bodyPr wrap="square" rtlCol="0">
            <a:spAutoFit/>
          </a:bodyPr>
          <a:lstStyle/>
          <a:p>
            <a:endParaRPr lang="fr-CH" sz="1600" dirty="0"/>
          </a:p>
          <a:p>
            <a:r>
              <a:rPr lang="fr-CH" sz="2000" dirty="0"/>
              <a:t>Si modifications apportées dans l’autorité, une correction à faire</a:t>
            </a:r>
          </a:p>
          <a:p>
            <a:endParaRPr lang="fr-CH" sz="2000" dirty="0"/>
          </a:p>
          <a:p>
            <a:endParaRPr lang="fr-CH" sz="2000" dirty="0"/>
          </a:p>
          <a:p>
            <a:endParaRPr lang="fr-CH" sz="2000" b="1" dirty="0"/>
          </a:p>
          <a:p>
            <a:endParaRPr lang="fr-CH" sz="2000" b="1" dirty="0"/>
          </a:p>
          <a:p>
            <a:endParaRPr lang="fr-CH" sz="2000" b="1" dirty="0"/>
          </a:p>
          <a:p>
            <a:r>
              <a:rPr lang="fr-CH" sz="2000" b="1" dirty="0"/>
              <a:t>3 cas de blocage lors de la dérivation</a:t>
            </a:r>
          </a:p>
          <a:p>
            <a:r>
              <a:rPr lang="fr-FR" sz="2000" dirty="0"/>
              <a:t>Si doublon d’identifiant </a:t>
            </a:r>
            <a:r>
              <a:rPr lang="fr-FR" sz="2000" dirty="0" err="1"/>
              <a:t>BnF</a:t>
            </a:r>
            <a:r>
              <a:rPr lang="fr-FR" sz="2000" dirty="0"/>
              <a:t> </a:t>
            </a:r>
          </a:p>
          <a:p>
            <a:r>
              <a:rPr lang="fr-FR" sz="2000" dirty="0"/>
              <a:t>Si notice élémentaire </a:t>
            </a:r>
            <a:r>
              <a:rPr lang="fr-FR" sz="2000" dirty="0" err="1"/>
              <a:t>BnF</a:t>
            </a:r>
            <a:r>
              <a:rPr lang="fr-FR" sz="2000" dirty="0"/>
              <a:t> </a:t>
            </a:r>
          </a:p>
          <a:p>
            <a:r>
              <a:rPr lang="fr-FR" sz="2000" dirty="0"/>
              <a:t>Si anomalie de données dans la notice </a:t>
            </a:r>
            <a:r>
              <a:rPr lang="fr-FR" sz="2000" dirty="0" err="1"/>
              <a:t>BnF</a:t>
            </a:r>
            <a:r>
              <a:rPr lang="fr-FR" sz="2000" dirty="0"/>
              <a:t> </a:t>
            </a:r>
            <a:endParaRPr lang="fr-CH" sz="1600" dirty="0"/>
          </a:p>
          <a:p>
            <a:endParaRPr lang="fr-CH" sz="1600" dirty="0"/>
          </a:p>
        </p:txBody>
      </p:sp>
      <p:pic>
        <p:nvPicPr>
          <p:cNvPr id="4" name="Image 3"/>
          <p:cNvPicPr>
            <a:picLocks noChangeAspect="1"/>
          </p:cNvPicPr>
          <p:nvPr/>
        </p:nvPicPr>
        <p:blipFill>
          <a:blip r:embed="rId3"/>
          <a:stretch>
            <a:fillRect/>
          </a:stretch>
        </p:blipFill>
        <p:spPr>
          <a:xfrm>
            <a:off x="611560" y="1992641"/>
            <a:ext cx="7704762" cy="685714"/>
          </a:xfrm>
          <a:prstGeom prst="rect">
            <a:avLst/>
          </a:prstGeom>
        </p:spPr>
      </p:pic>
      <p:pic>
        <p:nvPicPr>
          <p:cNvPr id="6" name="Image 5"/>
          <p:cNvPicPr>
            <a:picLocks noChangeAspect="1"/>
          </p:cNvPicPr>
          <p:nvPr/>
        </p:nvPicPr>
        <p:blipFill>
          <a:blip r:embed="rId4"/>
          <a:stretch>
            <a:fillRect/>
          </a:stretch>
        </p:blipFill>
        <p:spPr>
          <a:xfrm>
            <a:off x="899592" y="2721192"/>
            <a:ext cx="5809772" cy="541957"/>
          </a:xfrm>
          <a:prstGeom prst="rect">
            <a:avLst/>
          </a:prstGeom>
        </p:spPr>
      </p:pic>
    </p:spTree>
    <p:extLst>
      <p:ext uri="{BB962C8B-B14F-4D97-AF65-F5344CB8AC3E}">
        <p14:creationId xmlns:p14="http://schemas.microsoft.com/office/powerpoint/2010/main" val="1346881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a:bodyPr>
          <a:lstStyle/>
          <a:p>
            <a:r>
              <a:rPr lang="fr-FR" dirty="0">
                <a:solidFill>
                  <a:srgbClr val="CF0063"/>
                </a:solidFill>
              </a:rPr>
              <a:t>Exercice 3 </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45</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1706928"/>
            <a:ext cx="8229600" cy="9208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a:t>Dérivation d’une autorité </a:t>
            </a:r>
            <a:r>
              <a:rPr lang="fr-FR" sz="2400" dirty="0" err="1"/>
              <a:t>BnF</a:t>
            </a:r>
            <a:endParaRPr lang="fr-FR" sz="2400" dirty="0"/>
          </a:p>
        </p:txBody>
      </p:sp>
      <p:pic>
        <p:nvPicPr>
          <p:cNvPr id="6" name="Graphic 5" descr="Programmer">
            <a:extLst>
              <a:ext uri="{FF2B5EF4-FFF2-40B4-BE49-F238E27FC236}">
                <a16:creationId xmlns:a16="http://schemas.microsoft.com/office/drawing/2014/main" id="{B5B28046-49E8-4226-8144-FF3096BDFD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74552" y="2348880"/>
            <a:ext cx="2994895" cy="2994895"/>
          </a:xfrm>
          <a:prstGeom prst="rect">
            <a:avLst/>
          </a:prstGeom>
        </p:spPr>
      </p:pic>
    </p:spTree>
    <p:extLst>
      <p:ext uri="{BB962C8B-B14F-4D97-AF65-F5344CB8AC3E}">
        <p14:creationId xmlns:p14="http://schemas.microsoft.com/office/powerpoint/2010/main" val="266596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a:bodyPr>
          <a:lstStyle/>
          <a:p>
            <a:r>
              <a:rPr lang="fr-FR" dirty="0">
                <a:solidFill>
                  <a:srgbClr val="CF0063"/>
                </a:solidFill>
              </a:rPr>
              <a:t>Workflow dans SLSP</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46</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323528" y="1484784"/>
            <a:ext cx="8640960"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a:p>
            <a:pPr algn="l"/>
            <a:endParaRPr lang="fr-FR" sz="2400" dirty="0"/>
          </a:p>
          <a:p>
            <a:pPr algn="l"/>
            <a:endParaRPr lang="fr-FR" sz="2000" dirty="0"/>
          </a:p>
          <a:p>
            <a:pPr algn="l"/>
            <a:endParaRPr lang="fr-FR" sz="2000" dirty="0"/>
          </a:p>
          <a:p>
            <a:pPr algn="l"/>
            <a:endParaRPr lang="fr-FR" sz="2000" dirty="0"/>
          </a:p>
          <a:p>
            <a:pPr lvl="1">
              <a:lnSpc>
                <a:spcPct val="90000"/>
              </a:lnSpc>
              <a:spcBef>
                <a:spcPts val="480"/>
              </a:spcBef>
              <a:buClr>
                <a:srgbClr val="000099"/>
              </a:buClr>
              <a:buSzPts val="1800"/>
            </a:pPr>
            <a:endParaRPr lang="fr-CH" b="1" dirty="0">
              <a:solidFill>
                <a:schemeClr val="dk1"/>
              </a:solidFill>
              <a:sym typeface="Arial"/>
            </a:endParaRPr>
          </a:p>
        </p:txBody>
      </p:sp>
      <p:pic>
        <p:nvPicPr>
          <p:cNvPr id="4" name="Image 3"/>
          <p:cNvPicPr>
            <a:picLocks noChangeAspect="1"/>
          </p:cNvPicPr>
          <p:nvPr/>
        </p:nvPicPr>
        <p:blipFill>
          <a:blip r:embed="rId3"/>
          <a:stretch>
            <a:fillRect/>
          </a:stretch>
        </p:blipFill>
        <p:spPr>
          <a:xfrm>
            <a:off x="1115616" y="2963548"/>
            <a:ext cx="5520139" cy="393444"/>
          </a:xfrm>
          <a:prstGeom prst="rect">
            <a:avLst/>
          </a:prstGeom>
        </p:spPr>
      </p:pic>
      <p:pic>
        <p:nvPicPr>
          <p:cNvPr id="6" name="Image 5"/>
          <p:cNvPicPr>
            <a:picLocks noChangeAspect="1"/>
          </p:cNvPicPr>
          <p:nvPr/>
        </p:nvPicPr>
        <p:blipFill>
          <a:blip r:embed="rId4"/>
          <a:stretch>
            <a:fillRect/>
          </a:stretch>
        </p:blipFill>
        <p:spPr>
          <a:xfrm>
            <a:off x="1115616" y="1298459"/>
            <a:ext cx="2638425" cy="1428750"/>
          </a:xfrm>
          <a:prstGeom prst="rect">
            <a:avLst/>
          </a:prstGeom>
        </p:spPr>
      </p:pic>
      <p:sp>
        <p:nvSpPr>
          <p:cNvPr id="7" name="ZoneTexte 6"/>
          <p:cNvSpPr txBox="1"/>
          <p:nvPr/>
        </p:nvSpPr>
        <p:spPr>
          <a:xfrm>
            <a:off x="323528" y="3573016"/>
            <a:ext cx="8208912" cy="1015663"/>
          </a:xfrm>
          <a:prstGeom prst="rect">
            <a:avLst/>
          </a:prstGeom>
          <a:noFill/>
        </p:spPr>
        <p:txBody>
          <a:bodyPr wrap="square" rtlCol="0">
            <a:spAutoFit/>
          </a:bodyPr>
          <a:lstStyle/>
          <a:p>
            <a:r>
              <a:rPr lang="fr-CH" sz="1600" dirty="0"/>
              <a:t>On complète le document </a:t>
            </a:r>
            <a:r>
              <a:rPr lang="fr-CH" sz="1200" dirty="0">
                <a:hlinkClick r:id="rId5"/>
              </a:rPr>
              <a:t>https://docs.google.com/spreadsheets/d/1P1c5xm7AGYsFLiEjskXeaRigtcvJJpKnNBzM39fkgXw/edit#gid=1246566444</a:t>
            </a:r>
            <a:endParaRPr lang="fr-CH" sz="1200" dirty="0"/>
          </a:p>
          <a:p>
            <a:endParaRPr lang="fr-CH" sz="1600" dirty="0"/>
          </a:p>
          <a:p>
            <a:endParaRPr lang="fr-CH" sz="1600" dirty="0"/>
          </a:p>
        </p:txBody>
      </p:sp>
      <p:pic>
        <p:nvPicPr>
          <p:cNvPr id="8" name="Image 7"/>
          <p:cNvPicPr>
            <a:picLocks noChangeAspect="1"/>
          </p:cNvPicPr>
          <p:nvPr/>
        </p:nvPicPr>
        <p:blipFill>
          <a:blip r:embed="rId6"/>
          <a:stretch>
            <a:fillRect/>
          </a:stretch>
        </p:blipFill>
        <p:spPr>
          <a:xfrm>
            <a:off x="249547" y="4948279"/>
            <a:ext cx="8644905" cy="379570"/>
          </a:xfrm>
          <a:prstGeom prst="rect">
            <a:avLst/>
          </a:prstGeom>
        </p:spPr>
      </p:pic>
    </p:spTree>
    <p:extLst>
      <p:ext uri="{BB962C8B-B14F-4D97-AF65-F5344CB8AC3E}">
        <p14:creationId xmlns:p14="http://schemas.microsoft.com/office/powerpoint/2010/main" val="2319031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fontScale="90000"/>
          </a:bodyPr>
          <a:lstStyle/>
          <a:p>
            <a:r>
              <a:rPr lang="fr-FR" dirty="0">
                <a:solidFill>
                  <a:srgbClr val="CF0063"/>
                </a:solidFill>
              </a:rPr>
              <a:t>Rechercher le champ 902 dans Alma</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47</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323528" y="1484784"/>
            <a:ext cx="8640960"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a:p>
            <a:pPr algn="l"/>
            <a:endParaRPr lang="fr-FR" sz="2400" dirty="0"/>
          </a:p>
          <a:p>
            <a:pPr algn="l"/>
            <a:endParaRPr lang="fr-FR" sz="2000" dirty="0"/>
          </a:p>
          <a:p>
            <a:pPr algn="l"/>
            <a:endParaRPr lang="fr-FR" sz="2000" dirty="0"/>
          </a:p>
          <a:p>
            <a:pPr algn="l"/>
            <a:endParaRPr lang="fr-FR" sz="2000" dirty="0"/>
          </a:p>
          <a:p>
            <a:pPr lvl="1">
              <a:lnSpc>
                <a:spcPct val="90000"/>
              </a:lnSpc>
              <a:spcBef>
                <a:spcPts val="480"/>
              </a:spcBef>
              <a:buClr>
                <a:srgbClr val="000099"/>
              </a:buClr>
              <a:buSzPts val="1800"/>
            </a:pPr>
            <a:endParaRPr lang="fr-CH" b="1" dirty="0">
              <a:solidFill>
                <a:schemeClr val="dk1"/>
              </a:solidFill>
              <a:sym typeface="Arial"/>
            </a:endParaRPr>
          </a:p>
        </p:txBody>
      </p:sp>
      <p:pic>
        <p:nvPicPr>
          <p:cNvPr id="7" name="Image 6"/>
          <p:cNvPicPr>
            <a:picLocks noChangeAspect="1"/>
          </p:cNvPicPr>
          <p:nvPr/>
        </p:nvPicPr>
        <p:blipFill>
          <a:blip r:embed="rId3"/>
          <a:stretch>
            <a:fillRect/>
          </a:stretch>
        </p:blipFill>
        <p:spPr>
          <a:xfrm>
            <a:off x="144088" y="1628800"/>
            <a:ext cx="5643573" cy="1776826"/>
          </a:xfrm>
          <a:prstGeom prst="rect">
            <a:avLst/>
          </a:prstGeom>
        </p:spPr>
      </p:pic>
      <p:pic>
        <p:nvPicPr>
          <p:cNvPr id="8" name="Image 7"/>
          <p:cNvPicPr>
            <a:picLocks noChangeAspect="1"/>
          </p:cNvPicPr>
          <p:nvPr/>
        </p:nvPicPr>
        <p:blipFill>
          <a:blip r:embed="rId4"/>
          <a:stretch>
            <a:fillRect/>
          </a:stretch>
        </p:blipFill>
        <p:spPr>
          <a:xfrm>
            <a:off x="5565110" y="2308614"/>
            <a:ext cx="3379666" cy="3232724"/>
          </a:xfrm>
          <a:prstGeom prst="rect">
            <a:avLst/>
          </a:prstGeom>
        </p:spPr>
      </p:pic>
    </p:spTree>
    <p:extLst>
      <p:ext uri="{BB962C8B-B14F-4D97-AF65-F5344CB8AC3E}">
        <p14:creationId xmlns:p14="http://schemas.microsoft.com/office/powerpoint/2010/main" val="1589909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fontScale="90000"/>
          </a:bodyPr>
          <a:lstStyle/>
          <a:p>
            <a:r>
              <a:rPr lang="fr-FR" dirty="0">
                <a:solidFill>
                  <a:srgbClr val="CF0063"/>
                </a:solidFill>
              </a:rPr>
              <a:t>Alignement des autorités RERO/</a:t>
            </a:r>
            <a:r>
              <a:rPr lang="fr-FR" dirty="0" err="1">
                <a:solidFill>
                  <a:srgbClr val="CF0063"/>
                </a:solidFill>
              </a:rPr>
              <a:t>IdRef</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48</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323528" y="1484784"/>
            <a:ext cx="8640960"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a:p>
            <a:pPr algn="l"/>
            <a:endParaRPr lang="fr-FR" sz="2400" dirty="0"/>
          </a:p>
          <a:p>
            <a:pPr algn="l"/>
            <a:endParaRPr lang="fr-FR" sz="2000" dirty="0"/>
          </a:p>
          <a:p>
            <a:pPr algn="l"/>
            <a:endParaRPr lang="fr-FR" sz="2000" dirty="0"/>
          </a:p>
          <a:p>
            <a:pPr algn="l"/>
            <a:endParaRPr lang="fr-FR" sz="2000" dirty="0"/>
          </a:p>
          <a:p>
            <a:pPr lvl="1">
              <a:lnSpc>
                <a:spcPct val="90000"/>
              </a:lnSpc>
              <a:spcBef>
                <a:spcPts val="480"/>
              </a:spcBef>
              <a:buClr>
                <a:srgbClr val="000099"/>
              </a:buClr>
              <a:buSzPts val="1800"/>
            </a:pPr>
            <a:endParaRPr lang="fr-CH" b="1" dirty="0">
              <a:solidFill>
                <a:schemeClr val="dk1"/>
              </a:solidFill>
              <a:sym typeface="Arial"/>
            </a:endParaRPr>
          </a:p>
        </p:txBody>
      </p:sp>
      <p:sp>
        <p:nvSpPr>
          <p:cNvPr id="7" name="ZoneTexte 6"/>
          <p:cNvSpPr txBox="1"/>
          <p:nvPr/>
        </p:nvSpPr>
        <p:spPr>
          <a:xfrm>
            <a:off x="179512" y="1707748"/>
            <a:ext cx="8486600" cy="4031873"/>
          </a:xfrm>
          <a:prstGeom prst="rect">
            <a:avLst/>
          </a:prstGeom>
          <a:noFill/>
        </p:spPr>
        <p:txBody>
          <a:bodyPr wrap="square" rtlCol="0">
            <a:spAutoFit/>
          </a:bodyPr>
          <a:lstStyle/>
          <a:p>
            <a:r>
              <a:rPr lang="fr-CH" sz="2000" dirty="0"/>
              <a:t>Présence d’un champ 024 indique que </a:t>
            </a:r>
          </a:p>
          <a:p>
            <a:r>
              <a:rPr lang="fr-CH" sz="2000" dirty="0"/>
              <a:t>l’autorité RERO a été alignée à </a:t>
            </a:r>
            <a:r>
              <a:rPr lang="fr-CH" sz="2000" dirty="0" err="1"/>
              <a:t>IdRef</a:t>
            </a:r>
            <a:endParaRPr lang="fr-CH" sz="2000" dirty="0"/>
          </a:p>
          <a:p>
            <a:endParaRPr lang="fr-CH"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r>
              <a:rPr lang="fr-FR" sz="2000" dirty="0"/>
              <a:t> </a:t>
            </a:r>
            <a:endParaRPr lang="fr-CH" sz="1600" dirty="0"/>
          </a:p>
          <a:p>
            <a:endParaRPr lang="fr-CH" sz="1600" dirty="0"/>
          </a:p>
        </p:txBody>
      </p:sp>
      <p:pic>
        <p:nvPicPr>
          <p:cNvPr id="4" name="Image 3"/>
          <p:cNvPicPr>
            <a:picLocks noChangeAspect="1"/>
          </p:cNvPicPr>
          <p:nvPr/>
        </p:nvPicPr>
        <p:blipFill>
          <a:blip r:embed="rId3"/>
          <a:stretch>
            <a:fillRect/>
          </a:stretch>
        </p:blipFill>
        <p:spPr>
          <a:xfrm>
            <a:off x="5298504" y="1221596"/>
            <a:ext cx="3810000" cy="4152900"/>
          </a:xfrm>
          <a:prstGeom prst="rect">
            <a:avLst/>
          </a:prstGeom>
        </p:spPr>
      </p:pic>
      <p:cxnSp>
        <p:nvCxnSpPr>
          <p:cNvPr id="8" name="Connecteur droit 7"/>
          <p:cNvCxnSpPr/>
          <p:nvPr/>
        </p:nvCxnSpPr>
        <p:spPr>
          <a:xfrm>
            <a:off x="5508104" y="5085184"/>
            <a:ext cx="2232248" cy="0"/>
          </a:xfrm>
          <a:prstGeom prst="line">
            <a:avLst/>
          </a:prstGeom>
          <a:ln w="25400">
            <a:solidFill>
              <a:srgbClr val="CF0063"/>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a:blip r:embed="rId4"/>
          <a:stretch>
            <a:fillRect/>
          </a:stretch>
        </p:blipFill>
        <p:spPr>
          <a:xfrm>
            <a:off x="899592" y="3093258"/>
            <a:ext cx="3336260" cy="551766"/>
          </a:xfrm>
          <a:prstGeom prst="rect">
            <a:avLst/>
          </a:prstGeom>
        </p:spPr>
      </p:pic>
      <p:cxnSp>
        <p:nvCxnSpPr>
          <p:cNvPr id="12" name="Connecteur droit 11"/>
          <p:cNvCxnSpPr/>
          <p:nvPr/>
        </p:nvCxnSpPr>
        <p:spPr>
          <a:xfrm>
            <a:off x="899592" y="3356992"/>
            <a:ext cx="3168352" cy="0"/>
          </a:xfrm>
          <a:prstGeom prst="line">
            <a:avLst/>
          </a:prstGeom>
          <a:ln w="25400">
            <a:solidFill>
              <a:srgbClr val="CF00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240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fontScale="90000"/>
          </a:bodyPr>
          <a:lstStyle/>
          <a:p>
            <a:r>
              <a:rPr lang="fr-FR" dirty="0">
                <a:solidFill>
                  <a:srgbClr val="CF0063"/>
                </a:solidFill>
              </a:rPr>
              <a:t>Workflow autorités RERO</a:t>
            </a:r>
            <a:br>
              <a:rPr lang="fr-FR" dirty="0">
                <a:solidFill>
                  <a:srgbClr val="CF0063"/>
                </a:solidFill>
              </a:rPr>
            </a:br>
            <a:r>
              <a:rPr lang="fr-FR" sz="4000" dirty="0">
                <a:solidFill>
                  <a:srgbClr val="CF0063"/>
                </a:solidFill>
              </a:rPr>
              <a:t>(valable jusqu’à l’arrêt de Virtua)</a:t>
            </a:r>
            <a:endParaRPr lang="fr-FR" sz="4000"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49</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323528" y="1484784"/>
            <a:ext cx="8640960" cy="31683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a:p>
            <a:pPr algn="l"/>
            <a:endParaRPr lang="fr-FR" sz="2400" dirty="0"/>
          </a:p>
          <a:p>
            <a:pPr algn="l"/>
            <a:endParaRPr lang="fr-FR" sz="2000" dirty="0"/>
          </a:p>
          <a:p>
            <a:pPr algn="l"/>
            <a:endParaRPr lang="fr-FR" sz="2000" dirty="0"/>
          </a:p>
          <a:p>
            <a:pPr algn="l"/>
            <a:endParaRPr lang="fr-FR" sz="2000" dirty="0"/>
          </a:p>
          <a:p>
            <a:pPr lvl="1">
              <a:lnSpc>
                <a:spcPct val="90000"/>
              </a:lnSpc>
              <a:spcBef>
                <a:spcPts val="480"/>
              </a:spcBef>
              <a:buClr>
                <a:srgbClr val="000099"/>
              </a:buClr>
              <a:buSzPts val="1800"/>
            </a:pPr>
            <a:endParaRPr lang="fr-CH" b="1" dirty="0">
              <a:solidFill>
                <a:schemeClr val="dk1"/>
              </a:solidFill>
              <a:sym typeface="Arial"/>
            </a:endParaRPr>
          </a:p>
        </p:txBody>
      </p:sp>
      <p:sp>
        <p:nvSpPr>
          <p:cNvPr id="7" name="ZoneTexte 6"/>
          <p:cNvSpPr txBox="1"/>
          <p:nvPr/>
        </p:nvSpPr>
        <p:spPr>
          <a:xfrm>
            <a:off x="457200" y="1484784"/>
            <a:ext cx="8208912" cy="6678751"/>
          </a:xfrm>
          <a:prstGeom prst="rect">
            <a:avLst/>
          </a:prstGeom>
          <a:noFill/>
        </p:spPr>
        <p:txBody>
          <a:bodyPr wrap="square" rtlCol="0">
            <a:spAutoFit/>
          </a:bodyPr>
          <a:lstStyle/>
          <a:p>
            <a:r>
              <a:rPr lang="fr-CH" dirty="0"/>
              <a:t>Dans la notice bibliographique sur Alma:</a:t>
            </a:r>
          </a:p>
          <a:p>
            <a:r>
              <a:rPr lang="fr-CH" dirty="0"/>
              <a:t>Si le point d’accès  existe avec un identifiant RERO et que </a:t>
            </a:r>
            <a:r>
              <a:rPr lang="fr-CH" b="1" dirty="0"/>
              <a:t>l’autorité existe dans </a:t>
            </a:r>
            <a:r>
              <a:rPr lang="fr-CH" b="1" dirty="0" err="1"/>
              <a:t>IdRef</a:t>
            </a:r>
            <a:r>
              <a:rPr lang="fr-CH" dirty="0"/>
              <a:t> : remplacer l’identifiant RERO par l’identifiant </a:t>
            </a:r>
            <a:r>
              <a:rPr lang="fr-CH" dirty="0" err="1"/>
              <a:t>IdRef</a:t>
            </a:r>
            <a:r>
              <a:rPr lang="fr-CH" dirty="0"/>
              <a:t> (F3) et compléter le document RERO </a:t>
            </a:r>
            <a:r>
              <a:rPr lang="fr-FR" sz="1600" u="sng" dirty="0">
                <a:hlinkClick r:id="rId3"/>
              </a:rPr>
              <a:t>https://docs.google.com/spreadsheets/d/1IUHjB-fnub3zRUiFNt2gGy7gW8l9t0iF/edit#gid=1083063395</a:t>
            </a:r>
            <a:r>
              <a:rPr lang="fr-FR" sz="1600" dirty="0"/>
              <a:t> onglet "alignements RERO-IDREF</a:t>
            </a:r>
            <a:r>
              <a:rPr lang="fr-CH" b="1" dirty="0"/>
              <a:t> </a:t>
            </a:r>
            <a:endParaRPr lang="fr-FR" dirty="0"/>
          </a:p>
          <a:p>
            <a:endParaRPr lang="fr-FR" dirty="0"/>
          </a:p>
          <a:p>
            <a:r>
              <a:rPr lang="fr-FR" dirty="0"/>
              <a:t>Si le point d’accès existe avec un identifiant RERO et que </a:t>
            </a:r>
            <a:r>
              <a:rPr lang="fr-FR" b="1" dirty="0"/>
              <a:t>l’autorité n’existe pas dans </a:t>
            </a:r>
            <a:r>
              <a:rPr lang="fr-FR" b="1" dirty="0" err="1"/>
              <a:t>IdRef</a:t>
            </a:r>
            <a:r>
              <a:rPr lang="fr-FR" b="1" dirty="0"/>
              <a:t> </a:t>
            </a:r>
            <a:r>
              <a:rPr lang="fr-FR" dirty="0"/>
              <a:t>: compléter le document RERO </a:t>
            </a:r>
            <a:r>
              <a:rPr lang="fr-FR" sz="1600" u="sng" dirty="0">
                <a:hlinkClick r:id="rId3"/>
              </a:rPr>
              <a:t>https://docs.google.com/spreadsheets/d/1IUHjB-fnub3zRUiFNt2gGy7gW8l9t0iF/edit#gid=1083063395</a:t>
            </a:r>
            <a:r>
              <a:rPr lang="fr-FR" sz="1600" dirty="0"/>
              <a:t> onglet "créations IDREF-présents RERO" </a:t>
            </a:r>
          </a:p>
          <a:p>
            <a:endParaRPr lang="fr-FR" sz="2000" dirty="0"/>
          </a:p>
          <a:p>
            <a:endParaRPr lang="fr-FR" sz="2000" dirty="0"/>
          </a:p>
          <a:p>
            <a:pPr algn="ctr"/>
            <a:r>
              <a:rPr lang="fr-FR" sz="2400" b="1" u="sng" dirty="0">
                <a:solidFill>
                  <a:srgbClr val="CF0060"/>
                </a:solidFill>
              </a:rPr>
              <a:t>Toujours vérifier que le point d’accès est correctement identifié et qu’il ne s’agit pas d’un pot commun</a:t>
            </a:r>
          </a:p>
          <a:p>
            <a:endParaRPr lang="fr-FR" sz="2400" dirty="0"/>
          </a:p>
          <a:p>
            <a:endParaRPr lang="fr-FR" sz="2000" dirty="0"/>
          </a:p>
          <a:p>
            <a:endParaRPr lang="fr-FR" sz="2000" dirty="0"/>
          </a:p>
          <a:p>
            <a:endParaRPr lang="fr-FR" sz="2000" dirty="0"/>
          </a:p>
          <a:p>
            <a:endParaRPr lang="fr-FR" sz="2000" dirty="0"/>
          </a:p>
          <a:p>
            <a:endParaRPr lang="fr-FR" sz="2000" dirty="0"/>
          </a:p>
          <a:p>
            <a:endParaRPr lang="fr-FR" sz="2000" dirty="0"/>
          </a:p>
          <a:p>
            <a:r>
              <a:rPr lang="fr-FR" sz="2000" dirty="0"/>
              <a:t> </a:t>
            </a:r>
            <a:endParaRPr lang="fr-CH" sz="1600" dirty="0"/>
          </a:p>
          <a:p>
            <a:endParaRPr lang="fr-CH" sz="1600" dirty="0"/>
          </a:p>
        </p:txBody>
      </p:sp>
    </p:spTree>
    <p:extLst>
      <p:ext uri="{BB962C8B-B14F-4D97-AF65-F5344CB8AC3E}">
        <p14:creationId xmlns:p14="http://schemas.microsoft.com/office/powerpoint/2010/main" val="221115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5099FF-EEB5-2A40-BC8F-5C6B78AE3F7A}"/>
              </a:ext>
            </a:extLst>
          </p:cNvPr>
          <p:cNvSpPr>
            <a:spLocks noGrp="1"/>
          </p:cNvSpPr>
          <p:nvPr>
            <p:ph type="title"/>
          </p:nvPr>
        </p:nvSpPr>
        <p:spPr/>
        <p:txBody>
          <a:bodyPr/>
          <a:lstStyle/>
          <a:p>
            <a:r>
              <a:rPr lang="fr-FR" dirty="0">
                <a:solidFill>
                  <a:srgbClr val="CF0063"/>
                </a:solidFill>
              </a:rPr>
              <a:t>Prérequis pour cette session</a:t>
            </a:r>
          </a:p>
        </p:txBody>
      </p:sp>
      <p:sp>
        <p:nvSpPr>
          <p:cNvPr id="3" name="Espace réservé du numéro de diapositive 2">
            <a:extLst>
              <a:ext uri="{FF2B5EF4-FFF2-40B4-BE49-F238E27FC236}">
                <a16:creationId xmlns:a16="http://schemas.microsoft.com/office/drawing/2014/main" id="{C0F1FEA8-8A8E-234E-A39B-E07A9B2E998E}"/>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5</a:t>
            </a:fld>
            <a:endParaRPr lang="fr-CH" dirty="0">
              <a:solidFill>
                <a:prstClr val="black">
                  <a:tint val="75000"/>
                </a:prstClr>
              </a:solidFill>
            </a:endParaRPr>
          </a:p>
        </p:txBody>
      </p:sp>
      <p:sp>
        <p:nvSpPr>
          <p:cNvPr id="7" name="ZoneTexte 6">
            <a:extLst>
              <a:ext uri="{FF2B5EF4-FFF2-40B4-BE49-F238E27FC236}">
                <a16:creationId xmlns:a16="http://schemas.microsoft.com/office/drawing/2014/main" id="{F3B0D7FE-2AF4-E148-AADB-1BE8BDC3B5F9}"/>
              </a:ext>
            </a:extLst>
          </p:cNvPr>
          <p:cNvSpPr txBox="1"/>
          <p:nvPr/>
        </p:nvSpPr>
        <p:spPr>
          <a:xfrm>
            <a:off x="971600" y="1628800"/>
            <a:ext cx="7435722" cy="2215991"/>
          </a:xfrm>
          <a:prstGeom prst="rect">
            <a:avLst/>
          </a:prstGeom>
          <a:noFill/>
        </p:spPr>
        <p:txBody>
          <a:bodyPr wrap="square" rtlCol="0">
            <a:spAutoFit/>
          </a:bodyPr>
          <a:lstStyle/>
          <a:p>
            <a:r>
              <a:rPr lang="fr-FR" sz="2400" dirty="0"/>
              <a:t>Avoir suivi le cours Catalogage 2 (module avancé) et/ou le cours Catalogage 3 (indexation matières)</a:t>
            </a:r>
          </a:p>
          <a:p>
            <a:endParaRPr lang="fr-FR" sz="2400" dirty="0"/>
          </a:p>
          <a:p>
            <a:r>
              <a:rPr lang="fr-FR" sz="2400" dirty="0"/>
              <a:t>Avoir pris connaissance du </a:t>
            </a:r>
            <a:r>
              <a:rPr lang="fr-FR" sz="2400" dirty="0" err="1"/>
              <a:t>j.e</a:t>
            </a:r>
            <a:r>
              <a:rPr lang="fr-FR" sz="2400" dirty="0"/>
              <a:t>-cours </a:t>
            </a:r>
            <a:r>
              <a:rPr lang="fr-FR" sz="2400" i="1" dirty="0"/>
              <a:t>Prise en main du mode édition d’</a:t>
            </a:r>
            <a:r>
              <a:rPr lang="fr-FR" sz="2400" i="1" dirty="0" err="1"/>
              <a:t>IdRef</a:t>
            </a:r>
            <a:r>
              <a:rPr lang="fr-FR" sz="2400" i="1" dirty="0"/>
              <a:t> pour tous les catalogueurs, Partie 2</a:t>
            </a:r>
            <a:r>
              <a:rPr lang="fr-FR" sz="2400" dirty="0"/>
              <a:t> </a:t>
            </a:r>
          </a:p>
          <a:p>
            <a:endParaRPr lang="fr-FR" dirty="0"/>
          </a:p>
        </p:txBody>
      </p:sp>
    </p:spTree>
    <p:extLst>
      <p:ext uri="{BB962C8B-B14F-4D97-AF65-F5344CB8AC3E}">
        <p14:creationId xmlns:p14="http://schemas.microsoft.com/office/powerpoint/2010/main" val="6489983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a:bodyPr>
          <a:lstStyle/>
          <a:p>
            <a:r>
              <a:rPr lang="fr-FR" dirty="0">
                <a:solidFill>
                  <a:srgbClr val="CF0063"/>
                </a:solidFill>
              </a:rPr>
              <a:t>Exercice 4</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50</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1706928"/>
            <a:ext cx="8229600" cy="9208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a:t>Création d’une autorité et alimentation du document UNIGE </a:t>
            </a:r>
            <a:r>
              <a:rPr lang="fr-FR" sz="1800" u="sng" dirty="0">
                <a:hlinkClick r:id="rId3"/>
              </a:rPr>
              <a:t>https://docs.google.com/spreadsheets/d/1P1c5xm7AGYsFLiEjskXeaRigtcvJJpKnNBzM39fkgXw/edit#gid=1246566444</a:t>
            </a:r>
            <a:endParaRPr lang="fr-FR" sz="2400" dirty="0"/>
          </a:p>
          <a:p>
            <a:r>
              <a:rPr lang="fr-FR" sz="2400" dirty="0"/>
              <a:t>et du document RERO</a:t>
            </a:r>
          </a:p>
          <a:p>
            <a:r>
              <a:rPr lang="fr-FR" sz="1800" u="sng" dirty="0">
                <a:hlinkClick r:id="rId4"/>
              </a:rPr>
              <a:t>https://docs.google.com/spreadsheets/d/1IUHjB-fnub3zRUiFNt2gGy7gW8l9t0iF/edit#gid=1083063395</a:t>
            </a:r>
            <a:endParaRPr lang="fr-FR" sz="1050" dirty="0"/>
          </a:p>
        </p:txBody>
      </p:sp>
      <p:pic>
        <p:nvPicPr>
          <p:cNvPr id="6" name="Graphic 5" descr="Programmer">
            <a:extLst>
              <a:ext uri="{FF2B5EF4-FFF2-40B4-BE49-F238E27FC236}">
                <a16:creationId xmlns:a16="http://schemas.microsoft.com/office/drawing/2014/main" id="{B5B28046-49E8-4226-8144-FF3096BDFD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131840" y="2942702"/>
            <a:ext cx="2721584" cy="2721584"/>
          </a:xfrm>
          <a:prstGeom prst="rect">
            <a:avLst/>
          </a:prstGeom>
        </p:spPr>
      </p:pic>
    </p:spTree>
    <p:extLst>
      <p:ext uri="{BB962C8B-B14F-4D97-AF65-F5344CB8AC3E}">
        <p14:creationId xmlns:p14="http://schemas.microsoft.com/office/powerpoint/2010/main" val="502125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9E97C2-F295-E449-910B-05D47FF80E4D}"/>
              </a:ext>
            </a:extLst>
          </p:cNvPr>
          <p:cNvSpPr>
            <a:spLocks noGrp="1"/>
          </p:cNvSpPr>
          <p:nvPr>
            <p:ph type="title"/>
          </p:nvPr>
        </p:nvSpPr>
        <p:spPr>
          <a:xfrm>
            <a:off x="457200" y="274638"/>
            <a:ext cx="8229600" cy="1143000"/>
          </a:xfrm>
        </p:spPr>
        <p:txBody>
          <a:bodyPr anchor="ctr">
            <a:normAutofit/>
          </a:bodyPr>
          <a:lstStyle/>
          <a:p>
            <a:r>
              <a:rPr lang="fr-FR" dirty="0">
                <a:solidFill>
                  <a:srgbClr val="CF0063"/>
                </a:solidFill>
              </a:rPr>
              <a:t>Pause </a:t>
            </a:r>
          </a:p>
        </p:txBody>
      </p:sp>
      <p:sp>
        <p:nvSpPr>
          <p:cNvPr id="3" name="Espace réservé du numéro de diapositive 2">
            <a:extLst>
              <a:ext uri="{FF2B5EF4-FFF2-40B4-BE49-F238E27FC236}">
                <a16:creationId xmlns:a16="http://schemas.microsoft.com/office/drawing/2014/main" id="{3FDBBB3D-FC5A-F343-BC22-D717604AEA1C}"/>
              </a:ext>
            </a:extLst>
          </p:cNvPr>
          <p:cNvSpPr>
            <a:spLocks noGrp="1"/>
          </p:cNvSpPr>
          <p:nvPr>
            <p:ph type="sldNum" sz="quarter" idx="12"/>
          </p:nvPr>
        </p:nvSpPr>
        <p:spPr>
          <a:xfrm>
            <a:off x="6553200" y="5440139"/>
            <a:ext cx="2133600" cy="365125"/>
          </a:xfrm>
        </p:spPr>
        <p:txBody>
          <a:bodyPr anchor="ctr">
            <a:normAutofit/>
          </a:bodyPr>
          <a:lstStyle/>
          <a:p>
            <a:pPr>
              <a:spcAft>
                <a:spcPts val="600"/>
              </a:spcAft>
            </a:pPr>
            <a:fld id="{CEA6A539-EABA-4C1B-801F-51099F8620D0}" type="slidenum">
              <a:rPr lang="fr-CH" smtClean="0">
                <a:solidFill>
                  <a:prstClr val="black">
                    <a:tint val="75000"/>
                  </a:prstClr>
                </a:solidFill>
              </a:rPr>
              <a:pPr>
                <a:spcAft>
                  <a:spcPts val="600"/>
                </a:spcAft>
              </a:pPr>
              <a:t>51</a:t>
            </a:fld>
            <a:endParaRPr lang="fr-CH">
              <a:solidFill>
                <a:prstClr val="black">
                  <a:tint val="75000"/>
                </a:prstClr>
              </a:solidFill>
            </a:endParaRPr>
          </a:p>
        </p:txBody>
      </p:sp>
      <p:pic>
        <p:nvPicPr>
          <p:cNvPr id="11" name="Graphic 29" descr="Stopwatch">
            <a:extLst>
              <a:ext uri="{FF2B5EF4-FFF2-40B4-BE49-F238E27FC236}">
                <a16:creationId xmlns:a16="http://schemas.microsoft.com/office/drawing/2014/main" id="{BCAD2A25-1FB3-3745-8C86-C9EDCB8EA3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92080" y="2204864"/>
            <a:ext cx="1726808" cy="1726808"/>
          </a:xfrm>
          <a:prstGeom prst="rect">
            <a:avLst/>
          </a:prstGeom>
        </p:spPr>
      </p:pic>
      <p:sp>
        <p:nvSpPr>
          <p:cNvPr id="10" name="ZoneTexte 9">
            <a:extLst>
              <a:ext uri="{FF2B5EF4-FFF2-40B4-BE49-F238E27FC236}">
                <a16:creationId xmlns:a16="http://schemas.microsoft.com/office/drawing/2014/main" id="{F8E2C7F4-D62A-EE44-A4DB-DCF8B7DA0653}"/>
              </a:ext>
            </a:extLst>
          </p:cNvPr>
          <p:cNvSpPr txBox="1"/>
          <p:nvPr/>
        </p:nvSpPr>
        <p:spPr>
          <a:xfrm>
            <a:off x="7018888" y="2869758"/>
            <a:ext cx="1667912" cy="369332"/>
          </a:xfrm>
          <a:prstGeom prst="rect">
            <a:avLst/>
          </a:prstGeom>
          <a:noFill/>
        </p:spPr>
        <p:txBody>
          <a:bodyPr wrap="square" rtlCol="0">
            <a:spAutoFit/>
          </a:bodyPr>
          <a:lstStyle/>
          <a:p>
            <a:r>
              <a:rPr lang="fr-FR" dirty="0"/>
              <a:t>15 minutes </a:t>
            </a:r>
          </a:p>
        </p:txBody>
      </p:sp>
      <p:pic>
        <p:nvPicPr>
          <p:cNvPr id="7" name="Graphic 17" descr="Coffee">
            <a:extLst>
              <a:ext uri="{FF2B5EF4-FFF2-40B4-BE49-F238E27FC236}">
                <a16:creationId xmlns:a16="http://schemas.microsoft.com/office/drawing/2014/main" id="{2BA66147-A9C5-8B4D-8499-54A55C6A2A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331640" y="1639144"/>
            <a:ext cx="2292528" cy="2292528"/>
          </a:xfrm>
          <a:prstGeom prst="rect">
            <a:avLst/>
          </a:prstGeom>
        </p:spPr>
      </p:pic>
    </p:spTree>
    <p:extLst>
      <p:ext uri="{BB962C8B-B14F-4D97-AF65-F5344CB8AC3E}">
        <p14:creationId xmlns:p14="http://schemas.microsoft.com/office/powerpoint/2010/main" val="139625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a:bodyPr>
          <a:lstStyle/>
          <a:p>
            <a:r>
              <a:rPr lang="fr-FR" dirty="0">
                <a:solidFill>
                  <a:srgbClr val="CF0063"/>
                </a:solidFill>
              </a:rPr>
              <a:t>Normes en vigueur</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52</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1607688"/>
            <a:ext cx="8229600" cy="2442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p:txBody>
      </p:sp>
      <p:sp>
        <p:nvSpPr>
          <p:cNvPr id="6" name="Rectangle 5"/>
          <p:cNvSpPr/>
          <p:nvPr/>
        </p:nvSpPr>
        <p:spPr>
          <a:xfrm>
            <a:off x="179512" y="1228620"/>
            <a:ext cx="7920880" cy="4185761"/>
          </a:xfrm>
          <a:prstGeom prst="rect">
            <a:avLst/>
          </a:prstGeom>
        </p:spPr>
        <p:txBody>
          <a:bodyPr wrap="square">
            <a:spAutoFit/>
          </a:bodyPr>
          <a:lstStyle/>
          <a:p>
            <a:pPr lvl="1">
              <a:buClr>
                <a:srgbClr val="FF0000"/>
              </a:buClr>
              <a:buSzPts val="1540"/>
              <a:buNone/>
            </a:pPr>
            <a:r>
              <a:rPr lang="en-US" sz="2200" b="1" dirty="0" err="1"/>
              <a:t>Personnes</a:t>
            </a:r>
            <a:r>
              <a:rPr lang="en-US" sz="2200" b="1" dirty="0"/>
              <a:t> </a:t>
            </a:r>
            <a:r>
              <a:rPr lang="en-US" sz="2200" dirty="0"/>
              <a:t>: RDA-FR section 3 </a:t>
            </a:r>
            <a:r>
              <a:rPr lang="en-US" dirty="0">
                <a:hlinkClick r:id="rId3"/>
              </a:rPr>
              <a:t>https://www.transition-bibliographique.fr/rda-fr/pdf-regles-rda-fr/</a:t>
            </a:r>
            <a:r>
              <a:rPr lang="en-US" sz="1000" dirty="0"/>
              <a:t>  </a:t>
            </a:r>
            <a:r>
              <a:rPr lang="en-US" sz="2200" dirty="0"/>
              <a:t>et Names of persons, IFLA</a:t>
            </a:r>
          </a:p>
          <a:p>
            <a:pPr lvl="1">
              <a:buClr>
                <a:srgbClr val="FF0000"/>
              </a:buClr>
              <a:buSzPts val="1540"/>
              <a:buNone/>
            </a:pPr>
            <a:r>
              <a:rPr lang="en-US" dirty="0">
                <a:hlinkClick r:id="rId4"/>
              </a:rPr>
              <a:t>https://www.ifla.org/node/4953</a:t>
            </a:r>
            <a:r>
              <a:rPr lang="en-US" dirty="0"/>
              <a:t> </a:t>
            </a:r>
            <a:r>
              <a:rPr lang="en-US" sz="2200" dirty="0"/>
              <a:t> </a:t>
            </a:r>
            <a:endParaRPr lang="fr-FR" dirty="0"/>
          </a:p>
          <a:p>
            <a:pPr lvl="1">
              <a:buClr>
                <a:srgbClr val="FF0000"/>
              </a:buClr>
              <a:buSzPts val="1540"/>
              <a:buNone/>
            </a:pPr>
            <a:r>
              <a:rPr lang="en-US" sz="2200" b="1" dirty="0" err="1"/>
              <a:t>Collectivités</a:t>
            </a:r>
            <a:r>
              <a:rPr lang="en-US" sz="2200" dirty="0"/>
              <a:t> : AFNOR Z44-060  (RDA-FR </a:t>
            </a:r>
            <a:r>
              <a:rPr lang="en-US" sz="2200" dirty="0" err="1"/>
              <a:t>en</a:t>
            </a:r>
            <a:r>
              <a:rPr lang="en-US" sz="2200" dirty="0"/>
              <a:t> </a:t>
            </a:r>
            <a:r>
              <a:rPr lang="en-US" sz="2200" dirty="0" err="1"/>
              <a:t>cours</a:t>
            </a:r>
            <a:r>
              <a:rPr lang="en-US" sz="2200" dirty="0"/>
              <a:t> de </a:t>
            </a:r>
            <a:r>
              <a:rPr lang="en-US" sz="2200" dirty="0" err="1"/>
              <a:t>rédaction</a:t>
            </a:r>
            <a:r>
              <a:rPr lang="en-US" sz="2200" dirty="0"/>
              <a:t>)</a:t>
            </a:r>
            <a:endParaRPr lang="fr-FR" dirty="0"/>
          </a:p>
          <a:p>
            <a:pPr lvl="1">
              <a:buClr>
                <a:srgbClr val="FF0000"/>
              </a:buClr>
              <a:buSzPts val="1540"/>
              <a:buNone/>
            </a:pPr>
            <a:r>
              <a:rPr lang="en-US" sz="2200" b="1" dirty="0" err="1"/>
              <a:t>Noms</a:t>
            </a:r>
            <a:r>
              <a:rPr lang="en-US" sz="2200" b="1" dirty="0"/>
              <a:t> </a:t>
            </a:r>
            <a:r>
              <a:rPr lang="en-US" sz="2200" b="1" dirty="0" err="1"/>
              <a:t>géographiques</a:t>
            </a:r>
            <a:r>
              <a:rPr lang="en-US" sz="2200" b="1" dirty="0"/>
              <a:t> </a:t>
            </a:r>
            <a:r>
              <a:rPr lang="en-US" sz="2200" dirty="0"/>
              <a:t>: Guide RAMEAU (</a:t>
            </a:r>
            <a:r>
              <a:rPr lang="en-US" dirty="0" err="1"/>
              <a:t>en</a:t>
            </a:r>
            <a:r>
              <a:rPr lang="en-US" dirty="0"/>
              <a:t> </a:t>
            </a:r>
            <a:r>
              <a:rPr lang="en-US" dirty="0" err="1"/>
              <a:t>cours</a:t>
            </a:r>
            <a:r>
              <a:rPr lang="en-US" dirty="0"/>
              <a:t> de </a:t>
            </a:r>
            <a:r>
              <a:rPr lang="en-US" dirty="0" err="1"/>
              <a:t>révision</a:t>
            </a:r>
            <a:r>
              <a:rPr lang="en-US" dirty="0"/>
              <a:t> Transition </a:t>
            </a:r>
            <a:r>
              <a:rPr lang="en-US" dirty="0" err="1"/>
              <a:t>bibliographique</a:t>
            </a:r>
            <a:r>
              <a:rPr lang="en-US" dirty="0"/>
              <a:t>)</a:t>
            </a:r>
            <a:endParaRPr lang="fr-FR" dirty="0"/>
          </a:p>
          <a:p>
            <a:pPr lvl="1">
              <a:buClr>
                <a:srgbClr val="FF0000"/>
              </a:buClr>
              <a:buSzPts val="1540"/>
              <a:buNone/>
            </a:pPr>
            <a:r>
              <a:rPr lang="en-US" dirty="0">
                <a:hlinkClick r:id="rId5"/>
              </a:rPr>
              <a:t>https://rameau.bnf.fr/docs_reference/guide_rameau</a:t>
            </a:r>
            <a:r>
              <a:rPr lang="en-US" dirty="0"/>
              <a:t> </a:t>
            </a:r>
          </a:p>
          <a:p>
            <a:pPr lvl="1">
              <a:buClr>
                <a:srgbClr val="FF0000"/>
              </a:buClr>
              <a:buSzPts val="1540"/>
              <a:buNone/>
            </a:pPr>
            <a:r>
              <a:rPr lang="en-US" sz="2200" b="1" dirty="0" err="1"/>
              <a:t>Titres</a:t>
            </a:r>
            <a:r>
              <a:rPr lang="en-US" sz="2200" dirty="0"/>
              <a:t> : RDA-FR section 2 </a:t>
            </a:r>
            <a:r>
              <a:rPr lang="en-US" sz="2200" dirty="0" err="1"/>
              <a:t>mais</a:t>
            </a:r>
            <a:r>
              <a:rPr lang="en-US" sz="2200" dirty="0"/>
              <a:t> </a:t>
            </a:r>
            <a:r>
              <a:rPr lang="en-US" sz="2200" dirty="0" err="1"/>
              <a:t>toujours</a:t>
            </a:r>
            <a:r>
              <a:rPr lang="en-US" sz="2200" dirty="0"/>
              <a:t> </a:t>
            </a:r>
            <a:r>
              <a:rPr lang="pl-PL" dirty="0"/>
              <a:t>norme NF Z 44-079 (1993)</a:t>
            </a:r>
            <a:r>
              <a:rPr lang="fr-FR" dirty="0"/>
              <a:t> en vigueur pour les titres musicaux</a:t>
            </a:r>
            <a:r>
              <a:rPr lang="pl-PL" dirty="0"/>
              <a:t> </a:t>
            </a:r>
            <a:endParaRPr lang="fr-FR" dirty="0"/>
          </a:p>
          <a:p>
            <a:pPr lvl="1">
              <a:buClr>
                <a:srgbClr val="FF0000"/>
              </a:buClr>
              <a:buSzPts val="1540"/>
              <a:buNone/>
            </a:pPr>
            <a:r>
              <a:rPr lang="en-US" sz="2200" b="1" dirty="0" err="1"/>
              <a:t>Kitcat</a:t>
            </a:r>
            <a:r>
              <a:rPr lang="en-US" sz="2200" b="1" dirty="0"/>
              <a:t> (guide du </a:t>
            </a:r>
            <a:r>
              <a:rPr lang="en-US" sz="2200" b="1" dirty="0" err="1"/>
              <a:t>catalogueur</a:t>
            </a:r>
            <a:r>
              <a:rPr lang="en-US" sz="2200" b="1" dirty="0"/>
              <a:t> </a:t>
            </a:r>
            <a:r>
              <a:rPr lang="en-US" sz="2200" b="1" dirty="0" err="1"/>
              <a:t>BnF</a:t>
            </a:r>
            <a:r>
              <a:rPr lang="en-US" sz="2200" b="1" dirty="0"/>
              <a:t>) </a:t>
            </a:r>
            <a:r>
              <a:rPr lang="en-US" u="sng" dirty="0">
                <a:hlinkClick r:id="rId6"/>
              </a:rPr>
              <a:t>https://kitcat.bnf.fr/</a:t>
            </a:r>
            <a:r>
              <a:rPr lang="en-US" u="sng" dirty="0"/>
              <a:t> </a:t>
            </a:r>
            <a:r>
              <a:rPr lang="en-US" dirty="0"/>
              <a:t> </a:t>
            </a:r>
            <a:r>
              <a:rPr lang="en-US" sz="2200" dirty="0"/>
              <a:t> </a:t>
            </a:r>
            <a:endParaRPr lang="fr-FR" dirty="0"/>
          </a:p>
          <a:p>
            <a:pPr lvl="1">
              <a:buClr>
                <a:srgbClr val="FF0000"/>
              </a:buClr>
              <a:buSzPts val="1540"/>
              <a:buNone/>
            </a:pPr>
            <a:r>
              <a:rPr lang="en-US" sz="2200" dirty="0" err="1"/>
              <a:t>Exemple</a:t>
            </a:r>
            <a:r>
              <a:rPr lang="en-US" sz="2200" dirty="0"/>
              <a:t>: </a:t>
            </a:r>
            <a:r>
              <a:rPr lang="en-US" sz="2200" dirty="0" err="1"/>
              <a:t>noms</a:t>
            </a:r>
            <a:r>
              <a:rPr lang="en-US" sz="2200" dirty="0"/>
              <a:t> </a:t>
            </a:r>
            <a:r>
              <a:rPr lang="en-US" sz="2200" dirty="0" err="1"/>
              <a:t>allemands</a:t>
            </a:r>
            <a:r>
              <a:rPr lang="en-US" sz="2200" dirty="0"/>
              <a:t>, </a:t>
            </a:r>
            <a:r>
              <a:rPr lang="en-US" sz="2200" dirty="0" err="1"/>
              <a:t>suisses</a:t>
            </a:r>
            <a:r>
              <a:rPr lang="en-US" sz="2200" dirty="0"/>
              <a:t> et </a:t>
            </a:r>
            <a:r>
              <a:rPr lang="en-US" sz="2200" dirty="0" err="1"/>
              <a:t>autrichiens</a:t>
            </a:r>
            <a:r>
              <a:rPr lang="en-US" sz="2200" dirty="0"/>
              <a:t> </a:t>
            </a:r>
          </a:p>
          <a:p>
            <a:pPr lvl="1">
              <a:buClr>
                <a:srgbClr val="FF0000"/>
              </a:buClr>
              <a:buSzPts val="1540"/>
              <a:buNone/>
            </a:pPr>
            <a:r>
              <a:rPr lang="en-US" dirty="0">
                <a:hlinkClick r:id="rId7"/>
              </a:rPr>
              <a:t>https://kitcat.bnf.fr/consignes-catalogage/usages-nationaux-noms-allemands-suisses-et-autrichiens</a:t>
            </a:r>
            <a:r>
              <a:rPr lang="en-US" dirty="0"/>
              <a:t> </a:t>
            </a:r>
          </a:p>
        </p:txBody>
      </p:sp>
    </p:spTree>
    <p:extLst>
      <p:ext uri="{BB962C8B-B14F-4D97-AF65-F5344CB8AC3E}">
        <p14:creationId xmlns:p14="http://schemas.microsoft.com/office/powerpoint/2010/main" val="278926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a:bodyPr>
          <a:lstStyle/>
          <a:p>
            <a:r>
              <a:rPr lang="fr-FR" dirty="0">
                <a:solidFill>
                  <a:srgbClr val="CF0063"/>
                </a:solidFill>
              </a:rPr>
              <a:t>Normes de translittération</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53</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1607688"/>
            <a:ext cx="8229600" cy="2442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p:txBody>
      </p:sp>
      <p:sp>
        <p:nvSpPr>
          <p:cNvPr id="6" name="Rectangle 5"/>
          <p:cNvSpPr/>
          <p:nvPr/>
        </p:nvSpPr>
        <p:spPr>
          <a:xfrm>
            <a:off x="755576" y="1228620"/>
            <a:ext cx="7344816" cy="4401205"/>
          </a:xfrm>
          <a:prstGeom prst="rect">
            <a:avLst/>
          </a:prstGeom>
        </p:spPr>
        <p:txBody>
          <a:bodyPr wrap="square">
            <a:spAutoFit/>
          </a:bodyPr>
          <a:lstStyle/>
          <a:p>
            <a:pPr marL="50800" indent="0">
              <a:buNone/>
            </a:pPr>
            <a:endParaRPr lang="fr-FR" dirty="0"/>
          </a:p>
          <a:p>
            <a:pPr marL="50800" indent="0">
              <a:buNone/>
            </a:pPr>
            <a:r>
              <a:rPr lang="fr-FR" sz="2000" dirty="0"/>
              <a:t>Pour le détail des normes de translittération à utiliser, voir:</a:t>
            </a:r>
          </a:p>
          <a:p>
            <a:pPr marL="50800" indent="0">
              <a:buNone/>
            </a:pPr>
            <a:r>
              <a:rPr lang="fr-FR" sz="2000" dirty="0">
                <a:hlinkClick r:id="rId3"/>
              </a:rPr>
              <a:t>https://www.unige.ch/biblio_info/slsp-bunige/documents-faq/catalogage/translitteration/</a:t>
            </a:r>
            <a:endParaRPr lang="fr-FR" sz="2000" dirty="0"/>
          </a:p>
          <a:p>
            <a:pPr marL="50800" indent="0">
              <a:buNone/>
            </a:pPr>
            <a:endParaRPr lang="fr-FR" dirty="0"/>
          </a:p>
          <a:p>
            <a:pPr marL="50800" indent="0">
              <a:buNone/>
            </a:pPr>
            <a:r>
              <a:rPr lang="fr-FR" sz="2000" dirty="0"/>
              <a:t>Pour les autorités </a:t>
            </a:r>
            <a:r>
              <a:rPr lang="fr-FR" sz="2000" dirty="0" err="1"/>
              <a:t>IdRef</a:t>
            </a:r>
            <a:r>
              <a:rPr lang="fr-FR" sz="2000" dirty="0"/>
              <a:t>, les normes utilisées sont généralement les normes ISO ou ALA-LC :</a:t>
            </a:r>
          </a:p>
          <a:p>
            <a:pPr marL="50800" indent="0">
              <a:buNone/>
            </a:pPr>
            <a:r>
              <a:rPr lang="fr-FR" sz="2000" dirty="0">
                <a:hlinkClick r:id="rId4"/>
              </a:rPr>
              <a:t>http://documentation.abes.fr/sudoc/normes/normes.htm#NormesDeTranslitteration</a:t>
            </a:r>
            <a:r>
              <a:rPr lang="fr-FR" sz="2000" dirty="0"/>
              <a:t> </a:t>
            </a:r>
          </a:p>
          <a:p>
            <a:pPr marL="50800" indent="0">
              <a:buNone/>
            </a:pPr>
            <a:endParaRPr lang="fr-FR" sz="2000" dirty="0">
              <a:solidFill>
                <a:srgbClr val="CF0063"/>
              </a:solidFill>
            </a:endParaRPr>
          </a:p>
          <a:p>
            <a:pPr marL="50800" indent="0">
              <a:buNone/>
            </a:pPr>
            <a:r>
              <a:rPr lang="fr-FR" sz="2000" dirty="0">
                <a:solidFill>
                  <a:srgbClr val="CF0063"/>
                </a:solidFill>
              </a:rPr>
              <a:t>Il convient d’utiliser exclusivement ces normes pour translittérer</a:t>
            </a:r>
          </a:p>
          <a:p>
            <a:pPr marL="50800" indent="0">
              <a:buNone/>
            </a:pPr>
            <a:endParaRPr lang="fr-FR" sz="2400" dirty="0">
              <a:solidFill>
                <a:srgbClr val="CF0063"/>
              </a:solidFill>
            </a:endParaRPr>
          </a:p>
          <a:p>
            <a:r>
              <a:rPr lang="fr-FR" sz="2000" dirty="0"/>
              <a:t>Un outil de translittération (arabe, grec, cyrillique) est disponible dans </a:t>
            </a:r>
            <a:r>
              <a:rPr lang="fr-FR" sz="2000" dirty="0" err="1"/>
              <a:t>IdRef</a:t>
            </a:r>
            <a:endParaRPr lang="fr-FR" sz="2000" dirty="0"/>
          </a:p>
        </p:txBody>
      </p:sp>
    </p:spTree>
    <p:extLst>
      <p:ext uri="{BB962C8B-B14F-4D97-AF65-F5344CB8AC3E}">
        <p14:creationId xmlns:p14="http://schemas.microsoft.com/office/powerpoint/2010/main" val="1017659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a:bodyPr>
          <a:lstStyle/>
          <a:p>
            <a:r>
              <a:rPr lang="fr-FR" dirty="0">
                <a:solidFill>
                  <a:srgbClr val="CF0063"/>
                </a:solidFill>
              </a:rPr>
              <a:t>Documents de référence ABES</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54</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1607688"/>
            <a:ext cx="8229600" cy="2442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dirty="0"/>
          </a:p>
        </p:txBody>
      </p:sp>
      <p:sp>
        <p:nvSpPr>
          <p:cNvPr id="6" name="Rectangle 5"/>
          <p:cNvSpPr/>
          <p:nvPr/>
        </p:nvSpPr>
        <p:spPr>
          <a:xfrm>
            <a:off x="755576" y="1228620"/>
            <a:ext cx="7344816" cy="4493538"/>
          </a:xfrm>
          <a:prstGeom prst="rect">
            <a:avLst/>
          </a:prstGeom>
        </p:spPr>
        <p:txBody>
          <a:bodyPr wrap="square">
            <a:spAutoFit/>
          </a:bodyPr>
          <a:lstStyle/>
          <a:p>
            <a:pPr>
              <a:buNone/>
            </a:pPr>
            <a:r>
              <a:rPr lang="fr-FR" sz="2000" dirty="0"/>
              <a:t>Format </a:t>
            </a:r>
            <a:r>
              <a:rPr lang="fr-FR" sz="2000" dirty="0" err="1"/>
              <a:t>Unimarc</a:t>
            </a:r>
            <a:r>
              <a:rPr lang="fr-FR" sz="2000" dirty="0"/>
              <a:t> avec spécificités </a:t>
            </a:r>
            <a:r>
              <a:rPr lang="fr-FR" sz="2000" dirty="0" err="1"/>
              <a:t>Sudoc</a:t>
            </a:r>
            <a:r>
              <a:rPr lang="fr-FR" sz="2000" dirty="0"/>
              <a:t>/</a:t>
            </a:r>
            <a:r>
              <a:rPr lang="fr-FR" sz="2000" dirty="0" err="1"/>
              <a:t>IdRef</a:t>
            </a:r>
            <a:r>
              <a:rPr lang="fr-FR" sz="2000" dirty="0"/>
              <a:t> : </a:t>
            </a:r>
          </a:p>
          <a:p>
            <a:pPr>
              <a:buNone/>
            </a:pPr>
            <a:r>
              <a:rPr lang="fr-FR" sz="2000" dirty="0">
                <a:hlinkClick r:id="rId3"/>
              </a:rPr>
              <a:t>http://documentation.abes.fr/sudoc/formats/unma/index.htm#TOP</a:t>
            </a:r>
            <a:r>
              <a:rPr lang="fr-FR" sz="2000" dirty="0"/>
              <a:t> </a:t>
            </a:r>
          </a:p>
          <a:p>
            <a:pPr>
              <a:buNone/>
            </a:pPr>
            <a:endParaRPr lang="fr-FR" sz="2000" dirty="0"/>
          </a:p>
          <a:p>
            <a:pPr>
              <a:buNone/>
            </a:pPr>
            <a:r>
              <a:rPr lang="fr-FR" sz="2000" dirty="0"/>
              <a:t>Guide méthodologique catalogage :</a:t>
            </a:r>
          </a:p>
          <a:p>
            <a:pPr>
              <a:buNone/>
            </a:pPr>
            <a:r>
              <a:rPr lang="fr-FR" sz="2000" dirty="0">
                <a:hlinkClick r:id="rId4"/>
              </a:rPr>
              <a:t>http://documentation.abes.fr/sudoc/index.htm</a:t>
            </a:r>
            <a:r>
              <a:rPr lang="fr-FR" sz="2000" dirty="0"/>
              <a:t>  </a:t>
            </a:r>
          </a:p>
          <a:p>
            <a:pPr>
              <a:buNone/>
            </a:pPr>
            <a:endParaRPr lang="fr-FR" sz="2000" dirty="0"/>
          </a:p>
          <a:p>
            <a:pPr>
              <a:buNone/>
            </a:pPr>
            <a:r>
              <a:rPr lang="fr-FR" sz="2000" dirty="0"/>
              <a:t>Dériver une autorité </a:t>
            </a:r>
            <a:r>
              <a:rPr lang="fr-FR" sz="2000" dirty="0" err="1"/>
              <a:t>BnF</a:t>
            </a:r>
            <a:r>
              <a:rPr lang="fr-FR" sz="2000" dirty="0"/>
              <a:t> :</a:t>
            </a:r>
          </a:p>
          <a:p>
            <a:pPr>
              <a:buNone/>
            </a:pPr>
            <a:r>
              <a:rPr lang="fr-FR" sz="2000" dirty="0">
                <a:hlinkClick r:id="rId5"/>
              </a:rPr>
              <a:t>http://documentation.abes.fr/aideidrefcatalogueur/index.html#DerivationNoticesBnF</a:t>
            </a:r>
            <a:endParaRPr lang="fr-FR" sz="2000" dirty="0"/>
          </a:p>
          <a:p>
            <a:pPr>
              <a:buNone/>
            </a:pPr>
            <a:endParaRPr lang="fr-FR" sz="2000" dirty="0"/>
          </a:p>
          <a:p>
            <a:pPr>
              <a:buNone/>
            </a:pPr>
            <a:r>
              <a:rPr lang="fr-FR" sz="2000" dirty="0"/>
              <a:t>Cours de l’ABES :</a:t>
            </a:r>
          </a:p>
          <a:p>
            <a:pPr>
              <a:buNone/>
            </a:pPr>
            <a:r>
              <a:rPr lang="fr-FR" sz="2000" dirty="0">
                <a:hlinkClick r:id="rId6"/>
              </a:rPr>
              <a:t>http://moodle.abes.fr/course/index.php?categoryid=14</a:t>
            </a:r>
            <a:endParaRPr lang="fr-FR" sz="2000" dirty="0"/>
          </a:p>
          <a:p>
            <a:pPr>
              <a:buNone/>
            </a:pPr>
            <a:endParaRPr lang="fr-FR" sz="2800" dirty="0"/>
          </a:p>
          <a:p>
            <a:pPr marL="50800" indent="0">
              <a:buNone/>
            </a:pPr>
            <a:endParaRPr lang="fr-FR" dirty="0"/>
          </a:p>
        </p:txBody>
      </p:sp>
    </p:spTree>
    <p:extLst>
      <p:ext uri="{BB962C8B-B14F-4D97-AF65-F5344CB8AC3E}">
        <p14:creationId xmlns:p14="http://schemas.microsoft.com/office/powerpoint/2010/main" val="34747702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3BD26B-69D7-D446-85EB-1ED5BACBA25A}"/>
              </a:ext>
            </a:extLst>
          </p:cNvPr>
          <p:cNvSpPr>
            <a:spLocks noGrp="1"/>
          </p:cNvSpPr>
          <p:nvPr>
            <p:ph type="title"/>
          </p:nvPr>
        </p:nvSpPr>
        <p:spPr>
          <a:xfrm>
            <a:off x="457200" y="274638"/>
            <a:ext cx="8229600" cy="1143000"/>
          </a:xfrm>
        </p:spPr>
        <p:txBody>
          <a:bodyPr anchor="ctr">
            <a:normAutofit/>
          </a:bodyPr>
          <a:lstStyle/>
          <a:p>
            <a:r>
              <a:rPr lang="fr-FR" dirty="0">
                <a:solidFill>
                  <a:srgbClr val="CF0063"/>
                </a:solidFill>
              </a:rPr>
              <a:t>Questions</a:t>
            </a:r>
          </a:p>
        </p:txBody>
      </p:sp>
      <p:pic>
        <p:nvPicPr>
          <p:cNvPr id="5" name="Graphic 31" descr="Help">
            <a:extLst>
              <a:ext uri="{FF2B5EF4-FFF2-40B4-BE49-F238E27FC236}">
                <a16:creationId xmlns:a16="http://schemas.microsoft.com/office/drawing/2014/main" id="{479386B4-7A40-F14B-B45D-E618BAFA65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89992" y="1988839"/>
            <a:ext cx="3384377" cy="3384377"/>
          </a:xfrm>
          <a:prstGeom prst="rect">
            <a:avLst/>
          </a:prstGeom>
        </p:spPr>
      </p:pic>
      <p:sp>
        <p:nvSpPr>
          <p:cNvPr id="10" name="Content Placeholder 3">
            <a:extLst>
              <a:ext uri="{FF2B5EF4-FFF2-40B4-BE49-F238E27FC236}">
                <a16:creationId xmlns:a16="http://schemas.microsoft.com/office/drawing/2014/main" id="{95CB3DF8-3BE6-441F-ABE8-5A89C679FC96}"/>
              </a:ext>
            </a:extLst>
          </p:cNvPr>
          <p:cNvSpPr>
            <a:spLocks noGrp="1"/>
          </p:cNvSpPr>
          <p:nvPr>
            <p:ph sz="half" idx="2"/>
          </p:nvPr>
        </p:nvSpPr>
        <p:spPr>
          <a:xfrm>
            <a:off x="4648200" y="2514489"/>
            <a:ext cx="4038600" cy="1828799"/>
          </a:xfrm>
        </p:spPr>
        <p:txBody>
          <a:bodyPr/>
          <a:lstStyle/>
          <a:p>
            <a:pPr marL="0" indent="0">
              <a:buNone/>
            </a:pPr>
            <a:r>
              <a:rPr lang="en-US" dirty="0" err="1"/>
              <a:t>N’hésitez</a:t>
            </a:r>
            <a:r>
              <a:rPr lang="en-US" dirty="0"/>
              <a:t> pas, </a:t>
            </a:r>
            <a:r>
              <a:rPr lang="en-US" dirty="0" err="1"/>
              <a:t>c’est</a:t>
            </a:r>
            <a:r>
              <a:rPr lang="en-US" dirty="0"/>
              <a:t> le moment de poser </a:t>
            </a:r>
            <a:r>
              <a:rPr lang="en-US" dirty="0" err="1"/>
              <a:t>vos</a:t>
            </a:r>
            <a:r>
              <a:rPr lang="en-US" dirty="0"/>
              <a:t> questions!</a:t>
            </a:r>
          </a:p>
        </p:txBody>
      </p:sp>
      <p:sp>
        <p:nvSpPr>
          <p:cNvPr id="3" name="Espace réservé du numéro de diapositive 2">
            <a:extLst>
              <a:ext uri="{FF2B5EF4-FFF2-40B4-BE49-F238E27FC236}">
                <a16:creationId xmlns:a16="http://schemas.microsoft.com/office/drawing/2014/main" id="{BCF47D8F-A703-3841-97DA-11DDDB888340}"/>
              </a:ext>
            </a:extLst>
          </p:cNvPr>
          <p:cNvSpPr>
            <a:spLocks noGrp="1"/>
          </p:cNvSpPr>
          <p:nvPr>
            <p:ph type="sldNum" sz="quarter" idx="12"/>
          </p:nvPr>
        </p:nvSpPr>
        <p:spPr>
          <a:xfrm>
            <a:off x="6553200" y="5440139"/>
            <a:ext cx="2133600" cy="365125"/>
          </a:xfrm>
        </p:spPr>
        <p:txBody>
          <a:bodyPr anchor="ctr">
            <a:normAutofit/>
          </a:bodyPr>
          <a:lstStyle/>
          <a:p>
            <a:pPr>
              <a:spcAft>
                <a:spcPts val="600"/>
              </a:spcAft>
            </a:pPr>
            <a:fld id="{CEA6A539-EABA-4C1B-801F-51099F8620D0}" type="slidenum">
              <a:rPr lang="fr-CH" smtClean="0">
                <a:solidFill>
                  <a:prstClr val="black">
                    <a:tint val="75000"/>
                  </a:prstClr>
                </a:solidFill>
              </a:rPr>
              <a:pPr>
                <a:spcAft>
                  <a:spcPts val="600"/>
                </a:spcAft>
              </a:pPr>
              <a:t>55</a:t>
            </a:fld>
            <a:endParaRPr lang="fr-CH">
              <a:solidFill>
                <a:prstClr val="black">
                  <a:tint val="75000"/>
                </a:prstClr>
              </a:solidFill>
            </a:endParaRPr>
          </a:p>
        </p:txBody>
      </p:sp>
    </p:spTree>
    <p:extLst>
      <p:ext uri="{BB962C8B-B14F-4D97-AF65-F5344CB8AC3E}">
        <p14:creationId xmlns:p14="http://schemas.microsoft.com/office/powerpoint/2010/main" val="31186208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9E97C2-F295-E449-910B-05D47FF80E4D}"/>
              </a:ext>
            </a:extLst>
          </p:cNvPr>
          <p:cNvSpPr>
            <a:spLocks noGrp="1"/>
          </p:cNvSpPr>
          <p:nvPr>
            <p:ph type="title"/>
          </p:nvPr>
        </p:nvSpPr>
        <p:spPr>
          <a:xfrm>
            <a:off x="457200" y="274638"/>
            <a:ext cx="8229600" cy="1143000"/>
          </a:xfrm>
        </p:spPr>
        <p:txBody>
          <a:bodyPr anchor="ctr">
            <a:normAutofit/>
          </a:bodyPr>
          <a:lstStyle/>
          <a:p>
            <a:r>
              <a:rPr lang="fr-FR" dirty="0">
                <a:solidFill>
                  <a:srgbClr val="CF0063"/>
                </a:solidFill>
              </a:rPr>
              <a:t>Evaluation de la session</a:t>
            </a:r>
          </a:p>
        </p:txBody>
      </p:sp>
      <p:sp>
        <p:nvSpPr>
          <p:cNvPr id="3" name="Espace réservé du numéro de diapositive 2">
            <a:extLst>
              <a:ext uri="{FF2B5EF4-FFF2-40B4-BE49-F238E27FC236}">
                <a16:creationId xmlns:a16="http://schemas.microsoft.com/office/drawing/2014/main" id="{3FDBBB3D-FC5A-F343-BC22-D717604AEA1C}"/>
              </a:ext>
            </a:extLst>
          </p:cNvPr>
          <p:cNvSpPr>
            <a:spLocks noGrp="1"/>
          </p:cNvSpPr>
          <p:nvPr>
            <p:ph type="sldNum" sz="quarter" idx="12"/>
          </p:nvPr>
        </p:nvSpPr>
        <p:spPr>
          <a:xfrm>
            <a:off x="6553200" y="5440139"/>
            <a:ext cx="2133600" cy="365125"/>
          </a:xfrm>
        </p:spPr>
        <p:txBody>
          <a:bodyPr anchor="ctr">
            <a:normAutofit/>
          </a:bodyPr>
          <a:lstStyle/>
          <a:p>
            <a:pPr>
              <a:spcAft>
                <a:spcPts val="600"/>
              </a:spcAft>
            </a:pPr>
            <a:fld id="{CEA6A539-EABA-4C1B-801F-51099F8620D0}" type="slidenum">
              <a:rPr lang="fr-CH" smtClean="0">
                <a:solidFill>
                  <a:prstClr val="black">
                    <a:tint val="75000"/>
                  </a:prstClr>
                </a:solidFill>
              </a:rPr>
              <a:pPr>
                <a:spcAft>
                  <a:spcPts val="600"/>
                </a:spcAft>
              </a:pPr>
              <a:t>56</a:t>
            </a:fld>
            <a:endParaRPr lang="fr-CH">
              <a:solidFill>
                <a:prstClr val="black">
                  <a:tint val="75000"/>
                </a:prstClr>
              </a:solidFill>
            </a:endParaRPr>
          </a:p>
        </p:txBody>
      </p:sp>
      <p:sp>
        <p:nvSpPr>
          <p:cNvPr id="7" name="ZoneTexte 6">
            <a:extLst>
              <a:ext uri="{FF2B5EF4-FFF2-40B4-BE49-F238E27FC236}">
                <a16:creationId xmlns:a16="http://schemas.microsoft.com/office/drawing/2014/main" id="{49963880-91E0-8C45-86A6-4F55F1A70AC4}"/>
              </a:ext>
            </a:extLst>
          </p:cNvPr>
          <p:cNvSpPr txBox="1"/>
          <p:nvPr/>
        </p:nvSpPr>
        <p:spPr>
          <a:xfrm>
            <a:off x="457200" y="1700808"/>
            <a:ext cx="7571184" cy="5632311"/>
          </a:xfrm>
          <a:prstGeom prst="rect">
            <a:avLst/>
          </a:prstGeom>
          <a:noFill/>
        </p:spPr>
        <p:txBody>
          <a:bodyPr wrap="square" rtlCol="0">
            <a:spAutoFit/>
          </a:bodyPr>
          <a:lstStyle/>
          <a:p>
            <a:r>
              <a:rPr lang="fr-FR" dirty="0"/>
              <a:t>Merci de bien vouloir prendre quelques minutes </a:t>
            </a:r>
            <a:r>
              <a:rPr lang="fr-FR" b="1" dirty="0"/>
              <a:t>maintenant</a:t>
            </a:r>
            <a:r>
              <a:rPr lang="fr-FR" dirty="0"/>
              <a:t> pour nous transmettre votre opinion sur cette session : </a:t>
            </a:r>
          </a:p>
          <a:p>
            <a:r>
              <a:rPr lang="fr-CH" u="sng" dirty="0">
                <a:hlinkClick r:id="rId3"/>
              </a:rPr>
              <a:t>https://formulaire.unige.ch/outils/limesurvey3/index.php/459498</a:t>
            </a:r>
            <a:endParaRPr lang="fr-CH" dirty="0"/>
          </a:p>
          <a:p>
            <a:endParaRPr lang="fr-FR" dirty="0"/>
          </a:p>
          <a:p>
            <a:endParaRPr lang="fr-FR" dirty="0"/>
          </a:p>
          <a:p>
            <a:r>
              <a:rPr lang="fr-FR" dirty="0"/>
              <a:t>Ou vous avez le lien sur la page</a:t>
            </a:r>
          </a:p>
          <a:p>
            <a:r>
              <a:rPr lang="fr-FR">
                <a:hlinkClick r:id="rId4"/>
              </a:rPr>
              <a:t>https://www.unige.ch/biblio_info/slsp-bunige/formations/catalogage/4</a:t>
            </a:r>
            <a:endParaRPr lang="fr-FR"/>
          </a:p>
          <a:p>
            <a:r>
              <a:rPr lang="fr-FR"/>
              <a:t> </a:t>
            </a:r>
            <a:endParaRPr lang="fr-FR" dirty="0"/>
          </a:p>
          <a:p>
            <a:endParaRPr lang="fr-FR" dirty="0"/>
          </a:p>
          <a:p>
            <a:endParaRPr lang="fr-FR" dirty="0"/>
          </a:p>
          <a:p>
            <a:endParaRPr lang="fr-FR" dirty="0"/>
          </a:p>
          <a:p>
            <a:pPr marL="342900" indent="-342900">
              <a:buFont typeface="Wingdings" pitchFamily="2" charset="2"/>
              <a:buChar char="Ø"/>
            </a:pPr>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285750" indent="-285750">
              <a:buFont typeface="Wingdings" pitchFamily="2" charset="2"/>
              <a:buChar char="Ø"/>
            </a:pPr>
            <a:endParaRPr lang="fr-FR" dirty="0"/>
          </a:p>
        </p:txBody>
      </p:sp>
    </p:spTree>
    <p:extLst>
      <p:ext uri="{BB962C8B-B14F-4D97-AF65-F5344CB8AC3E}">
        <p14:creationId xmlns:p14="http://schemas.microsoft.com/office/powerpoint/2010/main" val="37309013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p:txBody>
          <a:bodyPr>
            <a:normAutofit/>
          </a:bodyPr>
          <a:lstStyle/>
          <a:p>
            <a:r>
              <a:rPr lang="fr-FR" dirty="0">
                <a:solidFill>
                  <a:srgbClr val="CF0063"/>
                </a:solidFill>
              </a:rPr>
              <a:t>Exercice 5 </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57</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1498331"/>
            <a:ext cx="8229600" cy="12870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dirty="0"/>
              <a:t>Création d’une autorité nom géographique et alimentation du document UNIGE </a:t>
            </a:r>
            <a:r>
              <a:rPr lang="fr-FR" sz="2000" u="sng" dirty="0">
                <a:hlinkClick r:id="rId3"/>
              </a:rPr>
              <a:t>https://docs.google.com/spreadsheets/d/1P1c5xm7AGYsFLiEjskXeaRigtcvJJpKnNBzM39fkgXw/edit#gid=1246566444</a:t>
            </a:r>
            <a:endParaRPr lang="fr-FR" sz="2000" dirty="0"/>
          </a:p>
          <a:p>
            <a:endParaRPr lang="fr-FR" sz="2400" dirty="0"/>
          </a:p>
        </p:txBody>
      </p:sp>
      <p:pic>
        <p:nvPicPr>
          <p:cNvPr id="6" name="Graphic 5" descr="Programmer">
            <a:extLst>
              <a:ext uri="{FF2B5EF4-FFF2-40B4-BE49-F238E27FC236}">
                <a16:creationId xmlns:a16="http://schemas.microsoft.com/office/drawing/2014/main" id="{B5B28046-49E8-4226-8144-FF3096BDFD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15816" y="2770279"/>
            <a:ext cx="2994895" cy="2994895"/>
          </a:xfrm>
          <a:prstGeom prst="rect">
            <a:avLst/>
          </a:prstGeom>
        </p:spPr>
      </p:pic>
    </p:spTree>
    <p:extLst>
      <p:ext uri="{BB962C8B-B14F-4D97-AF65-F5344CB8AC3E}">
        <p14:creationId xmlns:p14="http://schemas.microsoft.com/office/powerpoint/2010/main" val="32195796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9E97C2-F295-E449-910B-05D47FF80E4D}"/>
              </a:ext>
            </a:extLst>
          </p:cNvPr>
          <p:cNvSpPr>
            <a:spLocks noGrp="1"/>
          </p:cNvSpPr>
          <p:nvPr>
            <p:ph type="title"/>
          </p:nvPr>
        </p:nvSpPr>
        <p:spPr>
          <a:xfrm>
            <a:off x="457200" y="274638"/>
            <a:ext cx="8229600" cy="1143000"/>
          </a:xfrm>
        </p:spPr>
        <p:txBody>
          <a:bodyPr anchor="ctr">
            <a:normAutofit/>
          </a:bodyPr>
          <a:lstStyle/>
          <a:p>
            <a:r>
              <a:rPr lang="fr-FR" dirty="0">
                <a:solidFill>
                  <a:srgbClr val="CF0063"/>
                </a:solidFill>
              </a:rPr>
              <a:t>MERCI!</a:t>
            </a:r>
          </a:p>
        </p:txBody>
      </p:sp>
      <p:sp>
        <p:nvSpPr>
          <p:cNvPr id="3" name="Espace réservé du numéro de diapositive 2">
            <a:extLst>
              <a:ext uri="{FF2B5EF4-FFF2-40B4-BE49-F238E27FC236}">
                <a16:creationId xmlns:a16="http://schemas.microsoft.com/office/drawing/2014/main" id="{3FDBBB3D-FC5A-F343-BC22-D717604AEA1C}"/>
              </a:ext>
            </a:extLst>
          </p:cNvPr>
          <p:cNvSpPr>
            <a:spLocks noGrp="1"/>
          </p:cNvSpPr>
          <p:nvPr>
            <p:ph type="sldNum" sz="quarter" idx="12"/>
          </p:nvPr>
        </p:nvSpPr>
        <p:spPr>
          <a:xfrm>
            <a:off x="6553200" y="5440139"/>
            <a:ext cx="2133600" cy="365125"/>
          </a:xfrm>
        </p:spPr>
        <p:txBody>
          <a:bodyPr anchor="ctr">
            <a:normAutofit/>
          </a:bodyPr>
          <a:lstStyle/>
          <a:p>
            <a:pPr>
              <a:spcAft>
                <a:spcPts val="600"/>
              </a:spcAft>
            </a:pPr>
            <a:fld id="{CEA6A539-EABA-4C1B-801F-51099F8620D0}" type="slidenum">
              <a:rPr lang="fr-CH" smtClean="0">
                <a:solidFill>
                  <a:prstClr val="black">
                    <a:tint val="75000"/>
                  </a:prstClr>
                </a:solidFill>
              </a:rPr>
              <a:pPr>
                <a:spcAft>
                  <a:spcPts val="600"/>
                </a:spcAft>
              </a:pPr>
              <a:t>58</a:t>
            </a:fld>
            <a:endParaRPr lang="fr-CH">
              <a:solidFill>
                <a:prstClr val="black">
                  <a:tint val="75000"/>
                </a:prstClr>
              </a:solidFill>
            </a:endParaRPr>
          </a:p>
        </p:txBody>
      </p:sp>
      <p:sp>
        <p:nvSpPr>
          <p:cNvPr id="7" name="ZoneTexte 6">
            <a:extLst>
              <a:ext uri="{FF2B5EF4-FFF2-40B4-BE49-F238E27FC236}">
                <a16:creationId xmlns:a16="http://schemas.microsoft.com/office/drawing/2014/main" id="{49963880-91E0-8C45-86A6-4F55F1A70AC4}"/>
              </a:ext>
            </a:extLst>
          </p:cNvPr>
          <p:cNvSpPr txBox="1"/>
          <p:nvPr/>
        </p:nvSpPr>
        <p:spPr>
          <a:xfrm>
            <a:off x="457200" y="2452602"/>
            <a:ext cx="7571184" cy="3170099"/>
          </a:xfrm>
          <a:prstGeom prst="rect">
            <a:avLst/>
          </a:prstGeom>
          <a:noFill/>
        </p:spPr>
        <p:txBody>
          <a:bodyPr wrap="square" rtlCol="0">
            <a:spAutoFit/>
          </a:bodyPr>
          <a:lstStyle/>
          <a:p>
            <a:r>
              <a:rPr lang="fr-FR" sz="3200" dirty="0"/>
              <a:t>Bonne continuation de formation et bon travail avec Alma!</a:t>
            </a:r>
          </a:p>
          <a:p>
            <a:endParaRPr lang="fr-FR" sz="3200" dirty="0"/>
          </a:p>
          <a:p>
            <a:endParaRPr lang="fr-FR" sz="3200" dirty="0"/>
          </a:p>
          <a:p>
            <a:endParaRPr lang="fr-FR" dirty="0"/>
          </a:p>
          <a:p>
            <a:endParaRPr lang="fr-FR" dirty="0"/>
          </a:p>
          <a:p>
            <a:endParaRPr lang="fr-FR" dirty="0"/>
          </a:p>
          <a:p>
            <a:pPr marL="285750" indent="-285750">
              <a:buFont typeface="Wingdings" pitchFamily="2" charset="2"/>
              <a:buChar char="Ø"/>
            </a:pPr>
            <a:endParaRPr lang="fr-FR" dirty="0"/>
          </a:p>
        </p:txBody>
      </p:sp>
    </p:spTree>
    <p:extLst>
      <p:ext uri="{BB962C8B-B14F-4D97-AF65-F5344CB8AC3E}">
        <p14:creationId xmlns:p14="http://schemas.microsoft.com/office/powerpoint/2010/main" val="3189078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57200" y="28828"/>
            <a:ext cx="8229600" cy="1143000"/>
          </a:xfrm>
        </p:spPr>
        <p:txBody>
          <a:bodyPr>
            <a:normAutofit/>
          </a:bodyPr>
          <a:lstStyle/>
          <a:p>
            <a:r>
              <a:rPr lang="fr-FR" dirty="0">
                <a:solidFill>
                  <a:srgbClr val="CF0063"/>
                </a:solidFill>
              </a:rPr>
              <a:t>Historique des autorités</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6</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457200" y="967506"/>
            <a:ext cx="8640960" cy="46805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000" dirty="0"/>
          </a:p>
          <a:p>
            <a:pPr algn="l"/>
            <a:r>
              <a:rPr lang="fr-FR" sz="2400" dirty="0"/>
              <a:t>-1996 : tous les catalogueurs créent leurs autorités sur </a:t>
            </a:r>
            <a:r>
              <a:rPr lang="fr-FR" sz="2400" dirty="0" err="1"/>
              <a:t>Sibil</a:t>
            </a:r>
            <a:r>
              <a:rPr lang="fr-FR" sz="2400" dirty="0"/>
              <a:t> </a:t>
            </a:r>
          </a:p>
          <a:p>
            <a:pPr algn="l"/>
            <a:r>
              <a:rPr lang="fr-FR" sz="2400" dirty="0"/>
              <a:t>1997 : migration des notices bibliographiques sur VTLS-</a:t>
            </a:r>
            <a:r>
              <a:rPr lang="fr-FR" sz="2400" dirty="0" err="1"/>
              <a:t>Classic</a:t>
            </a:r>
            <a:endParaRPr lang="fr-FR" sz="2400" dirty="0"/>
          </a:p>
          <a:p>
            <a:pPr algn="l"/>
            <a:r>
              <a:rPr lang="fr-FR" sz="2400" dirty="0"/>
              <a:t>1998 : migration des autorités sur le catalogue collectif RERO</a:t>
            </a:r>
          </a:p>
          <a:p>
            <a:pPr algn="l"/>
            <a:r>
              <a:rPr lang="fr-FR" sz="2400" dirty="0"/>
              <a:t>1998-2007 : gestion des autorités limitée aux coordinateurs </a:t>
            </a:r>
          </a:p>
          <a:p>
            <a:pPr algn="l"/>
            <a:r>
              <a:rPr lang="fr-FR" sz="2400" dirty="0"/>
              <a:t>2009 : Fribourg forme les catalogueurs aux autorités</a:t>
            </a:r>
          </a:p>
          <a:p>
            <a:pPr algn="l"/>
            <a:r>
              <a:rPr lang="fr-FR" sz="2400" dirty="0"/>
              <a:t>2011 : mandat politique de création d’autorités « auteur/collectivité »</a:t>
            </a:r>
          </a:p>
          <a:p>
            <a:pPr algn="l"/>
            <a:r>
              <a:rPr lang="fr-FR" sz="2400" dirty="0"/>
              <a:t>2012 : décision du Bureau du Conseil stratégique de RERO</a:t>
            </a:r>
          </a:p>
          <a:p>
            <a:pPr algn="l"/>
            <a:r>
              <a:rPr lang="fr-FR" sz="2400" i="1" dirty="0"/>
              <a:t>« La création et la gestion des autorités font partie des tâches courantes du catalogage »</a:t>
            </a:r>
          </a:p>
          <a:p>
            <a:pPr algn="l"/>
            <a:r>
              <a:rPr lang="fr-FR" sz="2400" dirty="0"/>
              <a:t>2013-2016 : formation de quelques catalogueurs sur les sites Bastions et Mail</a:t>
            </a:r>
          </a:p>
          <a:p>
            <a:pPr marL="342900" indent="-342900" algn="l">
              <a:buFont typeface="Arial" panose="020B0604020202020204" pitchFamily="34" charset="0"/>
              <a:buChar char="•"/>
            </a:pPr>
            <a:endParaRPr lang="fr-FR" sz="2800" dirty="0"/>
          </a:p>
        </p:txBody>
      </p:sp>
    </p:spTree>
    <p:extLst>
      <p:ext uri="{BB962C8B-B14F-4D97-AF65-F5344CB8AC3E}">
        <p14:creationId xmlns:p14="http://schemas.microsoft.com/office/powerpoint/2010/main" val="1958900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57200" y="28828"/>
            <a:ext cx="8229600" cy="1143000"/>
          </a:xfrm>
        </p:spPr>
        <p:txBody>
          <a:bodyPr>
            <a:normAutofit/>
          </a:bodyPr>
          <a:lstStyle/>
          <a:p>
            <a:r>
              <a:rPr lang="fr-FR" dirty="0">
                <a:solidFill>
                  <a:srgbClr val="CF0063"/>
                </a:solidFill>
              </a:rPr>
              <a:t>Historique des autorités</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7</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611560" y="1340768"/>
            <a:ext cx="8229600" cy="31683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000" dirty="0"/>
          </a:p>
          <a:p>
            <a:pPr algn="l"/>
            <a:r>
              <a:rPr lang="fr-FR" sz="2400" dirty="0"/>
              <a:t>2016-2019 : études RERO sur l’avenir des autorités</a:t>
            </a:r>
          </a:p>
          <a:p>
            <a:pPr algn="l"/>
            <a:r>
              <a:rPr lang="fr-FR" sz="2400" dirty="0"/>
              <a:t>2020- : intégration des autorités RERO dans </a:t>
            </a:r>
            <a:r>
              <a:rPr lang="fr-FR" sz="2400" dirty="0" err="1"/>
              <a:t>IdRef</a:t>
            </a:r>
            <a:endParaRPr lang="fr-FR" sz="2400" dirty="0"/>
          </a:p>
          <a:p>
            <a:pPr algn="l"/>
            <a:r>
              <a:rPr lang="fr-FR" sz="2400" dirty="0"/>
              <a:t>2021- : saisie des autorités dans </a:t>
            </a:r>
            <a:r>
              <a:rPr lang="fr-FR" sz="2400" dirty="0" err="1"/>
              <a:t>IdRef</a:t>
            </a:r>
            <a:endParaRPr lang="fr-FR" sz="2400" dirty="0"/>
          </a:p>
          <a:p>
            <a:pPr algn="l"/>
            <a:r>
              <a:rPr lang="fr-CH" sz="2400" i="1" dirty="0"/>
              <a:t>La &lt;première source&gt; contient toujours la référence du document pour lequel est créée la notice d'autorité</a:t>
            </a:r>
            <a:endParaRPr lang="fr-FR" sz="2400" i="1" dirty="0"/>
          </a:p>
          <a:p>
            <a:pPr marL="342900" indent="-342900" algn="l">
              <a:buFont typeface="Arial" panose="020B0604020202020204" pitchFamily="34" charset="0"/>
              <a:buChar char="•"/>
            </a:pPr>
            <a:endParaRPr lang="fr-FR" sz="2400" dirty="0"/>
          </a:p>
        </p:txBody>
      </p:sp>
    </p:spTree>
    <p:extLst>
      <p:ext uri="{BB962C8B-B14F-4D97-AF65-F5344CB8AC3E}">
        <p14:creationId xmlns:p14="http://schemas.microsoft.com/office/powerpoint/2010/main" val="1128579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57200" y="28828"/>
            <a:ext cx="8229600" cy="1143000"/>
          </a:xfrm>
        </p:spPr>
        <p:txBody>
          <a:bodyPr>
            <a:normAutofit/>
          </a:bodyPr>
          <a:lstStyle/>
          <a:p>
            <a:r>
              <a:rPr lang="fr-FR" dirty="0">
                <a:solidFill>
                  <a:srgbClr val="CF0063"/>
                </a:solidFill>
              </a:rPr>
              <a:t>Pourquoi créer des autorités?</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8</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251520" y="1171828"/>
            <a:ext cx="8784976" cy="44894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endParaRPr lang="fr-FR" sz="2400" dirty="0"/>
          </a:p>
        </p:txBody>
      </p:sp>
      <p:pic>
        <p:nvPicPr>
          <p:cNvPr id="6" name="Image 5"/>
          <p:cNvPicPr>
            <a:picLocks noChangeAspect="1"/>
          </p:cNvPicPr>
          <p:nvPr/>
        </p:nvPicPr>
        <p:blipFill>
          <a:blip r:embed="rId3"/>
          <a:stretch>
            <a:fillRect/>
          </a:stretch>
        </p:blipFill>
        <p:spPr>
          <a:xfrm>
            <a:off x="1259632" y="1484784"/>
            <a:ext cx="6477000" cy="3171825"/>
          </a:xfrm>
          <a:prstGeom prst="rect">
            <a:avLst/>
          </a:prstGeom>
        </p:spPr>
      </p:pic>
    </p:spTree>
    <p:extLst>
      <p:ext uri="{BB962C8B-B14F-4D97-AF65-F5344CB8AC3E}">
        <p14:creationId xmlns:p14="http://schemas.microsoft.com/office/powerpoint/2010/main" val="297944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1B90-359F-D142-9FDC-BB96B21F0AAC}"/>
              </a:ext>
            </a:extLst>
          </p:cNvPr>
          <p:cNvSpPr>
            <a:spLocks noGrp="1"/>
          </p:cNvSpPr>
          <p:nvPr>
            <p:ph type="title"/>
          </p:nvPr>
        </p:nvSpPr>
        <p:spPr>
          <a:xfrm>
            <a:off x="457200" y="28828"/>
            <a:ext cx="8229600" cy="1143000"/>
          </a:xfrm>
        </p:spPr>
        <p:txBody>
          <a:bodyPr>
            <a:normAutofit/>
          </a:bodyPr>
          <a:lstStyle/>
          <a:p>
            <a:r>
              <a:rPr lang="fr-FR" dirty="0">
                <a:solidFill>
                  <a:srgbClr val="CF0063"/>
                </a:solidFill>
              </a:rPr>
              <a:t>Pourquoi créer des autorités?</a:t>
            </a:r>
            <a:endParaRPr lang="fr-FR" dirty="0"/>
          </a:p>
        </p:txBody>
      </p:sp>
      <p:sp>
        <p:nvSpPr>
          <p:cNvPr id="3" name="Espace réservé du numéro de diapositive 2">
            <a:extLst>
              <a:ext uri="{FF2B5EF4-FFF2-40B4-BE49-F238E27FC236}">
                <a16:creationId xmlns:a16="http://schemas.microsoft.com/office/drawing/2014/main" id="{E889545B-0511-FF47-B36B-59648AA28FA3}"/>
              </a:ext>
            </a:extLst>
          </p:cNvPr>
          <p:cNvSpPr>
            <a:spLocks noGrp="1"/>
          </p:cNvSpPr>
          <p:nvPr>
            <p:ph type="sldNum" sz="quarter" idx="12"/>
          </p:nvPr>
        </p:nvSpPr>
        <p:spPr/>
        <p:txBody>
          <a:bodyPr/>
          <a:lstStyle/>
          <a:p>
            <a:fld id="{CEA6A539-EABA-4C1B-801F-51099F8620D0}" type="slidenum">
              <a:rPr lang="fr-CH" smtClean="0">
                <a:solidFill>
                  <a:prstClr val="black">
                    <a:tint val="75000"/>
                  </a:prstClr>
                </a:solidFill>
              </a:rPr>
              <a:pPr/>
              <a:t>9</a:t>
            </a:fld>
            <a:endParaRPr lang="fr-CH">
              <a:solidFill>
                <a:prstClr val="black">
                  <a:tint val="75000"/>
                </a:prstClr>
              </a:solidFill>
            </a:endParaRPr>
          </a:p>
        </p:txBody>
      </p:sp>
      <p:sp>
        <p:nvSpPr>
          <p:cNvPr id="5" name="Titre 1">
            <a:extLst>
              <a:ext uri="{FF2B5EF4-FFF2-40B4-BE49-F238E27FC236}">
                <a16:creationId xmlns:a16="http://schemas.microsoft.com/office/drawing/2014/main" id="{7E411B90-359F-D142-9FDC-BB96B21F0AAC}"/>
              </a:ext>
            </a:extLst>
          </p:cNvPr>
          <p:cNvSpPr txBox="1">
            <a:spLocks/>
          </p:cNvSpPr>
          <p:nvPr/>
        </p:nvSpPr>
        <p:spPr>
          <a:xfrm>
            <a:off x="251520" y="1171828"/>
            <a:ext cx="8784976" cy="44894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a:t>Enrichissement et valorisation</a:t>
            </a:r>
          </a:p>
          <a:p>
            <a:pPr marL="342900" indent="-342900" algn="l">
              <a:buFontTx/>
              <a:buChar char="-"/>
            </a:pPr>
            <a:r>
              <a:rPr lang="fr-FR" sz="2400" dirty="0"/>
              <a:t>Faciliter les recherches des usagers</a:t>
            </a:r>
          </a:p>
          <a:p>
            <a:pPr marL="342900" indent="-342900" algn="l">
              <a:buFontTx/>
              <a:buChar char="-"/>
            </a:pPr>
            <a:r>
              <a:rPr lang="fr-FR" sz="2400" dirty="0"/>
              <a:t>Justifier la forme retenue</a:t>
            </a:r>
          </a:p>
          <a:p>
            <a:pPr marL="342900" indent="-342900" algn="l">
              <a:buFontTx/>
              <a:buChar char="-"/>
            </a:pPr>
            <a:r>
              <a:rPr lang="fr-FR" sz="2400" dirty="0"/>
              <a:t>Différencier les homonymes</a:t>
            </a:r>
          </a:p>
          <a:p>
            <a:pPr marL="342900" indent="-342900" algn="l">
              <a:buFontTx/>
              <a:buChar char="-"/>
            </a:pPr>
            <a:r>
              <a:rPr lang="fr-FR" sz="2400" dirty="0"/>
              <a:t>Expliquer les relations entre les formes rejetées ou associées</a:t>
            </a:r>
          </a:p>
          <a:p>
            <a:pPr marL="342900" indent="-342900" algn="l">
              <a:buFontTx/>
              <a:buChar char="-"/>
            </a:pPr>
            <a:r>
              <a:rPr lang="fr-FR" sz="2400" dirty="0"/>
              <a:t>Donner des informations biographiques</a:t>
            </a:r>
          </a:p>
          <a:p>
            <a:pPr marL="342900" indent="-342900" algn="l">
              <a:buFontTx/>
              <a:buChar char="-"/>
            </a:pPr>
            <a:r>
              <a:rPr lang="fr-FR" sz="2400" dirty="0"/>
              <a:t>Garantir la qualité de la recherche</a:t>
            </a:r>
          </a:p>
          <a:p>
            <a:pPr marL="342900" indent="-342900" algn="l">
              <a:buFontTx/>
              <a:buChar char="-"/>
            </a:pPr>
            <a:r>
              <a:rPr lang="fr-FR" sz="2400" dirty="0"/>
              <a:t>Valoriser le travail de recherches bibliographiques</a:t>
            </a:r>
          </a:p>
          <a:p>
            <a:pPr marL="342900" indent="-342900" algn="l">
              <a:buFontTx/>
              <a:buChar char="-"/>
            </a:pPr>
            <a:r>
              <a:rPr lang="fr-FR" sz="2400" dirty="0"/>
              <a:t>Corriger automatiquement les points d’accès dans le catalogue</a:t>
            </a:r>
          </a:p>
          <a:p>
            <a:pPr algn="l"/>
            <a:endParaRPr lang="fr-FR" sz="2400" dirty="0"/>
          </a:p>
          <a:p>
            <a:pPr marL="342900" indent="-342900" algn="l">
              <a:buFont typeface="Arial" panose="020B0604020202020204" pitchFamily="34" charset="0"/>
              <a:buChar char="•"/>
            </a:pPr>
            <a:endParaRPr lang="fr-FR" sz="2400" dirty="0"/>
          </a:p>
        </p:txBody>
      </p:sp>
    </p:spTree>
    <p:extLst>
      <p:ext uri="{BB962C8B-B14F-4D97-AF65-F5344CB8AC3E}">
        <p14:creationId xmlns:p14="http://schemas.microsoft.com/office/powerpoint/2010/main" val="4249846152"/>
      </p:ext>
    </p:extLst>
  </p:cSld>
  <p:clrMapOvr>
    <a:masterClrMapping/>
  </p:clrMapOvr>
</p:sld>
</file>

<file path=ppt/theme/theme1.xml><?xml version="1.0" encoding="utf-8"?>
<a:theme xmlns:a="http://schemas.openxmlformats.org/drawingml/2006/main" name="Modèle PPT D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7150">
          <a:solidFill>
            <a:schemeClr val="accent4">
              <a:lumMod val="40000"/>
              <a:lumOff val="6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9379</TotalTime>
  <Words>6695</Words>
  <Application>Microsoft Office PowerPoint</Application>
  <PresentationFormat>Affichage à l'écran (4:3)</PresentationFormat>
  <Paragraphs>872</Paragraphs>
  <Slides>58</Slides>
  <Notes>58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58</vt:i4>
      </vt:variant>
    </vt:vector>
  </HeadingPairs>
  <TitlesOfParts>
    <vt:vector size="64" baseType="lpstr">
      <vt:lpstr>Arial</vt:lpstr>
      <vt:lpstr>Calibri</vt:lpstr>
      <vt:lpstr>Courier New</vt:lpstr>
      <vt:lpstr>Noto Sans Symbols</vt:lpstr>
      <vt:lpstr>Wingdings</vt:lpstr>
      <vt:lpstr>Modèle PPT DIS</vt:lpstr>
      <vt:lpstr>Présentation PowerPoint</vt:lpstr>
      <vt:lpstr>BIENVENUE A VOTRE FORMATION</vt:lpstr>
      <vt:lpstr>Organisation</vt:lpstr>
      <vt:lpstr>Ordre du jour</vt:lpstr>
      <vt:lpstr>Prérequis pour cette session</vt:lpstr>
      <vt:lpstr>Historique des autorités</vt:lpstr>
      <vt:lpstr>Historique des autorités</vt:lpstr>
      <vt:lpstr>Pourquoi créer des autorités?</vt:lpstr>
      <vt:lpstr>Pourquoi créer des autorités?</vt:lpstr>
      <vt:lpstr>Pourquoi créer des autorités?</vt:lpstr>
      <vt:lpstr>Qu’est-ce qu’IdRef?</vt:lpstr>
      <vt:lpstr>Evolution prévue</vt:lpstr>
      <vt:lpstr>Présentation PowerPoint</vt:lpstr>
      <vt:lpstr>Présentation PowerPoint</vt:lpstr>
      <vt:lpstr>Organisation IdRef en Suisse</vt:lpstr>
      <vt:lpstr>Chef d’orchestre IdRef</vt:lpstr>
      <vt:lpstr>Pilote IdRef</vt:lpstr>
      <vt:lpstr>CORAUT IdRef</vt:lpstr>
      <vt:lpstr>Politique de qualité IdRef</vt:lpstr>
      <vt:lpstr>Typologie des autorités dans IdRef</vt:lpstr>
      <vt:lpstr>Cas particuliers</vt:lpstr>
      <vt:lpstr>Responsabilité du catalogueur</vt:lpstr>
      <vt:lpstr>Contenu minimal d’une autorité</vt:lpstr>
      <vt:lpstr>Contenu souhaité d’une autorité </vt:lpstr>
      <vt:lpstr>Les bonnes pratiques (1)</vt:lpstr>
      <vt:lpstr>Les bonnes pratiques (2)</vt:lpstr>
      <vt:lpstr>La source</vt:lpstr>
      <vt:lpstr>La source (810) </vt:lpstr>
      <vt:lpstr>La source (810) </vt:lpstr>
      <vt:lpstr>Présentation PowerPoint</vt:lpstr>
      <vt:lpstr>Copier/coller dans VIAF...</vt:lpstr>
      <vt:lpstr>Exercice 1 / Pause   </vt:lpstr>
      <vt:lpstr>Format autorités Unimarc</vt:lpstr>
      <vt:lpstr>Création dans IdRef</vt:lpstr>
      <vt:lpstr>Création dans IdRef</vt:lpstr>
      <vt:lpstr>Création dans IdRef</vt:lpstr>
      <vt:lpstr>Création dans IdRef</vt:lpstr>
      <vt:lpstr>Création dans IdRef</vt:lpstr>
      <vt:lpstr>Création dans IdRef</vt:lpstr>
      <vt:lpstr>Création dans IdRef</vt:lpstr>
      <vt:lpstr>Exercice 2</vt:lpstr>
      <vt:lpstr>Pause </vt:lpstr>
      <vt:lpstr>Dériver une notice BnF</vt:lpstr>
      <vt:lpstr>Dériver une notice BnF</vt:lpstr>
      <vt:lpstr>Exercice 3 </vt:lpstr>
      <vt:lpstr>Workflow dans SLSP</vt:lpstr>
      <vt:lpstr>Rechercher le champ 902 dans Alma</vt:lpstr>
      <vt:lpstr>Alignement des autorités RERO/IdRef</vt:lpstr>
      <vt:lpstr>Workflow autorités RERO (valable jusqu’à l’arrêt de Virtua)</vt:lpstr>
      <vt:lpstr>Exercice 4</vt:lpstr>
      <vt:lpstr>Pause </vt:lpstr>
      <vt:lpstr>Normes en vigueur</vt:lpstr>
      <vt:lpstr>Normes de translittération</vt:lpstr>
      <vt:lpstr>Documents de référence ABES</vt:lpstr>
      <vt:lpstr>Questions</vt:lpstr>
      <vt:lpstr>Evaluation de la session</vt:lpstr>
      <vt:lpstr>Exercice 5 </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Catherine Dietschi</dc:creator>
  <cp:lastModifiedBy>Catherine Dietschi</cp:lastModifiedBy>
  <cp:revision>678</cp:revision>
  <cp:lastPrinted>2020-11-20T15:29:25Z</cp:lastPrinted>
  <dcterms:created xsi:type="dcterms:W3CDTF">2020-07-17T07:24:14Z</dcterms:created>
  <dcterms:modified xsi:type="dcterms:W3CDTF">2021-06-18T14:46:30Z</dcterms:modified>
</cp:coreProperties>
</file>