
<file path=[Content_Types].xml><?xml version="1.0" encoding="utf-8"?>
<Types xmlns="http://schemas.openxmlformats.org/package/2006/content-types">
  <Default Extension="gif" ContentType="image/gif"/>
  <Default Extension="jpeg" ContentType="image/jpeg"/>
  <Default Extension="jpg" ContentType="image/pn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handoutMasterIdLst>
    <p:handoutMasterId r:id="rId51"/>
  </p:handoutMasterIdLst>
  <p:sldIdLst>
    <p:sldId id="1157" r:id="rId2"/>
    <p:sldId id="1158" r:id="rId3"/>
    <p:sldId id="999" r:id="rId4"/>
    <p:sldId id="1000" r:id="rId5"/>
    <p:sldId id="1001" r:id="rId6"/>
    <p:sldId id="1002" r:id="rId7"/>
    <p:sldId id="1003" r:id="rId8"/>
    <p:sldId id="1004" r:id="rId9"/>
    <p:sldId id="1005" r:id="rId10"/>
    <p:sldId id="1006" r:id="rId11"/>
    <p:sldId id="1007" r:id="rId12"/>
    <p:sldId id="1008" r:id="rId13"/>
    <p:sldId id="1159" r:id="rId14"/>
    <p:sldId id="1009" r:id="rId15"/>
    <p:sldId id="1010" r:id="rId16"/>
    <p:sldId id="1011" r:id="rId17"/>
    <p:sldId id="1012" r:id="rId18"/>
    <p:sldId id="1013" r:id="rId19"/>
    <p:sldId id="1016" r:id="rId20"/>
    <p:sldId id="1017" r:id="rId21"/>
    <p:sldId id="1018" r:id="rId22"/>
    <p:sldId id="1019" r:id="rId23"/>
    <p:sldId id="1020" r:id="rId24"/>
    <p:sldId id="1021" r:id="rId25"/>
    <p:sldId id="1022" r:id="rId26"/>
    <p:sldId id="1023" r:id="rId27"/>
    <p:sldId id="1024" r:id="rId28"/>
    <p:sldId id="1025" r:id="rId29"/>
    <p:sldId id="1026" r:id="rId30"/>
    <p:sldId id="1027" r:id="rId31"/>
    <p:sldId id="1028" r:id="rId32"/>
    <p:sldId id="1160" r:id="rId33"/>
    <p:sldId id="1029" r:id="rId34"/>
    <p:sldId id="984" r:id="rId35"/>
    <p:sldId id="1161" r:id="rId36"/>
    <p:sldId id="1036" r:id="rId37"/>
    <p:sldId id="1037" r:id="rId38"/>
    <p:sldId id="1038" r:id="rId39"/>
    <p:sldId id="1039" r:id="rId40"/>
    <p:sldId id="1040" r:id="rId41"/>
    <p:sldId id="1041" r:id="rId42"/>
    <p:sldId id="1042" r:id="rId43"/>
    <p:sldId id="1043" r:id="rId44"/>
    <p:sldId id="1044" r:id="rId45"/>
    <p:sldId id="1045" r:id="rId46"/>
    <p:sldId id="1046" r:id="rId47"/>
    <p:sldId id="1047" r:id="rId48"/>
    <p:sldId id="1048" r:id="rId49"/>
  </p:sldIdLst>
  <p:sldSz cx="12192000" cy="6858000"/>
  <p:notesSz cx="6811963"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F3B7"/>
    <a:srgbClr val="CC9900"/>
    <a:srgbClr val="9900CC"/>
    <a:srgbClr val="69A131"/>
    <a:srgbClr val="58B931"/>
    <a:srgbClr val="97ACC5"/>
    <a:srgbClr val="125862"/>
    <a:srgbClr val="966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7" autoAdjust="0"/>
    <p:restoredTop sz="95407" autoAdjust="0"/>
  </p:normalViewPr>
  <p:slideViewPr>
    <p:cSldViewPr>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9D032EE-0FC6-4BCE-8B74-C316D0C476AF}"/>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E8D53F15-A713-4188-8829-664B293265D9}"/>
              </a:ext>
            </a:extLst>
          </p:cNvPr>
          <p:cNvSpPr>
            <a:spLocks noGrp="1"/>
          </p:cNvSpPr>
          <p:nvPr>
            <p:ph type="dt" sz="quarter" idx="1"/>
          </p:nvPr>
        </p:nvSpPr>
        <p:spPr>
          <a:xfrm>
            <a:off x="3859213" y="0"/>
            <a:ext cx="2951162" cy="498475"/>
          </a:xfrm>
          <a:prstGeom prst="rect">
            <a:avLst/>
          </a:prstGeom>
        </p:spPr>
        <p:txBody>
          <a:bodyPr vert="horz" lIns="91440" tIns="45720" rIns="91440" bIns="45720" rtlCol="0"/>
          <a:lstStyle>
            <a:lvl1pPr algn="r">
              <a:defRPr sz="1200"/>
            </a:lvl1pPr>
          </a:lstStyle>
          <a:p>
            <a:fld id="{C5EA1C2A-8C86-48BC-BAA0-C33BFAAC43E0}" type="datetimeFigureOut">
              <a:rPr lang="en-CH" smtClean="0"/>
              <a:t>07/03/2022</a:t>
            </a:fld>
            <a:endParaRPr lang="en-CH"/>
          </a:p>
        </p:txBody>
      </p:sp>
      <p:sp>
        <p:nvSpPr>
          <p:cNvPr id="4" name="Footer Placeholder 3">
            <a:extLst>
              <a:ext uri="{FF2B5EF4-FFF2-40B4-BE49-F238E27FC236}">
                <a16:creationId xmlns:a16="http://schemas.microsoft.com/office/drawing/2014/main" id="{299EDF6A-5551-47BD-80F9-9846581D9EC3}"/>
              </a:ext>
            </a:extLst>
          </p:cNvPr>
          <p:cNvSpPr>
            <a:spLocks noGrp="1"/>
          </p:cNvSpPr>
          <p:nvPr>
            <p:ph type="ftr" sz="quarter" idx="2"/>
          </p:nvPr>
        </p:nvSpPr>
        <p:spPr>
          <a:xfrm>
            <a:off x="0" y="9444038"/>
            <a:ext cx="2951163" cy="498475"/>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4B831C90-A430-413D-AFC3-5A9F68C2F9FC}"/>
              </a:ext>
            </a:extLst>
          </p:cNvPr>
          <p:cNvSpPr>
            <a:spLocks noGrp="1"/>
          </p:cNvSpPr>
          <p:nvPr>
            <p:ph type="sldNum" sz="quarter" idx="3"/>
          </p:nvPr>
        </p:nvSpPr>
        <p:spPr>
          <a:xfrm>
            <a:off x="3859213" y="9444038"/>
            <a:ext cx="2951162" cy="498475"/>
          </a:xfrm>
          <a:prstGeom prst="rect">
            <a:avLst/>
          </a:prstGeom>
        </p:spPr>
        <p:txBody>
          <a:bodyPr vert="horz" lIns="91440" tIns="45720" rIns="91440" bIns="45720" rtlCol="0" anchor="b"/>
          <a:lstStyle>
            <a:lvl1pPr algn="r">
              <a:defRPr sz="1200"/>
            </a:lvl1pPr>
          </a:lstStyle>
          <a:p>
            <a:fld id="{A03E4B80-EE47-4A2B-A23A-4E69158DAFC1}" type="slidenum">
              <a:rPr lang="en-CH" smtClean="0"/>
              <a:t>‹#›</a:t>
            </a:fld>
            <a:endParaRPr lang="en-CH"/>
          </a:p>
        </p:txBody>
      </p:sp>
    </p:spTree>
    <p:extLst>
      <p:ext uri="{BB962C8B-B14F-4D97-AF65-F5344CB8AC3E}">
        <p14:creationId xmlns:p14="http://schemas.microsoft.com/office/powerpoint/2010/main" val="2914084338"/>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1851"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8536" y="1"/>
            <a:ext cx="2951851" cy="498852"/>
          </a:xfrm>
          <a:prstGeom prst="rect">
            <a:avLst/>
          </a:prstGeom>
        </p:spPr>
        <p:txBody>
          <a:bodyPr vert="horz" lIns="91440" tIns="45720" rIns="91440" bIns="45720" rtlCol="0"/>
          <a:lstStyle>
            <a:lvl1pPr algn="r">
              <a:defRPr sz="1200"/>
            </a:lvl1pPr>
          </a:lstStyle>
          <a:p>
            <a:fld id="{98824CB4-0329-44D2-8D35-5AA3CADFEC42}" type="datetimeFigureOut">
              <a:rPr lang="en-GB" smtClean="0"/>
              <a:t>07/03/2022</a:t>
            </a:fld>
            <a:endParaRPr lang="en-GB"/>
          </a:p>
        </p:txBody>
      </p:sp>
      <p:sp>
        <p:nvSpPr>
          <p:cNvPr id="4" name="Slide Image Placeholder 3"/>
          <p:cNvSpPr>
            <a:spLocks noGrp="1" noRot="1" noChangeAspect="1"/>
          </p:cNvSpPr>
          <p:nvPr>
            <p:ph type="sldImg" idx="2"/>
          </p:nvPr>
        </p:nvSpPr>
        <p:spPr>
          <a:xfrm>
            <a:off x="423863" y="1243013"/>
            <a:ext cx="5964237"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197" y="4784834"/>
            <a:ext cx="5449570" cy="391486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851"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8536" y="9443662"/>
            <a:ext cx="2951851" cy="498851"/>
          </a:xfrm>
          <a:prstGeom prst="rect">
            <a:avLst/>
          </a:prstGeom>
        </p:spPr>
        <p:txBody>
          <a:bodyPr vert="horz" lIns="91440" tIns="45720" rIns="91440" bIns="45720" rtlCol="0" anchor="b"/>
          <a:lstStyle>
            <a:lvl1pPr algn="r">
              <a:defRPr sz="1200"/>
            </a:lvl1pPr>
          </a:lstStyle>
          <a:p>
            <a:fld id="{B5939602-0E2D-47BB-A83D-FEA357011C12}" type="slidenum">
              <a:rPr lang="en-GB" smtClean="0"/>
              <a:t>‹#›</a:t>
            </a:fld>
            <a:endParaRPr lang="en-GB"/>
          </a:p>
        </p:txBody>
      </p:sp>
    </p:spTree>
    <p:extLst>
      <p:ext uri="{BB962C8B-B14F-4D97-AF65-F5344CB8AC3E}">
        <p14:creationId xmlns:p14="http://schemas.microsoft.com/office/powerpoint/2010/main" val="381763266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3EBC3D1-62FA-473C-B260-1968E2238C3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286464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EBC3D1-62FA-473C-B260-1968E2238C3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3204208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EBC3D1-62FA-473C-B260-1968E2238C3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509193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3EBC3D1-62FA-473C-B260-1968E2238C3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798746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3EBC3D1-62FA-473C-B260-1968E2238C33}" type="datetimeFigureOut">
              <a:rPr lang="en-GB" smtClean="0"/>
              <a:t>07/03/2022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3056426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3EBC3D1-62FA-473C-B260-1968E2238C33}" type="datetimeFigureOut">
              <a:rPr lang="en-GB" smtClean="0"/>
              <a:t>07/03/2022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711549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3EBC3D1-62FA-473C-B260-1968E2238C33}" type="datetimeFigureOut">
              <a:rPr lang="en-GB" smtClean="0"/>
              <a:t>07/03/2022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165985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3EBC3D1-62FA-473C-B260-1968E2238C33}" type="datetimeFigureOut">
              <a:rPr lang="en-GB" smtClean="0"/>
              <a:t>07/03/2022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187005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BC3D1-62FA-473C-B260-1968E2238C33}" type="datetimeFigureOut">
              <a:rPr lang="en-GB" smtClean="0"/>
              <a:t>07/03/2022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7452463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EBC3D1-62FA-473C-B260-1968E2238C33}" type="datetimeFigureOut">
              <a:rPr lang="en-GB" smtClean="0"/>
              <a:t>07/03/2022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323342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3EBC3D1-62FA-473C-B260-1968E2238C33}" type="datetimeFigureOut">
              <a:rPr lang="en-GB" smtClean="0"/>
              <a:t>07/03/2022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1FDBBE5-22A6-4526-9CE2-8F57881DBE87}" type="slidenum">
              <a:rPr lang="en-GB" smtClean="0"/>
              <a:t>‹#›</a:t>
            </a:fld>
            <a:endParaRPr lang="en-GB"/>
          </a:p>
        </p:txBody>
      </p:sp>
    </p:spTree>
    <p:extLst>
      <p:ext uri="{BB962C8B-B14F-4D97-AF65-F5344CB8AC3E}">
        <p14:creationId xmlns:p14="http://schemas.microsoft.com/office/powerpoint/2010/main" val="20739188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EBC3D1-62FA-473C-B260-1968E2238C33}" type="datetimeFigureOut">
              <a:rPr lang="en-GB" smtClean="0"/>
              <a:t>07/03/2022</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DBBE5-22A6-4526-9CE2-8F57881DBE87}" type="slidenum">
              <a:rPr lang="en-GB" smtClean="0"/>
              <a:t>‹#›</a:t>
            </a:fld>
            <a:endParaRPr lang="en-GB"/>
          </a:p>
        </p:txBody>
      </p:sp>
    </p:spTree>
    <p:extLst>
      <p:ext uri="{BB962C8B-B14F-4D97-AF65-F5344CB8AC3E}">
        <p14:creationId xmlns:p14="http://schemas.microsoft.com/office/powerpoint/2010/main" val="1789517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350.png"/></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9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gi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21646" y="1772816"/>
            <a:ext cx="9548708" cy="1592552"/>
          </a:xfrm>
          <a:prstGeom prst="rect">
            <a:avLst/>
          </a:prstGeom>
          <a:noFill/>
        </p:spPr>
        <p:txBody>
          <a:bodyPr wrap="square" rtlCol="0">
            <a:spAutoFit/>
          </a:bodyPr>
          <a:lstStyle/>
          <a:p>
            <a:pPr algn="ctr">
              <a:lnSpc>
                <a:spcPct val="150000"/>
              </a:lnSpc>
            </a:pPr>
            <a:r>
              <a:rPr lang="fr-CH" sz="4000" b="1">
                <a:solidFill>
                  <a:schemeClr val="tx2">
                    <a:lumMod val="75000"/>
                  </a:schemeClr>
                </a:solidFill>
                <a:latin typeface="Tw Cen MT" panose="020B0602020104020603" pitchFamily="34" charset="0"/>
              </a:rPr>
              <a:t>Multilevel Regression</a:t>
            </a:r>
          </a:p>
          <a:p>
            <a:pPr algn="ctr">
              <a:lnSpc>
                <a:spcPct val="150000"/>
              </a:lnSpc>
            </a:pPr>
            <a:r>
              <a:rPr lang="fr-CH" sz="2800">
                <a:solidFill>
                  <a:schemeClr val="tx2">
                    <a:lumMod val="75000"/>
                  </a:schemeClr>
                </a:solidFill>
                <a:latin typeface="Tw Cen MT" panose="020B0602020104020603" pitchFamily="34" charset="0"/>
              </a:rPr>
              <a:t>Part 2: Random intercept and random slope model</a:t>
            </a:r>
          </a:p>
        </p:txBody>
      </p:sp>
      <p:cxnSp>
        <p:nvCxnSpPr>
          <p:cNvPr id="6" name="Straight Connector 5"/>
          <p:cNvCxnSpPr>
            <a:cxnSpLocks/>
          </p:cNvCxnSpPr>
          <p:nvPr/>
        </p:nvCxnSpPr>
        <p:spPr>
          <a:xfrm>
            <a:off x="911424" y="1844824"/>
            <a:ext cx="10225136"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780922" y="4059649"/>
            <a:ext cx="2658548" cy="1169551"/>
          </a:xfrm>
          <a:prstGeom prst="rect">
            <a:avLst/>
          </a:prstGeom>
          <a:noFill/>
        </p:spPr>
        <p:txBody>
          <a:bodyPr wrap="none" rtlCol="0">
            <a:spAutoFit/>
          </a:bodyPr>
          <a:lstStyle/>
          <a:p>
            <a:pPr algn="ctr"/>
            <a:r>
              <a:rPr lang="fr-CH" sz="1400" dirty="0">
                <a:latin typeface="Calibri Light" panose="020F0302020204030204" pitchFamily="34" charset="0"/>
                <a:cs typeface="Calibri Light" panose="020F0302020204030204" pitchFamily="34" charset="0"/>
              </a:rPr>
              <a:t>Ben Meuleman, </a:t>
            </a:r>
            <a:r>
              <a:rPr lang="fr-CH" sz="1400" dirty="0" err="1">
                <a:latin typeface="Calibri Light" panose="020F0302020204030204" pitchFamily="34" charset="0"/>
                <a:cs typeface="Calibri Light" panose="020F0302020204030204" pitchFamily="34" charset="0"/>
              </a:rPr>
              <a:t>Ph.D</a:t>
            </a:r>
            <a:r>
              <a:rPr lang="fr-CH" sz="1400" dirty="0">
                <a:latin typeface="Calibri Light" panose="020F0302020204030204" pitchFamily="34" charset="0"/>
                <a:cs typeface="Calibri Light" panose="020F0302020204030204" pitchFamily="34" charset="0"/>
              </a:rPr>
              <a:t>.</a:t>
            </a:r>
          </a:p>
          <a:p>
            <a:pPr algn="ctr"/>
            <a:r>
              <a:rPr lang="fr-CH" sz="1400" dirty="0" err="1">
                <a:latin typeface="Calibri Light" panose="020F0302020204030204" pitchFamily="34" charset="0"/>
                <a:cs typeface="Calibri Light" panose="020F0302020204030204" pitchFamily="34" charset="0"/>
              </a:rPr>
              <a:t>Swiss</a:t>
            </a:r>
            <a:r>
              <a:rPr lang="fr-CH" sz="1400" dirty="0">
                <a:latin typeface="Calibri Light" panose="020F0302020204030204" pitchFamily="34" charset="0"/>
                <a:cs typeface="Calibri Light" panose="020F0302020204030204" pitchFamily="34" charset="0"/>
              </a:rPr>
              <a:t> Center for Affective Sciences</a:t>
            </a:r>
          </a:p>
          <a:p>
            <a:pPr algn="ctr"/>
            <a:r>
              <a:rPr lang="fr-CH" sz="1400" dirty="0">
                <a:latin typeface="Calibri Light" panose="020F0302020204030204" pitchFamily="34" charset="0"/>
                <a:cs typeface="Calibri Light" panose="020F0302020204030204" pitchFamily="34" charset="0"/>
              </a:rPr>
              <a:t>Université de Genève</a:t>
            </a:r>
          </a:p>
          <a:p>
            <a:pPr algn="ctr"/>
            <a:endParaRPr lang="fr-CH" sz="1400" dirty="0">
              <a:latin typeface="Calibri Light" panose="020F0302020204030204" pitchFamily="34" charset="0"/>
              <a:cs typeface="Calibri Light" panose="020F0302020204030204" pitchFamily="34" charset="0"/>
            </a:endParaRPr>
          </a:p>
          <a:p>
            <a:pPr algn="ctr"/>
            <a:r>
              <a:rPr lang="fr-CH" sz="1400">
                <a:latin typeface="Calibri Light" panose="020F0302020204030204" pitchFamily="34" charset="0"/>
                <a:cs typeface="Calibri Light" panose="020F0302020204030204" pitchFamily="34" charset="0"/>
              </a:rPr>
              <a:t>March 1–4, 2022</a:t>
            </a:r>
            <a:endParaRPr lang="en-GB" sz="1400" dirty="0">
              <a:latin typeface="Calibri Light" panose="020F0302020204030204" pitchFamily="34" charset="0"/>
              <a:cs typeface="Calibri Light" panose="020F0302020204030204" pitchFamily="34"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215681" y="5373216"/>
            <a:ext cx="2010373" cy="773221"/>
          </a:xfrm>
          <a:prstGeom prst="rect">
            <a:avLst/>
          </a:prstGeom>
        </p:spPr>
      </p:pic>
      <p:pic>
        <p:nvPicPr>
          <p:cNvPr id="10" name="Picture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91944" y="5574809"/>
            <a:ext cx="1584176" cy="45743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80176" y="5443180"/>
            <a:ext cx="1368152" cy="703256"/>
          </a:xfrm>
          <a:prstGeom prst="rect">
            <a:avLst/>
          </a:prstGeom>
        </p:spPr>
      </p:pic>
      <p:cxnSp>
        <p:nvCxnSpPr>
          <p:cNvPr id="12" name="Straight Connector 11">
            <a:extLst>
              <a:ext uri="{FF2B5EF4-FFF2-40B4-BE49-F238E27FC236}">
                <a16:creationId xmlns:a16="http://schemas.microsoft.com/office/drawing/2014/main" id="{AC47809B-B105-4D08-9F20-E7368AB7D889}"/>
              </a:ext>
            </a:extLst>
          </p:cNvPr>
          <p:cNvCxnSpPr>
            <a:cxnSpLocks/>
          </p:cNvCxnSpPr>
          <p:nvPr/>
        </p:nvCxnSpPr>
        <p:spPr>
          <a:xfrm>
            <a:off x="911424" y="3573016"/>
            <a:ext cx="10225136"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282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dirty="0" err="1">
                <a:latin typeface="Calibri Light" panose="020F0302020204030204" pitchFamily="34" charset="0"/>
                <a:cs typeface="Calibri Light" panose="020F0302020204030204" pitchFamily="34" charset="0"/>
              </a:rPr>
              <a:t>Technically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speaking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there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nothing</a:t>
            </a:r>
            <a:r>
              <a:rPr lang="fr-CH" sz="1600" dirty="0">
                <a:latin typeface="Calibri Light" panose="020F0302020204030204" pitchFamily="34" charset="0"/>
                <a:cs typeface="Calibri Light" panose="020F0302020204030204" pitchFamily="34" charset="0"/>
              </a:rPr>
              <a:t> </a:t>
            </a:r>
            <a:r>
              <a:rPr lang="fr-CH" sz="1600" i="1" dirty="0" err="1">
                <a:latin typeface="Calibri Light" panose="020F0302020204030204" pitchFamily="34" charset="0"/>
                <a:cs typeface="Calibri Light" panose="020F0302020204030204" pitchFamily="34" charset="0"/>
              </a:rPr>
              <a:t>wrong</a:t>
            </a:r>
            <a:r>
              <a:rPr lang="fr-CH" sz="1600" i="1"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fixed</a:t>
            </a:r>
            <a:r>
              <a:rPr lang="fr-CH" sz="1600" dirty="0">
                <a:latin typeface="Calibri Light" panose="020F0302020204030204" pitchFamily="34" charset="0"/>
                <a:cs typeface="Calibri Light" panose="020F0302020204030204" pitchFamily="34" charset="0"/>
              </a:rPr>
              <a:t> intercept </a:t>
            </a:r>
            <a:r>
              <a:rPr lang="fr-CH" sz="1600" dirty="0" err="1">
                <a:latin typeface="Calibri Light" panose="020F0302020204030204" pitchFamily="34" charset="0"/>
                <a:cs typeface="Calibri Light" panose="020F0302020204030204" pitchFamily="34" charset="0"/>
              </a:rPr>
              <a:t>approach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However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there</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many</a:t>
            </a:r>
            <a:r>
              <a:rPr lang="fr-CH" sz="1600" dirty="0">
                <a:latin typeface="Calibri Light" panose="020F0302020204030204" pitchFamily="34" charset="0"/>
                <a:cs typeface="Calibri Light" panose="020F0302020204030204" pitchFamily="34" charset="0"/>
              </a:rPr>
              <a:t> good </a:t>
            </a:r>
            <a:r>
              <a:rPr lang="fr-CH" sz="1600" dirty="0" err="1">
                <a:latin typeface="Calibri Light" panose="020F0302020204030204" pitchFamily="34" charset="0"/>
                <a:cs typeface="Calibri Light" panose="020F0302020204030204" pitchFamily="34" charset="0"/>
              </a:rPr>
              <a:t>reasons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actually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undesirable</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pPr lvl="1">
              <a:buFont typeface="+mj-lt"/>
              <a:buAutoNum type="arabicPeriod"/>
            </a:pPr>
            <a:r>
              <a:rPr lang="fr-CH" sz="1600" b="1" u="sng" dirty="0" err="1">
                <a:solidFill>
                  <a:schemeClr val="accent3">
                    <a:lumMod val="75000"/>
                  </a:schemeClr>
                </a:solidFill>
                <a:latin typeface="Calibri Light" panose="020F0302020204030204" pitchFamily="34" charset="0"/>
                <a:cs typeface="Calibri Light" panose="020F0302020204030204" pitchFamily="34" charset="0"/>
              </a:rPr>
              <a:t>Parameter</a:t>
            </a:r>
            <a:r>
              <a:rPr lang="fr-CH" sz="1600" b="1" u="sng" dirty="0">
                <a:solidFill>
                  <a:schemeClr val="accent3">
                    <a:lumMod val="75000"/>
                  </a:schemeClr>
                </a:solidFill>
                <a:latin typeface="Calibri Light" panose="020F0302020204030204" pitchFamily="34" charset="0"/>
                <a:cs typeface="Calibri Light" panose="020F0302020204030204" pitchFamily="34" charset="0"/>
              </a:rPr>
              <a:t> inflation and power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Adding</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fixed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a:t>
            </a:r>
            <a:r>
              <a:rPr lang="fr-CH" sz="1600" dirty="0">
                <a:latin typeface="Calibri Light" panose="020F0302020204030204" pitchFamily="34" charset="0"/>
                <a:cs typeface="Calibri Light" panose="020F0302020204030204" pitchFamily="34" charset="0"/>
              </a:rPr>
              <a:t> to the model </a:t>
            </a:r>
            <a:r>
              <a:rPr lang="fr-CH" sz="1600" dirty="0" err="1">
                <a:latin typeface="Calibri Light" panose="020F0302020204030204" pitchFamily="34" charset="0"/>
                <a:cs typeface="Calibri Light" panose="020F0302020204030204" pitchFamily="34" charset="0"/>
              </a:rPr>
              <a:t>adds</a:t>
            </a:r>
            <a:r>
              <a:rPr lang="fr-CH" sz="1600" dirty="0">
                <a:latin typeface="Calibri Light" panose="020F0302020204030204" pitchFamily="34" charset="0"/>
                <a:cs typeface="Calibri Light" panose="020F0302020204030204" pitchFamily="34" charset="0"/>
              </a:rPr>
              <a:t> </a:t>
            </a:r>
            <a:r>
              <a:rPr lang="fr-CH" sz="1600" i="1" dirty="0">
                <a:latin typeface="Calibri Light" panose="020F0302020204030204" pitchFamily="34" charset="0"/>
                <a:cs typeface="Calibri Light" panose="020F0302020204030204" pitchFamily="34" charset="0"/>
              </a:rPr>
              <a:t>N</a:t>
            </a:r>
            <a:r>
              <a:rPr lang="fr-CH" sz="1600" dirty="0">
                <a:latin typeface="Calibri Light" panose="020F0302020204030204" pitchFamily="34" charset="0"/>
                <a:cs typeface="Calibri Light" panose="020F0302020204030204" pitchFamily="34" charset="0"/>
              </a:rPr>
              <a:t>–1 </a:t>
            </a:r>
            <a:r>
              <a:rPr lang="fr-CH" sz="1600" dirty="0" err="1">
                <a:latin typeface="Calibri Light" panose="020F0302020204030204" pitchFamily="34" charset="0"/>
                <a:cs typeface="Calibri Light" panose="020F0302020204030204" pitchFamily="34" charset="0"/>
              </a:rPr>
              <a:t>dummy</a:t>
            </a:r>
            <a:r>
              <a:rPr lang="fr-CH" sz="1600" dirty="0">
                <a:latin typeface="Calibri Light" panose="020F0302020204030204" pitchFamily="34" charset="0"/>
                <a:cs typeface="Calibri Light" panose="020F0302020204030204" pitchFamily="34" charset="0"/>
              </a:rPr>
              <a:t> variables (for </a:t>
            </a:r>
            <a:r>
              <a:rPr lang="fr-CH" sz="1600" i="1" dirty="0">
                <a:latin typeface="Calibri Light" panose="020F0302020204030204" pitchFamily="34" charset="0"/>
                <a:cs typeface="Calibri Light" panose="020F0302020204030204" pitchFamily="34" charset="0"/>
              </a:rPr>
              <a:t>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As a </a:t>
            </a:r>
            <a:r>
              <a:rPr lang="fr-CH" sz="1600" dirty="0" err="1">
                <a:latin typeface="Calibri Light" panose="020F0302020204030204" pitchFamily="34" charset="0"/>
                <a:cs typeface="Calibri Light" panose="020F0302020204030204" pitchFamily="34" charset="0"/>
              </a:rPr>
              <a:t>consequence</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degrees</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freedom</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any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individual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inferential</a:t>
            </a:r>
            <a:r>
              <a:rPr lang="fr-CH" sz="1600" dirty="0">
                <a:latin typeface="Calibri Light" panose="020F0302020204030204" pitchFamily="34" charset="0"/>
                <a:cs typeface="Calibri Light" panose="020F0302020204030204" pitchFamily="34" charset="0"/>
              </a:rPr>
              <a:t> test </a:t>
            </a:r>
            <a:r>
              <a:rPr lang="fr-CH" sz="1600" dirty="0" err="1">
                <a:latin typeface="Calibri Light" panose="020F0302020204030204" pitchFamily="34" charset="0"/>
                <a:cs typeface="Calibri Light" panose="020F0302020204030204" pitchFamily="34" charset="0"/>
              </a:rPr>
              <a:t>will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greatly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reduced</a:t>
            </a:r>
            <a:r>
              <a:rPr lang="fr-CH" sz="1600" dirty="0">
                <a:latin typeface="Calibri Light" panose="020F0302020204030204" pitchFamily="34" charset="0"/>
                <a:cs typeface="Calibri Light" panose="020F0302020204030204" pitchFamily="34" charset="0"/>
              </a:rPr>
              <a:t> as </a:t>
            </a:r>
            <a:r>
              <a:rPr lang="fr-CH" sz="1600" dirty="0" err="1">
                <a:latin typeface="Calibri Light" panose="020F0302020204030204" pitchFamily="34" charset="0"/>
                <a:cs typeface="Calibri Light" panose="020F0302020204030204" pitchFamily="34" charset="0"/>
              </a:rPr>
              <a:t>compared</a:t>
            </a:r>
            <a:r>
              <a:rPr lang="fr-CH" sz="1600" dirty="0">
                <a:latin typeface="Calibri Light" panose="020F0302020204030204" pitchFamily="34" charset="0"/>
                <a:cs typeface="Calibri Light" panose="020F0302020204030204" pitchFamily="34" charset="0"/>
              </a:rPr>
              <a:t> to a model </a:t>
            </a:r>
            <a:r>
              <a:rPr lang="fr-CH" sz="1600" dirty="0" err="1">
                <a:latin typeface="Calibri Light" panose="020F0302020204030204" pitchFamily="34" charset="0"/>
                <a:cs typeface="Calibri Light" panose="020F0302020204030204" pitchFamily="34" charset="0"/>
              </a:rPr>
              <a:t>without</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subject</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dummies</a:t>
            </a:r>
            <a:r>
              <a:rPr lang="fr-CH" sz="1600">
                <a:latin typeface="Calibri Light" panose="020F0302020204030204" pitchFamily="34" charset="0"/>
                <a:cs typeface="Calibri Light" panose="020F0302020204030204" pitchFamily="34" charset="0"/>
              </a:rPr>
              <a:t>.</a:t>
            </a:r>
          </a:p>
          <a:p>
            <a:pPr lvl="1">
              <a:buFont typeface="+mj-lt"/>
              <a:buAutoNum type="arabicPeriod"/>
            </a:pPr>
            <a:endParaRPr lang="fr-CH" sz="1600" dirty="0">
              <a:latin typeface="Calibri Light" panose="020F0302020204030204" pitchFamily="34" charset="0"/>
              <a:cs typeface="Calibri Light" panose="020F0302020204030204" pitchFamily="34" charset="0"/>
            </a:endParaRPr>
          </a:p>
          <a:p>
            <a:pPr lvl="1">
              <a:buFont typeface="+mj-lt"/>
              <a:buAutoNum type="arabicPeriod"/>
            </a:pPr>
            <a:r>
              <a:rPr lang="fr-CH" sz="1600" b="1" u="sng" dirty="0" err="1">
                <a:solidFill>
                  <a:schemeClr val="accent3">
                    <a:lumMod val="75000"/>
                  </a:schemeClr>
                </a:solidFill>
                <a:latin typeface="Calibri Light" panose="020F0302020204030204" pitchFamily="34" charset="0"/>
                <a:cs typeface="Calibri Light" panose="020F0302020204030204" pitchFamily="34" charset="0"/>
              </a:rPr>
              <a:t>Interpretation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When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using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treatment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coding</a:t>
            </a:r>
            <a:r>
              <a:rPr lang="fr-CH" sz="1600" dirty="0">
                <a:latin typeface="Calibri Light" panose="020F0302020204030204" pitchFamily="34" charset="0"/>
                <a:cs typeface="Calibri Light" panose="020F0302020204030204" pitchFamily="34" charset="0"/>
              </a:rPr>
              <a:t> for the </a:t>
            </a:r>
            <a:r>
              <a:rPr lang="fr-CH" sz="1600" dirty="0" err="1">
                <a:latin typeface="Calibri Light" panose="020F0302020204030204" pitchFamily="34" charset="0"/>
                <a:cs typeface="Calibri Light" panose="020F0302020204030204" pitchFamily="34" charset="0"/>
              </a:rPr>
              <a:t>individual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(0/1), the model no longer has a population-</a:t>
            </a:r>
            <a:r>
              <a:rPr lang="fr-CH" sz="1600" dirty="0" err="1">
                <a:latin typeface="Calibri Light" panose="020F0302020204030204" pitchFamily="34" charset="0"/>
                <a:cs typeface="Calibri Light" panose="020F0302020204030204" pitchFamily="34" charset="0"/>
              </a:rPr>
              <a:t>level</a:t>
            </a:r>
            <a:r>
              <a:rPr lang="fr-CH" sz="1600" dirty="0">
                <a:latin typeface="Calibri Light" panose="020F0302020204030204" pitchFamily="34" charset="0"/>
                <a:cs typeface="Calibri Light" panose="020F0302020204030204" pitchFamily="34" charset="0"/>
              </a:rPr>
              <a:t> profile for the RT conditions, and </a:t>
            </a:r>
            <a:r>
              <a:rPr lang="fr-CH" sz="1600" dirty="0" err="1">
                <a:latin typeface="Calibri Light" panose="020F0302020204030204" pitchFamily="34" charset="0"/>
                <a:cs typeface="Calibri Light" panose="020F0302020204030204" pitchFamily="34" charset="0"/>
              </a:rPr>
              <a:t>always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needs</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conditioned</a:t>
            </a:r>
            <a:r>
              <a:rPr lang="fr-CH" sz="1600" dirty="0">
                <a:latin typeface="Calibri Light" panose="020F0302020204030204" pitchFamily="34" charset="0"/>
                <a:cs typeface="Calibri Light" panose="020F0302020204030204" pitchFamily="34" charset="0"/>
              </a:rPr>
              <a:t> on a </a:t>
            </a:r>
            <a:r>
              <a:rPr lang="fr-CH" sz="1600" dirty="0" err="1">
                <a:latin typeface="Calibri Light" panose="020F0302020204030204" pitchFamily="34" charset="0"/>
                <a:cs typeface="Calibri Light" panose="020F0302020204030204" pitchFamily="34" charset="0"/>
              </a:rPr>
              <a:t>particular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a:t>
            </a:r>
            <a:r>
              <a:rPr lang="fr-CH" sz="1600" dirty="0">
                <a:latin typeface="Calibri Light" panose="020F0302020204030204" pitchFamily="34" charset="0"/>
                <a:cs typeface="Calibri Light" panose="020F0302020204030204" pitchFamily="34" charset="0"/>
              </a:rPr>
              <a:t> for </a:t>
            </a:r>
            <a:r>
              <a:rPr lang="fr-CH" sz="1600" err="1">
                <a:latin typeface="Calibri Light" panose="020F0302020204030204" pitchFamily="34" charset="0"/>
                <a:cs typeface="Calibri Light" panose="020F0302020204030204" pitchFamily="34" charset="0"/>
              </a:rPr>
              <a:t>interpretation</a:t>
            </a:r>
            <a:r>
              <a:rPr lang="fr-CH" sz="1600">
                <a:latin typeface="Calibri Light" panose="020F0302020204030204" pitchFamily="34" charset="0"/>
                <a:cs typeface="Calibri Light" panose="020F0302020204030204" pitchFamily="34" charset="0"/>
              </a:rPr>
              <a:t>. As well, do we really have an interest in comparing pairs of subjects explicitly…?</a:t>
            </a:r>
          </a:p>
          <a:p>
            <a:pPr lvl="1">
              <a:buFont typeface="+mj-lt"/>
              <a:buAutoNum type="arabicPeriod"/>
            </a:pPr>
            <a:endParaRPr lang="fr-CH" sz="1600" dirty="0">
              <a:latin typeface="Calibri Light" panose="020F0302020204030204" pitchFamily="34" charset="0"/>
              <a:cs typeface="Calibri Light" panose="020F0302020204030204" pitchFamily="34" charset="0"/>
            </a:endParaRPr>
          </a:p>
          <a:p>
            <a:pPr lvl="1">
              <a:buFont typeface="+mj-lt"/>
              <a:buAutoNum type="arabicPeriod"/>
            </a:pPr>
            <a:r>
              <a:rPr lang="fr-CH" sz="1600" b="1" u="sng" dirty="0">
                <a:solidFill>
                  <a:schemeClr val="accent3">
                    <a:lumMod val="75000"/>
                  </a:schemeClr>
                </a:solidFill>
                <a:latin typeface="Calibri Light" panose="020F0302020204030204" pitchFamily="34" charset="0"/>
                <a:cs typeface="Calibri Light" panose="020F0302020204030204" pitchFamily="34" charset="0"/>
              </a:rPr>
              <a:t>Simplification</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categorical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only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allows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differ</a:t>
            </a:r>
            <a:r>
              <a:rPr lang="fr-CH" sz="1600" dirty="0">
                <a:latin typeface="Calibri Light" panose="020F0302020204030204" pitchFamily="34" charset="0"/>
                <a:cs typeface="Calibri Light" panose="020F0302020204030204" pitchFamily="34" charset="0"/>
              </a:rPr>
              <a:t> in </a:t>
            </a:r>
            <a:r>
              <a:rPr lang="fr-CH" sz="1600" dirty="0" err="1">
                <a:latin typeface="Calibri Light" panose="020F0302020204030204" pitchFamily="34" charset="0"/>
                <a:cs typeface="Calibri Light" panose="020F0302020204030204" pitchFamily="34" charset="0"/>
              </a:rPr>
              <a:t>their</a:t>
            </a:r>
            <a:r>
              <a:rPr lang="fr-CH" sz="1600" dirty="0">
                <a:latin typeface="Calibri Light" panose="020F0302020204030204" pitchFamily="34" charset="0"/>
                <a:cs typeface="Calibri Light" panose="020F0302020204030204" pitchFamily="34" charset="0"/>
              </a:rPr>
              <a:t> RT profile by a </a:t>
            </a:r>
            <a:r>
              <a:rPr lang="fr-CH" sz="1600" i="1" dirty="0">
                <a:latin typeface="Calibri Light" panose="020F0302020204030204" pitchFamily="34" charset="0"/>
                <a:cs typeface="Calibri Light" panose="020F0302020204030204" pitchFamily="34" charset="0"/>
              </a:rPr>
              <a:t>constant</a:t>
            </a:r>
            <a:r>
              <a:rPr lang="fr-CH" sz="1600" dirty="0">
                <a:latin typeface="Calibri Light" panose="020F0302020204030204" pitchFamily="34" charset="0"/>
                <a:cs typeface="Calibri Light" panose="020F0302020204030204" pitchFamily="34" charset="0"/>
              </a:rPr>
              <a:t> value, but </a:t>
            </a:r>
            <a:r>
              <a:rPr lang="fr-CH" sz="1600" dirty="0" err="1">
                <a:latin typeface="Calibri Light" panose="020F0302020204030204" pitchFamily="34" charset="0"/>
                <a:cs typeface="Calibri Light" panose="020F0302020204030204" pitchFamily="34" charset="0"/>
              </a:rPr>
              <a:t>it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still</a:t>
            </a:r>
            <a:r>
              <a:rPr lang="fr-CH" sz="1600" dirty="0">
                <a:latin typeface="Calibri Light" panose="020F0302020204030204" pitchFamily="34" charset="0"/>
                <a:cs typeface="Calibri Light" panose="020F0302020204030204" pitchFamily="34" charset="0"/>
              </a:rPr>
              <a:t> forces </a:t>
            </a:r>
            <a:r>
              <a:rPr lang="fr-CH" sz="1600">
                <a:latin typeface="Calibri Light" panose="020F0302020204030204" pitchFamily="34" charset="0"/>
                <a:cs typeface="Calibri Light" panose="020F0302020204030204" pitchFamily="34" charset="0"/>
              </a:rPr>
              <a:t>the condition differences </a:t>
            </a:r>
            <a:r>
              <a:rPr lang="fr-CH" sz="1600" dirty="0">
                <a:latin typeface="Calibri Light" panose="020F0302020204030204" pitchFamily="34" charset="0"/>
                <a:cs typeface="Calibri Light" panose="020F0302020204030204" pitchFamily="34" charset="0"/>
              </a:rPr>
              <a:t>to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same</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some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may</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not be true!</a:t>
            </a:r>
          </a:p>
          <a:p>
            <a:pPr lvl="1">
              <a:buFont typeface="+mj-lt"/>
              <a:buAutoNum type="arabicPeriod"/>
            </a:pPr>
            <a:endParaRPr lang="fr-CH" sz="1600" dirty="0">
              <a:latin typeface="Calibri Light" panose="020F0302020204030204" pitchFamily="34" charset="0"/>
              <a:cs typeface="Calibri Light" panose="020F0302020204030204" pitchFamily="34" charset="0"/>
            </a:endParaRPr>
          </a:p>
          <a:p>
            <a:pPr lvl="1">
              <a:buFont typeface="+mj-lt"/>
              <a:buAutoNum type="arabicPeriod"/>
            </a:pPr>
            <a:r>
              <a:rPr lang="fr-CH" sz="1600" b="1" u="sng" dirty="0" err="1">
                <a:solidFill>
                  <a:schemeClr val="accent3">
                    <a:lumMod val="75000"/>
                  </a:schemeClr>
                </a:solidFill>
                <a:latin typeface="Calibri Light" panose="020F0302020204030204" pitchFamily="34" charset="0"/>
                <a:cs typeface="Calibri Light" panose="020F0302020204030204" pitchFamily="34" charset="0"/>
              </a:rPr>
              <a:t>Generalization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typically</a:t>
            </a:r>
            <a:r>
              <a:rPr lang="fr-CH" sz="1600" dirty="0">
                <a:latin typeface="Calibri Light" panose="020F0302020204030204" pitchFamily="34" charset="0"/>
                <a:cs typeface="Calibri Light" panose="020F0302020204030204" pitchFamily="34" charset="0"/>
              </a:rPr>
              <a:t> a </a:t>
            </a:r>
            <a:r>
              <a:rPr lang="fr-CH" sz="1600" i="1" dirty="0" err="1">
                <a:latin typeface="Calibri Light" panose="020F0302020204030204" pitchFamily="34" charset="0"/>
                <a:cs typeface="Calibri Light" panose="020F0302020204030204" pitchFamily="34" charset="0"/>
              </a:rPr>
              <a:t>random</a:t>
            </a:r>
            <a:r>
              <a:rPr lang="fr-CH" sz="1600" i="1"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sample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from</a:t>
            </a:r>
            <a:r>
              <a:rPr lang="fr-CH" sz="1600" dirty="0">
                <a:latin typeface="Calibri Light" panose="020F0302020204030204" pitchFamily="34" charset="0"/>
                <a:cs typeface="Calibri Light" panose="020F0302020204030204" pitchFamily="34" charset="0"/>
              </a:rPr>
              <a:t> a population of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Treating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as </a:t>
            </a:r>
            <a:r>
              <a:rPr lang="fr-CH" sz="1600" dirty="0" err="1">
                <a:latin typeface="Calibri Light" panose="020F0302020204030204" pitchFamily="34" charset="0"/>
                <a:cs typeface="Calibri Light" panose="020F0302020204030204" pitchFamily="34" charset="0"/>
              </a:rPr>
              <a:t>fixed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however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pretends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sampled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a:t>
            </a:r>
            <a:r>
              <a:rPr lang="fr-CH" sz="1600" i="1" dirty="0">
                <a:latin typeface="Calibri Light" panose="020F0302020204030204" pitchFamily="34" charset="0"/>
                <a:cs typeface="Calibri Light" panose="020F0302020204030204" pitchFamily="34" charset="0"/>
              </a:rPr>
              <a:t>are </a:t>
            </a:r>
            <a:r>
              <a:rPr lang="fr-CH" sz="1600" dirty="0">
                <a:latin typeface="Calibri Light" panose="020F0302020204030204" pitchFamily="34" charset="0"/>
                <a:cs typeface="Calibri Light" panose="020F0302020204030204" pitchFamily="34" charset="0"/>
              </a:rPr>
              <a:t>the population. </a:t>
            </a:r>
            <a:r>
              <a:rPr lang="fr-CH" sz="1600" dirty="0" err="1">
                <a:latin typeface="Calibri Light" panose="020F0302020204030204" pitchFamily="34" charset="0"/>
                <a:cs typeface="Calibri Light" panose="020F0302020204030204" pitchFamily="34" charset="0"/>
              </a:rPr>
              <a:t>Any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statistical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inference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valid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only</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particular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sample</a:t>
            </a:r>
            <a:r>
              <a:rPr lang="fr-CH" sz="1600" dirty="0">
                <a:latin typeface="Calibri Light" panose="020F0302020204030204" pitchFamily="34" charset="0"/>
                <a:cs typeface="Calibri Light" panose="020F0302020204030204" pitchFamily="34" charset="0"/>
              </a:rPr>
              <a:t> of </a:t>
            </a:r>
            <a:r>
              <a:rPr lang="fr-CH" sz="1600" err="1">
                <a:latin typeface="Calibri Light" panose="020F0302020204030204" pitchFamily="34" charset="0"/>
                <a:cs typeface="Calibri Light" panose="020F0302020204030204" pitchFamily="34" charset="0"/>
              </a:rPr>
              <a:t>subjects</a:t>
            </a:r>
            <a:r>
              <a:rPr lang="fr-CH" sz="1600">
                <a:latin typeface="Calibri Light" panose="020F0302020204030204" pitchFamily="34" charset="0"/>
                <a:cs typeface="Calibri Light" panose="020F0302020204030204" pitchFamily="34" charset="0"/>
              </a:rPr>
              <a:t>.</a:t>
            </a:r>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Fixed subject intercept – Naïve approach</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671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199"/>
            <a:ext cx="9793088" cy="5141167"/>
          </a:xfrm>
        </p:spPr>
        <p:txBody>
          <a:bodyPr>
            <a:normAutofit/>
          </a:bodyPr>
          <a:lstStyle/>
          <a:p>
            <a:r>
              <a:rPr lang="fr-CH" sz="1600" dirty="0" err="1">
                <a:latin typeface="Calibri Light" panose="020F0302020204030204" pitchFamily="34" charset="0"/>
                <a:cs typeface="Calibri Light" panose="020F0302020204030204" pitchFamily="34" charset="0"/>
              </a:rPr>
              <a:t>Many</a:t>
            </a:r>
            <a:r>
              <a:rPr lang="fr-CH" sz="1600" dirty="0">
                <a:latin typeface="Calibri Light" panose="020F0302020204030204" pitchFamily="34" charset="0"/>
                <a:cs typeface="Calibri Light" panose="020F0302020204030204" pitchFamily="34" charset="0"/>
              </a:rPr>
              <a:t> variables </a:t>
            </a:r>
            <a:r>
              <a:rPr lang="fr-CH" sz="1600">
                <a:latin typeface="Calibri Light" panose="020F0302020204030204" pitchFamily="34" charset="0"/>
                <a:cs typeface="Calibri Light" panose="020F0302020204030204" pitchFamily="34" charset="0"/>
              </a:rPr>
              <a:t>influence a </a:t>
            </a:r>
            <a:r>
              <a:rPr lang="fr-CH" sz="1600" dirty="0" err="1">
                <a:latin typeface="Calibri Light" panose="020F0302020204030204" pitchFamily="34" charset="0"/>
                <a:cs typeface="Calibri Light" panose="020F0302020204030204" pitchFamily="34" charset="0"/>
              </a:rPr>
              <a:t>study</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without</a:t>
            </a:r>
            <a:r>
              <a:rPr lang="fr-CH" sz="1600">
                <a:latin typeface="Calibri Light" panose="020F0302020204030204" pitchFamily="34" charset="0"/>
                <a:cs typeface="Calibri Light" panose="020F0302020204030204" pitchFamily="34" charset="0"/>
              </a:rPr>
              <a:t> being </a:t>
            </a:r>
            <a:r>
              <a:rPr lang="fr-CH" sz="1600" dirty="0">
                <a:latin typeface="Calibri Light" panose="020F0302020204030204" pitchFamily="34" charset="0"/>
                <a:cs typeface="Calibri Light" panose="020F0302020204030204" pitchFamily="34" charset="0"/>
              </a:rPr>
              <a:t>an explicit part of </a:t>
            </a:r>
            <a:r>
              <a:rPr lang="fr-CH" sz="1600">
                <a:latin typeface="Calibri Light" panose="020F0302020204030204" pitchFamily="34" charset="0"/>
                <a:cs typeface="Calibri Light" panose="020F0302020204030204" pitchFamily="34" charset="0"/>
              </a:rPr>
              <a:t>the design, e.g.:</a:t>
            </a:r>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pPr lvl="1"/>
            <a:r>
              <a:rPr lang="fr-CH" sz="1400" dirty="0">
                <a:latin typeface="Calibri Light" panose="020F0302020204030204" pitchFamily="34" charset="0"/>
                <a:cs typeface="Calibri Light" panose="020F0302020204030204" pitchFamily="34" charset="0"/>
              </a:rPr>
              <a:t>A </a:t>
            </a:r>
            <a:r>
              <a:rPr lang="fr-CH" sz="1400" dirty="0" err="1">
                <a:latin typeface="Calibri Light" panose="020F0302020204030204" pitchFamily="34" charset="0"/>
                <a:cs typeface="Calibri Light" panose="020F0302020204030204" pitchFamily="34" charset="0"/>
              </a:rPr>
              <a:t>random</a:t>
            </a:r>
            <a:r>
              <a:rPr lang="fr-CH" sz="1400" dirty="0">
                <a:latin typeface="Calibri Light" panose="020F0302020204030204" pitchFamily="34" charset="0"/>
                <a:cs typeface="Calibri Light" panose="020F0302020204030204" pitchFamily="34" charset="0"/>
              </a:rPr>
              <a:t> group of </a:t>
            </a:r>
            <a:r>
              <a:rPr lang="fr-CH" sz="1400" dirty="0" err="1">
                <a:latin typeface="Calibri Light" panose="020F0302020204030204" pitchFamily="34" charset="0"/>
                <a:cs typeface="Calibri Light" panose="020F0302020204030204" pitchFamily="34" charset="0"/>
              </a:rPr>
              <a:t>subjects</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that</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was</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sampled</a:t>
            </a:r>
            <a:r>
              <a:rPr lang="fr-CH" sz="1400" dirty="0">
                <a:latin typeface="Calibri Light" panose="020F0302020204030204" pitchFamily="34" charset="0"/>
                <a:cs typeface="Calibri Light" panose="020F0302020204030204" pitchFamily="34" charset="0"/>
              </a:rPr>
              <a:t> for the </a:t>
            </a:r>
            <a:r>
              <a:rPr lang="fr-CH" sz="1400" dirty="0" err="1">
                <a:latin typeface="Calibri Light" panose="020F0302020204030204" pitchFamily="34" charset="0"/>
                <a:cs typeface="Calibri Light" panose="020F0302020204030204" pitchFamily="34" charset="0"/>
              </a:rPr>
              <a:t>study</a:t>
            </a:r>
            <a:endParaRPr lang="fr-CH" sz="1400" dirty="0">
              <a:latin typeface="Calibri Light" panose="020F0302020204030204" pitchFamily="34" charset="0"/>
              <a:cs typeface="Calibri Light" panose="020F0302020204030204" pitchFamily="34" charset="0"/>
            </a:endParaRPr>
          </a:p>
          <a:p>
            <a:pPr lvl="1"/>
            <a:r>
              <a:rPr lang="fr-CH" sz="1400" dirty="0">
                <a:latin typeface="Calibri Light" panose="020F0302020204030204" pitchFamily="34" charset="0"/>
                <a:cs typeface="Calibri Light" panose="020F0302020204030204" pitchFamily="34" charset="0"/>
              </a:rPr>
              <a:t>A </a:t>
            </a:r>
            <a:r>
              <a:rPr lang="fr-CH" sz="1400" dirty="0" err="1">
                <a:latin typeface="Calibri Light" panose="020F0302020204030204" pitchFamily="34" charset="0"/>
                <a:cs typeface="Calibri Light" panose="020F0302020204030204" pitchFamily="34" charset="0"/>
              </a:rPr>
              <a:t>random</a:t>
            </a:r>
            <a:r>
              <a:rPr lang="fr-CH" sz="1400" dirty="0">
                <a:latin typeface="Calibri Light" panose="020F0302020204030204" pitchFamily="34" charset="0"/>
                <a:cs typeface="Calibri Light" panose="020F0302020204030204" pitchFamily="34" charset="0"/>
              </a:rPr>
              <a:t> set of stimuli </a:t>
            </a:r>
            <a:r>
              <a:rPr lang="fr-CH" sz="1400" dirty="0" err="1">
                <a:latin typeface="Calibri Light" panose="020F0302020204030204" pitchFamily="34" charset="0"/>
                <a:cs typeface="Calibri Light" panose="020F0302020204030204" pitchFamily="34" charset="0"/>
              </a:rPr>
              <a:t>that</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was</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sampled</a:t>
            </a:r>
            <a:r>
              <a:rPr lang="fr-CH" sz="1400" dirty="0">
                <a:latin typeface="Calibri Light" panose="020F0302020204030204" pitchFamily="34" charset="0"/>
                <a:cs typeface="Calibri Light" panose="020F0302020204030204" pitchFamily="34" charset="0"/>
              </a:rPr>
              <a:t> for the </a:t>
            </a:r>
            <a:r>
              <a:rPr lang="fr-CH" sz="1400" dirty="0" err="1">
                <a:latin typeface="Calibri Light" panose="020F0302020204030204" pitchFamily="34" charset="0"/>
                <a:cs typeface="Calibri Light" panose="020F0302020204030204" pitchFamily="34" charset="0"/>
              </a:rPr>
              <a:t>study</a:t>
            </a:r>
            <a:r>
              <a:rPr lang="fr-CH" sz="1400" dirty="0">
                <a:latin typeface="Calibri Light" panose="020F0302020204030204" pitchFamily="34" charset="0"/>
                <a:cs typeface="Calibri Light" panose="020F0302020204030204" pitchFamily="34" charset="0"/>
              </a:rPr>
              <a:t> (e.g., photos </a:t>
            </a:r>
            <a:r>
              <a:rPr lang="fr-CH" sz="1400" dirty="0" err="1">
                <a:latin typeface="Calibri Light" panose="020F0302020204030204" pitchFamily="34" charset="0"/>
                <a:cs typeface="Calibri Light" panose="020F0302020204030204" pitchFamily="34" charset="0"/>
              </a:rPr>
              <a:t>from</a:t>
            </a:r>
            <a:r>
              <a:rPr lang="fr-CH" sz="1400" dirty="0">
                <a:latin typeface="Calibri Light" panose="020F0302020204030204" pitchFamily="34" charset="0"/>
                <a:cs typeface="Calibri Light" panose="020F0302020204030204" pitchFamily="34" charset="0"/>
              </a:rPr>
              <a:t> IAPS)</a:t>
            </a:r>
          </a:p>
          <a:p>
            <a:pPr lvl="1"/>
            <a:r>
              <a:rPr lang="fr-CH" sz="1400" dirty="0" err="1">
                <a:latin typeface="Calibri Light" panose="020F0302020204030204" pitchFamily="34" charset="0"/>
                <a:cs typeface="Calibri Light" panose="020F0302020204030204" pitchFamily="34" charset="0"/>
              </a:rPr>
              <a:t>Hour</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day</a:t>
            </a:r>
            <a:r>
              <a:rPr lang="fr-CH" sz="1400" dirty="0">
                <a:latin typeface="Calibri Light" panose="020F0302020204030204" pitchFamily="34" charset="0"/>
                <a:cs typeface="Calibri Light" panose="020F0302020204030204" pitchFamily="34" charset="0"/>
              </a:rPr>
              <a:t>, or </a:t>
            </a:r>
            <a:r>
              <a:rPr lang="fr-CH" sz="1400" dirty="0" err="1">
                <a:latin typeface="Calibri Light" panose="020F0302020204030204" pitchFamily="34" charset="0"/>
                <a:cs typeface="Calibri Light" panose="020F0302020204030204" pitchFamily="34" charset="0"/>
              </a:rPr>
              <a:t>season</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when</a:t>
            </a:r>
            <a:r>
              <a:rPr lang="fr-CH" sz="1400" dirty="0">
                <a:latin typeface="Calibri Light" panose="020F0302020204030204" pitchFamily="34" charset="0"/>
                <a:cs typeface="Calibri Light" panose="020F0302020204030204" pitchFamily="34" charset="0"/>
              </a:rPr>
              <a:t> the </a:t>
            </a:r>
            <a:r>
              <a:rPr lang="fr-CH" sz="1400" dirty="0" err="1">
                <a:latin typeface="Calibri Light" panose="020F0302020204030204" pitchFamily="34" charset="0"/>
                <a:cs typeface="Calibri Light" panose="020F0302020204030204" pitchFamily="34" charset="0"/>
              </a:rPr>
              <a:t>study</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took</a:t>
            </a:r>
            <a:r>
              <a:rPr lang="fr-CH" sz="1400" dirty="0">
                <a:latin typeface="Calibri Light" panose="020F0302020204030204" pitchFamily="34" charset="0"/>
                <a:cs typeface="Calibri Light" panose="020F0302020204030204" pitchFamily="34" charset="0"/>
              </a:rPr>
              <a:t> place</a:t>
            </a:r>
          </a:p>
          <a:p>
            <a:pPr lvl="1"/>
            <a:r>
              <a:rPr lang="fr-CH" sz="1400" dirty="0">
                <a:latin typeface="Calibri Light" panose="020F0302020204030204" pitchFamily="34" charset="0"/>
                <a:cs typeface="Calibri Light" panose="020F0302020204030204" pitchFamily="34" charset="0"/>
              </a:rPr>
              <a:t>Country, city, or </a:t>
            </a:r>
            <a:r>
              <a:rPr lang="fr-CH" sz="1400" dirty="0" err="1">
                <a:latin typeface="Calibri Light" panose="020F0302020204030204" pitchFamily="34" charset="0"/>
                <a:cs typeface="Calibri Light" panose="020F0302020204030204" pitchFamily="34" charset="0"/>
              </a:rPr>
              <a:t>even</a:t>
            </a:r>
            <a:r>
              <a:rPr lang="fr-CH" sz="1400" dirty="0">
                <a:latin typeface="Calibri Light" panose="020F0302020204030204" pitchFamily="34" charset="0"/>
                <a:cs typeface="Calibri Light" panose="020F0302020204030204" pitchFamily="34" charset="0"/>
              </a:rPr>
              <a:t> the </a:t>
            </a:r>
            <a:r>
              <a:rPr lang="fr-CH" sz="1400" dirty="0" err="1">
                <a:latin typeface="Calibri Light" panose="020F0302020204030204" pitchFamily="34" charset="0"/>
                <a:cs typeface="Calibri Light" panose="020F0302020204030204" pitchFamily="34" charset="0"/>
              </a:rPr>
              <a:t>lab</a:t>
            </a:r>
            <a:r>
              <a:rPr lang="fr-CH" sz="1400" dirty="0">
                <a:latin typeface="Calibri Light" panose="020F0302020204030204" pitchFamily="34" charset="0"/>
                <a:cs typeface="Calibri Light" panose="020F0302020204030204" pitchFamily="34" charset="0"/>
              </a:rPr>
              <a:t> in </a:t>
            </a:r>
            <a:r>
              <a:rPr lang="fr-CH" sz="1400" dirty="0" err="1">
                <a:latin typeface="Calibri Light" panose="020F0302020204030204" pitchFamily="34" charset="0"/>
                <a:cs typeface="Calibri Light" panose="020F0302020204030204" pitchFamily="34" charset="0"/>
              </a:rPr>
              <a:t>which</a:t>
            </a:r>
            <a:r>
              <a:rPr lang="fr-CH" sz="1400" dirty="0">
                <a:latin typeface="Calibri Light" panose="020F0302020204030204" pitchFamily="34" charset="0"/>
                <a:cs typeface="Calibri Light" panose="020F0302020204030204" pitchFamily="34" charset="0"/>
              </a:rPr>
              <a:t> the </a:t>
            </a:r>
            <a:r>
              <a:rPr lang="fr-CH" sz="1400" dirty="0" err="1">
                <a:latin typeface="Calibri Light" panose="020F0302020204030204" pitchFamily="34" charset="0"/>
                <a:cs typeface="Calibri Light" panose="020F0302020204030204" pitchFamily="34" charset="0"/>
              </a:rPr>
              <a:t>study</a:t>
            </a:r>
            <a:r>
              <a:rPr lang="fr-CH" sz="1400" dirty="0">
                <a:latin typeface="Calibri Light" panose="020F0302020204030204" pitchFamily="34" charset="0"/>
                <a:cs typeface="Calibri Light" panose="020F0302020204030204" pitchFamily="34" charset="0"/>
              </a:rPr>
              <a:t> </a:t>
            </a:r>
            <a:r>
              <a:rPr lang="fr-CH" sz="1400" err="1">
                <a:latin typeface="Calibri Light" panose="020F0302020204030204" pitchFamily="34" charset="0"/>
                <a:cs typeface="Calibri Light" panose="020F0302020204030204" pitchFamily="34" charset="0"/>
              </a:rPr>
              <a:t>took</a:t>
            </a:r>
            <a:r>
              <a:rPr lang="fr-CH" sz="1400">
                <a:latin typeface="Calibri Light" panose="020F0302020204030204" pitchFamily="34" charset="0"/>
                <a:cs typeface="Calibri Light" panose="020F0302020204030204" pitchFamily="34" charset="0"/>
              </a:rPr>
              <a:t> place</a:t>
            </a:r>
            <a:endParaRPr lang="fr-CH" sz="1400" dirty="0">
              <a:latin typeface="Calibri Light" panose="020F0302020204030204" pitchFamily="34" charset="0"/>
              <a:cs typeface="Calibri Light" panose="020F0302020204030204" pitchFamily="34" charset="0"/>
            </a:endParaRPr>
          </a:p>
          <a:p>
            <a:pPr marL="57150" indent="0">
              <a:buNone/>
            </a:pPr>
            <a:endParaRPr lang="fr-CH" sz="1600" dirty="0">
              <a:latin typeface="Calibri Light" panose="020F0302020204030204" pitchFamily="34" charset="0"/>
              <a:cs typeface="Calibri Light" panose="020F0302020204030204" pitchFamily="34" charset="0"/>
            </a:endParaRPr>
          </a:p>
          <a:p>
            <a:r>
              <a:rPr lang="en-GB" sz="1600">
                <a:latin typeface="Calibri Light" panose="020F0302020204030204" pitchFamily="34" charset="0"/>
                <a:cs typeface="Calibri Light" panose="020F0302020204030204" pitchFamily="34" charset="0"/>
              </a:rPr>
              <a:t>These examples contribute </a:t>
            </a:r>
            <a:r>
              <a:rPr lang="en-GB" sz="1600" dirty="0">
                <a:solidFill>
                  <a:srgbClr val="0070C0"/>
                </a:solidFill>
                <a:latin typeface="Calibri Light" panose="020F0302020204030204" pitchFamily="34" charset="0"/>
                <a:cs typeface="Calibri Light" panose="020F0302020204030204" pitchFamily="34" charset="0"/>
              </a:rPr>
              <a:t>random variation </a:t>
            </a:r>
            <a:r>
              <a:rPr lang="en-GB" sz="1600">
                <a:latin typeface="Calibri Light" panose="020F0302020204030204" pitchFamily="34" charset="0"/>
                <a:cs typeface="Calibri Light" panose="020F0302020204030204" pitchFamily="34" charset="0"/>
              </a:rPr>
              <a:t>to measurement: With </a:t>
            </a:r>
            <a:r>
              <a:rPr lang="en-GB" sz="1600" dirty="0">
                <a:latin typeface="Calibri Light" panose="020F0302020204030204" pitchFamily="34" charset="0"/>
                <a:cs typeface="Calibri Light" panose="020F0302020204030204" pitchFamily="34" charset="0"/>
              </a:rPr>
              <a:t>a different sample of subjects we will have slightly different measurements. This is opposed to manipulations (e.g., conditions), or controlling covariates (e.g., age), whose levels are typically fixed and therefore contribute fixed variation to measurement.</a:t>
            </a:r>
          </a:p>
          <a:p>
            <a:endParaRPr lang="en-GB" sz="1600" dirty="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The levels </a:t>
            </a:r>
            <a:r>
              <a:rPr lang="fr-CH" sz="1600" dirty="0">
                <a:latin typeface="Calibri Light" panose="020F0302020204030204" pitchFamily="34" charset="0"/>
                <a:cs typeface="Calibri Light" panose="020F0302020204030204" pitchFamily="34" charset="0"/>
              </a:rPr>
              <a:t>of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variables </a:t>
            </a:r>
            <a:r>
              <a:rPr lang="fr-CH" sz="1600" dirty="0" err="1">
                <a:latin typeface="Calibri Light" panose="020F0302020204030204" pitchFamily="34" charset="0"/>
                <a:cs typeface="Calibri Light" panose="020F0302020204030204" pitchFamily="34" charset="0"/>
              </a:rPr>
              <a:t>typically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represent</a:t>
            </a:r>
            <a:r>
              <a:rPr lang="fr-CH" sz="1600" dirty="0">
                <a:latin typeface="Calibri Light" panose="020F0302020204030204" pitchFamily="34" charset="0"/>
                <a:cs typeface="Calibri Light" panose="020F0302020204030204" pitchFamily="34" charset="0"/>
              </a:rPr>
              <a:t> a </a:t>
            </a:r>
            <a:r>
              <a:rPr lang="fr-CH" sz="1600" dirty="0" err="1">
                <a:solidFill>
                  <a:srgbClr val="0070C0"/>
                </a:solidFill>
                <a:latin typeface="Calibri Light" panose="020F0302020204030204" pitchFamily="34" charset="0"/>
                <a:cs typeface="Calibri Light" panose="020F0302020204030204" pitchFamily="34" charset="0"/>
              </a:rPr>
              <a:t>random</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sample</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from</a:t>
            </a:r>
            <a:r>
              <a:rPr lang="fr-CH" sz="1600" dirty="0">
                <a:solidFill>
                  <a:srgbClr val="0070C0"/>
                </a:solidFill>
                <a:latin typeface="Calibri Light" panose="020F0302020204030204" pitchFamily="34" charset="0"/>
                <a:cs typeface="Calibri Light" panose="020F0302020204030204" pitchFamily="34" charset="0"/>
              </a:rPr>
              <a:t> a population </a:t>
            </a:r>
            <a:r>
              <a:rPr lang="fr-CH" sz="1600" dirty="0">
                <a:latin typeface="Calibri Light" panose="020F0302020204030204" pitchFamily="34" charset="0"/>
                <a:cs typeface="Calibri Light" panose="020F0302020204030204" pitchFamily="34" charset="0"/>
              </a:rPr>
              <a:t>of </a:t>
            </a:r>
            <a:r>
              <a:rPr lang="fr-CH" sz="1600" err="1">
                <a:latin typeface="Calibri Light" panose="020F0302020204030204" pitchFamily="34" charset="0"/>
                <a:cs typeface="Calibri Light" panose="020F0302020204030204" pitchFamily="34" charset="0"/>
              </a:rPr>
              <a:t>their</a:t>
            </a:r>
            <a:r>
              <a:rPr lang="fr-CH" sz="1600">
                <a:latin typeface="Calibri Light" panose="020F0302020204030204" pitchFamily="34" charset="0"/>
                <a:cs typeface="Calibri Light" panose="020F0302020204030204" pitchFamily="34" charset="0"/>
              </a:rPr>
              <a:t> levels</a:t>
            </a:r>
            <a:r>
              <a:rPr lang="fr-CH" sz="1600" dirty="0">
                <a:latin typeface="Calibri Light" panose="020F0302020204030204" pitchFamily="34" charset="0"/>
                <a:cs typeface="Calibri Light" panose="020F0302020204030204" pitchFamily="34" charset="0"/>
              </a:rPr>
              <a:t>, e.g., a population of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or a population </a:t>
            </a:r>
            <a:r>
              <a:rPr lang="fr-CH" sz="1600">
                <a:latin typeface="Calibri Light" panose="020F0302020204030204" pitchFamily="34" charset="0"/>
                <a:cs typeface="Calibri Light" panose="020F0302020204030204" pitchFamily="34" charset="0"/>
              </a:rPr>
              <a:t>of stimuli. </a:t>
            </a:r>
            <a:r>
              <a:rPr lang="en-GB" sz="1600" dirty="0">
                <a:latin typeface="Calibri Light" panose="020F0302020204030204" pitchFamily="34" charset="0"/>
                <a:cs typeface="Calibri Light" panose="020F0302020204030204" pitchFamily="34" charset="0"/>
              </a:rPr>
              <a:t>Just as we want the results of our analysis to </a:t>
            </a:r>
            <a:r>
              <a:rPr lang="en-GB" sz="1600" dirty="0">
                <a:solidFill>
                  <a:srgbClr val="0070C0"/>
                </a:solidFill>
                <a:latin typeface="Calibri Light" panose="020F0302020204030204" pitchFamily="34" charset="0"/>
                <a:cs typeface="Calibri Light" panose="020F0302020204030204" pitchFamily="34" charset="0"/>
              </a:rPr>
              <a:t>generalize to the population </a:t>
            </a:r>
            <a:r>
              <a:rPr lang="en-GB" sz="1600" dirty="0">
                <a:latin typeface="Calibri Light" panose="020F0302020204030204" pitchFamily="34" charset="0"/>
                <a:cs typeface="Calibri Light" panose="020F0302020204030204" pitchFamily="34" charset="0"/>
              </a:rPr>
              <a:t>of subjects, we want to generalize to the population of stimuli, times, days, or countries.</a:t>
            </a:r>
            <a:endParaRPr lang="fr-CH" sz="1600" dirty="0">
              <a:latin typeface="Calibri Light" panose="020F0302020204030204" pitchFamily="34" charset="0"/>
              <a:cs typeface="Calibri Light" panose="020F0302020204030204" pitchFamily="34" charset="0"/>
            </a:endParaRPr>
          </a:p>
          <a:p>
            <a:pPr marL="0" indent="0">
              <a:buNone/>
            </a:pPr>
            <a:endParaRPr lang="en-GB" sz="1600" dirty="0">
              <a:latin typeface="Calibri Light" panose="020F0302020204030204" pitchFamily="34" charset="0"/>
              <a:cs typeface="Calibri Light" panose="020F0302020204030204" pitchFamily="34" charset="0"/>
            </a:endParaRPr>
          </a:p>
          <a:p>
            <a:r>
              <a:rPr lang="en-GB" sz="1600" dirty="0">
                <a:latin typeface="Calibri Light" panose="020F0302020204030204" pitchFamily="34" charset="0"/>
                <a:cs typeface="Calibri Light" panose="020F0302020204030204" pitchFamily="34" charset="0"/>
              </a:rPr>
              <a:t>Multilevel linear regression achieves this by treating these variables explicitly as random</a:t>
            </a:r>
            <a:r>
              <a:rPr lang="en-GB" sz="1600">
                <a:latin typeface="Calibri Light" panose="020F0302020204030204" pitchFamily="34" charset="0"/>
                <a:cs typeface="Calibri Light" panose="020F0302020204030204" pitchFamily="34" charset="0"/>
              </a:rPr>
              <a:t>. As such, the model is a </a:t>
            </a:r>
            <a:r>
              <a:rPr lang="en-GB" sz="1600" dirty="0">
                <a:latin typeface="Calibri Light" panose="020F0302020204030204" pitchFamily="34" charset="0"/>
                <a:cs typeface="Calibri Light" panose="020F0302020204030204" pitchFamily="34" charset="0"/>
              </a:rPr>
              <a:t>hierarchical approach to modelling repeated measures covariance.</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Random versus fixed sources of variation</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7287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en-GB" sz="1600">
                <a:latin typeface="Calibri Light" panose="020F0302020204030204" pitchFamily="34" charset="0"/>
                <a:cs typeface="Calibri Light" panose="020F0302020204030204" pitchFamily="34" charset="0"/>
              </a:rPr>
              <a:t>The simplest type of hierarchical regression is the </a:t>
            </a:r>
            <a:r>
              <a:rPr lang="en-GB" sz="1600">
                <a:solidFill>
                  <a:srgbClr val="0070C0"/>
                </a:solidFill>
                <a:latin typeface="Calibri Light" panose="020F0302020204030204" pitchFamily="34" charset="0"/>
                <a:cs typeface="Calibri Light" panose="020F0302020204030204" pitchFamily="34" charset="0"/>
              </a:rPr>
              <a:t>so-called random intercept model</a:t>
            </a:r>
            <a:r>
              <a:rPr lang="en-GB" sz="1600">
                <a:latin typeface="Calibri Light" panose="020F0302020204030204" pitchFamily="34" charset="0"/>
                <a:cs typeface="Calibri Light" panose="020F0302020204030204" pitchFamily="34" charset="0"/>
              </a:rPr>
              <a:t>. Here, I illustrate the model for simple one-way regression:</a:t>
            </a:r>
          </a:p>
          <a:p>
            <a:endParaRPr lang="fr-CH" sz="1600">
              <a:latin typeface="Times New Roman" panose="02020603050405020304" pitchFamily="18" charset="0"/>
              <a:cs typeface="Times New Roman" panose="02020603050405020304" pitchFamily="18" charset="0"/>
            </a:endParaRPr>
          </a:p>
          <a:p>
            <a:pPr marL="0" indent="0" algn="ctr">
              <a:buNone/>
            </a:pPr>
            <a:r>
              <a:rPr lang="fr-CH" sz="1800" i="1">
                <a:latin typeface="Times New Roman" panose="02020603050405020304" pitchFamily="18" charset="0"/>
                <a:cs typeface="Times New Roman" panose="02020603050405020304" pitchFamily="18" charset="0"/>
              </a:rPr>
              <a:t>Y</a:t>
            </a:r>
            <a:r>
              <a:rPr lang="fr-CH" sz="1800" i="1" baseline="-25000">
                <a:latin typeface="Times New Roman" panose="02020603050405020304" pitchFamily="18" charset="0"/>
                <a:cs typeface="Times New Roman" panose="02020603050405020304" pitchFamily="18" charset="0"/>
              </a:rPr>
              <a:t>ij</a:t>
            </a:r>
            <a:r>
              <a:rPr lang="fr-CH" sz="1800" i="1">
                <a:latin typeface="Times New Roman" panose="02020603050405020304" pitchFamily="18" charset="0"/>
                <a:cs typeface="Times New Roman" panose="02020603050405020304" pitchFamily="18" charset="0"/>
              </a:rPr>
              <a:t> = </a:t>
            </a:r>
            <a:r>
              <a:rPr lang="el-GR" sz="1800" i="1">
                <a:latin typeface="Times New Roman" panose="02020603050405020304" pitchFamily="18" charset="0"/>
                <a:cs typeface="Times New Roman" panose="02020603050405020304" pitchFamily="18" charset="0"/>
              </a:rPr>
              <a:t>β</a:t>
            </a:r>
            <a:r>
              <a:rPr lang="fr-CH" sz="1800" i="1" baseline="-25000">
                <a:latin typeface="Times New Roman" panose="02020603050405020304" pitchFamily="18" charset="0"/>
                <a:cs typeface="Times New Roman" panose="02020603050405020304" pitchFamily="18" charset="0"/>
              </a:rPr>
              <a:t>0</a:t>
            </a:r>
            <a:r>
              <a:rPr lang="fr-CH" sz="1800" i="1">
                <a:latin typeface="Times New Roman" panose="02020603050405020304" pitchFamily="18" charset="0"/>
                <a:cs typeface="Times New Roman" panose="02020603050405020304" pitchFamily="18" charset="0"/>
              </a:rPr>
              <a:t> + </a:t>
            </a:r>
            <a:r>
              <a:rPr lang="el-GR" sz="1800" i="1">
                <a:latin typeface="Times New Roman" panose="02020603050405020304" pitchFamily="18" charset="0"/>
                <a:cs typeface="Times New Roman" panose="02020603050405020304" pitchFamily="18" charset="0"/>
              </a:rPr>
              <a:t>β</a:t>
            </a:r>
            <a:r>
              <a:rPr lang="fr-CH" sz="1800" i="1" baseline="-25000">
                <a:latin typeface="Times New Roman" panose="02020603050405020304" pitchFamily="18" charset="0"/>
                <a:cs typeface="Times New Roman" panose="02020603050405020304" pitchFamily="18" charset="0"/>
              </a:rPr>
              <a:t>1</a:t>
            </a:r>
            <a:r>
              <a:rPr lang="fr-CH" sz="1800" i="1">
                <a:latin typeface="Times New Roman" panose="02020603050405020304" pitchFamily="18" charset="0"/>
                <a:cs typeface="Times New Roman" panose="02020603050405020304" pitchFamily="18" charset="0"/>
              </a:rPr>
              <a:t>X</a:t>
            </a:r>
            <a:r>
              <a:rPr lang="fr-CH" sz="1800" i="1" baseline="-25000">
                <a:latin typeface="Times New Roman" panose="02020603050405020304" pitchFamily="18" charset="0"/>
                <a:cs typeface="Times New Roman" panose="02020603050405020304" pitchFamily="18" charset="0"/>
              </a:rPr>
              <a:t>ij</a:t>
            </a:r>
            <a:r>
              <a:rPr lang="fr-CH" sz="1800" i="1">
                <a:latin typeface="Times New Roman" panose="02020603050405020304" pitchFamily="18" charset="0"/>
                <a:cs typeface="Times New Roman" panose="02020603050405020304" pitchFamily="18" charset="0"/>
              </a:rPr>
              <a:t> 	+ b</a:t>
            </a:r>
            <a:r>
              <a:rPr lang="fr-CH" sz="1800" i="1" baseline="-25000">
                <a:latin typeface="Times New Roman" panose="02020603050405020304" pitchFamily="18" charset="0"/>
                <a:cs typeface="Times New Roman" panose="02020603050405020304" pitchFamily="18" charset="0"/>
              </a:rPr>
              <a:t>i</a:t>
            </a:r>
            <a:r>
              <a:rPr lang="fr-CH" sz="1800" i="1">
                <a:latin typeface="Times New Roman" panose="02020603050405020304" pitchFamily="18" charset="0"/>
                <a:cs typeface="Times New Roman" panose="02020603050405020304" pitchFamily="18" charset="0"/>
              </a:rPr>
              <a:t> + </a:t>
            </a:r>
            <a:r>
              <a:rPr lang="el-GR" sz="1800" i="1">
                <a:latin typeface="Times New Roman" panose="02020603050405020304" pitchFamily="18" charset="0"/>
                <a:cs typeface="Times New Roman" panose="02020603050405020304" pitchFamily="18" charset="0"/>
              </a:rPr>
              <a:t>ε</a:t>
            </a:r>
            <a:r>
              <a:rPr lang="fr-CH" sz="1800" i="1" baseline="-25000">
                <a:latin typeface="Times New Roman" panose="02020603050405020304" pitchFamily="18" charset="0"/>
                <a:cs typeface="Times New Roman" panose="02020603050405020304" pitchFamily="18" charset="0"/>
              </a:rPr>
              <a:t>ij</a:t>
            </a:r>
            <a:endParaRPr lang="fr-CH" sz="1800" i="1">
              <a:latin typeface="Times New Roman" panose="02020603050405020304" pitchFamily="18" charset="0"/>
              <a:cs typeface="Times New Roman" panose="02020603050405020304" pitchFamily="18" charset="0"/>
            </a:endParaRPr>
          </a:p>
          <a:p>
            <a:pPr marL="0" indent="0">
              <a:buNone/>
            </a:pPr>
            <a:endParaRPr lang="fr-CH" sz="1600">
              <a:latin typeface="Times New Roman" panose="02020603050405020304" pitchFamily="18" charset="0"/>
              <a:cs typeface="Times New Roman" panose="02020603050405020304" pitchFamily="18" charset="0"/>
            </a:endParaRPr>
          </a:p>
          <a:p>
            <a:endParaRPr lang="fr-CH" sz="1600" b="1" i="1">
              <a:latin typeface="Times New Roman" panose="02020603050405020304" pitchFamily="18" charset="0"/>
              <a:cs typeface="Times New Roman" panose="02020603050405020304" pitchFamily="18" charset="0"/>
            </a:endParaRPr>
          </a:p>
          <a:p>
            <a:pPr marL="0" indent="0">
              <a:buNone/>
            </a:pPr>
            <a:r>
              <a:rPr lang="fr-CH" sz="1600" b="1" i="1">
                <a:latin typeface="Times New Roman" panose="02020603050405020304" pitchFamily="18" charset="0"/>
                <a:cs typeface="Times New Roman" panose="02020603050405020304" pitchFamily="18" charset="0"/>
              </a:rPr>
              <a:t>	Y</a:t>
            </a:r>
            <a:r>
              <a:rPr lang="fr-CH" sz="1600" b="1" i="1" baseline="-25000">
                <a:latin typeface="Times New Roman" panose="02020603050405020304" pitchFamily="18" charset="0"/>
                <a:cs typeface="Times New Roman" panose="02020603050405020304" pitchFamily="18" charset="0"/>
              </a:rPr>
              <a:t>ij</a:t>
            </a:r>
            <a:r>
              <a:rPr lang="fr-CH" sz="1400">
                <a:latin typeface="Times New Roman" panose="02020603050405020304" pitchFamily="18" charset="0"/>
                <a:cs typeface="Times New Roman" panose="02020603050405020304" pitchFamily="18" charset="0"/>
              </a:rPr>
              <a:t>	</a:t>
            </a:r>
            <a:r>
              <a:rPr lang="fr-CH" sz="1400">
                <a:latin typeface="Calibri Light" panose="020F0302020204030204" pitchFamily="34" charset="0"/>
                <a:cs typeface="Calibri Light" panose="020F0302020204030204" pitchFamily="34" charset="0"/>
              </a:rPr>
              <a:t>A measured response/dependent for the </a:t>
            </a:r>
            <a:r>
              <a:rPr lang="fr-CH" sz="1400" i="1">
                <a:latin typeface="Calibri Light" panose="020F0302020204030204" pitchFamily="34" charset="0"/>
                <a:cs typeface="Calibri Light" panose="020F0302020204030204" pitchFamily="34" charset="0"/>
              </a:rPr>
              <a:t>i</a:t>
            </a:r>
            <a:r>
              <a:rPr lang="fr-CH" sz="1400" i="1" baseline="30000">
                <a:latin typeface="Calibri Light" panose="020F0302020204030204" pitchFamily="34" charset="0"/>
                <a:cs typeface="Calibri Light" panose="020F0302020204030204" pitchFamily="34" charset="0"/>
              </a:rPr>
              <a:t>th</a:t>
            </a:r>
            <a:r>
              <a:rPr lang="fr-CH" sz="1400">
                <a:latin typeface="Calibri Light" panose="020F0302020204030204" pitchFamily="34" charset="0"/>
                <a:cs typeface="Calibri Light" panose="020F0302020204030204" pitchFamily="34" charset="0"/>
              </a:rPr>
              <a:t> subject for the </a:t>
            </a:r>
            <a:r>
              <a:rPr lang="fr-CH" sz="1400" i="1">
                <a:latin typeface="Calibri Light" panose="020F0302020204030204" pitchFamily="34" charset="0"/>
                <a:cs typeface="Calibri Light" panose="020F0302020204030204" pitchFamily="34" charset="0"/>
              </a:rPr>
              <a:t>j</a:t>
            </a:r>
            <a:r>
              <a:rPr lang="fr-CH" sz="1400" i="1" baseline="30000">
                <a:latin typeface="Calibri Light" panose="020F0302020204030204" pitchFamily="34" charset="0"/>
                <a:cs typeface="Calibri Light" panose="020F0302020204030204" pitchFamily="34" charset="0"/>
              </a:rPr>
              <a:t>th</a:t>
            </a:r>
            <a:r>
              <a:rPr lang="fr-CH" sz="1400">
                <a:latin typeface="Calibri Light" panose="020F0302020204030204" pitchFamily="34" charset="0"/>
                <a:cs typeface="Calibri Light" panose="020F0302020204030204" pitchFamily="34" charset="0"/>
              </a:rPr>
              <a:t> repeat</a:t>
            </a:r>
          </a:p>
          <a:p>
            <a:pPr marL="0" indent="0">
              <a:buNone/>
            </a:pPr>
            <a:r>
              <a:rPr lang="fr-CH" sz="1600" b="1" i="1">
                <a:latin typeface="Times New Roman" panose="02020603050405020304" pitchFamily="18" charset="0"/>
                <a:cs typeface="Times New Roman" panose="02020603050405020304" pitchFamily="18" charset="0"/>
              </a:rPr>
              <a:t>	X</a:t>
            </a:r>
            <a:r>
              <a:rPr lang="fr-CH" sz="1600" b="1" i="1" baseline="-25000">
                <a:latin typeface="Times New Roman" panose="02020603050405020304" pitchFamily="18" charset="0"/>
                <a:cs typeface="Times New Roman" panose="02020603050405020304" pitchFamily="18" charset="0"/>
              </a:rPr>
              <a:t>ij</a:t>
            </a:r>
            <a:r>
              <a:rPr lang="fr-CH" sz="1400">
                <a:latin typeface="Times New Roman" panose="02020603050405020304" pitchFamily="18" charset="0"/>
                <a:cs typeface="Times New Roman" panose="02020603050405020304" pitchFamily="18" charset="0"/>
              </a:rPr>
              <a:t>	</a:t>
            </a:r>
            <a:r>
              <a:rPr lang="fr-CH" sz="1400">
                <a:latin typeface="Calibri Light" panose="020F0302020204030204" pitchFamily="34" charset="0"/>
                <a:cs typeface="Calibri Light" panose="020F0302020204030204" pitchFamily="34" charset="0"/>
              </a:rPr>
              <a:t>A fixed predictor/independent with values for the </a:t>
            </a:r>
            <a:r>
              <a:rPr lang="fr-CH" sz="1400" i="1">
                <a:latin typeface="Calibri Light" panose="020F0302020204030204" pitchFamily="34" charset="0"/>
                <a:cs typeface="Calibri Light" panose="020F0302020204030204" pitchFamily="34" charset="0"/>
              </a:rPr>
              <a:t>i</a:t>
            </a:r>
            <a:r>
              <a:rPr lang="fr-CH" sz="1400" i="1" baseline="30000">
                <a:latin typeface="Calibri Light" panose="020F0302020204030204" pitchFamily="34" charset="0"/>
                <a:cs typeface="Calibri Light" panose="020F0302020204030204" pitchFamily="34" charset="0"/>
              </a:rPr>
              <a:t>th</a:t>
            </a:r>
            <a:r>
              <a:rPr lang="fr-CH" sz="1400">
                <a:latin typeface="Calibri Light" panose="020F0302020204030204" pitchFamily="34" charset="0"/>
                <a:cs typeface="Calibri Light" panose="020F0302020204030204" pitchFamily="34" charset="0"/>
              </a:rPr>
              <a:t> subject for the </a:t>
            </a:r>
            <a:r>
              <a:rPr lang="fr-CH" sz="1400" i="1">
                <a:latin typeface="Calibri Light" panose="020F0302020204030204" pitchFamily="34" charset="0"/>
                <a:cs typeface="Calibri Light" panose="020F0302020204030204" pitchFamily="34" charset="0"/>
              </a:rPr>
              <a:t>j</a:t>
            </a:r>
            <a:r>
              <a:rPr lang="fr-CH" sz="1400" i="1" baseline="30000">
                <a:latin typeface="Calibri Light" panose="020F0302020204030204" pitchFamily="34" charset="0"/>
                <a:cs typeface="Calibri Light" panose="020F0302020204030204" pitchFamily="34" charset="0"/>
              </a:rPr>
              <a:t>th</a:t>
            </a:r>
            <a:r>
              <a:rPr lang="fr-CH" sz="1400">
                <a:latin typeface="Calibri Light" panose="020F0302020204030204" pitchFamily="34" charset="0"/>
                <a:cs typeface="Calibri Light" panose="020F0302020204030204" pitchFamily="34" charset="0"/>
              </a:rPr>
              <a:t> repeat</a:t>
            </a:r>
          </a:p>
          <a:p>
            <a:endParaRPr lang="fr-CH" sz="1400">
              <a:latin typeface="Times New Roman" panose="02020603050405020304" pitchFamily="18" charset="0"/>
              <a:cs typeface="Times New Roman" panose="02020603050405020304" pitchFamily="18" charset="0"/>
            </a:endParaRPr>
          </a:p>
          <a:p>
            <a:pPr marL="0" indent="0">
              <a:buNone/>
            </a:pPr>
            <a:r>
              <a:rPr lang="en-US" sz="1600" b="1" i="1">
                <a:latin typeface="Times New Roman" panose="02020603050405020304" pitchFamily="18" charset="0"/>
                <a:cs typeface="Times New Roman" panose="02020603050405020304" pitchFamily="18" charset="0"/>
              </a:rPr>
              <a:t>	</a:t>
            </a:r>
            <a:r>
              <a:rPr lang="el-GR" sz="1600" b="1" i="1">
                <a:latin typeface="Times New Roman" panose="02020603050405020304" pitchFamily="18" charset="0"/>
                <a:cs typeface="Times New Roman" panose="02020603050405020304" pitchFamily="18" charset="0"/>
              </a:rPr>
              <a:t>β</a:t>
            </a:r>
            <a:r>
              <a:rPr lang="fr-CH" sz="1600" b="1" i="1" baseline="-25000">
                <a:latin typeface="Times New Roman" panose="02020603050405020304" pitchFamily="18" charset="0"/>
                <a:cs typeface="Times New Roman" panose="02020603050405020304" pitchFamily="18" charset="0"/>
              </a:rPr>
              <a:t>0</a:t>
            </a:r>
            <a:r>
              <a:rPr lang="fr-CH" sz="1400">
                <a:latin typeface="Times New Roman" panose="02020603050405020304" pitchFamily="18" charset="0"/>
                <a:cs typeface="Times New Roman" panose="02020603050405020304" pitchFamily="18" charset="0"/>
              </a:rPr>
              <a:t>	</a:t>
            </a:r>
            <a:r>
              <a:rPr lang="fr-CH" sz="1400">
                <a:latin typeface="Calibri Light" panose="020F0302020204030204" pitchFamily="34" charset="0"/>
                <a:cs typeface="Calibri Light" panose="020F0302020204030204" pitchFamily="34" charset="0"/>
              </a:rPr>
              <a:t>The population intercept. The baseline response, across subjects, when </a:t>
            </a:r>
            <a:r>
              <a:rPr lang="fr-CH" sz="1400" i="1">
                <a:latin typeface="Calibri Light" panose="020F0302020204030204" pitchFamily="34" charset="0"/>
                <a:cs typeface="Calibri Light" panose="020F0302020204030204" pitchFamily="34" charset="0"/>
              </a:rPr>
              <a:t>X</a:t>
            </a:r>
            <a:r>
              <a:rPr lang="fr-CH" sz="1400" i="1" baseline="-25000">
                <a:latin typeface="Calibri Light" panose="020F0302020204030204" pitchFamily="34" charset="0"/>
                <a:cs typeface="Calibri Light" panose="020F0302020204030204" pitchFamily="34" charset="0"/>
              </a:rPr>
              <a:t>ij</a:t>
            </a:r>
            <a:r>
              <a:rPr lang="fr-CH" sz="1400">
                <a:latin typeface="Calibri Light" panose="020F0302020204030204" pitchFamily="34" charset="0"/>
                <a:cs typeface="Calibri Light" panose="020F0302020204030204" pitchFamily="34" charset="0"/>
              </a:rPr>
              <a:t> = 0</a:t>
            </a:r>
          </a:p>
          <a:p>
            <a:pPr marL="0" indent="0">
              <a:buNone/>
            </a:pPr>
            <a:r>
              <a:rPr lang="en-US" sz="1600" b="1" i="1">
                <a:latin typeface="Times New Roman" panose="02020603050405020304" pitchFamily="18" charset="0"/>
                <a:cs typeface="Times New Roman" panose="02020603050405020304" pitchFamily="18" charset="0"/>
              </a:rPr>
              <a:t>	</a:t>
            </a:r>
            <a:r>
              <a:rPr lang="el-GR" sz="1600" b="1" i="1">
                <a:latin typeface="Times New Roman" panose="02020603050405020304" pitchFamily="18" charset="0"/>
                <a:cs typeface="Times New Roman" panose="02020603050405020304" pitchFamily="18" charset="0"/>
              </a:rPr>
              <a:t>β</a:t>
            </a:r>
            <a:r>
              <a:rPr lang="fr-CH" sz="1600" b="1" i="1" baseline="-25000">
                <a:latin typeface="Times New Roman" panose="02020603050405020304" pitchFamily="18" charset="0"/>
                <a:cs typeface="Times New Roman" panose="02020603050405020304" pitchFamily="18" charset="0"/>
              </a:rPr>
              <a:t>1</a:t>
            </a:r>
            <a:r>
              <a:rPr lang="fr-CH" sz="1400" i="1" baseline="-25000">
                <a:latin typeface="Times New Roman" panose="02020603050405020304" pitchFamily="18" charset="0"/>
                <a:cs typeface="Times New Roman" panose="02020603050405020304" pitchFamily="18" charset="0"/>
              </a:rPr>
              <a:t>	</a:t>
            </a:r>
            <a:r>
              <a:rPr lang="fr-CH" sz="1400">
                <a:latin typeface="Calibri Light" panose="020F0302020204030204" pitchFamily="34" charset="0"/>
                <a:cs typeface="Calibri Light" panose="020F0302020204030204" pitchFamily="34" charset="0"/>
              </a:rPr>
              <a:t>The population slope. The rate of change between </a:t>
            </a:r>
            <a:r>
              <a:rPr lang="fr-CH" sz="1400" i="1">
                <a:latin typeface="Calibri Light" panose="020F0302020204030204" pitchFamily="34" charset="0"/>
                <a:cs typeface="Calibri Light" panose="020F0302020204030204" pitchFamily="34" charset="0"/>
              </a:rPr>
              <a:t>X</a:t>
            </a:r>
            <a:r>
              <a:rPr lang="fr-CH" sz="1400">
                <a:latin typeface="Calibri Light" panose="020F0302020204030204" pitchFamily="34" charset="0"/>
                <a:cs typeface="Calibri Light" panose="020F0302020204030204" pitchFamily="34" charset="0"/>
              </a:rPr>
              <a:t> and </a:t>
            </a:r>
            <a:r>
              <a:rPr lang="fr-CH" sz="1400" i="1">
                <a:latin typeface="Calibri Light" panose="020F0302020204030204" pitchFamily="34" charset="0"/>
                <a:cs typeface="Calibri Light" panose="020F0302020204030204" pitchFamily="34" charset="0"/>
              </a:rPr>
              <a:t>Y</a:t>
            </a:r>
            <a:r>
              <a:rPr lang="fr-CH" sz="1400">
                <a:latin typeface="Calibri Light" panose="020F0302020204030204" pitchFamily="34" charset="0"/>
                <a:cs typeface="Calibri Light" panose="020F0302020204030204" pitchFamily="34" charset="0"/>
              </a:rPr>
              <a:t>, across subjects</a:t>
            </a:r>
          </a:p>
          <a:p>
            <a:pPr marL="0" indent="0">
              <a:buNone/>
            </a:pPr>
            <a:r>
              <a:rPr lang="fr-CH" sz="1600" b="1" i="1">
                <a:latin typeface="Times New Roman" panose="02020603050405020304" pitchFamily="18" charset="0"/>
                <a:cs typeface="Times New Roman" panose="02020603050405020304" pitchFamily="18" charset="0"/>
              </a:rPr>
              <a:t>	b</a:t>
            </a:r>
            <a:r>
              <a:rPr lang="fr-CH" sz="1600" b="1" i="1" baseline="-25000">
                <a:latin typeface="Times New Roman" panose="02020603050405020304" pitchFamily="18" charset="0"/>
                <a:cs typeface="Times New Roman" panose="02020603050405020304" pitchFamily="18" charset="0"/>
              </a:rPr>
              <a:t>i</a:t>
            </a:r>
            <a:r>
              <a:rPr lang="fr-CH" sz="1400">
                <a:latin typeface="Times New Roman" panose="02020603050405020304" pitchFamily="18" charset="0"/>
                <a:cs typeface="Times New Roman" panose="02020603050405020304" pitchFamily="18" charset="0"/>
              </a:rPr>
              <a:t>	</a:t>
            </a:r>
            <a:r>
              <a:rPr lang="fr-CH" sz="1400">
                <a:latin typeface="Calibri Light" panose="020F0302020204030204" pitchFamily="34" charset="0"/>
                <a:cs typeface="Calibri Light" panose="020F0302020204030204" pitchFamily="34" charset="0"/>
              </a:rPr>
              <a:t>A between-subject intercept. A constant deviation of the population intercept</a:t>
            </a:r>
          </a:p>
          <a:p>
            <a:pPr marL="0" indent="0">
              <a:buNone/>
            </a:pPr>
            <a:r>
              <a:rPr lang="fr-CH" sz="1400">
                <a:latin typeface="Calibri Light" panose="020F0302020204030204" pitchFamily="34" charset="0"/>
                <a:cs typeface="Calibri Light" panose="020F0302020204030204" pitchFamily="34" charset="0"/>
              </a:rPr>
              <a:t>		for the </a:t>
            </a:r>
            <a:r>
              <a:rPr lang="fr-CH" sz="1400" i="1">
                <a:latin typeface="Calibri Light" panose="020F0302020204030204" pitchFamily="34" charset="0"/>
                <a:cs typeface="Calibri Light" panose="020F0302020204030204" pitchFamily="34" charset="0"/>
              </a:rPr>
              <a:t>i</a:t>
            </a:r>
            <a:r>
              <a:rPr lang="fr-CH" sz="1400" i="1" baseline="30000">
                <a:latin typeface="Calibri Light" panose="020F0302020204030204" pitchFamily="34" charset="0"/>
                <a:cs typeface="Calibri Light" panose="020F0302020204030204" pitchFamily="34" charset="0"/>
              </a:rPr>
              <a:t>th</a:t>
            </a:r>
            <a:r>
              <a:rPr lang="fr-CH" sz="1400">
                <a:latin typeface="Calibri Light" panose="020F0302020204030204" pitchFamily="34" charset="0"/>
                <a:cs typeface="Calibri Light" panose="020F0302020204030204" pitchFamily="34" charset="0"/>
              </a:rPr>
              <a:t> subject</a:t>
            </a:r>
          </a:p>
          <a:p>
            <a:pPr marL="0" indent="0">
              <a:buNone/>
            </a:pPr>
            <a:r>
              <a:rPr lang="en-US" sz="1600" b="1" i="1">
                <a:latin typeface="Times New Roman" panose="02020603050405020304" pitchFamily="18" charset="0"/>
                <a:cs typeface="Times New Roman" panose="02020603050405020304" pitchFamily="18" charset="0"/>
              </a:rPr>
              <a:t>	</a:t>
            </a:r>
            <a:r>
              <a:rPr lang="el-GR" sz="1600" b="1" i="1">
                <a:latin typeface="Times New Roman" panose="02020603050405020304" pitchFamily="18" charset="0"/>
                <a:cs typeface="Times New Roman" panose="02020603050405020304" pitchFamily="18" charset="0"/>
              </a:rPr>
              <a:t>ε</a:t>
            </a:r>
            <a:r>
              <a:rPr lang="fr-CH" sz="1600" b="1" i="1" baseline="-25000">
                <a:latin typeface="Times New Roman" panose="02020603050405020304" pitchFamily="18" charset="0"/>
                <a:cs typeface="Times New Roman" panose="02020603050405020304" pitchFamily="18" charset="0"/>
              </a:rPr>
              <a:t>ij</a:t>
            </a:r>
            <a:r>
              <a:rPr lang="fr-CH" sz="1400" i="1">
                <a:latin typeface="Times New Roman" panose="02020603050405020304" pitchFamily="18" charset="0"/>
                <a:cs typeface="Times New Roman" panose="02020603050405020304" pitchFamily="18" charset="0"/>
              </a:rPr>
              <a:t>	</a:t>
            </a:r>
            <a:r>
              <a:rPr lang="fr-CH" sz="1400">
                <a:latin typeface="Calibri Light" panose="020F0302020204030204" pitchFamily="34" charset="0"/>
                <a:cs typeface="Calibri Light" panose="020F0302020204030204" pitchFamily="34" charset="0"/>
              </a:rPr>
              <a:t>A within-subject error. A constant deviation of the population response</a:t>
            </a:r>
          </a:p>
          <a:p>
            <a:pPr marL="0" indent="0">
              <a:buNone/>
            </a:pPr>
            <a:r>
              <a:rPr lang="fr-CH" sz="1400">
                <a:latin typeface="Calibri Light" panose="020F0302020204030204" pitchFamily="34" charset="0"/>
                <a:cs typeface="Calibri Light" panose="020F0302020204030204" pitchFamily="34" charset="0"/>
              </a:rPr>
              <a:t>		for the </a:t>
            </a:r>
            <a:r>
              <a:rPr lang="fr-CH" sz="1400" i="1">
                <a:latin typeface="Calibri Light" panose="020F0302020204030204" pitchFamily="34" charset="0"/>
                <a:cs typeface="Calibri Light" panose="020F0302020204030204" pitchFamily="34" charset="0"/>
              </a:rPr>
              <a:t>i</a:t>
            </a:r>
            <a:r>
              <a:rPr lang="fr-CH" sz="1400" i="1" baseline="30000">
                <a:latin typeface="Calibri Light" panose="020F0302020204030204" pitchFamily="34" charset="0"/>
                <a:cs typeface="Calibri Light" panose="020F0302020204030204" pitchFamily="34" charset="0"/>
              </a:rPr>
              <a:t>th</a:t>
            </a:r>
            <a:r>
              <a:rPr lang="fr-CH" sz="1400">
                <a:latin typeface="Calibri Light" panose="020F0302020204030204" pitchFamily="34" charset="0"/>
                <a:cs typeface="Calibri Light" panose="020F0302020204030204" pitchFamily="34" charset="0"/>
              </a:rPr>
              <a:t> subject for the </a:t>
            </a:r>
            <a:r>
              <a:rPr lang="fr-CH" sz="1400" i="1">
                <a:latin typeface="Calibri Light" panose="020F0302020204030204" pitchFamily="34" charset="0"/>
                <a:cs typeface="Calibri Light" panose="020F0302020204030204" pitchFamily="34" charset="0"/>
              </a:rPr>
              <a:t>j</a:t>
            </a:r>
            <a:r>
              <a:rPr lang="fr-CH" sz="1400" i="1" baseline="30000">
                <a:latin typeface="Calibri Light" panose="020F0302020204030204" pitchFamily="34" charset="0"/>
                <a:cs typeface="Calibri Light" panose="020F0302020204030204" pitchFamily="34" charset="0"/>
              </a:rPr>
              <a:t>th</a:t>
            </a:r>
            <a:r>
              <a:rPr lang="fr-CH" sz="1400">
                <a:latin typeface="Calibri Light" panose="020F0302020204030204" pitchFamily="34" charset="0"/>
                <a:cs typeface="Calibri Light" panose="020F0302020204030204" pitchFamily="34" charset="0"/>
              </a:rPr>
              <a:t> repeat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Random intercept model</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3471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27448" y="1600200"/>
                <a:ext cx="9793088" cy="4925144"/>
              </a:xfrm>
            </p:spPr>
            <p:txBody>
              <a:bodyPr>
                <a:normAutofit/>
              </a:bodyPr>
              <a:lstStyle/>
              <a:p>
                <a:r>
                  <a:rPr lang="fr-CH" sz="1600" dirty="0" err="1">
                    <a:latin typeface="Calibri Light" panose="020F0302020204030204" pitchFamily="34" charset="0"/>
                    <a:cs typeface="Calibri Light" panose="020F0302020204030204" pitchFamily="34" charset="0"/>
                  </a:rPr>
                  <a:t>Both</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subject</a:t>
                </a:r>
                <a:r>
                  <a:rPr lang="fr-CH" sz="1600" dirty="0">
                    <a:latin typeface="Calibri Light" panose="020F0302020204030204" pitchFamily="34" charset="0"/>
                    <a:cs typeface="Calibri Light" panose="020F0302020204030204" pitchFamily="34" charset="0"/>
                  </a:rPr>
                  <a:t> intercept and the </a:t>
                </a:r>
                <a:r>
                  <a:rPr lang="fr-CH" sz="1600" dirty="0" err="1">
                    <a:latin typeface="Calibri Light" panose="020F0302020204030204" pitchFamily="34" charset="0"/>
                    <a:cs typeface="Calibri Light" panose="020F0302020204030204" pitchFamily="34" charset="0"/>
                  </a:rPr>
                  <a:t>measurement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error</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assumed</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random</a:t>
                </a:r>
                <a:r>
                  <a:rPr lang="fr-CH" sz="1600" dirty="0">
                    <a:solidFill>
                      <a:srgbClr val="0070C0"/>
                    </a:solidFill>
                    <a:latin typeface="Calibri Light" panose="020F0302020204030204" pitchFamily="34" charset="0"/>
                    <a:cs typeface="Calibri Light" panose="020F0302020204030204" pitchFamily="34" charset="0"/>
                  </a:rPr>
                  <a:t> variables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mean</a:t>
                </a:r>
                <a:r>
                  <a:rPr lang="fr-CH" sz="1600" dirty="0">
                    <a:latin typeface="Calibri Light" panose="020F0302020204030204" pitchFamily="34" charset="0"/>
                    <a:cs typeface="Calibri Light" panose="020F0302020204030204" pitchFamily="34" charset="0"/>
                  </a:rPr>
                  <a:t> 0 and variance, </a:t>
                </a:r>
                <a14:m>
                  <m:oMath xmlns:m="http://schemas.openxmlformats.org/officeDocument/2006/math">
                    <m:sSubSup>
                      <m:sSubSupPr>
                        <m:ctrlPr>
                          <a:rPr lang="en-GB" sz="1600" b="1" i="1">
                            <a:solidFill>
                              <a:srgbClr val="FF0000"/>
                            </a:solidFill>
                            <a:latin typeface="Cambria Math" panose="02040503050406030204" pitchFamily="18" charset="0"/>
                          </a:rPr>
                        </m:ctrlPr>
                      </m:sSubSupPr>
                      <m:e>
                        <m:r>
                          <a:rPr lang="en-GB" sz="1600" b="1" i="1">
                            <a:solidFill>
                              <a:srgbClr val="FF0000"/>
                            </a:solidFill>
                            <a:latin typeface="Cambria Math" panose="02040503050406030204" pitchFamily="18" charset="0"/>
                          </a:rPr>
                          <m:t>𝝈</m:t>
                        </m:r>
                      </m:e>
                      <m:sub>
                        <m:r>
                          <a:rPr lang="en-GB" sz="1600" b="1" i="1">
                            <a:solidFill>
                              <a:srgbClr val="FF0000"/>
                            </a:solidFill>
                            <a:latin typeface="Cambria Math" panose="02040503050406030204" pitchFamily="18" charset="0"/>
                          </a:rPr>
                          <m:t>𝒃</m:t>
                        </m:r>
                      </m:sub>
                      <m:sup>
                        <m:r>
                          <a:rPr lang="en-GB" sz="1600" b="1" i="1">
                            <a:solidFill>
                              <a:srgbClr val="FF0000"/>
                            </a:solidFill>
                            <a:latin typeface="Cambria Math" panose="02040503050406030204" pitchFamily="18" charset="0"/>
                          </a:rPr>
                          <m:t>𝟐</m:t>
                        </m:r>
                      </m:sup>
                    </m:sSubSup>
                  </m:oMath>
                </a14:m>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and, </a:t>
                </a:r>
                <a14:m>
                  <m:oMath xmlns:m="http://schemas.openxmlformats.org/officeDocument/2006/math">
                    <m:sSubSup>
                      <m:sSubSupPr>
                        <m:ctrlPr>
                          <a:rPr lang="en-GB" sz="1600" b="1" i="1">
                            <a:solidFill>
                              <a:srgbClr val="0070C0"/>
                            </a:solidFill>
                            <a:latin typeface="Cambria Math" panose="02040503050406030204" pitchFamily="18" charset="0"/>
                          </a:rPr>
                        </m:ctrlPr>
                      </m:sSubSupPr>
                      <m:e>
                        <m:r>
                          <a:rPr lang="en-GB" sz="1600" b="1" i="1">
                            <a:solidFill>
                              <a:srgbClr val="0070C0"/>
                            </a:solidFill>
                            <a:latin typeface="Cambria Math" panose="02040503050406030204" pitchFamily="18" charset="0"/>
                          </a:rPr>
                          <m:t>𝝈</m:t>
                        </m:r>
                      </m:e>
                      <m:sub/>
                      <m:sup>
                        <m:r>
                          <a:rPr lang="en-GB" sz="1600" b="1" i="1">
                            <a:solidFill>
                              <a:srgbClr val="0070C0"/>
                            </a:solidFill>
                            <a:latin typeface="Cambria Math" panose="02040503050406030204" pitchFamily="18" charset="0"/>
                          </a:rPr>
                          <m:t>𝟐</m:t>
                        </m:r>
                      </m:sup>
                    </m:sSubSup>
                  </m:oMath>
                </a14:m>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errors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errors</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assumed</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uncorrelated</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errors</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assumed</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uncorrelated</a:t>
                </a:r>
                <a:r>
                  <a:rPr lang="fr-CH" sz="1600" dirty="0">
                    <a:latin typeface="Calibri Light" panose="020F0302020204030204" pitchFamily="34" charset="0"/>
                    <a:cs typeface="Calibri Light" panose="020F0302020204030204" pitchFamily="34" charset="0"/>
                  </a:rPr>
                  <a:t>.</a:t>
                </a:r>
                <a:endParaRPr lang="en-GB" sz="1600" dirty="0">
                  <a:latin typeface="Calibri Light" panose="020F0302020204030204" pitchFamily="34" charset="0"/>
                  <a:cs typeface="Calibri Light" panose="020F0302020204030204" pitchFamily="34" charset="0"/>
                </a:endParaRPr>
              </a:p>
              <a:p>
                <a:endParaRPr lang="fr-CH" sz="1600" dirty="0">
                  <a:latin typeface="Times New Roman" panose="02020603050405020304" pitchFamily="18" charset="0"/>
                  <a:cs typeface="Times New Roman" panose="02020603050405020304" pitchFamily="18" charset="0"/>
                </a:endParaRPr>
              </a:p>
              <a:p>
                <a:pPr marL="0" indent="0" algn="ctr">
                  <a:buNone/>
                </a:pPr>
                <a:r>
                  <a:rPr lang="fr-CH" sz="1800" i="1" dirty="0" err="1">
                    <a:latin typeface="Times New Roman" panose="02020603050405020304" pitchFamily="18" charset="0"/>
                    <a:cs typeface="Times New Roman" panose="02020603050405020304" pitchFamily="18" charset="0"/>
                  </a:rPr>
                  <a:t>Y</a:t>
                </a:r>
                <a:r>
                  <a:rPr lang="fr-CH" sz="1800" i="1" baseline="-25000" dirty="0" err="1">
                    <a:latin typeface="Times New Roman" panose="02020603050405020304" pitchFamily="18" charset="0"/>
                    <a:cs typeface="Times New Roman" panose="02020603050405020304" pitchFamily="18" charset="0"/>
                  </a:rPr>
                  <a:t>ij</a:t>
                </a:r>
                <a:r>
                  <a:rPr lang="fr-CH" sz="1800" i="1" dirty="0">
                    <a:latin typeface="Times New Roman" panose="02020603050405020304" pitchFamily="18" charset="0"/>
                    <a:cs typeface="Times New Roman" panose="02020603050405020304" pitchFamily="18" charset="0"/>
                  </a:rPr>
                  <a:t> = </a:t>
                </a:r>
                <a:r>
                  <a:rPr lang="el-GR" sz="1800" i="1" dirty="0">
                    <a:latin typeface="Times New Roman" panose="02020603050405020304" pitchFamily="18" charset="0"/>
                    <a:cs typeface="Times New Roman" panose="02020603050405020304" pitchFamily="18" charset="0"/>
                  </a:rPr>
                  <a:t>β</a:t>
                </a:r>
                <a:r>
                  <a:rPr lang="fr-CH" sz="1800" i="1" baseline="-25000" dirty="0">
                    <a:latin typeface="Times New Roman" panose="02020603050405020304" pitchFamily="18" charset="0"/>
                    <a:cs typeface="Times New Roman" panose="02020603050405020304" pitchFamily="18" charset="0"/>
                  </a:rPr>
                  <a:t>0</a:t>
                </a:r>
                <a:r>
                  <a:rPr lang="fr-CH" sz="1800" i="1" dirty="0">
                    <a:latin typeface="Times New Roman" panose="02020603050405020304" pitchFamily="18" charset="0"/>
                    <a:cs typeface="Times New Roman" panose="02020603050405020304" pitchFamily="18" charset="0"/>
                  </a:rPr>
                  <a:t> + </a:t>
                </a:r>
                <a:r>
                  <a:rPr lang="el-GR" sz="1800" i="1" dirty="0">
                    <a:latin typeface="Times New Roman" panose="02020603050405020304" pitchFamily="18" charset="0"/>
                    <a:cs typeface="Times New Roman" panose="02020603050405020304" pitchFamily="18" charset="0"/>
                  </a:rPr>
                  <a:t>β</a:t>
                </a:r>
                <a:r>
                  <a:rPr lang="fr-CH" sz="1800" i="1" baseline="-25000" dirty="0">
                    <a:latin typeface="Times New Roman" panose="02020603050405020304" pitchFamily="18" charset="0"/>
                    <a:cs typeface="Times New Roman" panose="02020603050405020304" pitchFamily="18" charset="0"/>
                  </a:rPr>
                  <a:t>1</a:t>
                </a:r>
                <a:r>
                  <a:rPr lang="fr-CH" sz="1800" i="1" dirty="0">
                    <a:latin typeface="Times New Roman" panose="02020603050405020304" pitchFamily="18" charset="0"/>
                    <a:cs typeface="Times New Roman" panose="02020603050405020304" pitchFamily="18" charset="0"/>
                  </a:rPr>
                  <a:t>X</a:t>
                </a:r>
                <a:r>
                  <a:rPr lang="fr-CH" sz="1800" i="1" baseline="-25000" dirty="0">
                    <a:latin typeface="Times New Roman" panose="02020603050405020304" pitchFamily="18" charset="0"/>
                    <a:cs typeface="Times New Roman" panose="02020603050405020304" pitchFamily="18" charset="0"/>
                  </a:rPr>
                  <a:t>ij</a:t>
                </a:r>
                <a:r>
                  <a:rPr lang="fr-CH" sz="1800" i="1" dirty="0">
                    <a:latin typeface="Times New Roman" panose="02020603050405020304" pitchFamily="18" charset="0"/>
                    <a:cs typeface="Times New Roman" panose="02020603050405020304" pitchFamily="18" charset="0"/>
                  </a:rPr>
                  <a:t> + </a:t>
                </a:r>
                <a:r>
                  <a:rPr lang="fr-CH" sz="1800" b="1" i="1" dirty="0">
                    <a:solidFill>
                      <a:srgbClr val="FF0000"/>
                    </a:solidFill>
                    <a:latin typeface="Times New Roman" panose="02020603050405020304" pitchFamily="18" charset="0"/>
                    <a:cs typeface="Times New Roman" panose="02020603050405020304" pitchFamily="18" charset="0"/>
                  </a:rPr>
                  <a:t>b</a:t>
                </a:r>
                <a:r>
                  <a:rPr lang="fr-CH" sz="1800" b="1" i="1" baseline="-25000" dirty="0">
                    <a:solidFill>
                      <a:srgbClr val="FF0000"/>
                    </a:solidFill>
                    <a:latin typeface="Times New Roman" panose="02020603050405020304" pitchFamily="18" charset="0"/>
                    <a:cs typeface="Times New Roman" panose="02020603050405020304" pitchFamily="18" charset="0"/>
                  </a:rPr>
                  <a:t>i</a:t>
                </a:r>
                <a:r>
                  <a:rPr lang="fr-CH" sz="1800" i="1" dirty="0">
                    <a:latin typeface="Times New Roman" panose="02020603050405020304" pitchFamily="18" charset="0"/>
                    <a:cs typeface="Times New Roman" panose="02020603050405020304" pitchFamily="18" charset="0"/>
                  </a:rPr>
                  <a:t> + </a:t>
                </a:r>
                <a:r>
                  <a:rPr lang="el-GR" sz="1800" b="1" i="1" dirty="0">
                    <a:solidFill>
                      <a:srgbClr val="0070C0"/>
                    </a:solidFill>
                    <a:latin typeface="Times New Roman" panose="02020603050405020304" pitchFamily="18" charset="0"/>
                    <a:cs typeface="Times New Roman" panose="02020603050405020304" pitchFamily="18" charset="0"/>
                  </a:rPr>
                  <a:t>ε</a:t>
                </a:r>
                <a:r>
                  <a:rPr lang="fr-CH" sz="1800" b="1" i="1" baseline="-25000" dirty="0" err="1">
                    <a:solidFill>
                      <a:srgbClr val="0070C0"/>
                    </a:solidFill>
                    <a:latin typeface="Times New Roman" panose="02020603050405020304" pitchFamily="18" charset="0"/>
                    <a:cs typeface="Times New Roman" panose="02020603050405020304" pitchFamily="18" charset="0"/>
                  </a:rPr>
                  <a:t>ij</a:t>
                </a:r>
                <a:endParaRPr lang="fr-CH" sz="1600" b="1" dirty="0">
                  <a:solidFill>
                    <a:srgbClr val="0070C0"/>
                  </a:solidFill>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expected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response</a:t>
                </a:r>
                <a:r>
                  <a:rPr lang="fr-CH" sz="1600" dirty="0">
                    <a:latin typeface="Calibri Light" panose="020F0302020204030204" pitchFamily="34" charset="0"/>
                    <a:cs typeface="Calibri Light" panose="020F0302020204030204" pitchFamily="34" charset="0"/>
                  </a:rPr>
                  <a:t> model for the population:</a:t>
                </a:r>
              </a:p>
              <a:p>
                <a:endParaRPr lang="fr-CH" sz="1600" dirty="0">
                  <a:latin typeface="Times New Roman" panose="02020603050405020304" pitchFamily="18" charset="0"/>
                  <a:cs typeface="Times New Roman" panose="02020603050405020304" pitchFamily="18" charset="0"/>
                </a:endParaRPr>
              </a:p>
              <a:p>
                <a:pPr marL="0" indent="0" algn="ctr">
                  <a:buNone/>
                </a:pPr>
                <a:r>
                  <a:rPr lang="fr-CH" sz="1800" i="1" dirty="0">
                    <a:latin typeface="Times New Roman" panose="02020603050405020304" pitchFamily="18" charset="0"/>
                    <a:cs typeface="Times New Roman" panose="02020603050405020304" pitchFamily="18" charset="0"/>
                  </a:rPr>
                  <a:t>E</a:t>
                </a:r>
                <a:r>
                  <a:rPr lang="fr-CH" sz="1800" dirty="0">
                    <a:latin typeface="Times New Roman" panose="02020603050405020304" pitchFamily="18" charset="0"/>
                    <a:cs typeface="Times New Roman" panose="02020603050405020304" pitchFamily="18" charset="0"/>
                  </a:rPr>
                  <a:t>(</a:t>
                </a:r>
                <a:r>
                  <a:rPr lang="fr-CH" sz="1800" i="1" dirty="0" err="1">
                    <a:latin typeface="Times New Roman" panose="02020603050405020304" pitchFamily="18" charset="0"/>
                    <a:cs typeface="Times New Roman" panose="02020603050405020304" pitchFamily="18" charset="0"/>
                  </a:rPr>
                  <a:t>Y</a:t>
                </a:r>
                <a:r>
                  <a:rPr lang="fr-CH" sz="1800" i="1" baseline="-25000" dirty="0" err="1">
                    <a:latin typeface="Times New Roman" panose="02020603050405020304" pitchFamily="18" charset="0"/>
                    <a:cs typeface="Times New Roman" panose="02020603050405020304" pitchFamily="18" charset="0"/>
                  </a:rPr>
                  <a:t>ij</a:t>
                </a:r>
                <a:r>
                  <a:rPr lang="fr-CH" sz="1800" dirty="0">
                    <a:latin typeface="Times New Roman" panose="02020603050405020304" pitchFamily="18" charset="0"/>
                    <a:cs typeface="Times New Roman" panose="02020603050405020304" pitchFamily="18" charset="0"/>
                  </a:rPr>
                  <a:t>)</a:t>
                </a:r>
                <a:r>
                  <a:rPr lang="fr-CH" sz="1800" i="1" dirty="0">
                    <a:latin typeface="Times New Roman" panose="02020603050405020304" pitchFamily="18" charset="0"/>
                    <a:cs typeface="Times New Roman" panose="02020603050405020304" pitchFamily="18" charset="0"/>
                  </a:rPr>
                  <a:t> = </a:t>
                </a:r>
                <a:r>
                  <a:rPr lang="el-GR" sz="1800" i="1" dirty="0">
                    <a:latin typeface="Times New Roman" panose="02020603050405020304" pitchFamily="18" charset="0"/>
                    <a:cs typeface="Times New Roman" panose="02020603050405020304" pitchFamily="18" charset="0"/>
                  </a:rPr>
                  <a:t>β</a:t>
                </a:r>
                <a:r>
                  <a:rPr lang="fr-CH" sz="1800" i="1" baseline="-25000" dirty="0">
                    <a:latin typeface="Times New Roman" panose="02020603050405020304" pitchFamily="18" charset="0"/>
                    <a:cs typeface="Times New Roman" panose="02020603050405020304" pitchFamily="18" charset="0"/>
                  </a:rPr>
                  <a:t>0</a:t>
                </a:r>
                <a:r>
                  <a:rPr lang="fr-CH" sz="1800" dirty="0">
                    <a:latin typeface="Times New Roman" panose="02020603050405020304" pitchFamily="18" charset="0"/>
                    <a:cs typeface="Times New Roman" panose="02020603050405020304" pitchFamily="18" charset="0"/>
                  </a:rPr>
                  <a:t> + </a:t>
                </a:r>
                <a:r>
                  <a:rPr lang="el-GR" sz="1800" i="1" dirty="0">
                    <a:latin typeface="Times New Roman" panose="02020603050405020304" pitchFamily="18" charset="0"/>
                    <a:cs typeface="Times New Roman" panose="02020603050405020304" pitchFamily="18" charset="0"/>
                  </a:rPr>
                  <a:t>β</a:t>
                </a:r>
                <a:r>
                  <a:rPr lang="fr-CH" sz="1800" i="1" baseline="-25000" dirty="0">
                    <a:latin typeface="Times New Roman" panose="02020603050405020304" pitchFamily="18" charset="0"/>
                    <a:cs typeface="Times New Roman" panose="02020603050405020304" pitchFamily="18" charset="0"/>
                  </a:rPr>
                  <a:t>1</a:t>
                </a:r>
                <a:r>
                  <a:rPr lang="fr-CH" sz="1800" i="1" dirty="0">
                    <a:latin typeface="Times New Roman" panose="02020603050405020304" pitchFamily="18" charset="0"/>
                    <a:cs typeface="Times New Roman" panose="02020603050405020304" pitchFamily="18" charset="0"/>
                  </a:rPr>
                  <a:t>X</a:t>
                </a:r>
                <a:r>
                  <a:rPr lang="fr-CH" sz="1800" i="1" baseline="-25000" dirty="0">
                    <a:latin typeface="Times New Roman" panose="02020603050405020304" pitchFamily="18" charset="0"/>
                    <a:cs typeface="Times New Roman" panose="02020603050405020304" pitchFamily="18" charset="0"/>
                  </a:rPr>
                  <a:t>ij</a:t>
                </a:r>
                <a:endParaRPr lang="fr-CH" sz="1800" i="1"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expected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response</a:t>
                </a:r>
                <a:r>
                  <a:rPr lang="fr-CH" sz="1600" dirty="0">
                    <a:latin typeface="Calibri Light" panose="020F0302020204030204" pitchFamily="34" charset="0"/>
                    <a:cs typeface="Calibri Light" panose="020F0302020204030204" pitchFamily="34" charset="0"/>
                  </a:rPr>
                  <a:t> model for the </a:t>
                </a:r>
                <a:r>
                  <a:rPr lang="fr-CH" sz="1600" i="1" dirty="0" err="1">
                    <a:latin typeface="Calibri Light" panose="020F0302020204030204" pitchFamily="34" charset="0"/>
                    <a:cs typeface="Calibri Light" panose="020F0302020204030204" pitchFamily="34" charset="0"/>
                  </a:rPr>
                  <a:t>i</a:t>
                </a:r>
                <a:r>
                  <a:rPr lang="fr-CH" sz="1600" i="1" baseline="30000" dirty="0" err="1">
                    <a:latin typeface="Calibri Light" panose="020F0302020204030204" pitchFamily="34" charset="0"/>
                    <a:cs typeface="Calibri Light" panose="020F0302020204030204" pitchFamily="34" charset="0"/>
                  </a:rPr>
                  <a:t>th</a:t>
                </a:r>
                <a:r>
                  <a:rPr lang="fr-CH" sz="1600" i="1"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a:t>
                </a:r>
                <a:r>
                  <a:rPr lang="fr-CH" sz="1600" dirty="0">
                    <a:latin typeface="Calibri Light" panose="020F0302020204030204" pitchFamily="34" charset="0"/>
                    <a:cs typeface="Calibri Light" panose="020F0302020204030204" pitchFamily="34" charset="0"/>
                  </a:rPr>
                  <a:t>:</a:t>
                </a:r>
              </a:p>
              <a:p>
                <a:endParaRPr lang="fr-CH" sz="1600" dirty="0">
                  <a:latin typeface="Times New Roman" panose="02020603050405020304" pitchFamily="18" charset="0"/>
                  <a:cs typeface="Times New Roman" panose="02020603050405020304" pitchFamily="18" charset="0"/>
                </a:endParaRPr>
              </a:p>
              <a:p>
                <a:pPr marL="0" indent="0" algn="ctr">
                  <a:buNone/>
                </a:pPr>
                <a:r>
                  <a:rPr lang="fr-CH" sz="1800" i="1" dirty="0">
                    <a:latin typeface="Times New Roman" panose="02020603050405020304" pitchFamily="18" charset="0"/>
                    <a:cs typeface="Times New Roman" panose="02020603050405020304" pitchFamily="18" charset="0"/>
                  </a:rPr>
                  <a:t>E</a:t>
                </a:r>
                <a:r>
                  <a:rPr lang="fr-CH" sz="1800" dirty="0">
                    <a:latin typeface="Times New Roman" panose="02020603050405020304" pitchFamily="18" charset="0"/>
                    <a:cs typeface="Times New Roman" panose="02020603050405020304" pitchFamily="18" charset="0"/>
                  </a:rPr>
                  <a:t>(</a:t>
                </a:r>
                <a:r>
                  <a:rPr lang="fr-CH" sz="1800" i="1" dirty="0" err="1">
                    <a:latin typeface="Times New Roman" panose="02020603050405020304" pitchFamily="18" charset="0"/>
                    <a:cs typeface="Times New Roman" panose="02020603050405020304" pitchFamily="18" charset="0"/>
                  </a:rPr>
                  <a:t>Y</a:t>
                </a:r>
                <a:r>
                  <a:rPr lang="fr-CH" sz="1800" i="1" baseline="-25000" dirty="0" err="1">
                    <a:latin typeface="Times New Roman" panose="02020603050405020304" pitchFamily="18" charset="0"/>
                    <a:cs typeface="Times New Roman" panose="02020603050405020304" pitchFamily="18" charset="0"/>
                  </a:rPr>
                  <a:t>ij</a:t>
                </a:r>
                <a:r>
                  <a:rPr lang="fr-CH" sz="1800" i="1" dirty="0" err="1">
                    <a:latin typeface="Times New Roman" panose="02020603050405020304" pitchFamily="18" charset="0"/>
                    <a:cs typeface="Times New Roman" panose="02020603050405020304" pitchFamily="18" charset="0"/>
                  </a:rPr>
                  <a:t>|b</a:t>
                </a:r>
                <a:r>
                  <a:rPr lang="fr-CH" sz="1800" i="1" baseline="-25000" dirty="0" err="1">
                    <a:latin typeface="Times New Roman" panose="02020603050405020304" pitchFamily="18" charset="0"/>
                    <a:cs typeface="Times New Roman" panose="02020603050405020304" pitchFamily="18" charset="0"/>
                  </a:rPr>
                  <a:t>i</a:t>
                </a:r>
                <a:r>
                  <a:rPr lang="fr-CH" sz="1800" dirty="0">
                    <a:latin typeface="Times New Roman" panose="02020603050405020304" pitchFamily="18" charset="0"/>
                    <a:cs typeface="Times New Roman" panose="02020603050405020304" pitchFamily="18" charset="0"/>
                  </a:rPr>
                  <a:t>)</a:t>
                </a:r>
                <a:r>
                  <a:rPr lang="fr-CH" sz="1800" i="1" dirty="0">
                    <a:latin typeface="Times New Roman" panose="02020603050405020304" pitchFamily="18" charset="0"/>
                    <a:cs typeface="Times New Roman" panose="02020603050405020304" pitchFamily="18" charset="0"/>
                  </a:rPr>
                  <a:t> = </a:t>
                </a:r>
                <a:r>
                  <a:rPr lang="fr-CH" sz="1800" dirty="0">
                    <a:latin typeface="Times New Roman" panose="02020603050405020304" pitchFamily="18" charset="0"/>
                    <a:cs typeface="Times New Roman" panose="02020603050405020304" pitchFamily="18" charset="0"/>
                  </a:rPr>
                  <a:t>(</a:t>
                </a:r>
                <a:r>
                  <a:rPr lang="el-GR" sz="1800" i="1" dirty="0">
                    <a:latin typeface="Times New Roman" panose="02020603050405020304" pitchFamily="18" charset="0"/>
                    <a:cs typeface="Times New Roman" panose="02020603050405020304" pitchFamily="18" charset="0"/>
                  </a:rPr>
                  <a:t>β</a:t>
                </a:r>
                <a:r>
                  <a:rPr lang="fr-CH" sz="1800" i="1" baseline="-25000" dirty="0">
                    <a:latin typeface="Times New Roman" panose="02020603050405020304" pitchFamily="18" charset="0"/>
                    <a:cs typeface="Times New Roman" panose="02020603050405020304" pitchFamily="18" charset="0"/>
                  </a:rPr>
                  <a:t>0</a:t>
                </a:r>
                <a:r>
                  <a:rPr lang="fr-CH" sz="1800" i="1" dirty="0">
                    <a:latin typeface="Times New Roman" panose="02020603050405020304" pitchFamily="18" charset="0"/>
                    <a:cs typeface="Times New Roman" panose="02020603050405020304" pitchFamily="18" charset="0"/>
                  </a:rPr>
                  <a:t> + </a:t>
                </a:r>
                <a:r>
                  <a:rPr lang="fr-CH" sz="1800" i="1" dirty="0">
                    <a:solidFill>
                      <a:srgbClr val="FF0000"/>
                    </a:solidFill>
                    <a:latin typeface="Times New Roman" panose="02020603050405020304" pitchFamily="18" charset="0"/>
                    <a:cs typeface="Times New Roman" panose="02020603050405020304" pitchFamily="18" charset="0"/>
                  </a:rPr>
                  <a:t>b</a:t>
                </a:r>
                <a:r>
                  <a:rPr lang="fr-CH" sz="1800" i="1" baseline="-25000" dirty="0">
                    <a:solidFill>
                      <a:srgbClr val="FF0000"/>
                    </a:solidFill>
                    <a:latin typeface="Times New Roman" panose="02020603050405020304" pitchFamily="18" charset="0"/>
                    <a:cs typeface="Times New Roman" panose="02020603050405020304" pitchFamily="18" charset="0"/>
                  </a:rPr>
                  <a:t>i</a:t>
                </a:r>
                <a:r>
                  <a:rPr lang="fr-CH" sz="1800" dirty="0">
                    <a:latin typeface="Times New Roman" panose="02020603050405020304" pitchFamily="18" charset="0"/>
                    <a:cs typeface="Times New Roman" panose="02020603050405020304" pitchFamily="18" charset="0"/>
                  </a:rPr>
                  <a:t>) + </a:t>
                </a:r>
                <a:r>
                  <a:rPr lang="el-GR" sz="1800" i="1" dirty="0">
                    <a:latin typeface="Times New Roman" panose="02020603050405020304" pitchFamily="18" charset="0"/>
                    <a:cs typeface="Times New Roman" panose="02020603050405020304" pitchFamily="18" charset="0"/>
                  </a:rPr>
                  <a:t>β</a:t>
                </a:r>
                <a:r>
                  <a:rPr lang="fr-CH" sz="1800" i="1" baseline="-25000" dirty="0">
                    <a:latin typeface="Times New Roman" panose="02020603050405020304" pitchFamily="18" charset="0"/>
                    <a:cs typeface="Times New Roman" panose="02020603050405020304" pitchFamily="18" charset="0"/>
                  </a:rPr>
                  <a:t>1</a:t>
                </a:r>
                <a:r>
                  <a:rPr lang="fr-CH" sz="1800" i="1" dirty="0">
                    <a:latin typeface="Times New Roman" panose="02020603050405020304" pitchFamily="18" charset="0"/>
                    <a:cs typeface="Times New Roman" panose="02020603050405020304" pitchFamily="18" charset="0"/>
                  </a:rPr>
                  <a:t>X</a:t>
                </a:r>
                <a:r>
                  <a:rPr lang="fr-CH" sz="1800" i="1" baseline="-25000" dirty="0">
                    <a:latin typeface="Times New Roman" panose="02020603050405020304" pitchFamily="18" charset="0"/>
                    <a:cs typeface="Times New Roman" panose="02020603050405020304" pitchFamily="18" charset="0"/>
                  </a:rPr>
                  <a:t>ij</a:t>
                </a:r>
                <a:endParaRPr lang="fr-CH" sz="1800" i="1"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27448" y="1600200"/>
                <a:ext cx="9793088" cy="4925144"/>
              </a:xfrm>
              <a:blipFill>
                <a:blip r:embed="rId2"/>
                <a:stretch>
                  <a:fillRect l="-249" t="-372"/>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Random intercept model</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AC24D85-02E1-4ABD-A58A-318E9D3933DE}"/>
              </a:ext>
            </a:extLst>
          </p:cNvPr>
          <p:cNvSpPr txBox="1"/>
          <p:nvPr/>
        </p:nvSpPr>
        <p:spPr>
          <a:xfrm>
            <a:off x="8832304" y="2708920"/>
            <a:ext cx="1535133" cy="646331"/>
          </a:xfrm>
          <a:prstGeom prst="rect">
            <a:avLst/>
          </a:prstGeom>
          <a:noFill/>
        </p:spPr>
        <p:txBody>
          <a:bodyPr wrap="square">
            <a:spAutoFit/>
          </a:bodyPr>
          <a:lstStyle/>
          <a:p>
            <a:r>
              <a:rPr lang="fr-CH" sz="1800">
                <a:latin typeface="Times New Roman" panose="02020603050405020304" pitchFamily="18" charset="0"/>
                <a:cs typeface="Times New Roman" panose="02020603050405020304" pitchFamily="18" charset="0"/>
              </a:rPr>
              <a:t>cor(</a:t>
            </a:r>
            <a:r>
              <a:rPr lang="fr-CH" sz="1800" i="1">
                <a:latin typeface="Times New Roman" panose="02020603050405020304" pitchFamily="18" charset="0"/>
                <a:cs typeface="Times New Roman" panose="02020603050405020304" pitchFamily="18" charset="0"/>
              </a:rPr>
              <a:t>b</a:t>
            </a:r>
            <a:r>
              <a:rPr lang="fr-CH" sz="1800" i="1" baseline="-25000">
                <a:latin typeface="Times New Roman" panose="02020603050405020304" pitchFamily="18" charset="0"/>
                <a:cs typeface="Times New Roman" panose="02020603050405020304" pitchFamily="18" charset="0"/>
              </a:rPr>
              <a:t>i</a:t>
            </a:r>
            <a:r>
              <a:rPr lang="fr-CH" sz="1800">
                <a:latin typeface="Times New Roman" panose="02020603050405020304" pitchFamily="18" charset="0"/>
                <a:cs typeface="Times New Roman" panose="02020603050405020304" pitchFamily="18" charset="0"/>
              </a:rPr>
              <a:t>,</a:t>
            </a:r>
            <a:r>
              <a:rPr lang="el-GR" sz="1800" i="1">
                <a:latin typeface="Times New Roman" panose="02020603050405020304" pitchFamily="18" charset="0"/>
                <a:cs typeface="Times New Roman" panose="02020603050405020304" pitchFamily="18" charset="0"/>
              </a:rPr>
              <a:t>ε</a:t>
            </a:r>
            <a:r>
              <a:rPr lang="fr-CH" sz="1800" i="1" baseline="-25000">
                <a:latin typeface="Times New Roman" panose="02020603050405020304" pitchFamily="18" charset="0"/>
                <a:cs typeface="Times New Roman" panose="02020603050405020304" pitchFamily="18" charset="0"/>
              </a:rPr>
              <a:t>ij</a:t>
            </a:r>
            <a:r>
              <a:rPr lang="fr-CH" sz="1800">
                <a:latin typeface="Times New Roman" panose="02020603050405020304" pitchFamily="18" charset="0"/>
                <a:cs typeface="Times New Roman" panose="02020603050405020304" pitchFamily="18" charset="0"/>
              </a:rPr>
              <a:t>) = 0</a:t>
            </a:r>
          </a:p>
          <a:p>
            <a:r>
              <a:rPr lang="fr-CH">
                <a:latin typeface="Times New Roman" panose="02020603050405020304" pitchFamily="18" charset="0"/>
                <a:cs typeface="Times New Roman" panose="02020603050405020304" pitchFamily="18" charset="0"/>
              </a:rPr>
              <a:t>cor(</a:t>
            </a:r>
            <a:r>
              <a:rPr lang="el-GR" i="1">
                <a:latin typeface="Times New Roman" panose="02020603050405020304" pitchFamily="18" charset="0"/>
                <a:cs typeface="Times New Roman" panose="02020603050405020304" pitchFamily="18" charset="0"/>
              </a:rPr>
              <a:t>ε</a:t>
            </a:r>
            <a:r>
              <a:rPr lang="fr-CH" i="1" baseline="-25000">
                <a:latin typeface="Times New Roman" panose="02020603050405020304" pitchFamily="18" charset="0"/>
                <a:cs typeface="Times New Roman" panose="02020603050405020304" pitchFamily="18" charset="0"/>
              </a:rPr>
              <a:t>i</a:t>
            </a:r>
            <a:r>
              <a:rPr lang="fr-CH">
                <a:latin typeface="Times New Roman" panose="02020603050405020304" pitchFamily="18" charset="0"/>
                <a:cs typeface="Times New Roman" panose="02020603050405020304" pitchFamily="18" charset="0"/>
              </a:rPr>
              <a:t>,</a:t>
            </a:r>
            <a:r>
              <a:rPr lang="el-GR" i="1">
                <a:latin typeface="Times New Roman" panose="02020603050405020304" pitchFamily="18" charset="0"/>
                <a:cs typeface="Times New Roman" panose="02020603050405020304" pitchFamily="18" charset="0"/>
              </a:rPr>
              <a:t>ε</a:t>
            </a:r>
            <a:r>
              <a:rPr lang="fr-CH" i="1" baseline="-25000">
                <a:latin typeface="Times New Roman" panose="02020603050405020304" pitchFamily="18" charset="0"/>
                <a:cs typeface="Times New Roman" panose="02020603050405020304" pitchFamily="18" charset="0"/>
              </a:rPr>
              <a:t>j</a:t>
            </a:r>
            <a:r>
              <a:rPr lang="fr-CH">
                <a:latin typeface="Times New Roman" panose="02020603050405020304" pitchFamily="18" charset="0"/>
                <a:cs typeface="Times New Roman" panose="02020603050405020304" pitchFamily="18" charset="0"/>
              </a:rPr>
              <a:t>) = 0</a:t>
            </a:r>
            <a:r>
              <a:rPr lang="fr-CH" sz="1800">
                <a:latin typeface="Times New Roman" panose="02020603050405020304" pitchFamily="18" charset="0"/>
                <a:cs typeface="Times New Roman" panose="02020603050405020304" pitchFamily="18" charset="0"/>
              </a:rPr>
              <a:t> </a:t>
            </a:r>
            <a:endParaRPr lang="en-GB"/>
          </a:p>
        </p:txBody>
      </p:sp>
    </p:spTree>
    <p:extLst>
      <p:ext uri="{BB962C8B-B14F-4D97-AF65-F5344CB8AC3E}">
        <p14:creationId xmlns:p14="http://schemas.microsoft.com/office/powerpoint/2010/main" val="1984819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Random intercept model</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28C14233-7BFC-4B34-8086-78FAA12887C7}"/>
                  </a:ext>
                </a:extLst>
              </p:cNvPr>
              <p:cNvSpPr txBox="1">
                <a:spLocks/>
              </p:cNvSpPr>
              <p:nvPr/>
            </p:nvSpPr>
            <p:spPr>
              <a:xfrm>
                <a:off x="1127448" y="1600200"/>
                <a:ext cx="9793088" cy="4925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associated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the </a:t>
                </a:r>
                <a:r>
                  <a:rPr lang="fr-CH" sz="1600" i="1" dirty="0">
                    <a:solidFill>
                      <a:srgbClr val="FF0000"/>
                    </a:solidFill>
                    <a:latin typeface="Calibri Light" panose="020F0302020204030204" pitchFamily="34" charset="0"/>
                    <a:cs typeface="Calibri Light" panose="020F0302020204030204" pitchFamily="34" charset="0"/>
                  </a:rPr>
                  <a:t>b</a:t>
                </a:r>
                <a:r>
                  <a:rPr lang="fr-CH" sz="1600" i="1" baseline="-25000" dirty="0">
                    <a:solidFill>
                      <a:srgbClr val="FF0000"/>
                    </a:solidFill>
                    <a:latin typeface="Calibri Light" panose="020F0302020204030204" pitchFamily="34" charset="0"/>
                    <a:cs typeface="Calibri Light" panose="020F0302020204030204" pitchFamily="34" charset="0"/>
                  </a:rPr>
                  <a:t>i</a:t>
                </a:r>
                <a:r>
                  <a:rPr lang="fr-CH" sz="1600" dirty="0">
                    <a:latin typeface="Calibri Light" panose="020F0302020204030204" pitchFamily="34" charset="0"/>
                    <a:cs typeface="Calibri Light" panose="020F0302020204030204" pitchFamily="34" charset="0"/>
                  </a:rPr>
                  <a:t> values are not the </a:t>
                </a:r>
                <a:r>
                  <a:rPr lang="fr-CH" sz="1600" i="1" dirty="0" err="1">
                    <a:solidFill>
                      <a:srgbClr val="FF0000"/>
                    </a:solidFill>
                    <a:latin typeface="Calibri Light" panose="020F0302020204030204" pitchFamily="34" charset="0"/>
                    <a:cs typeface="Calibri Light" panose="020F0302020204030204" pitchFamily="34" charset="0"/>
                  </a:rPr>
                  <a:t>b</a:t>
                </a:r>
                <a:r>
                  <a:rPr lang="fr-CH" sz="1600" i="1" baseline="-25000" dirty="0" err="1">
                    <a:solidFill>
                      <a:srgbClr val="FF0000"/>
                    </a:solidFill>
                    <a:latin typeface="Calibri Light" panose="020F0302020204030204" pitchFamily="34" charset="0"/>
                    <a:cs typeface="Calibri Light" panose="020F0302020204030204" pitchFamily="34" charset="0"/>
                  </a:rPr>
                  <a:t>i</a:t>
                </a:r>
                <a:r>
                  <a:rPr lang="fr-CH" sz="1600" dirty="0" err="1">
                    <a:latin typeface="Calibri Light" panose="020F0302020204030204" pitchFamily="34" charset="0"/>
                    <a:cs typeface="Calibri Light" panose="020F0302020204030204" pitchFamily="34" charset="0"/>
                  </a:rPr>
                  <a: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themselves</a:t>
                </a:r>
                <a:r>
                  <a:rPr lang="fr-CH" sz="1600" dirty="0">
                    <a:latin typeface="Calibri Light" panose="020F0302020204030204" pitchFamily="34" charset="0"/>
                    <a:cs typeface="Calibri Light" panose="020F0302020204030204" pitchFamily="34" charset="0"/>
                  </a:rPr>
                  <a:t>! For a </a:t>
                </a:r>
                <a:r>
                  <a:rPr lang="fr-CH" sz="1600" err="1">
                    <a:latin typeface="Calibri Light" panose="020F0302020204030204" pitchFamily="34" charset="0"/>
                    <a:cs typeface="Calibri Light" panose="020F0302020204030204" pitchFamily="34" charset="0"/>
                  </a:rPr>
                  <a:t>random</a:t>
                </a:r>
                <a:r>
                  <a:rPr lang="fr-CH" sz="1600">
                    <a:latin typeface="Calibri Light" panose="020F0302020204030204" pitchFamily="34" charset="0"/>
                    <a:cs typeface="Calibri Light" panose="020F0302020204030204" pitchFamily="34" charset="0"/>
                  </a:rPr>
                  <a:t> variable, </a:t>
                </a:r>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parameter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associated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variable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its</a:t>
                </a:r>
                <a:r>
                  <a:rPr lang="fr-CH" sz="1600" dirty="0">
                    <a:latin typeface="Calibri Light" panose="020F0302020204030204" pitchFamily="34" charset="0"/>
                    <a:cs typeface="Calibri Light" panose="020F0302020204030204" pitchFamily="34" charset="0"/>
                  </a:rPr>
                  <a:t> variance: </a:t>
                </a:r>
                <a14:m>
                  <m:oMath xmlns:m="http://schemas.openxmlformats.org/officeDocument/2006/math">
                    <m:sSubSup>
                      <m:sSubSupPr>
                        <m:ctrlPr>
                          <a:rPr lang="en-GB" sz="1600" i="1" smtClean="0">
                            <a:solidFill>
                              <a:srgbClr val="FF0000"/>
                            </a:solidFill>
                            <a:latin typeface="Cambria Math" panose="02040503050406030204" pitchFamily="18" charset="0"/>
                          </a:rPr>
                        </m:ctrlPr>
                      </m:sSubSupPr>
                      <m:e>
                        <m:r>
                          <a:rPr lang="en-GB" sz="1600" i="1">
                            <a:solidFill>
                              <a:srgbClr val="FF0000"/>
                            </a:solidFill>
                            <a:latin typeface="Cambria Math" panose="02040503050406030204" pitchFamily="18" charset="0"/>
                          </a:rPr>
                          <m:t>𝜎</m:t>
                        </m:r>
                      </m:e>
                      <m:sub>
                        <m:r>
                          <a:rPr lang="en-GB" sz="1600" i="1">
                            <a:solidFill>
                              <a:srgbClr val="FF0000"/>
                            </a:solidFill>
                            <a:latin typeface="Cambria Math" panose="02040503050406030204" pitchFamily="18" charset="0"/>
                          </a:rPr>
                          <m:t>𝑏</m:t>
                        </m:r>
                      </m:sub>
                      <m:sup>
                        <m:r>
                          <a:rPr lang="en-GB" sz="1600" i="1">
                            <a:solidFill>
                              <a:srgbClr val="FF0000"/>
                            </a:solidFill>
                            <a:latin typeface="Cambria Math" panose="02040503050406030204" pitchFamily="18" charset="0"/>
                          </a:rPr>
                          <m:t>2</m:t>
                        </m:r>
                      </m:sup>
                    </m:sSubSup>
                  </m:oMath>
                </a14:m>
                <a:r>
                  <a:rPr lang="en-GB" sz="1600" dirty="0">
                    <a:latin typeface="Calibri Light" panose="020F0302020204030204" pitchFamily="34" charset="0"/>
                    <a:cs typeface="Calibri Light" panose="020F0302020204030204" pitchFamily="34" charset="0"/>
                  </a:rPr>
                  <a:t> in the case of the random subject intercept.</a:t>
                </a:r>
              </a:p>
              <a:p>
                <a:endParaRPr lang="fr-CH" sz="1600">
                  <a:latin typeface="Times New Roman" panose="02020603050405020304" pitchFamily="18" charset="0"/>
                  <a:cs typeface="Times New Roman" panose="02020603050405020304" pitchFamily="18" charset="0"/>
                </a:endParaRPr>
              </a:p>
              <a:p>
                <a:pPr marL="0" indent="0" algn="ctr">
                  <a:buNone/>
                </a:pPr>
                <a:r>
                  <a:rPr lang="fr-CH" sz="1800" i="1">
                    <a:latin typeface="Times New Roman" panose="02020603050405020304" pitchFamily="18" charset="0"/>
                    <a:cs typeface="Times New Roman" panose="02020603050405020304" pitchFamily="18" charset="0"/>
                  </a:rPr>
                  <a:t>Y</a:t>
                </a:r>
                <a:r>
                  <a:rPr lang="fr-CH" sz="1800" i="1" baseline="-25000">
                    <a:latin typeface="Times New Roman" panose="02020603050405020304" pitchFamily="18" charset="0"/>
                    <a:cs typeface="Times New Roman" panose="02020603050405020304" pitchFamily="18" charset="0"/>
                  </a:rPr>
                  <a:t>ij</a:t>
                </a:r>
                <a:r>
                  <a:rPr lang="fr-CH" sz="1800" i="1">
                    <a:latin typeface="Times New Roman" panose="02020603050405020304" pitchFamily="18" charset="0"/>
                    <a:cs typeface="Times New Roman" panose="02020603050405020304" pitchFamily="18" charset="0"/>
                  </a:rPr>
                  <a:t> = </a:t>
                </a:r>
                <a:r>
                  <a:rPr lang="el-GR" sz="1800" i="1">
                    <a:latin typeface="Times New Roman" panose="02020603050405020304" pitchFamily="18" charset="0"/>
                    <a:cs typeface="Times New Roman" panose="02020603050405020304" pitchFamily="18" charset="0"/>
                  </a:rPr>
                  <a:t>β</a:t>
                </a:r>
                <a:r>
                  <a:rPr lang="fr-CH" sz="1800" i="1" baseline="-25000">
                    <a:latin typeface="Times New Roman" panose="02020603050405020304" pitchFamily="18" charset="0"/>
                    <a:cs typeface="Times New Roman" panose="02020603050405020304" pitchFamily="18" charset="0"/>
                  </a:rPr>
                  <a:t>0</a:t>
                </a:r>
                <a:r>
                  <a:rPr lang="fr-CH" sz="1800" i="1">
                    <a:latin typeface="Times New Roman" panose="02020603050405020304" pitchFamily="18" charset="0"/>
                    <a:cs typeface="Times New Roman" panose="02020603050405020304" pitchFamily="18" charset="0"/>
                  </a:rPr>
                  <a:t> + </a:t>
                </a:r>
                <a:r>
                  <a:rPr lang="el-GR" sz="1800" i="1">
                    <a:latin typeface="Times New Roman" panose="02020603050405020304" pitchFamily="18" charset="0"/>
                    <a:cs typeface="Times New Roman" panose="02020603050405020304" pitchFamily="18" charset="0"/>
                  </a:rPr>
                  <a:t>β</a:t>
                </a:r>
                <a:r>
                  <a:rPr lang="fr-CH" sz="1800" i="1" baseline="-25000">
                    <a:latin typeface="Times New Roman" panose="02020603050405020304" pitchFamily="18" charset="0"/>
                    <a:cs typeface="Times New Roman" panose="02020603050405020304" pitchFamily="18" charset="0"/>
                  </a:rPr>
                  <a:t>1</a:t>
                </a:r>
                <a:r>
                  <a:rPr lang="fr-CH" sz="1800" i="1">
                    <a:latin typeface="Times New Roman" panose="02020603050405020304" pitchFamily="18" charset="0"/>
                    <a:cs typeface="Times New Roman" panose="02020603050405020304" pitchFamily="18" charset="0"/>
                  </a:rPr>
                  <a:t>X</a:t>
                </a:r>
                <a:r>
                  <a:rPr lang="fr-CH" sz="1800" i="1" baseline="-25000">
                    <a:latin typeface="Times New Roman" panose="02020603050405020304" pitchFamily="18" charset="0"/>
                    <a:cs typeface="Times New Roman" panose="02020603050405020304" pitchFamily="18" charset="0"/>
                  </a:rPr>
                  <a:t>ij</a:t>
                </a:r>
                <a:r>
                  <a:rPr lang="fr-CH" sz="1800" i="1">
                    <a:latin typeface="Times New Roman" panose="02020603050405020304" pitchFamily="18" charset="0"/>
                    <a:cs typeface="Times New Roman" panose="02020603050405020304" pitchFamily="18" charset="0"/>
                  </a:rPr>
                  <a:t> + </a:t>
                </a:r>
                <a:r>
                  <a:rPr lang="fr-CH" sz="1800" b="1" i="1">
                    <a:solidFill>
                      <a:srgbClr val="FF0000"/>
                    </a:solidFill>
                    <a:latin typeface="Times New Roman" panose="02020603050405020304" pitchFamily="18" charset="0"/>
                    <a:cs typeface="Times New Roman" panose="02020603050405020304" pitchFamily="18" charset="0"/>
                  </a:rPr>
                  <a:t>b</a:t>
                </a:r>
                <a:r>
                  <a:rPr lang="fr-CH" sz="1800" b="1" i="1" baseline="-25000">
                    <a:solidFill>
                      <a:srgbClr val="FF0000"/>
                    </a:solidFill>
                    <a:latin typeface="Times New Roman" panose="02020603050405020304" pitchFamily="18" charset="0"/>
                    <a:cs typeface="Times New Roman" panose="02020603050405020304" pitchFamily="18" charset="0"/>
                  </a:rPr>
                  <a:t>i</a:t>
                </a:r>
                <a:r>
                  <a:rPr lang="fr-CH" sz="1800" i="1">
                    <a:latin typeface="Times New Roman" panose="02020603050405020304" pitchFamily="18" charset="0"/>
                    <a:cs typeface="Times New Roman" panose="02020603050405020304" pitchFamily="18" charset="0"/>
                  </a:rPr>
                  <a:t> + </a:t>
                </a:r>
                <a:r>
                  <a:rPr lang="el-GR" sz="1800" b="1" i="1">
                    <a:solidFill>
                      <a:srgbClr val="0070C0"/>
                    </a:solidFill>
                    <a:latin typeface="Times New Roman" panose="02020603050405020304" pitchFamily="18" charset="0"/>
                    <a:cs typeface="Times New Roman" panose="02020603050405020304" pitchFamily="18" charset="0"/>
                  </a:rPr>
                  <a:t>ε</a:t>
                </a:r>
                <a:r>
                  <a:rPr lang="fr-CH" sz="1800" b="1" i="1" baseline="-25000">
                    <a:solidFill>
                      <a:srgbClr val="0070C0"/>
                    </a:solidFill>
                    <a:latin typeface="Times New Roman" panose="02020603050405020304" pitchFamily="18" charset="0"/>
                    <a:cs typeface="Times New Roman" panose="02020603050405020304" pitchFamily="18" charset="0"/>
                  </a:rPr>
                  <a:t>ij</a:t>
                </a:r>
                <a:endParaRPr lang="fr-CH" sz="180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r>
                  <a:rPr lang="fr-CH" sz="1600" dirty="0" err="1">
                    <a:latin typeface="Calibri Light" panose="020F0302020204030204" pitchFamily="34" charset="0"/>
                    <a:cs typeface="Calibri Light" panose="020F0302020204030204" pitchFamily="34" charset="0"/>
                  </a:rPr>
                  <a:t>Likewise</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residuals</a:t>
                </a:r>
                <a:r>
                  <a:rPr lang="fr-CH" sz="1600" dirty="0">
                    <a:latin typeface="Calibri Light" panose="020F0302020204030204" pitchFamily="34" charset="0"/>
                    <a:cs typeface="Calibri Light" panose="020F0302020204030204" pitchFamily="34" charset="0"/>
                  </a:rPr>
                  <a:t> </a:t>
                </a:r>
                <a:r>
                  <a:rPr lang="el-GR" sz="1600" i="1" dirty="0">
                    <a:latin typeface="Calibri Light" panose="020F0302020204030204" pitchFamily="34" charset="0"/>
                    <a:cs typeface="Calibri Light" panose="020F0302020204030204" pitchFamily="34" charset="0"/>
                  </a:rPr>
                  <a:t>ε</a:t>
                </a:r>
                <a:r>
                  <a:rPr lang="en-US" sz="1600" i="1" baseline="-25000" dirty="0" err="1">
                    <a:latin typeface="Calibri Light" panose="020F0302020204030204" pitchFamily="34" charset="0"/>
                    <a:cs typeface="Calibri Light" panose="020F0302020204030204" pitchFamily="34" charset="0"/>
                  </a:rPr>
                  <a:t>ij</a:t>
                </a:r>
                <a:r>
                  <a:rPr lang="en-US" sz="1600" dirty="0">
                    <a:latin typeface="Calibri Light" panose="020F0302020204030204" pitchFamily="34" charset="0"/>
                    <a:cs typeface="Calibri Light" panose="020F0302020204030204" pitchFamily="34" charset="0"/>
                  </a:rPr>
                  <a:t> </a:t>
                </a:r>
                <a:r>
                  <a:rPr lang="fr-CH" sz="1600" dirty="0">
                    <a:latin typeface="Calibri Light" panose="020F0302020204030204" pitchFamily="34" charset="0"/>
                    <a:cs typeface="Calibri Light" panose="020F0302020204030204" pitchFamily="34" charset="0"/>
                  </a:rPr>
                  <a:t>are </a:t>
                </a:r>
                <a:r>
                  <a:rPr lang="fr-CH" sz="1600" dirty="0" err="1">
                    <a:latin typeface="Calibri Light" panose="020F0302020204030204" pitchFamily="34" charset="0"/>
                    <a:cs typeface="Calibri Light" panose="020F0302020204030204" pitchFamily="34" charset="0"/>
                  </a:rPr>
                  <a:t>themselves</a:t>
                </a:r>
                <a:r>
                  <a:rPr lang="fr-CH" sz="1600" dirty="0">
                    <a:latin typeface="Calibri Light" panose="020F0302020204030204" pitchFamily="34" charset="0"/>
                    <a:cs typeface="Calibri Light" panose="020F0302020204030204" pitchFamily="34" charset="0"/>
                  </a:rPr>
                  <a:t> not </a:t>
                </a:r>
                <a:r>
                  <a:rPr lang="fr-CH" sz="1600" dirty="0" err="1">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 but </a:t>
                </a:r>
                <a:r>
                  <a:rPr lang="fr-CH" sz="1600" dirty="0" err="1">
                    <a:latin typeface="Calibri Light" panose="020F0302020204030204" pitchFamily="34" charset="0"/>
                    <a:cs typeface="Calibri Light" panose="020F0302020204030204" pitchFamily="34" charset="0"/>
                  </a:rPr>
                  <a:t>their</a:t>
                </a:r>
                <a:r>
                  <a:rPr lang="fr-CH" sz="1600" dirty="0">
                    <a:latin typeface="Calibri Light" panose="020F0302020204030204" pitchFamily="34" charset="0"/>
                    <a:cs typeface="Calibri Light" panose="020F0302020204030204" pitchFamily="34" charset="0"/>
                  </a:rPr>
                  <a:t> variance </a:t>
                </a:r>
                <a14:m>
                  <m:oMath xmlns:m="http://schemas.openxmlformats.org/officeDocument/2006/math">
                    <m:sSubSup>
                      <m:sSubSupPr>
                        <m:ctrlPr>
                          <a:rPr lang="en-GB" sz="1600" i="1">
                            <a:solidFill>
                              <a:srgbClr val="0070C0"/>
                            </a:solidFill>
                            <a:latin typeface="Cambria Math" panose="02040503050406030204" pitchFamily="18" charset="0"/>
                          </a:rPr>
                        </m:ctrlPr>
                      </m:sSubSupPr>
                      <m:e>
                        <m:r>
                          <a:rPr lang="en-GB" sz="1600" i="1">
                            <a:solidFill>
                              <a:srgbClr val="0070C0"/>
                            </a:solidFill>
                            <a:latin typeface="Cambria Math" panose="02040503050406030204" pitchFamily="18" charset="0"/>
                          </a:rPr>
                          <m:t>𝜎</m:t>
                        </m:r>
                      </m:e>
                      <m:sub/>
                      <m:sup>
                        <m:r>
                          <a:rPr lang="en-GB" sz="1600" i="1">
                            <a:solidFill>
                              <a:srgbClr val="0070C0"/>
                            </a:solidFill>
                            <a:latin typeface="Cambria Math" panose="02040503050406030204" pitchFamily="18" charset="0"/>
                          </a:rPr>
                          <m:t>2</m:t>
                        </m:r>
                      </m:sup>
                    </m:sSubSup>
                  </m:oMath>
                </a14:m>
                <a:r>
                  <a:rPr lang="en-GB" sz="1600">
                    <a:latin typeface="Calibri Light" panose="020F0302020204030204" pitchFamily="34" charset="0"/>
                    <a:cs typeface="Calibri Light" panose="020F0302020204030204" pitchFamily="34" charset="0"/>
                  </a:rPr>
                  <a:t> is!</a:t>
                </a:r>
                <a:endParaRPr lang="fr-CH" sz="1600" dirty="0">
                  <a:latin typeface="Calibri Light" panose="020F0302020204030204" pitchFamily="34" charset="0"/>
                  <a:cs typeface="Calibri Light" panose="020F0302020204030204" pitchFamily="34" charset="0"/>
                </a:endParaRPr>
              </a:p>
              <a:p>
                <a:endParaRPr lang="fr-CH" sz="1600" dirty="0">
                  <a:latin typeface="Times New Roman" panose="02020603050405020304" pitchFamily="18" charset="0"/>
                  <a:cs typeface="Times New Roman" panose="02020603050405020304" pitchFamily="18" charset="0"/>
                </a:endParaRPr>
              </a:p>
              <a:p>
                <a:r>
                  <a:rPr lang="fr-CH" sz="1600" dirty="0">
                    <a:latin typeface="Calibri Light" panose="020F0302020204030204" pitchFamily="34" charset="0"/>
                    <a:cs typeface="Calibri Light" panose="020F0302020204030204" pitchFamily="34" charset="0"/>
                  </a:rPr>
                  <a:t>This </a:t>
                </a:r>
                <a:r>
                  <a:rPr lang="fr-CH" sz="1600" dirty="0" err="1">
                    <a:latin typeface="Calibri Light" panose="020F0302020204030204" pitchFamily="34" charset="0"/>
                    <a:cs typeface="Calibri Light" panose="020F0302020204030204" pitchFamily="34" charset="0"/>
                  </a:rPr>
                  <a:t>makes</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variables </a:t>
                </a:r>
                <a:r>
                  <a:rPr lang="fr-CH" sz="1600" dirty="0" err="1">
                    <a:latin typeface="Calibri Light" panose="020F0302020204030204" pitchFamily="34" charset="0"/>
                    <a:cs typeface="Calibri Light" panose="020F0302020204030204" pitchFamily="34" charset="0"/>
                  </a:rPr>
                  <a:t>extremely</a:t>
                </a:r>
                <a:r>
                  <a:rPr lang="fr-CH" sz="1600" dirty="0">
                    <a:latin typeface="Calibri Light" panose="020F0302020204030204" pitchFamily="34" charset="0"/>
                    <a:cs typeface="Calibri Light" panose="020F0302020204030204" pitchFamily="34" charset="0"/>
                  </a:rPr>
                  <a:t> efficient </a:t>
                </a:r>
                <a:r>
                  <a:rPr lang="fr-CH" sz="1600" dirty="0" err="1">
                    <a:latin typeface="Calibri Light" panose="020F0302020204030204" pitchFamily="34" charset="0"/>
                    <a:cs typeface="Calibri Light" panose="020F0302020204030204" pitchFamily="34" charset="0"/>
                  </a:rPr>
                  <a:t>from</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parameter</a:t>
                </a:r>
                <a:r>
                  <a:rPr lang="fr-CH" sz="1600" dirty="0">
                    <a:latin typeface="Calibri Light" panose="020F0302020204030204" pitchFamily="34" charset="0"/>
                    <a:cs typeface="Calibri Light" panose="020F0302020204030204" pitchFamily="34" charset="0"/>
                  </a:rPr>
                  <a:t> point of </a:t>
                </a:r>
                <a:r>
                  <a:rPr lang="fr-CH" sz="1600" dirty="0" err="1">
                    <a:latin typeface="Calibri Light" panose="020F0302020204030204" pitchFamily="34" charset="0"/>
                    <a:cs typeface="Calibri Light" panose="020F0302020204030204" pitchFamily="34" charset="0"/>
                  </a:rPr>
                  <a:t>view</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Instead</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requiring</a:t>
                </a:r>
                <a:r>
                  <a:rPr lang="fr-CH" sz="1600" dirty="0">
                    <a:latin typeface="Calibri Light" panose="020F0302020204030204" pitchFamily="34" charset="0"/>
                    <a:cs typeface="Calibri Light" panose="020F0302020204030204" pitchFamily="34" charset="0"/>
                  </a:rPr>
                  <a:t> </a:t>
                </a:r>
                <a:r>
                  <a:rPr lang="fr-CH" sz="1600" i="1" dirty="0">
                    <a:latin typeface="Calibri Light" panose="020F0302020204030204" pitchFamily="34" charset="0"/>
                    <a:cs typeface="Calibri Light" panose="020F0302020204030204" pitchFamily="34" charset="0"/>
                  </a:rPr>
                  <a:t>N – 1 </a:t>
                </a:r>
                <a:r>
                  <a:rPr lang="fr-CH" sz="1600" dirty="0">
                    <a:latin typeface="Calibri Light" panose="020F0302020204030204" pitchFamily="34" charset="0"/>
                    <a:cs typeface="Calibri Light" panose="020F0302020204030204" pitchFamily="34" charset="0"/>
                  </a:rPr>
                  <a:t>unique </a:t>
                </a:r>
                <a:r>
                  <a:rPr lang="fr-CH" sz="1600" dirty="0" err="1">
                    <a:latin typeface="Calibri Light" panose="020F0302020204030204" pitchFamily="34" charset="0"/>
                    <a:cs typeface="Calibri Light" panose="020F0302020204030204" pitchFamily="34" charset="0"/>
                  </a:rPr>
                  <a:t>mean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dummy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 as in the </a:t>
                </a:r>
                <a:r>
                  <a:rPr lang="fr-CH" sz="1600" dirty="0" err="1">
                    <a:latin typeface="Calibri Light" panose="020F0302020204030204" pitchFamily="34" charset="0"/>
                    <a:cs typeface="Calibri Light" panose="020F0302020204030204" pitchFamily="34" charset="0"/>
                  </a:rPr>
                  <a:t>fixed-effect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approach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see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earlier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now</a:t>
                </a:r>
                <a:r>
                  <a:rPr lang="fr-CH" sz="1600" dirty="0">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only</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need</a:t>
                </a:r>
                <a:r>
                  <a:rPr lang="fr-CH" sz="1600" dirty="0">
                    <a:solidFill>
                      <a:srgbClr val="0070C0"/>
                    </a:solidFill>
                    <a:latin typeface="Calibri Light" panose="020F0302020204030204" pitchFamily="34" charset="0"/>
                    <a:cs typeface="Calibri Light" panose="020F0302020204030204" pitchFamily="34" charset="0"/>
                  </a:rPr>
                  <a:t> 1 </a:t>
                </a:r>
                <a:r>
                  <a:rPr lang="fr-CH" sz="1600">
                    <a:solidFill>
                      <a:srgbClr val="0070C0"/>
                    </a:solidFill>
                    <a:latin typeface="Calibri Light" panose="020F0302020204030204" pitchFamily="34" charset="0"/>
                    <a:cs typeface="Calibri Light" panose="020F0302020204030204" pitchFamily="34" charset="0"/>
                  </a:rPr>
                  <a:t>variance parameter</a:t>
                </a:r>
                <a:r>
                  <a:rPr lang="fr-CH" sz="1600" dirty="0">
                    <a:solidFill>
                      <a:srgbClr val="0070C0"/>
                    </a:solidFill>
                    <a:latin typeface="Calibri Light" panose="020F0302020204030204" pitchFamily="34" charset="0"/>
                    <a:cs typeface="Calibri Light" panose="020F0302020204030204" pitchFamily="34" charset="0"/>
                  </a:rPr>
                  <a:t>!</a:t>
                </a:r>
                <a:endParaRPr lang="fr-CH" sz="1600" dirty="0">
                  <a:latin typeface="Calibri Light" panose="020F0302020204030204" pitchFamily="34" charset="0"/>
                  <a:cs typeface="Calibri Light" panose="020F0302020204030204" pitchFamily="34" charset="0"/>
                </a:endParaRPr>
              </a:p>
              <a:p>
                <a:endParaRPr lang="fr-CH" sz="1600" dirty="0">
                  <a:latin typeface="Times New Roman" panose="02020603050405020304" pitchFamily="18" charset="0"/>
                  <a:cs typeface="Times New Roman" panose="02020603050405020304" pitchFamily="18" charset="0"/>
                </a:endParaRPr>
              </a:p>
              <a:p>
                <a:r>
                  <a:rPr lang="fr-CH" sz="1600" dirty="0" err="1">
                    <a:latin typeface="Calibri Light" panose="020F0302020204030204" pitchFamily="34" charset="0"/>
                    <a:cs typeface="Calibri Light" panose="020F0302020204030204" pitchFamily="34" charset="0"/>
                  </a:rPr>
                  <a:t>Conceptually</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visually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however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introducing</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subject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a:t>
                </a:r>
                <a:r>
                  <a:rPr lang="fr-CH" sz="1600" dirty="0">
                    <a:latin typeface="Calibri Light" panose="020F0302020204030204" pitchFamily="34" charset="0"/>
                    <a:cs typeface="Calibri Light" panose="020F0302020204030204" pitchFamily="34" charset="0"/>
                  </a:rPr>
                  <a:t> as a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a:t>
                </a:r>
                <a:r>
                  <a:rPr lang="fr-CH" sz="1600" dirty="0">
                    <a:latin typeface="Calibri Light" panose="020F0302020204030204" pitchFamily="34" charset="0"/>
                    <a:cs typeface="Calibri Light" panose="020F0302020204030204" pitchFamily="34" charset="0"/>
                  </a:rPr>
                  <a:t> has a </a:t>
                </a:r>
                <a:r>
                  <a:rPr lang="fr-CH" sz="1600" dirty="0" err="1">
                    <a:latin typeface="Calibri Light" panose="020F0302020204030204" pitchFamily="34" charset="0"/>
                    <a:cs typeface="Calibri Light" panose="020F0302020204030204" pitchFamily="34" charset="0"/>
                  </a:rPr>
                  <a:t>similar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interpretation</a:t>
                </a:r>
                <a:r>
                  <a:rPr lang="fr-CH" sz="1600" dirty="0">
                    <a:latin typeface="Calibri Light" panose="020F0302020204030204" pitchFamily="34" charset="0"/>
                    <a:cs typeface="Calibri Light" panose="020F0302020204030204" pitchFamily="34" charset="0"/>
                  </a:rPr>
                  <a:t> as </a:t>
                </a:r>
                <a:r>
                  <a:rPr lang="fr-CH" sz="1600" dirty="0" err="1">
                    <a:latin typeface="Calibri Light" panose="020F0302020204030204" pitchFamily="34" charset="0"/>
                    <a:cs typeface="Calibri Light" panose="020F0302020204030204" pitchFamily="34" charset="0"/>
                  </a:rPr>
                  <a:t>when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used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it</a:t>
                </a:r>
                <a:r>
                  <a:rPr lang="fr-CH" sz="1600" dirty="0">
                    <a:latin typeface="Calibri Light" panose="020F0302020204030204" pitchFamily="34" charset="0"/>
                    <a:cs typeface="Calibri Light" panose="020F0302020204030204" pitchFamily="34" charset="0"/>
                  </a:rPr>
                  <a:t> as a </a:t>
                </a:r>
                <a:r>
                  <a:rPr lang="fr-CH" sz="1600" dirty="0" err="1">
                    <a:latin typeface="Calibri Light" panose="020F0302020204030204" pitchFamily="34" charset="0"/>
                    <a:cs typeface="Calibri Light" panose="020F0302020204030204" pitchFamily="34" charset="0"/>
                  </a:rPr>
                  <a:t>fixed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a:t>
                </a:r>
                <a:r>
                  <a:rPr lang="fr-CH" sz="1600" dirty="0">
                    <a:latin typeface="Calibri Light" panose="020F0302020204030204" pitchFamily="34" charset="0"/>
                    <a:cs typeface="Calibri Light" panose="020F0302020204030204" pitchFamily="34" charset="0"/>
                  </a:rPr>
                  <a:t>…</a:t>
                </a:r>
              </a:p>
            </p:txBody>
          </p:sp>
        </mc:Choice>
        <mc:Fallback xmlns="">
          <p:sp>
            <p:nvSpPr>
              <p:cNvPr id="5" name="Content Placeholder 2">
                <a:extLst>
                  <a:ext uri="{FF2B5EF4-FFF2-40B4-BE49-F238E27FC236}">
                    <a16:creationId xmlns:a16="http://schemas.microsoft.com/office/drawing/2014/main" id="{28C14233-7BFC-4B34-8086-78FAA12887C7}"/>
                  </a:ext>
                </a:extLst>
              </p:cNvPr>
              <p:cNvSpPr txBox="1">
                <a:spLocks noRot="1" noChangeAspect="1" noMove="1" noResize="1" noEditPoints="1" noAdjustHandles="1" noChangeArrowheads="1" noChangeShapeType="1" noTextEdit="1"/>
              </p:cNvSpPr>
              <p:nvPr/>
            </p:nvSpPr>
            <p:spPr>
              <a:xfrm>
                <a:off x="1127448" y="1600200"/>
                <a:ext cx="9793088" cy="4925144"/>
              </a:xfrm>
              <a:prstGeom prst="rect">
                <a:avLst/>
              </a:prstGeom>
              <a:blipFill>
                <a:blip r:embed="rId2"/>
                <a:stretch>
                  <a:fillRect l="-249" t="-372"/>
                </a:stretch>
              </a:blipFill>
            </p:spPr>
            <p:txBody>
              <a:bodyPr/>
              <a:lstStyle/>
              <a:p>
                <a:r>
                  <a:rPr lang="en-GB">
                    <a:noFill/>
                  </a:rPr>
                  <a:t> </a:t>
                </a:r>
              </a:p>
            </p:txBody>
          </p:sp>
        </mc:Fallback>
      </mc:AlternateContent>
    </p:spTree>
    <p:extLst>
      <p:ext uri="{BB962C8B-B14F-4D97-AF65-F5344CB8AC3E}">
        <p14:creationId xmlns:p14="http://schemas.microsoft.com/office/powerpoint/2010/main" val="1420455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dirty="0">
                <a:solidFill>
                  <a:srgbClr val="0070C0"/>
                </a:solidFill>
                <a:latin typeface="Calibri Light" panose="020F0302020204030204" pitchFamily="34" charset="0"/>
                <a:cs typeface="Calibri Light" panose="020F0302020204030204" pitchFamily="34" charset="0"/>
              </a:rPr>
              <a:t>50 </a:t>
            </a:r>
            <a:r>
              <a:rPr lang="fr-CH" sz="1600" dirty="0" err="1">
                <a:solidFill>
                  <a:srgbClr val="0070C0"/>
                </a:solidFill>
                <a:latin typeface="Calibri Light" panose="020F0302020204030204" pitchFamily="34" charset="0"/>
                <a:cs typeface="Calibri Light" panose="020F0302020204030204" pitchFamily="34" charset="0"/>
              </a:rPr>
              <a:t>students</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participate</a:t>
            </a:r>
            <a:r>
              <a:rPr lang="fr-CH" sz="1600" dirty="0">
                <a:latin typeface="Calibri Light" panose="020F0302020204030204" pitchFamily="34" charset="0"/>
                <a:cs typeface="Calibri Light" panose="020F0302020204030204" pitchFamily="34" charset="0"/>
              </a:rPr>
              <a:t> in a </a:t>
            </a:r>
            <a:r>
              <a:rPr lang="fr-CH" sz="1600" dirty="0" err="1">
                <a:latin typeface="Calibri Light" panose="020F0302020204030204" pitchFamily="34" charset="0"/>
                <a:cs typeface="Calibri Light" panose="020F0302020204030204" pitchFamily="34" charset="0"/>
              </a:rPr>
              <a:t>sleep</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deprivation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study</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students</a:t>
            </a:r>
            <a:r>
              <a:rPr lang="fr-CH" sz="1600" dirty="0">
                <a:latin typeface="Calibri Light" panose="020F0302020204030204" pitchFamily="34" charset="0"/>
                <a:cs typeface="Calibri Light" panose="020F0302020204030204" pitchFamily="34" charset="0"/>
              </a:rPr>
              <a:t> are </a:t>
            </a:r>
            <a:r>
              <a:rPr lang="fr-CH" sz="1600" dirty="0" err="1">
                <a:solidFill>
                  <a:srgbClr val="0070C0"/>
                </a:solidFill>
                <a:latin typeface="Calibri Light" panose="020F0302020204030204" pitchFamily="34" charset="0"/>
                <a:cs typeface="Calibri Light" panose="020F0302020204030204" pitchFamily="34" charset="0"/>
              </a:rPr>
              <a:t>deprived</a:t>
            </a:r>
            <a:r>
              <a:rPr lang="fr-CH" sz="1600" dirty="0">
                <a:solidFill>
                  <a:srgbClr val="0070C0"/>
                </a:solidFill>
                <a:latin typeface="Calibri Light" panose="020F0302020204030204" pitchFamily="34" charset="0"/>
                <a:cs typeface="Calibri Light" panose="020F0302020204030204" pitchFamily="34" charset="0"/>
              </a:rPr>
              <a:t> of </a:t>
            </a:r>
            <a:r>
              <a:rPr lang="fr-CH" sz="1600" dirty="0" err="1">
                <a:solidFill>
                  <a:srgbClr val="0070C0"/>
                </a:solidFill>
                <a:latin typeface="Calibri Light" panose="020F0302020204030204" pitchFamily="34" charset="0"/>
                <a:cs typeface="Calibri Light" panose="020F0302020204030204" pitchFamily="34" charset="0"/>
              </a:rPr>
              <a:t>sleep</a:t>
            </a:r>
            <a:r>
              <a:rPr lang="fr-CH" sz="1600" dirty="0">
                <a:solidFill>
                  <a:srgbClr val="0070C0"/>
                </a:solidFill>
                <a:latin typeface="Calibri Light" panose="020F0302020204030204" pitchFamily="34" charset="0"/>
                <a:cs typeface="Calibri Light" panose="020F0302020204030204" pitchFamily="34" charset="0"/>
              </a:rPr>
              <a:t> for 10 </a:t>
            </a:r>
            <a:r>
              <a:rPr lang="fr-CH" sz="1600" dirty="0" err="1">
                <a:solidFill>
                  <a:srgbClr val="0070C0"/>
                </a:solidFill>
                <a:latin typeface="Calibri Light" panose="020F0302020204030204" pitchFamily="34" charset="0"/>
                <a:cs typeface="Calibri Light" panose="020F0302020204030204" pitchFamily="34" charset="0"/>
              </a:rPr>
              <a:t>hours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starting</a:t>
            </a:r>
            <a:r>
              <a:rPr lang="fr-CH" sz="1600" dirty="0">
                <a:latin typeface="Calibri Light" panose="020F0302020204030204" pitchFamily="34" charset="0"/>
                <a:cs typeface="Calibri Light" panose="020F0302020204030204" pitchFamily="34" charset="0"/>
              </a:rPr>
              <a:t> at 22:00. At 20 </a:t>
            </a:r>
            <a:r>
              <a:rPr lang="fr-CH" sz="1600" dirty="0" err="1">
                <a:latin typeface="Calibri Light" panose="020F0302020204030204" pitchFamily="34" charset="0"/>
                <a:cs typeface="Calibri Light" panose="020F0302020204030204" pitchFamily="34" charset="0"/>
              </a:rPr>
              <a:t>randomly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selected</a:t>
            </a:r>
            <a:r>
              <a:rPr lang="fr-CH" sz="1600" dirty="0">
                <a:latin typeface="Calibri Light" panose="020F0302020204030204" pitchFamily="34" charset="0"/>
                <a:cs typeface="Calibri Light" panose="020F0302020204030204" pitchFamily="34" charset="0"/>
              </a:rPr>
              <a:t> sampling points </a:t>
            </a:r>
            <a:r>
              <a:rPr lang="fr-CH" sz="1600" dirty="0" err="1">
                <a:latin typeface="Calibri Light" panose="020F0302020204030204" pitchFamily="34" charset="0"/>
                <a:cs typeface="Calibri Light" panose="020F0302020204030204" pitchFamily="34" charset="0"/>
              </a:rPr>
              <a:t>during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these</a:t>
            </a:r>
            <a:r>
              <a:rPr lang="fr-CH" sz="1600" dirty="0">
                <a:latin typeface="Calibri Light" panose="020F0302020204030204" pitchFamily="34" charset="0"/>
                <a:cs typeface="Calibri Light" panose="020F0302020204030204" pitchFamily="34" charset="0"/>
              </a:rPr>
              <a:t> 10 </a:t>
            </a:r>
            <a:r>
              <a:rPr lang="fr-CH" sz="1600" dirty="0" err="1">
                <a:latin typeface="Calibri Light" panose="020F0302020204030204" pitchFamily="34" charset="0"/>
                <a:cs typeface="Calibri Light" panose="020F0302020204030204" pitchFamily="34" charset="0"/>
              </a:rPr>
              <a:t>hours</a:t>
            </a:r>
            <a:r>
              <a:rPr lang="fr-CH" sz="1600">
                <a:latin typeface="Calibri Light" panose="020F0302020204030204" pitchFamily="34" charset="0"/>
                <a:cs typeface="Calibri Light" panose="020F0302020204030204" pitchFamily="34" charset="0"/>
              </a:rPr>
              <a:t>, the </a:t>
            </a:r>
            <a:r>
              <a:rPr lang="fr-CH" sz="1600" err="1">
                <a:latin typeface="Calibri Light" panose="020F0302020204030204" pitchFamily="34" charset="0"/>
                <a:cs typeface="Calibri Light" panose="020F0302020204030204" pitchFamily="34" charset="0"/>
              </a:rPr>
              <a:t>students</a:t>
            </a:r>
            <a:r>
              <a:rPr lang="fr-CH" sz="1600">
                <a:latin typeface="Calibri Light" panose="020F0302020204030204" pitchFamily="34" charset="0"/>
                <a:cs typeface="Calibri Light" panose="020F0302020204030204" pitchFamily="34" charset="0"/>
              </a:rPr>
              <a:t> perform </a:t>
            </a:r>
            <a:r>
              <a:rPr lang="fr-CH" sz="1600" dirty="0">
                <a:latin typeface="Calibri Light" panose="020F0302020204030204" pitchFamily="34" charset="0"/>
                <a:cs typeface="Calibri Light" panose="020F0302020204030204" pitchFamily="34" charset="0"/>
              </a:rPr>
              <a:t>an </a:t>
            </a:r>
            <a:r>
              <a:rPr lang="fr-CH" sz="1600" dirty="0" err="1">
                <a:solidFill>
                  <a:srgbClr val="0070C0"/>
                </a:solidFill>
                <a:latin typeface="Calibri Light" panose="020F0302020204030204" pitchFamily="34" charset="0"/>
                <a:cs typeface="Calibri Light" panose="020F0302020204030204" pitchFamily="34" charset="0"/>
              </a:rPr>
              <a:t>attentional</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task</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Researchers</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interested</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see</a:t>
            </a:r>
            <a:r>
              <a:rPr lang="fr-CH" sz="1600" dirty="0">
                <a:latin typeface="Calibri Light" panose="020F0302020204030204" pitchFamily="34" charset="0"/>
                <a:cs typeface="Calibri Light" panose="020F0302020204030204" pitchFamily="34" charset="0"/>
              </a:rPr>
              <a:t> how attention (</a:t>
            </a:r>
            <a:r>
              <a:rPr lang="fr-CH" sz="1600" dirty="0" err="1">
                <a:latin typeface="Calibri Light" panose="020F0302020204030204" pitchFamily="34" charset="0"/>
                <a:cs typeface="Calibri Light" panose="020F0302020204030204" pitchFamily="34" charset="0"/>
              </a:rPr>
              <a:t>standardized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declines</a:t>
            </a:r>
            <a:r>
              <a:rPr lang="fr-CH" sz="1600" dirty="0">
                <a:latin typeface="Calibri Light" panose="020F0302020204030204" pitchFamily="34" charset="0"/>
                <a:cs typeface="Calibri Light" panose="020F0302020204030204" pitchFamily="34" charset="0"/>
              </a:rPr>
              <a:t> as a </a:t>
            </a:r>
            <a:r>
              <a:rPr lang="fr-CH" sz="1600" dirty="0" err="1">
                <a:latin typeface="Calibri Light" panose="020F0302020204030204" pitchFamily="34" charset="0"/>
                <a:cs typeface="Calibri Light" panose="020F0302020204030204" pitchFamily="34" charset="0"/>
              </a:rPr>
              <a:t>function</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hours</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sleep</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deprivation</a:t>
            </a:r>
            <a:r>
              <a:rPr lang="fr-CH" sz="1600" dirty="0">
                <a:latin typeface="Calibri Light" panose="020F0302020204030204" pitchFamily="34" charset="0"/>
                <a:cs typeface="Calibri Light" panose="020F0302020204030204" pitchFamily="34" charset="0"/>
              </a:rPr>
              <a:t>. The data in long format look like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a:t>
            </a:r>
          </a:p>
          <a:p>
            <a:pPr marL="0" indent="0">
              <a:buNone/>
            </a:pPr>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Sleep deprivation example</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CE906782-7001-47C8-AE78-E62D2CD9CFA0}"/>
              </a:ext>
            </a:extLst>
          </p:cNvPr>
          <p:cNvGraphicFramePr>
            <a:graphicFrameLocks noGrp="1"/>
          </p:cNvGraphicFramePr>
          <p:nvPr>
            <p:extLst>
              <p:ext uri="{D42A27DB-BD31-4B8C-83A1-F6EECF244321}">
                <p14:modId xmlns:p14="http://schemas.microsoft.com/office/powerpoint/2010/main" val="1218198113"/>
              </p:ext>
            </p:extLst>
          </p:nvPr>
        </p:nvGraphicFramePr>
        <p:xfrm>
          <a:off x="2063552" y="3140968"/>
          <a:ext cx="3456384" cy="2743200"/>
        </p:xfrm>
        <a:graphic>
          <a:graphicData uri="http://schemas.openxmlformats.org/drawingml/2006/table">
            <a:tbl>
              <a:tblPr firstRow="1" bandRow="1">
                <a:tableStyleId>{2D5ABB26-0587-4C30-8999-92F81FD0307C}</a:tableStyleId>
              </a:tblPr>
              <a:tblGrid>
                <a:gridCol w="1152128">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tblGrid>
              <a:tr h="304800">
                <a:tc>
                  <a:txBody>
                    <a:bodyPr/>
                    <a:lstStyle/>
                    <a:p>
                      <a:pPr algn="ctr"/>
                      <a:r>
                        <a:rPr lang="fr-CH" sz="1400" b="1" dirty="0" err="1">
                          <a:latin typeface="Calibri Light" panose="020F0302020204030204" pitchFamily="34" charset="0"/>
                          <a:cs typeface="Calibri Light" panose="020F0302020204030204" pitchFamily="34" charset="0"/>
                        </a:rPr>
                        <a:t>Subject</a:t>
                      </a:r>
                      <a:endParaRPr lang="en-GB" sz="1400" b="1" dirty="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H" sz="1400" b="1">
                          <a:latin typeface="Calibri Light" panose="020F0302020204030204" pitchFamily="34" charset="0"/>
                          <a:cs typeface="Calibri Light" panose="020F0302020204030204" pitchFamily="34" charset="0"/>
                        </a:rPr>
                        <a:t>Deprivation</a:t>
                      </a:r>
                      <a:endParaRPr lang="en-GB" sz="1400" b="1">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H" sz="1400" b="1" dirty="0">
                          <a:latin typeface="Calibri Light" panose="020F0302020204030204" pitchFamily="34" charset="0"/>
                          <a:cs typeface="Calibri Light" panose="020F0302020204030204" pitchFamily="34" charset="0"/>
                        </a:rPr>
                        <a:t>Attention</a:t>
                      </a:r>
                      <a:endParaRPr lang="en-GB" sz="1400" b="1" dirty="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04800">
                <a:tc>
                  <a:txBody>
                    <a:bodyPr/>
                    <a:lstStyle/>
                    <a:p>
                      <a:pPr algn="ctr"/>
                      <a:r>
                        <a:rPr lang="fr-CH" sz="1400">
                          <a:latin typeface="Calibri Light" panose="020F0302020204030204" pitchFamily="34" charset="0"/>
                          <a:cs typeface="Calibri Light" panose="020F0302020204030204" pitchFamily="34" charset="0"/>
                        </a:rPr>
                        <a:t>ID1</a:t>
                      </a:r>
                      <a:endParaRPr lang="en-GB" sz="14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fr-CH" sz="1400">
                          <a:latin typeface="Calibri Light" panose="020F0302020204030204" pitchFamily="34" charset="0"/>
                          <a:cs typeface="Calibri Light" panose="020F0302020204030204" pitchFamily="34" charset="0"/>
                        </a:rPr>
                        <a:t>0.4</a:t>
                      </a:r>
                      <a:endParaRPr lang="en-GB" sz="14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r"/>
                      <a:r>
                        <a:rPr lang="fr-CH" sz="1400">
                          <a:latin typeface="Calibri Light" panose="020F0302020204030204" pitchFamily="34" charset="0"/>
                          <a:cs typeface="Calibri Light" panose="020F0302020204030204" pitchFamily="34" charset="0"/>
                        </a:rPr>
                        <a:t>0.367</a:t>
                      </a:r>
                      <a:endParaRPr lang="en-GB" sz="140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04800">
                <a:tc>
                  <a:txBody>
                    <a:bodyPr/>
                    <a:lstStyle/>
                    <a:p>
                      <a:pPr algn="ctr"/>
                      <a:r>
                        <a:rPr lang="fr-CH" sz="1400">
                          <a:latin typeface="Calibri Light" panose="020F0302020204030204" pitchFamily="34" charset="0"/>
                          <a:cs typeface="Calibri Light" panose="020F0302020204030204" pitchFamily="34" charset="0"/>
                        </a:rPr>
                        <a:t>ID1</a:t>
                      </a:r>
                      <a:endParaRPr lang="en-GB" sz="1400">
                        <a:latin typeface="Calibri Light" panose="020F0302020204030204" pitchFamily="34" charset="0"/>
                        <a:cs typeface="Calibri Light" panose="020F0302020204030204" pitchFamily="34" charset="0"/>
                      </a:endParaRPr>
                    </a:p>
                  </a:txBody>
                  <a:tcPr/>
                </a:tc>
                <a:tc>
                  <a:txBody>
                    <a:bodyPr/>
                    <a:lstStyle/>
                    <a:p>
                      <a:pPr algn="r"/>
                      <a:r>
                        <a:rPr lang="fr-CH" sz="1400">
                          <a:latin typeface="Calibri Light" panose="020F0302020204030204" pitchFamily="34" charset="0"/>
                          <a:cs typeface="Calibri Light" panose="020F0302020204030204" pitchFamily="34" charset="0"/>
                        </a:rPr>
                        <a:t>1.3</a:t>
                      </a:r>
                      <a:endParaRPr lang="en-GB" sz="1400">
                        <a:latin typeface="Calibri Light" panose="020F0302020204030204" pitchFamily="34" charset="0"/>
                        <a:cs typeface="Calibri Light" panose="020F0302020204030204" pitchFamily="34" charset="0"/>
                      </a:endParaRPr>
                    </a:p>
                  </a:txBody>
                  <a:tcPr/>
                </a:tc>
                <a:tc>
                  <a:txBody>
                    <a:bodyPr/>
                    <a:lstStyle/>
                    <a:p>
                      <a:pPr algn="r"/>
                      <a:r>
                        <a:rPr lang="fr-CH" sz="1400">
                          <a:latin typeface="Calibri Light" panose="020F0302020204030204" pitchFamily="34" charset="0"/>
                          <a:cs typeface="Calibri Light" panose="020F0302020204030204" pitchFamily="34" charset="0"/>
                        </a:rPr>
                        <a:t>0.594</a:t>
                      </a:r>
                      <a:endParaRPr lang="en-GB" sz="14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2"/>
                  </a:ext>
                </a:extLst>
              </a:tr>
              <a:tr h="304800">
                <a:tc>
                  <a:txBody>
                    <a:bodyPr/>
                    <a:lstStyle/>
                    <a:p>
                      <a:pPr algn="ctr"/>
                      <a:r>
                        <a:rPr lang="fr-CH" sz="1400">
                          <a:latin typeface="Calibri Light" panose="020F0302020204030204" pitchFamily="34" charset="0"/>
                          <a:cs typeface="Calibri Light" panose="020F0302020204030204" pitchFamily="34" charset="0"/>
                        </a:rPr>
                        <a:t>ID1</a:t>
                      </a:r>
                      <a:endParaRPr lang="en-GB" sz="1400">
                        <a:latin typeface="Calibri Light" panose="020F0302020204030204" pitchFamily="34" charset="0"/>
                        <a:cs typeface="Calibri Light" panose="020F0302020204030204" pitchFamily="34" charset="0"/>
                      </a:endParaRPr>
                    </a:p>
                  </a:txBody>
                  <a:tcPr/>
                </a:tc>
                <a:tc>
                  <a:txBody>
                    <a:bodyPr/>
                    <a:lstStyle/>
                    <a:p>
                      <a:pPr algn="r"/>
                      <a:r>
                        <a:rPr lang="fr-CH" sz="1400">
                          <a:latin typeface="Calibri Light" panose="020F0302020204030204" pitchFamily="34" charset="0"/>
                          <a:cs typeface="Calibri Light" panose="020F0302020204030204" pitchFamily="34" charset="0"/>
                        </a:rPr>
                        <a:t>3.9</a:t>
                      </a:r>
                      <a:endParaRPr lang="en-GB" sz="1400">
                        <a:latin typeface="Calibri Light" panose="020F0302020204030204" pitchFamily="34" charset="0"/>
                        <a:cs typeface="Calibri Light" panose="020F0302020204030204" pitchFamily="34" charset="0"/>
                      </a:endParaRPr>
                    </a:p>
                  </a:txBody>
                  <a:tcPr/>
                </a:tc>
                <a:tc>
                  <a:txBody>
                    <a:bodyPr/>
                    <a:lstStyle/>
                    <a:p>
                      <a:pPr algn="r"/>
                      <a:r>
                        <a:rPr lang="fr-CH" sz="1400">
                          <a:latin typeface="Calibri Light" panose="020F0302020204030204" pitchFamily="34" charset="0"/>
                          <a:cs typeface="Calibri Light" panose="020F0302020204030204" pitchFamily="34" charset="0"/>
                        </a:rPr>
                        <a:t>-0.513</a:t>
                      </a:r>
                      <a:endParaRPr lang="en-GB" sz="14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3"/>
                  </a:ext>
                </a:extLst>
              </a:tr>
              <a:tr h="304800">
                <a:tc>
                  <a:txBody>
                    <a:bodyPr/>
                    <a:lstStyle/>
                    <a:p>
                      <a:pPr algn="ctr"/>
                      <a:r>
                        <a:rPr lang="fr-CH" sz="1400">
                          <a:latin typeface="Calibri Light" panose="020F0302020204030204" pitchFamily="34" charset="0"/>
                          <a:cs typeface="Calibri Light" panose="020F0302020204030204" pitchFamily="34" charset="0"/>
                        </a:rPr>
                        <a:t>ID1</a:t>
                      </a:r>
                      <a:endParaRPr lang="en-GB" sz="1400">
                        <a:latin typeface="Calibri Light" panose="020F0302020204030204" pitchFamily="34" charset="0"/>
                        <a:cs typeface="Calibri Light" panose="020F0302020204030204" pitchFamily="34" charset="0"/>
                      </a:endParaRPr>
                    </a:p>
                  </a:txBody>
                  <a:tcPr/>
                </a:tc>
                <a:tc>
                  <a:txBody>
                    <a:bodyPr/>
                    <a:lstStyle/>
                    <a:p>
                      <a:pPr algn="r"/>
                      <a:r>
                        <a:rPr lang="fr-CH" sz="1400">
                          <a:latin typeface="Calibri Light" panose="020F0302020204030204" pitchFamily="34" charset="0"/>
                          <a:cs typeface="Calibri Light" panose="020F0302020204030204" pitchFamily="34" charset="0"/>
                        </a:rPr>
                        <a:t>4.4</a:t>
                      </a:r>
                      <a:endParaRPr lang="en-GB" sz="1400">
                        <a:latin typeface="Calibri Light" panose="020F0302020204030204" pitchFamily="34" charset="0"/>
                        <a:cs typeface="Calibri Light" panose="020F0302020204030204" pitchFamily="34" charset="0"/>
                      </a:endParaRPr>
                    </a:p>
                  </a:txBody>
                  <a:tcPr/>
                </a:tc>
                <a:tc>
                  <a:txBody>
                    <a:bodyPr/>
                    <a:lstStyle/>
                    <a:p>
                      <a:pPr algn="r"/>
                      <a:r>
                        <a:rPr lang="fr-CH" sz="1400">
                          <a:latin typeface="Calibri Light" panose="020F0302020204030204" pitchFamily="34" charset="0"/>
                          <a:cs typeface="Calibri Light" panose="020F0302020204030204" pitchFamily="34" charset="0"/>
                        </a:rPr>
                        <a:t>-0.465</a:t>
                      </a:r>
                      <a:endParaRPr lang="en-GB" sz="14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4"/>
                  </a:ext>
                </a:extLst>
              </a:tr>
              <a:tr h="304800">
                <a:tc>
                  <a:txBody>
                    <a:bodyPr/>
                    <a:lstStyle/>
                    <a:p>
                      <a:pPr algn="ctr"/>
                      <a:r>
                        <a:rPr lang="fr-CH" sz="1400">
                          <a:latin typeface="Calibri Light" panose="020F0302020204030204" pitchFamily="34" charset="0"/>
                          <a:cs typeface="Calibri Light" panose="020F0302020204030204" pitchFamily="34" charset="0"/>
                        </a:rPr>
                        <a:t>ID1</a:t>
                      </a:r>
                      <a:endParaRPr lang="en-GB" sz="1400">
                        <a:latin typeface="Calibri Light" panose="020F0302020204030204" pitchFamily="34" charset="0"/>
                        <a:cs typeface="Calibri Light" panose="020F0302020204030204" pitchFamily="34" charset="0"/>
                      </a:endParaRPr>
                    </a:p>
                  </a:txBody>
                  <a:tcPr/>
                </a:tc>
                <a:tc>
                  <a:txBody>
                    <a:bodyPr/>
                    <a:lstStyle/>
                    <a:p>
                      <a:pPr algn="r"/>
                      <a:r>
                        <a:rPr lang="fr-CH" sz="1400">
                          <a:latin typeface="Calibri Light" panose="020F0302020204030204" pitchFamily="34" charset="0"/>
                          <a:cs typeface="Calibri Light" panose="020F0302020204030204" pitchFamily="34" charset="0"/>
                        </a:rPr>
                        <a:t>6.4</a:t>
                      </a:r>
                      <a:endParaRPr lang="en-GB" sz="1400">
                        <a:latin typeface="Calibri Light" panose="020F0302020204030204" pitchFamily="34" charset="0"/>
                        <a:cs typeface="Calibri Light" panose="020F0302020204030204" pitchFamily="34" charset="0"/>
                      </a:endParaRPr>
                    </a:p>
                  </a:txBody>
                  <a:tcPr/>
                </a:tc>
                <a:tc>
                  <a:txBody>
                    <a:bodyPr/>
                    <a:lstStyle/>
                    <a:p>
                      <a:pPr algn="r"/>
                      <a:r>
                        <a:rPr lang="fr-CH" sz="1400">
                          <a:latin typeface="Calibri Light" panose="020F0302020204030204" pitchFamily="34" charset="0"/>
                          <a:cs typeface="Calibri Light" panose="020F0302020204030204" pitchFamily="34" charset="0"/>
                        </a:rPr>
                        <a:t>-1.282</a:t>
                      </a:r>
                      <a:endParaRPr lang="en-GB" sz="14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5"/>
                  </a:ext>
                </a:extLst>
              </a:tr>
              <a:tr h="304800">
                <a:tc>
                  <a:txBody>
                    <a:bodyPr/>
                    <a:lstStyle/>
                    <a:p>
                      <a:pPr algn="ctr"/>
                      <a:r>
                        <a:rPr lang="fr-CH" sz="1400">
                          <a:latin typeface="Calibri Light" panose="020F0302020204030204" pitchFamily="34" charset="0"/>
                          <a:cs typeface="Calibri Light" panose="020F0302020204030204" pitchFamily="34" charset="0"/>
                        </a:rPr>
                        <a:t>ID1</a:t>
                      </a:r>
                      <a:endParaRPr lang="en-GB" sz="1400">
                        <a:latin typeface="Calibri Light" panose="020F0302020204030204" pitchFamily="34" charset="0"/>
                        <a:cs typeface="Calibri Light" panose="020F0302020204030204" pitchFamily="34" charset="0"/>
                      </a:endParaRPr>
                    </a:p>
                  </a:txBody>
                  <a:tcPr/>
                </a:tc>
                <a:tc>
                  <a:txBody>
                    <a:bodyPr/>
                    <a:lstStyle/>
                    <a:p>
                      <a:pPr algn="r"/>
                      <a:r>
                        <a:rPr lang="fr-CH" sz="1400">
                          <a:latin typeface="Calibri Light" panose="020F0302020204030204" pitchFamily="34" charset="0"/>
                          <a:cs typeface="Calibri Light" panose="020F0302020204030204" pitchFamily="34" charset="0"/>
                        </a:rPr>
                        <a:t>9.9</a:t>
                      </a:r>
                      <a:endParaRPr lang="en-GB" sz="1400">
                        <a:latin typeface="Calibri Light" panose="020F0302020204030204" pitchFamily="34" charset="0"/>
                        <a:cs typeface="Calibri Light" panose="020F0302020204030204" pitchFamily="34" charset="0"/>
                      </a:endParaRPr>
                    </a:p>
                  </a:txBody>
                  <a:tcPr/>
                </a:tc>
                <a:tc>
                  <a:txBody>
                    <a:bodyPr/>
                    <a:lstStyle/>
                    <a:p>
                      <a:pPr algn="r"/>
                      <a:r>
                        <a:rPr lang="fr-CH" sz="1400">
                          <a:latin typeface="Calibri Light" panose="020F0302020204030204" pitchFamily="34" charset="0"/>
                          <a:cs typeface="Calibri Light" panose="020F0302020204030204" pitchFamily="34" charset="0"/>
                        </a:rPr>
                        <a:t>-2.389</a:t>
                      </a:r>
                      <a:endParaRPr lang="en-GB" sz="14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6"/>
                  </a:ext>
                </a:extLst>
              </a:tr>
              <a:tr h="304800">
                <a:tc>
                  <a:txBody>
                    <a:bodyPr/>
                    <a:lstStyle/>
                    <a:p>
                      <a:pPr algn="ctr"/>
                      <a:r>
                        <a:rPr lang="fr-CH" sz="1400">
                          <a:latin typeface="Calibri Light" panose="020F0302020204030204" pitchFamily="34" charset="0"/>
                          <a:cs typeface="Calibri Light" panose="020F0302020204030204" pitchFamily="34" charset="0"/>
                        </a:rPr>
                        <a:t>…</a:t>
                      </a:r>
                      <a:endParaRPr lang="en-GB" sz="1400">
                        <a:latin typeface="Calibri Light" panose="020F0302020204030204" pitchFamily="34" charset="0"/>
                        <a:cs typeface="Calibri Light" panose="020F0302020204030204" pitchFamily="34" charset="0"/>
                      </a:endParaRPr>
                    </a:p>
                  </a:txBody>
                  <a:tcPr/>
                </a:tc>
                <a:tc>
                  <a:txBody>
                    <a:bodyPr/>
                    <a:lstStyle/>
                    <a:p>
                      <a:pPr algn="r"/>
                      <a:r>
                        <a:rPr lang="fr-CH" sz="1400">
                          <a:latin typeface="Calibri Light" panose="020F0302020204030204" pitchFamily="34" charset="0"/>
                          <a:cs typeface="Calibri Light" panose="020F0302020204030204" pitchFamily="34" charset="0"/>
                        </a:rPr>
                        <a:t>…</a:t>
                      </a:r>
                      <a:endParaRPr lang="en-GB" sz="1400">
                        <a:latin typeface="Calibri Light" panose="020F0302020204030204" pitchFamily="34" charset="0"/>
                        <a:cs typeface="Calibri Light" panose="020F0302020204030204" pitchFamily="34" charset="0"/>
                      </a:endParaRPr>
                    </a:p>
                  </a:txBody>
                  <a:tcPr/>
                </a:tc>
                <a:tc>
                  <a:txBody>
                    <a:bodyPr/>
                    <a:lstStyle/>
                    <a:p>
                      <a:pPr algn="r"/>
                      <a:r>
                        <a:rPr lang="fr-CH" sz="1400">
                          <a:latin typeface="Calibri Light" panose="020F0302020204030204" pitchFamily="34" charset="0"/>
                          <a:cs typeface="Calibri Light" panose="020F0302020204030204" pitchFamily="34" charset="0"/>
                        </a:rPr>
                        <a:t>…</a:t>
                      </a:r>
                      <a:endParaRPr lang="en-GB" sz="140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7"/>
                  </a:ext>
                </a:extLst>
              </a:tr>
              <a:tr h="304800">
                <a:tc>
                  <a:txBody>
                    <a:bodyPr/>
                    <a:lstStyle/>
                    <a:p>
                      <a:pPr algn="ctr"/>
                      <a:r>
                        <a:rPr lang="fr-CH" sz="1400">
                          <a:latin typeface="Calibri Light" panose="020F0302020204030204" pitchFamily="34" charset="0"/>
                          <a:cs typeface="Calibri Light" panose="020F0302020204030204" pitchFamily="34" charset="0"/>
                        </a:rPr>
                        <a:t>ID50</a:t>
                      </a:r>
                      <a:endParaRPr lang="en-GB" sz="14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fr-CH" sz="1400">
                          <a:latin typeface="Calibri Light" panose="020F0302020204030204" pitchFamily="34" charset="0"/>
                          <a:cs typeface="Calibri Light" panose="020F0302020204030204" pitchFamily="34" charset="0"/>
                        </a:rPr>
                        <a:t>9.0</a:t>
                      </a:r>
                      <a:endParaRPr lang="en-GB" sz="140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tc>
                  <a:txBody>
                    <a:bodyPr/>
                    <a:lstStyle/>
                    <a:p>
                      <a:pPr algn="r"/>
                      <a:r>
                        <a:rPr lang="fr-CH" sz="1400" dirty="0">
                          <a:latin typeface="Calibri Light" panose="020F0302020204030204" pitchFamily="34" charset="0"/>
                          <a:cs typeface="Calibri Light" panose="020F0302020204030204" pitchFamily="34" charset="0"/>
                        </a:rPr>
                        <a:t>-1.536</a:t>
                      </a:r>
                      <a:endParaRPr lang="en-GB" sz="1400" dirty="0">
                        <a:latin typeface="Calibri Light" panose="020F0302020204030204" pitchFamily="34" charset="0"/>
                        <a:cs typeface="Calibri Light" panose="020F0302020204030204" pitchFamily="34" charset="0"/>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2" name="Rectangle 1">
            <a:extLst>
              <a:ext uri="{FF2B5EF4-FFF2-40B4-BE49-F238E27FC236}">
                <a16:creationId xmlns:a16="http://schemas.microsoft.com/office/drawing/2014/main" id="{A7B36428-CA7B-4019-ADA6-DEF977CA76F4}"/>
              </a:ext>
            </a:extLst>
          </p:cNvPr>
          <p:cNvSpPr/>
          <p:nvPr/>
        </p:nvSpPr>
        <p:spPr>
          <a:xfrm>
            <a:off x="5879976" y="3212976"/>
            <a:ext cx="5040560" cy="2308324"/>
          </a:xfrm>
          <a:prstGeom prst="rect">
            <a:avLst/>
          </a:prstGeom>
        </p:spPr>
        <p:txBody>
          <a:bodyPr wrap="square">
            <a:spAutoFit/>
          </a:bodyPr>
          <a:lstStyle/>
          <a:p>
            <a:pPr marL="285750" indent="-285750">
              <a:buFont typeface="Arial" panose="020B0604020202020204" pitchFamily="34" charset="0"/>
              <a:buChar char="•"/>
            </a:pPr>
            <a:r>
              <a:rPr lang="fr-CH" sz="1600" dirty="0" err="1">
                <a:latin typeface="Calibri Light" panose="020F0302020204030204" pitchFamily="34" charset="0"/>
                <a:cs typeface="Calibri Light" panose="020F0302020204030204" pitchFamily="34" charset="0"/>
              </a:rPr>
              <a:t>Conventional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rm</a:t>
            </a:r>
            <a:r>
              <a:rPr lang="fr-CH" sz="1600" dirty="0">
                <a:latin typeface="Calibri Light" panose="020F0302020204030204" pitchFamily="34" charset="0"/>
                <a:cs typeface="Calibri Light" panose="020F0302020204030204" pitchFamily="34" charset="0"/>
              </a:rPr>
              <a:t>-(M)ANOVA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not </a:t>
            </a:r>
            <a:r>
              <a:rPr lang="fr-CH" sz="1600">
                <a:latin typeface="Calibri Light" panose="020F0302020204030204" pitchFamily="34" charset="0"/>
                <a:cs typeface="Calibri Light" panose="020F0302020204030204" pitchFamily="34" charset="0"/>
              </a:rPr>
              <a:t>possible here, because deprivation varies continuously within </a:t>
            </a:r>
            <a:r>
              <a:rPr lang="fr-CH" sz="1600" err="1">
                <a:latin typeface="Calibri Light" panose="020F0302020204030204" pitchFamily="34" charset="0"/>
                <a:cs typeface="Calibri Light" panose="020F0302020204030204" pitchFamily="34" charset="0"/>
              </a:rPr>
              <a:t>subjects</a:t>
            </a:r>
            <a:r>
              <a:rPr lang="fr-CH" sz="1600">
                <a:latin typeface="Calibri Light" panose="020F0302020204030204" pitchFamily="34" charset="0"/>
                <a:cs typeface="Calibri Light" panose="020F0302020204030204" pitchFamily="34" charset="0"/>
              </a:rPr>
              <a:t>!</a:t>
            </a:r>
          </a:p>
          <a:p>
            <a:pPr marL="285750" indent="-285750">
              <a:buFont typeface="Arial" panose="020B0604020202020204" pitchFamily="34" charset="0"/>
              <a:buChar char="•"/>
            </a:pPr>
            <a:endParaRPr lang="fr-CH" sz="160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fr-CH" sz="1600">
                <a:latin typeface="Calibri Light" panose="020F0302020204030204" pitchFamily="34" charset="0"/>
                <a:cs typeface="Calibri Light" panose="020F0302020204030204" pitchFamily="34" charset="0"/>
              </a:rPr>
              <a:t>In wide format, we would need a separate column for every unique deprivation value, with many missing values in the resulting data matrix.</a:t>
            </a:r>
            <a:endParaRPr lang="fr-CH" sz="16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endParaRPr lang="fr-CH" sz="1600" dirty="0">
              <a:latin typeface="Calibri Light" panose="020F0302020204030204" pitchFamily="34" charset="0"/>
              <a:cs typeface="Calibri Light" panose="020F0302020204030204" pitchFamily="34" charset="0"/>
            </a:endParaRPr>
          </a:p>
          <a:p>
            <a:pPr marL="285750" indent="-285750">
              <a:buFont typeface="Arial" panose="020B0604020202020204" pitchFamily="34" charset="0"/>
              <a:buChar char="•"/>
            </a:pPr>
            <a:r>
              <a:rPr lang="fr-CH" sz="1600" dirty="0" err="1">
                <a:latin typeface="Calibri Light" panose="020F0302020204030204" pitchFamily="34" charset="0"/>
                <a:cs typeface="Calibri Light" panose="020F0302020204030204" pitchFamily="34" charset="0"/>
              </a:rPr>
              <a:t>Let’s</a:t>
            </a:r>
            <a:r>
              <a:rPr lang="fr-CH" sz="1600" dirty="0">
                <a:latin typeface="Calibri Light" panose="020F0302020204030204" pitchFamily="34" charset="0"/>
                <a:cs typeface="Calibri Light" panose="020F0302020204030204" pitchFamily="34" charset="0"/>
              </a:rPr>
              <a:t> have a look at </a:t>
            </a:r>
            <a:r>
              <a:rPr lang="fr-CH" sz="1600" dirty="0" err="1">
                <a:latin typeface="Calibri Light" panose="020F0302020204030204" pitchFamily="34" charset="0"/>
                <a:cs typeface="Calibri Light" panose="020F0302020204030204" pitchFamily="34" charset="0"/>
              </a:rPr>
              <a:t>individual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data…</a:t>
            </a:r>
            <a:endParaRPr lang="en-GB"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5456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Sleep deprivation example</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782BD425-46D9-43CD-B1B8-67F8B4F245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1344" y="1916832"/>
            <a:ext cx="3958717" cy="3949291"/>
          </a:xfrm>
          <a:prstGeom prst="rect">
            <a:avLst/>
          </a:prstGeom>
        </p:spPr>
      </p:pic>
      <p:pic>
        <p:nvPicPr>
          <p:cNvPr id="10" name="Picture 9">
            <a:extLst>
              <a:ext uri="{FF2B5EF4-FFF2-40B4-BE49-F238E27FC236}">
                <a16:creationId xmlns:a16="http://schemas.microsoft.com/office/drawing/2014/main" id="{AC54A7F5-2AC7-4814-9553-D381B9D23C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7437" y="1916831"/>
            <a:ext cx="3958718" cy="3949292"/>
          </a:xfrm>
          <a:prstGeom prst="rect">
            <a:avLst/>
          </a:prstGeom>
        </p:spPr>
      </p:pic>
      <p:pic>
        <p:nvPicPr>
          <p:cNvPr id="11" name="Picture 10">
            <a:extLst>
              <a:ext uri="{FF2B5EF4-FFF2-40B4-BE49-F238E27FC236}">
                <a16:creationId xmlns:a16="http://schemas.microsoft.com/office/drawing/2014/main" id="{876AB769-B39E-4956-B070-316A8D807D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36154" y="1912639"/>
            <a:ext cx="3962919" cy="3953484"/>
          </a:xfrm>
          <a:prstGeom prst="rect">
            <a:avLst/>
          </a:prstGeom>
        </p:spPr>
      </p:pic>
      <p:sp>
        <p:nvSpPr>
          <p:cNvPr id="7" name="TextBox 6">
            <a:extLst>
              <a:ext uri="{FF2B5EF4-FFF2-40B4-BE49-F238E27FC236}">
                <a16:creationId xmlns:a16="http://schemas.microsoft.com/office/drawing/2014/main" id="{B3CF62E8-DC1C-428D-965C-37751D3722DE}"/>
              </a:ext>
            </a:extLst>
          </p:cNvPr>
          <p:cNvSpPr txBox="1"/>
          <p:nvPr/>
        </p:nvSpPr>
        <p:spPr>
          <a:xfrm>
            <a:off x="1566786" y="1944227"/>
            <a:ext cx="1207831" cy="307777"/>
          </a:xfrm>
          <a:prstGeom prst="rect">
            <a:avLst/>
          </a:prstGeom>
          <a:noFill/>
        </p:spPr>
        <p:txBody>
          <a:bodyPr wrap="none" rtlCol="0">
            <a:spAutoFit/>
          </a:bodyPr>
          <a:lstStyle/>
          <a:p>
            <a:pPr algn="ctr"/>
            <a:r>
              <a:rPr lang="en-US" sz="1400">
                <a:latin typeface="Calibri Light" panose="020F0302020204030204" pitchFamily="34" charset="0"/>
                <a:cs typeface="Calibri Light" panose="020F0302020204030204" pitchFamily="34" charset="0"/>
              </a:rPr>
              <a:t>Subject 1 data</a:t>
            </a:r>
            <a:endParaRPr lang="en-CH" sz="1400">
              <a:latin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3BE99578-B637-4E7B-B3F8-0A135E854A64}"/>
              </a:ext>
            </a:extLst>
          </p:cNvPr>
          <p:cNvSpPr txBox="1"/>
          <p:nvPr/>
        </p:nvSpPr>
        <p:spPr>
          <a:xfrm>
            <a:off x="5167479" y="1938670"/>
            <a:ext cx="1857047" cy="307777"/>
          </a:xfrm>
          <a:prstGeom prst="rect">
            <a:avLst/>
          </a:prstGeom>
          <a:noFill/>
        </p:spPr>
        <p:txBody>
          <a:bodyPr wrap="none" rtlCol="0">
            <a:spAutoFit/>
          </a:bodyPr>
          <a:lstStyle/>
          <a:p>
            <a:pPr algn="ctr"/>
            <a:r>
              <a:rPr lang="en-US" sz="1400">
                <a:latin typeface="Calibri Light" panose="020F0302020204030204" pitchFamily="34" charset="0"/>
                <a:cs typeface="Calibri Light" panose="020F0302020204030204" pitchFamily="34" charset="0"/>
              </a:rPr>
              <a:t>Subject 1, 23 &amp; 45 data</a:t>
            </a:r>
            <a:endParaRPr lang="en-CH" sz="1400">
              <a:latin typeface="Calibri Light" panose="020F0302020204030204" pitchFamily="34" charset="0"/>
              <a:cs typeface="Calibri Light" panose="020F0302020204030204" pitchFamily="34" charset="0"/>
            </a:endParaRPr>
          </a:p>
        </p:txBody>
      </p:sp>
      <p:sp>
        <p:nvSpPr>
          <p:cNvPr id="14" name="TextBox 13">
            <a:extLst>
              <a:ext uri="{FF2B5EF4-FFF2-40B4-BE49-F238E27FC236}">
                <a16:creationId xmlns:a16="http://schemas.microsoft.com/office/drawing/2014/main" id="{D44784EF-2C18-48B0-A598-BC92B6ED9C9D}"/>
              </a:ext>
            </a:extLst>
          </p:cNvPr>
          <p:cNvSpPr txBox="1"/>
          <p:nvPr/>
        </p:nvSpPr>
        <p:spPr>
          <a:xfrm>
            <a:off x="8754284" y="1947378"/>
            <a:ext cx="2775503" cy="307777"/>
          </a:xfrm>
          <a:prstGeom prst="rect">
            <a:avLst/>
          </a:prstGeom>
          <a:noFill/>
        </p:spPr>
        <p:txBody>
          <a:bodyPr wrap="none" rtlCol="0">
            <a:spAutoFit/>
          </a:bodyPr>
          <a:lstStyle/>
          <a:p>
            <a:pPr algn="ctr"/>
            <a:r>
              <a:rPr lang="en-US" sz="1400">
                <a:latin typeface="Calibri Light" panose="020F0302020204030204" pitchFamily="34" charset="0"/>
                <a:cs typeface="Calibri Light" panose="020F0302020204030204" pitchFamily="34" charset="0"/>
              </a:rPr>
              <a:t>All data with subject-averaged slope</a:t>
            </a:r>
            <a:endParaRPr lang="en-CH" sz="14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37238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Sleep deprivation example</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20" name="Picture 19">
            <a:extLst>
              <a:ext uri="{FF2B5EF4-FFF2-40B4-BE49-F238E27FC236}">
                <a16:creationId xmlns:a16="http://schemas.microsoft.com/office/drawing/2014/main" id="{9C44459D-D58C-4390-957E-8E07B1218FA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76" y="1177963"/>
            <a:ext cx="5400598" cy="5387740"/>
          </a:xfrm>
          <a:prstGeom prst="rect">
            <a:avLst/>
          </a:prstGeom>
        </p:spPr>
      </p:pic>
      <p:cxnSp>
        <p:nvCxnSpPr>
          <p:cNvPr id="21" name="Straight Arrow Connector 20">
            <a:extLst>
              <a:ext uri="{FF2B5EF4-FFF2-40B4-BE49-F238E27FC236}">
                <a16:creationId xmlns:a16="http://schemas.microsoft.com/office/drawing/2014/main" id="{09932809-577B-472C-838A-65D9390B86EF}"/>
              </a:ext>
            </a:extLst>
          </p:cNvPr>
          <p:cNvCxnSpPr>
            <a:cxnSpLocks/>
          </p:cNvCxnSpPr>
          <p:nvPr/>
        </p:nvCxnSpPr>
        <p:spPr>
          <a:xfrm>
            <a:off x="4593548" y="3824066"/>
            <a:ext cx="0" cy="1431657"/>
          </a:xfrm>
          <a:prstGeom prst="straightConnector1">
            <a:avLst/>
          </a:prstGeom>
          <a:ln w="1905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D7C151E6-E930-422D-A054-9CDC27884477}"/>
              </a:ext>
            </a:extLst>
          </p:cNvPr>
          <p:cNvSpPr txBox="1"/>
          <p:nvPr/>
        </p:nvSpPr>
        <p:spPr>
          <a:xfrm>
            <a:off x="5951984" y="1826035"/>
            <a:ext cx="5616624" cy="4278094"/>
          </a:xfrm>
          <a:prstGeom prst="rect">
            <a:avLst/>
          </a:prstGeom>
          <a:noFill/>
        </p:spPr>
        <p:txBody>
          <a:bodyPr wrap="square" rtlCol="0">
            <a:spAutoFit/>
          </a:bodyPr>
          <a:lstStyle/>
          <a:p>
            <a:pPr marL="285750" indent="-285750">
              <a:buFont typeface="Arial" panose="020B0604020202020204" pitchFamily="34" charset="0"/>
              <a:buChar char="•"/>
            </a:pPr>
            <a:r>
              <a:rPr lang="fr-CH" sz="1600">
                <a:latin typeface="Calibri Light" panose="020F0302020204030204" pitchFamily="34" charset="0"/>
                <a:cs typeface="Calibri Light" panose="020F0302020204030204" pitchFamily="34" charset="0"/>
              </a:rPr>
              <a:t>The random intercept model allows subjects to deviate from the population slope by a constant value:</a:t>
            </a:r>
          </a:p>
          <a:p>
            <a:endParaRPr lang="fr-CH" sz="1600">
              <a:latin typeface="Times New Roman" panose="02020603050405020304" pitchFamily="18" charset="0"/>
              <a:cs typeface="Times New Roman" panose="02020603050405020304" pitchFamily="18" charset="0"/>
            </a:endParaRPr>
          </a:p>
          <a:p>
            <a:pPr algn="ctr"/>
            <a:r>
              <a:rPr lang="fr-CH" sz="1600" i="1">
                <a:latin typeface="Times New Roman" panose="02020603050405020304" pitchFamily="18" charset="0"/>
                <a:cs typeface="Times New Roman" panose="02020603050405020304" pitchFamily="18" charset="0"/>
              </a:rPr>
              <a:t>Y</a:t>
            </a:r>
            <a:r>
              <a:rPr lang="fr-CH" sz="1600" i="1" baseline="-25000">
                <a:latin typeface="Times New Roman" panose="02020603050405020304" pitchFamily="18" charset="0"/>
                <a:cs typeface="Times New Roman" panose="02020603050405020304" pitchFamily="18" charset="0"/>
              </a:rPr>
              <a:t>ij</a:t>
            </a:r>
            <a:r>
              <a:rPr lang="fr-CH" sz="1600" i="1">
                <a:latin typeface="Times New Roman" panose="02020603050405020304" pitchFamily="18" charset="0"/>
                <a:cs typeface="Times New Roman" panose="02020603050405020304" pitchFamily="18" charset="0"/>
              </a:rPr>
              <a:t> = </a:t>
            </a:r>
            <a:r>
              <a:rPr lang="el-GR" sz="1600" i="1">
                <a:latin typeface="Times New Roman" panose="02020603050405020304" pitchFamily="18" charset="0"/>
                <a:cs typeface="Times New Roman" panose="02020603050405020304" pitchFamily="18" charset="0"/>
              </a:rPr>
              <a:t>β</a:t>
            </a:r>
            <a:r>
              <a:rPr lang="fr-CH" sz="1600" i="1" baseline="-25000">
                <a:latin typeface="Times New Roman" panose="02020603050405020304" pitchFamily="18" charset="0"/>
                <a:cs typeface="Times New Roman" panose="02020603050405020304" pitchFamily="18" charset="0"/>
              </a:rPr>
              <a:t>0</a:t>
            </a:r>
            <a:r>
              <a:rPr lang="fr-CH" sz="1600" i="1">
                <a:latin typeface="Times New Roman" panose="02020603050405020304" pitchFamily="18" charset="0"/>
                <a:cs typeface="Times New Roman" panose="02020603050405020304" pitchFamily="18" charset="0"/>
              </a:rPr>
              <a:t> + </a:t>
            </a:r>
            <a:r>
              <a:rPr lang="el-GR" sz="1600" i="1">
                <a:latin typeface="Times New Roman" panose="02020603050405020304" pitchFamily="18" charset="0"/>
                <a:cs typeface="Times New Roman" panose="02020603050405020304" pitchFamily="18" charset="0"/>
              </a:rPr>
              <a:t>β</a:t>
            </a:r>
            <a:r>
              <a:rPr lang="fr-CH" sz="1600" i="1" baseline="-25000">
                <a:latin typeface="Times New Roman" panose="02020603050405020304" pitchFamily="18" charset="0"/>
                <a:cs typeface="Times New Roman" panose="02020603050405020304" pitchFamily="18" charset="0"/>
              </a:rPr>
              <a:t>1</a:t>
            </a:r>
            <a:r>
              <a:rPr lang="fr-CH" sz="1600" i="1">
                <a:latin typeface="Times New Roman" panose="02020603050405020304" pitchFamily="18" charset="0"/>
                <a:cs typeface="Times New Roman" panose="02020603050405020304" pitchFamily="18" charset="0"/>
              </a:rPr>
              <a:t>X</a:t>
            </a:r>
            <a:r>
              <a:rPr lang="fr-CH" sz="1600" i="1" baseline="-25000">
                <a:latin typeface="Times New Roman" panose="02020603050405020304" pitchFamily="18" charset="0"/>
                <a:cs typeface="Times New Roman" panose="02020603050405020304" pitchFamily="18" charset="0"/>
              </a:rPr>
              <a:t>ij</a:t>
            </a:r>
            <a:r>
              <a:rPr lang="fr-CH" sz="1600" i="1">
                <a:latin typeface="Times New Roman" panose="02020603050405020304" pitchFamily="18" charset="0"/>
                <a:cs typeface="Times New Roman" panose="02020603050405020304" pitchFamily="18" charset="0"/>
              </a:rPr>
              <a:t> + </a:t>
            </a:r>
            <a:r>
              <a:rPr lang="fr-CH" sz="1600" b="1" i="1">
                <a:solidFill>
                  <a:srgbClr val="FF0000"/>
                </a:solidFill>
                <a:latin typeface="Times New Roman" panose="02020603050405020304" pitchFamily="18" charset="0"/>
                <a:cs typeface="Times New Roman" panose="02020603050405020304" pitchFamily="18" charset="0"/>
              </a:rPr>
              <a:t>b</a:t>
            </a:r>
            <a:r>
              <a:rPr lang="fr-CH" sz="1600" b="1" i="1" baseline="-25000">
                <a:solidFill>
                  <a:srgbClr val="FF0000"/>
                </a:solidFill>
                <a:latin typeface="Times New Roman" panose="02020603050405020304" pitchFamily="18" charset="0"/>
                <a:cs typeface="Times New Roman" panose="02020603050405020304" pitchFamily="18" charset="0"/>
              </a:rPr>
              <a:t>i</a:t>
            </a:r>
            <a:r>
              <a:rPr lang="fr-CH" sz="1600" i="1">
                <a:latin typeface="Times New Roman" panose="02020603050405020304" pitchFamily="18" charset="0"/>
                <a:cs typeface="Times New Roman" panose="02020603050405020304" pitchFamily="18" charset="0"/>
              </a:rPr>
              <a:t> + </a:t>
            </a:r>
            <a:r>
              <a:rPr lang="el-GR" sz="1600" b="1" i="1">
                <a:solidFill>
                  <a:srgbClr val="0070C0"/>
                </a:solidFill>
                <a:latin typeface="Times New Roman" panose="02020603050405020304" pitchFamily="18" charset="0"/>
                <a:cs typeface="Times New Roman" panose="02020603050405020304" pitchFamily="18" charset="0"/>
              </a:rPr>
              <a:t>ε</a:t>
            </a:r>
            <a:r>
              <a:rPr lang="fr-CH" sz="1600" b="1" i="1" baseline="-25000">
                <a:solidFill>
                  <a:srgbClr val="0070C0"/>
                </a:solidFill>
                <a:latin typeface="Times New Roman" panose="02020603050405020304" pitchFamily="18" charset="0"/>
                <a:cs typeface="Times New Roman" panose="02020603050405020304" pitchFamily="18" charset="0"/>
              </a:rPr>
              <a:t>ij</a:t>
            </a:r>
            <a:endParaRPr lang="fr-CH" sz="1400" b="1">
              <a:solidFill>
                <a:srgbClr val="0070C0"/>
              </a:solidFill>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fr-CH" sz="160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fr-CH" sz="1600">
                <a:latin typeface="Calibri Light" panose="020F0302020204030204" pitchFamily="34" charset="0"/>
                <a:cs typeface="Calibri Light" panose="020F0302020204030204" pitchFamily="34" charset="0"/>
              </a:rPr>
              <a:t>Error variance around the population slope is now decomposed into two distinct components:</a:t>
            </a:r>
          </a:p>
          <a:p>
            <a:pPr marL="285750" indent="-285750">
              <a:buFont typeface="Arial" panose="020B0604020202020204" pitchFamily="34" charset="0"/>
              <a:buChar char="•"/>
            </a:pPr>
            <a:endParaRPr lang="fr-CH" sz="1600">
              <a:latin typeface="Calibri Light" panose="020F0302020204030204" pitchFamily="34" charset="0"/>
              <a:cs typeface="Calibri Light" panose="020F0302020204030204" pitchFamily="34" charset="0"/>
            </a:endParaRPr>
          </a:p>
          <a:p>
            <a:pPr marL="800100" lvl="1" indent="-342900">
              <a:buFont typeface="+mj-lt"/>
              <a:buAutoNum type="arabicPeriod"/>
            </a:pPr>
            <a:r>
              <a:rPr lang="fr-CH" sz="1600">
                <a:solidFill>
                  <a:srgbClr val="FF0000"/>
                </a:solidFill>
                <a:latin typeface="Calibri Light" panose="020F0302020204030204" pitchFamily="34" charset="0"/>
                <a:cs typeface="Calibri Light" panose="020F0302020204030204" pitchFamily="34" charset="0"/>
              </a:rPr>
              <a:t>Variance due to subjects</a:t>
            </a:r>
            <a:r>
              <a:rPr lang="fr-CH" sz="1600">
                <a:latin typeface="Calibri Light" panose="020F0302020204030204" pitchFamily="34" charset="0"/>
                <a:cs typeface="Calibri Light" panose="020F0302020204030204" pitchFamily="34" charset="0"/>
              </a:rPr>
              <a:t>: intercepts vary randomly around the population slope </a:t>
            </a:r>
          </a:p>
          <a:p>
            <a:pPr marL="800100" lvl="1" indent="-342900">
              <a:buFont typeface="+mj-lt"/>
              <a:buAutoNum type="arabicPeriod"/>
            </a:pPr>
            <a:r>
              <a:rPr lang="fr-CH" sz="1600">
                <a:solidFill>
                  <a:srgbClr val="0070C0"/>
                </a:solidFill>
                <a:latin typeface="Calibri Light" panose="020F0302020204030204" pitchFamily="34" charset="0"/>
                <a:cs typeface="Calibri Light" panose="020F0302020204030204" pitchFamily="34" charset="0"/>
              </a:rPr>
              <a:t>Variance due to pure measurement error</a:t>
            </a:r>
            <a:r>
              <a:rPr lang="fr-CH" sz="1600">
                <a:latin typeface="Calibri Light" panose="020F0302020204030204" pitchFamily="34" charset="0"/>
                <a:cs typeface="Calibri Light" panose="020F0302020204030204" pitchFamily="34" charset="0"/>
              </a:rPr>
              <a:t>: error varies randomly around subject slopes</a:t>
            </a:r>
          </a:p>
          <a:p>
            <a:pPr marL="342900" indent="-342900">
              <a:buFont typeface="+mj-lt"/>
              <a:buAutoNum type="arabicPeriod"/>
            </a:pPr>
            <a:endParaRPr lang="fr-CH" sz="1600">
              <a:latin typeface="Calibri Light" panose="020F0302020204030204" pitchFamily="34" charset="0"/>
              <a:cs typeface="Calibri Light" panose="020F0302020204030204" pitchFamily="34" charset="0"/>
            </a:endParaRPr>
          </a:p>
          <a:p>
            <a:pPr marL="342900" indent="-342900">
              <a:buFont typeface="+mj-lt"/>
              <a:buAutoNum type="arabicPeriod"/>
            </a:pPr>
            <a:endParaRPr lang="fr-CH" sz="160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fr-CH" sz="1600">
                <a:latin typeface="Calibri Light" panose="020F0302020204030204" pitchFamily="34" charset="0"/>
                <a:cs typeface="Calibri Light" panose="020F0302020204030204" pitchFamily="34" charset="0"/>
              </a:rPr>
              <a:t>For this reason multilevel models are also often called </a:t>
            </a:r>
            <a:r>
              <a:rPr lang="fr-CH" sz="1600" i="1">
                <a:latin typeface="Calibri Light" panose="020F0302020204030204" pitchFamily="34" charset="0"/>
                <a:cs typeface="Calibri Light" panose="020F0302020204030204" pitchFamily="34" charset="0"/>
              </a:rPr>
              <a:t>variance components models</a:t>
            </a:r>
            <a:r>
              <a:rPr lang="fr-CH" sz="1600">
                <a:latin typeface="Calibri Light" panose="020F0302020204030204" pitchFamily="34" charset="0"/>
                <a:cs typeface="Calibri Light" panose="020F0302020204030204" pitchFamily="34" charset="0"/>
              </a:rPr>
              <a:t>.</a:t>
            </a:r>
            <a:endParaRPr lang="en-GB" sz="1600">
              <a:latin typeface="Calibri Light" panose="020F0302020204030204" pitchFamily="34" charset="0"/>
              <a:cs typeface="Calibri Light" panose="020F0302020204030204" pitchFamily="34" charset="0"/>
            </a:endParaRPr>
          </a:p>
        </p:txBody>
      </p:sp>
      <p:cxnSp>
        <p:nvCxnSpPr>
          <p:cNvPr id="23" name="Straight Arrow Connector 22">
            <a:extLst>
              <a:ext uri="{FF2B5EF4-FFF2-40B4-BE49-F238E27FC236}">
                <a16:creationId xmlns:a16="http://schemas.microsoft.com/office/drawing/2014/main" id="{3CB37A97-B9F4-46AC-8C57-7937EE398A65}"/>
              </a:ext>
            </a:extLst>
          </p:cNvPr>
          <p:cNvCxnSpPr>
            <a:cxnSpLocks/>
          </p:cNvCxnSpPr>
          <p:nvPr/>
        </p:nvCxnSpPr>
        <p:spPr>
          <a:xfrm>
            <a:off x="3359696" y="4074443"/>
            <a:ext cx="0" cy="662782"/>
          </a:xfrm>
          <a:prstGeom prst="straightConnector1">
            <a:avLst/>
          </a:prstGeom>
          <a:ln w="19050">
            <a:solidFill>
              <a:srgbClr val="0070C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D8457B51-D588-4A35-AA6C-E0CF26F795AB}"/>
                  </a:ext>
                </a:extLst>
              </p:cNvPr>
              <p:cNvSpPr/>
              <p:nvPr/>
            </p:nvSpPr>
            <p:spPr>
              <a:xfrm>
                <a:off x="4593547" y="4058283"/>
                <a:ext cx="460895" cy="359394"/>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1600" b="1" i="1" smtClean="0">
                              <a:solidFill>
                                <a:srgbClr val="FF0000"/>
                              </a:solidFill>
                              <a:latin typeface="Cambria Math" panose="02040503050406030204" pitchFamily="18" charset="0"/>
                            </a:rPr>
                          </m:ctrlPr>
                        </m:sSubSupPr>
                        <m:e>
                          <m:r>
                            <a:rPr lang="en-GB" sz="1600" b="1" i="1">
                              <a:solidFill>
                                <a:srgbClr val="FF0000"/>
                              </a:solidFill>
                              <a:latin typeface="Cambria Math" panose="02040503050406030204" pitchFamily="18" charset="0"/>
                            </a:rPr>
                            <m:t>𝝈</m:t>
                          </m:r>
                        </m:e>
                        <m:sub>
                          <m:r>
                            <a:rPr lang="en-GB" sz="1600" b="1" i="1">
                              <a:solidFill>
                                <a:srgbClr val="FF0000"/>
                              </a:solidFill>
                              <a:latin typeface="Cambria Math" panose="02040503050406030204" pitchFamily="18" charset="0"/>
                            </a:rPr>
                            <m:t>𝒃</m:t>
                          </m:r>
                        </m:sub>
                        <m:sup>
                          <m:r>
                            <a:rPr lang="en-GB" sz="1600" b="1" i="1">
                              <a:solidFill>
                                <a:srgbClr val="FF0000"/>
                              </a:solidFill>
                              <a:latin typeface="Cambria Math" panose="02040503050406030204" pitchFamily="18" charset="0"/>
                            </a:rPr>
                            <m:t>𝟐</m:t>
                          </m:r>
                        </m:sup>
                      </m:sSubSup>
                    </m:oMath>
                  </m:oMathPara>
                </a14:m>
                <a:endParaRPr lang="en-GB" sz="1600" b="1">
                  <a:solidFill>
                    <a:srgbClr val="FF0000"/>
                  </a:solidFill>
                </a:endParaRPr>
              </a:p>
            </p:txBody>
          </p:sp>
        </mc:Choice>
        <mc:Fallback xmlns="">
          <p:sp>
            <p:nvSpPr>
              <p:cNvPr id="24" name="Rectangle 23">
                <a:extLst>
                  <a:ext uri="{FF2B5EF4-FFF2-40B4-BE49-F238E27FC236}">
                    <a16:creationId xmlns:a16="http://schemas.microsoft.com/office/drawing/2014/main" id="{D8457B51-D588-4A35-AA6C-E0CF26F795AB}"/>
                  </a:ext>
                </a:extLst>
              </p:cNvPr>
              <p:cNvSpPr>
                <a:spLocks noRot="1" noChangeAspect="1" noMove="1" noResize="1" noEditPoints="1" noAdjustHandles="1" noChangeArrowheads="1" noChangeShapeType="1" noTextEdit="1"/>
              </p:cNvSpPr>
              <p:nvPr/>
            </p:nvSpPr>
            <p:spPr>
              <a:xfrm>
                <a:off x="4593547" y="4058283"/>
                <a:ext cx="460895" cy="359394"/>
              </a:xfrm>
              <a:prstGeom prst="rect">
                <a:avLst/>
              </a:prstGeom>
              <a:blipFill>
                <a:blip r:embed="rId3"/>
                <a:stretch>
                  <a:fillRect b="-339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25" name="Rectangle 24">
                <a:extLst>
                  <a:ext uri="{FF2B5EF4-FFF2-40B4-BE49-F238E27FC236}">
                    <a16:creationId xmlns:a16="http://schemas.microsoft.com/office/drawing/2014/main" id="{6A1923E0-57AC-447D-BE29-CF0A8D47C489}"/>
                  </a:ext>
                </a:extLst>
              </p:cNvPr>
              <p:cNvSpPr/>
              <p:nvPr/>
            </p:nvSpPr>
            <p:spPr>
              <a:xfrm>
                <a:off x="3359696" y="4116181"/>
                <a:ext cx="459292" cy="36997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Sup>
                        <m:sSubSupPr>
                          <m:ctrlPr>
                            <a:rPr lang="en-GB" sz="1600" b="1" i="1" smtClean="0">
                              <a:solidFill>
                                <a:srgbClr val="0070C0"/>
                              </a:solidFill>
                              <a:latin typeface="Cambria Math" panose="02040503050406030204" pitchFamily="18" charset="0"/>
                            </a:rPr>
                          </m:ctrlPr>
                        </m:sSubSupPr>
                        <m:e>
                          <m:r>
                            <a:rPr lang="en-GB" sz="1600" b="1" i="1">
                              <a:solidFill>
                                <a:srgbClr val="0070C0"/>
                              </a:solidFill>
                              <a:latin typeface="Cambria Math" panose="02040503050406030204" pitchFamily="18" charset="0"/>
                            </a:rPr>
                            <m:t>𝝈</m:t>
                          </m:r>
                        </m:e>
                        <m:sub/>
                        <m:sup>
                          <m:r>
                            <a:rPr lang="en-GB" sz="1600" b="1" i="1">
                              <a:solidFill>
                                <a:srgbClr val="0070C0"/>
                              </a:solidFill>
                              <a:latin typeface="Cambria Math" panose="02040503050406030204" pitchFamily="18" charset="0"/>
                            </a:rPr>
                            <m:t>𝟐</m:t>
                          </m:r>
                        </m:sup>
                      </m:sSubSup>
                    </m:oMath>
                  </m:oMathPara>
                </a14:m>
                <a:endParaRPr lang="en-GB" sz="1600" b="1">
                  <a:solidFill>
                    <a:srgbClr val="FF0000"/>
                  </a:solidFill>
                </a:endParaRPr>
              </a:p>
            </p:txBody>
          </p:sp>
        </mc:Choice>
        <mc:Fallback xmlns="">
          <p:sp>
            <p:nvSpPr>
              <p:cNvPr id="25" name="Rectangle 24">
                <a:extLst>
                  <a:ext uri="{FF2B5EF4-FFF2-40B4-BE49-F238E27FC236}">
                    <a16:creationId xmlns:a16="http://schemas.microsoft.com/office/drawing/2014/main" id="{6A1923E0-57AC-447D-BE29-CF0A8D47C489}"/>
                  </a:ext>
                </a:extLst>
              </p:cNvPr>
              <p:cNvSpPr>
                <a:spLocks noRot="1" noChangeAspect="1" noMove="1" noResize="1" noEditPoints="1" noAdjustHandles="1" noChangeArrowheads="1" noChangeShapeType="1" noTextEdit="1"/>
              </p:cNvSpPr>
              <p:nvPr/>
            </p:nvSpPr>
            <p:spPr>
              <a:xfrm>
                <a:off x="3359696" y="4116181"/>
                <a:ext cx="459292" cy="369973"/>
              </a:xfrm>
              <a:prstGeom prst="rect">
                <a:avLst/>
              </a:prstGeom>
              <a:blipFill>
                <a:blip r:embed="rId4"/>
                <a:stretch>
                  <a:fillRect/>
                </a:stretch>
              </a:blipFill>
            </p:spPr>
            <p:txBody>
              <a:bodyPr/>
              <a:lstStyle/>
              <a:p>
                <a:r>
                  <a:rPr lang="en-CH">
                    <a:noFill/>
                  </a:rPr>
                  <a:t> </a:t>
                </a:r>
              </a:p>
            </p:txBody>
          </p:sp>
        </mc:Fallback>
      </mc:AlternateContent>
    </p:spTree>
    <p:extLst>
      <p:ext uri="{BB962C8B-B14F-4D97-AF65-F5344CB8AC3E}">
        <p14:creationId xmlns:p14="http://schemas.microsoft.com/office/powerpoint/2010/main" val="3207369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99456" y="1600200"/>
                <a:ext cx="9721080" cy="4925144"/>
              </a:xfrm>
            </p:spPr>
            <p:txBody>
              <a:bodyPr>
                <a:normAutofit/>
              </a:bodyPr>
              <a:lstStyle/>
              <a:p>
                <a:r>
                  <a:rPr lang="fr-CH" sz="1800">
                    <a:latin typeface="Calibri Light" panose="020F0302020204030204" pitchFamily="34" charset="0"/>
                    <a:cs typeface="Calibri Light" panose="020F0302020204030204" pitchFamily="34" charset="0"/>
                  </a:rPr>
                  <a:t>For any given response point in the model, the variance is:</a:t>
                </a:r>
              </a:p>
              <a:p>
                <a:endParaRPr lang="fr-CH" sz="1800">
                  <a:latin typeface="Times New Roman" panose="02020603050405020304" pitchFamily="18" charset="0"/>
                  <a:cs typeface="Times New Roman" panose="02020603050405020304" pitchFamily="18" charset="0"/>
                </a:endParaRPr>
              </a:p>
              <a:p>
                <a:pPr marL="0" indent="0" algn="ctr">
                  <a:buNone/>
                </a:pPr>
                <a:r>
                  <a:rPr lang="fr-CH" sz="2000">
                    <a:latin typeface="Times New Roman" panose="02020603050405020304" pitchFamily="18" charset="0"/>
                    <a:cs typeface="Times New Roman" panose="02020603050405020304" pitchFamily="18" charset="0"/>
                  </a:rPr>
                  <a:t>Var(</a:t>
                </a:r>
                <a:r>
                  <a:rPr lang="fr-CH" sz="2000" i="1">
                    <a:latin typeface="Times New Roman" panose="02020603050405020304" pitchFamily="18" charset="0"/>
                    <a:cs typeface="Times New Roman" panose="02020603050405020304" pitchFamily="18" charset="0"/>
                  </a:rPr>
                  <a:t>Y</a:t>
                </a:r>
                <a:r>
                  <a:rPr lang="fr-CH" sz="2000" i="1" baseline="-25000">
                    <a:latin typeface="Times New Roman" panose="02020603050405020304" pitchFamily="18" charset="0"/>
                    <a:cs typeface="Times New Roman" panose="02020603050405020304" pitchFamily="18" charset="0"/>
                  </a:rPr>
                  <a:t>ij</a:t>
                </a:r>
                <a:r>
                  <a:rPr lang="fr-CH" sz="2000">
                    <a:latin typeface="Times New Roman" panose="02020603050405020304" pitchFamily="18" charset="0"/>
                    <a:cs typeface="Times New Roman" panose="02020603050405020304" pitchFamily="18" charset="0"/>
                  </a:rPr>
                  <a:t>)</a:t>
                </a:r>
                <a:r>
                  <a:rPr lang="fr-CH" sz="2000" i="1">
                    <a:latin typeface="Times New Roman" panose="02020603050405020304" pitchFamily="18" charset="0"/>
                    <a:cs typeface="Times New Roman" panose="02020603050405020304" pitchFamily="18" charset="0"/>
                  </a:rPr>
                  <a:t> = </a:t>
                </a:r>
                <a:r>
                  <a:rPr lang="fr-CH" sz="2000">
                    <a:latin typeface="Times New Roman" panose="02020603050405020304" pitchFamily="18" charset="0"/>
                    <a:cs typeface="Times New Roman" panose="02020603050405020304" pitchFamily="18" charset="0"/>
                  </a:rPr>
                  <a:t>Var(</a:t>
                </a:r>
                <a:r>
                  <a:rPr lang="fr-CH" sz="2000" i="1">
                    <a:latin typeface="Times New Roman" panose="02020603050405020304" pitchFamily="18" charset="0"/>
                    <a:cs typeface="Times New Roman" panose="02020603050405020304" pitchFamily="18" charset="0"/>
                  </a:rPr>
                  <a:t>b</a:t>
                </a:r>
                <a:r>
                  <a:rPr lang="fr-CH" sz="2000" i="1" baseline="-25000">
                    <a:latin typeface="Times New Roman" panose="02020603050405020304" pitchFamily="18" charset="0"/>
                    <a:cs typeface="Times New Roman" panose="02020603050405020304" pitchFamily="18" charset="0"/>
                  </a:rPr>
                  <a:t>i</a:t>
                </a:r>
                <a:r>
                  <a:rPr lang="fr-CH" sz="2000">
                    <a:latin typeface="Times New Roman" panose="02020603050405020304" pitchFamily="18" charset="0"/>
                    <a:cs typeface="Times New Roman" panose="02020603050405020304" pitchFamily="18" charset="0"/>
                  </a:rPr>
                  <a:t>) + Var(</a:t>
                </a:r>
                <a:r>
                  <a:rPr lang="el-GR" sz="2000" i="1">
                    <a:latin typeface="Times New Roman" panose="02020603050405020304" pitchFamily="18" charset="0"/>
                    <a:cs typeface="Times New Roman" panose="02020603050405020304" pitchFamily="18" charset="0"/>
                  </a:rPr>
                  <a:t>ε</a:t>
                </a:r>
                <a:r>
                  <a:rPr lang="fr-CH" sz="2000" i="1" baseline="-25000">
                    <a:latin typeface="Times New Roman" panose="02020603050405020304" pitchFamily="18" charset="0"/>
                    <a:cs typeface="Times New Roman" panose="02020603050405020304" pitchFamily="18" charset="0"/>
                  </a:rPr>
                  <a:t>ij</a:t>
                </a:r>
                <a:r>
                  <a:rPr lang="fr-CH" sz="2000">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GB" sz="2000" i="1">
                            <a:latin typeface="Cambria Math" panose="02040503050406030204" pitchFamily="18" charset="0"/>
                          </a:rPr>
                        </m:ctrlPr>
                      </m:sSubSupPr>
                      <m:e>
                        <m:r>
                          <a:rPr lang="en-GB" sz="2000" i="1">
                            <a:latin typeface="Cambria Math" panose="02040503050406030204" pitchFamily="18" charset="0"/>
                          </a:rPr>
                          <m:t>𝜎</m:t>
                        </m:r>
                      </m:e>
                      <m:sub>
                        <m:r>
                          <a:rPr lang="en-GB" sz="2000" i="1">
                            <a:latin typeface="Cambria Math" panose="02040503050406030204" pitchFamily="18" charset="0"/>
                          </a:rPr>
                          <m:t>𝑏</m:t>
                        </m:r>
                      </m:sub>
                      <m:sup>
                        <m:r>
                          <a:rPr lang="en-GB" sz="2000" i="1">
                            <a:latin typeface="Cambria Math" panose="02040503050406030204" pitchFamily="18" charset="0"/>
                          </a:rPr>
                          <m:t>2</m:t>
                        </m:r>
                      </m:sup>
                    </m:sSubSup>
                  </m:oMath>
                </a14:m>
                <a:r>
                  <a:rPr lang="fr-CH" sz="2000">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GB" sz="2000" i="1">
                            <a:latin typeface="Cambria Math" panose="02040503050406030204" pitchFamily="18" charset="0"/>
                          </a:rPr>
                        </m:ctrlPr>
                      </m:sSubSupPr>
                      <m:e>
                        <m:r>
                          <a:rPr lang="en-GB" sz="2000" i="1">
                            <a:latin typeface="Cambria Math" panose="02040503050406030204" pitchFamily="18" charset="0"/>
                          </a:rPr>
                          <m:t>𝜎</m:t>
                        </m:r>
                      </m:e>
                      <m:sub/>
                      <m:sup>
                        <m:r>
                          <a:rPr lang="en-GB" sz="2000" i="1">
                            <a:latin typeface="Cambria Math" panose="02040503050406030204" pitchFamily="18" charset="0"/>
                          </a:rPr>
                          <m:t>2</m:t>
                        </m:r>
                      </m:sup>
                    </m:sSubSup>
                  </m:oMath>
                </a14:m>
                <a:endParaRPr lang="fr-CH" sz="2000">
                  <a:latin typeface="Times New Roman" panose="02020603050405020304" pitchFamily="18" charset="0"/>
                  <a:cs typeface="Times New Roman" panose="02020603050405020304" pitchFamily="18" charset="0"/>
                </a:endParaRPr>
              </a:p>
              <a:p>
                <a:endParaRPr lang="fr-CH" sz="1800">
                  <a:latin typeface="Times New Roman" panose="02020603050405020304" pitchFamily="18" charset="0"/>
                  <a:cs typeface="Times New Roman" panose="02020603050405020304" pitchFamily="18" charset="0"/>
                </a:endParaRPr>
              </a:p>
              <a:p>
                <a:r>
                  <a:rPr lang="fr-CH" sz="1800">
                    <a:latin typeface="Calibri Light" panose="020F0302020204030204" pitchFamily="34" charset="0"/>
                    <a:cs typeface="Calibri Light" panose="020F0302020204030204" pitchFamily="34" charset="0"/>
                  </a:rPr>
                  <a:t>Likewise, the covariance between any pair of responses:</a:t>
                </a:r>
              </a:p>
              <a:p>
                <a:endParaRPr lang="fr-CH" sz="1800">
                  <a:latin typeface="Times New Roman" panose="02020603050405020304" pitchFamily="18" charset="0"/>
                  <a:cs typeface="Times New Roman" panose="02020603050405020304" pitchFamily="18" charset="0"/>
                </a:endParaRPr>
              </a:p>
              <a:p>
                <a:pPr marL="0" indent="0" algn="ctr">
                  <a:buNone/>
                </a:pPr>
                <a:r>
                  <a:rPr lang="fr-CH" sz="2000">
                    <a:latin typeface="Times New Roman" panose="02020603050405020304" pitchFamily="18" charset="0"/>
                    <a:cs typeface="Times New Roman" panose="02020603050405020304" pitchFamily="18" charset="0"/>
                  </a:rPr>
                  <a:t>Cov(</a:t>
                </a:r>
                <a:r>
                  <a:rPr lang="fr-CH" sz="2000" i="1">
                    <a:latin typeface="Times New Roman" panose="02020603050405020304" pitchFamily="18" charset="0"/>
                    <a:cs typeface="Times New Roman" panose="02020603050405020304" pitchFamily="18" charset="0"/>
                  </a:rPr>
                  <a:t>Y</a:t>
                </a:r>
                <a:r>
                  <a:rPr lang="fr-CH" sz="2000" i="1" baseline="-25000">
                    <a:latin typeface="Times New Roman" panose="02020603050405020304" pitchFamily="18" charset="0"/>
                    <a:cs typeface="Times New Roman" panose="02020603050405020304" pitchFamily="18" charset="0"/>
                  </a:rPr>
                  <a:t>ij</a:t>
                </a:r>
                <a:r>
                  <a:rPr lang="fr-CH" sz="2000">
                    <a:latin typeface="Times New Roman" panose="02020603050405020304" pitchFamily="18" charset="0"/>
                    <a:cs typeface="Times New Roman" panose="02020603050405020304" pitchFamily="18" charset="0"/>
                  </a:rPr>
                  <a:t>,</a:t>
                </a:r>
                <a:r>
                  <a:rPr lang="fr-CH" sz="2000" i="1">
                    <a:latin typeface="Times New Roman" panose="02020603050405020304" pitchFamily="18" charset="0"/>
                    <a:cs typeface="Times New Roman" panose="02020603050405020304" pitchFamily="18" charset="0"/>
                  </a:rPr>
                  <a:t>Y</a:t>
                </a:r>
                <a:r>
                  <a:rPr lang="fr-CH" sz="2000" i="1" baseline="-25000">
                    <a:latin typeface="Times New Roman" panose="02020603050405020304" pitchFamily="18" charset="0"/>
                    <a:cs typeface="Times New Roman" panose="02020603050405020304" pitchFamily="18" charset="0"/>
                  </a:rPr>
                  <a:t>ik</a:t>
                </a:r>
                <a:r>
                  <a:rPr lang="fr-CH" sz="2000">
                    <a:latin typeface="Times New Roman" panose="02020603050405020304" pitchFamily="18" charset="0"/>
                    <a:cs typeface="Times New Roman" panose="02020603050405020304" pitchFamily="18" charset="0"/>
                  </a:rPr>
                  <a:t>)</a:t>
                </a:r>
                <a:r>
                  <a:rPr lang="fr-CH" sz="2000" i="1">
                    <a:latin typeface="Times New Roman" panose="02020603050405020304" pitchFamily="18" charset="0"/>
                    <a:cs typeface="Times New Roman" panose="02020603050405020304" pitchFamily="18" charset="0"/>
                  </a:rPr>
                  <a:t> = </a:t>
                </a:r>
                <a:r>
                  <a:rPr lang="fr-CH" sz="2000">
                    <a:latin typeface="Times New Roman" panose="02020603050405020304" pitchFamily="18" charset="0"/>
                    <a:cs typeface="Times New Roman" panose="02020603050405020304" pitchFamily="18" charset="0"/>
                  </a:rPr>
                  <a:t>Cov(</a:t>
                </a:r>
                <a:r>
                  <a:rPr lang="fr-CH" sz="2000" i="1">
                    <a:latin typeface="Times New Roman" panose="02020603050405020304" pitchFamily="18" charset="0"/>
                    <a:cs typeface="Times New Roman" panose="02020603050405020304" pitchFamily="18" charset="0"/>
                  </a:rPr>
                  <a:t>b</a:t>
                </a:r>
                <a:r>
                  <a:rPr lang="fr-CH" sz="2000" i="1" baseline="-25000">
                    <a:latin typeface="Times New Roman" panose="02020603050405020304" pitchFamily="18" charset="0"/>
                    <a:cs typeface="Times New Roman" panose="02020603050405020304" pitchFamily="18" charset="0"/>
                  </a:rPr>
                  <a:t>i</a:t>
                </a:r>
                <a:r>
                  <a:rPr lang="fr-CH" sz="2000">
                    <a:latin typeface="Times New Roman" panose="02020603050405020304" pitchFamily="18" charset="0"/>
                    <a:cs typeface="Times New Roman" panose="02020603050405020304" pitchFamily="18" charset="0"/>
                  </a:rPr>
                  <a:t> + </a:t>
                </a:r>
                <a:r>
                  <a:rPr lang="el-GR" sz="2000" i="1">
                    <a:latin typeface="Times New Roman" panose="02020603050405020304" pitchFamily="18" charset="0"/>
                    <a:cs typeface="Times New Roman" panose="02020603050405020304" pitchFamily="18" charset="0"/>
                  </a:rPr>
                  <a:t>ε</a:t>
                </a:r>
                <a:r>
                  <a:rPr lang="fr-CH" sz="2000" i="1" baseline="-25000">
                    <a:latin typeface="Times New Roman" panose="02020603050405020304" pitchFamily="18" charset="0"/>
                    <a:cs typeface="Times New Roman" panose="02020603050405020304" pitchFamily="18" charset="0"/>
                  </a:rPr>
                  <a:t>ij</a:t>
                </a:r>
                <a:r>
                  <a:rPr lang="fr-CH" sz="2000">
                    <a:latin typeface="Times New Roman" panose="02020603050405020304" pitchFamily="18" charset="0"/>
                    <a:cs typeface="Times New Roman" panose="02020603050405020304" pitchFamily="18" charset="0"/>
                  </a:rPr>
                  <a:t>,</a:t>
                </a:r>
                <a:r>
                  <a:rPr lang="fr-CH" sz="2000" i="1">
                    <a:latin typeface="Times New Roman" panose="02020603050405020304" pitchFamily="18" charset="0"/>
                    <a:cs typeface="Times New Roman" panose="02020603050405020304" pitchFamily="18" charset="0"/>
                  </a:rPr>
                  <a:t>b</a:t>
                </a:r>
                <a:r>
                  <a:rPr lang="fr-CH" sz="2000" i="1" baseline="-25000">
                    <a:latin typeface="Times New Roman" panose="02020603050405020304" pitchFamily="18" charset="0"/>
                    <a:cs typeface="Times New Roman" panose="02020603050405020304" pitchFamily="18" charset="0"/>
                  </a:rPr>
                  <a:t>i</a:t>
                </a:r>
                <a:r>
                  <a:rPr lang="fr-CH" sz="2000" i="1">
                    <a:latin typeface="Times New Roman" panose="02020603050405020304" pitchFamily="18" charset="0"/>
                    <a:cs typeface="Times New Roman" panose="02020603050405020304" pitchFamily="18" charset="0"/>
                  </a:rPr>
                  <a:t> </a:t>
                </a:r>
                <a:r>
                  <a:rPr lang="fr-CH" sz="2000">
                    <a:latin typeface="Times New Roman" panose="02020603050405020304" pitchFamily="18" charset="0"/>
                    <a:cs typeface="Times New Roman" panose="02020603050405020304" pitchFamily="18" charset="0"/>
                  </a:rPr>
                  <a:t>+ </a:t>
                </a:r>
                <a:r>
                  <a:rPr lang="el-GR" sz="2000" i="1">
                    <a:latin typeface="Times New Roman" panose="02020603050405020304" pitchFamily="18" charset="0"/>
                    <a:cs typeface="Times New Roman" panose="02020603050405020304" pitchFamily="18" charset="0"/>
                  </a:rPr>
                  <a:t>ε</a:t>
                </a:r>
                <a:r>
                  <a:rPr lang="fr-CH" sz="2000" i="1" baseline="-25000">
                    <a:latin typeface="Times New Roman" panose="02020603050405020304" pitchFamily="18" charset="0"/>
                    <a:cs typeface="Times New Roman" panose="02020603050405020304" pitchFamily="18" charset="0"/>
                  </a:rPr>
                  <a:t>ik</a:t>
                </a:r>
                <a:r>
                  <a:rPr lang="fr-CH" sz="2000">
                    <a:latin typeface="Times New Roman" panose="02020603050405020304" pitchFamily="18" charset="0"/>
                    <a:cs typeface="Times New Roman" panose="02020603050405020304" pitchFamily="18" charset="0"/>
                  </a:rPr>
                  <a:t>) </a:t>
                </a:r>
              </a:p>
              <a:p>
                <a:pPr marL="0" indent="0" algn="ctr">
                  <a:buNone/>
                </a:pPr>
                <a:endParaRPr lang="fr-CH" sz="2000">
                  <a:latin typeface="Times New Roman" panose="02020603050405020304" pitchFamily="18" charset="0"/>
                  <a:cs typeface="Times New Roman" panose="02020603050405020304" pitchFamily="18" charset="0"/>
                </a:endParaRPr>
              </a:p>
              <a:p>
                <a:pPr marL="0" indent="0" algn="ctr">
                  <a:buNone/>
                </a:pPr>
                <a:r>
                  <a:rPr lang="fr-CH" sz="2000">
                    <a:latin typeface="Times New Roman" panose="02020603050405020304" pitchFamily="18" charset="0"/>
                    <a:cs typeface="Times New Roman" panose="02020603050405020304" pitchFamily="18" charset="0"/>
                  </a:rPr>
                  <a:t>= Cov(</a:t>
                </a:r>
                <a:r>
                  <a:rPr lang="fr-CH" sz="2000" i="1">
                    <a:latin typeface="Times New Roman" panose="02020603050405020304" pitchFamily="18" charset="0"/>
                    <a:cs typeface="Times New Roman" panose="02020603050405020304" pitchFamily="18" charset="0"/>
                  </a:rPr>
                  <a:t>b</a:t>
                </a:r>
                <a:r>
                  <a:rPr lang="fr-CH" sz="2000" i="1" baseline="-25000">
                    <a:latin typeface="Times New Roman" panose="02020603050405020304" pitchFamily="18" charset="0"/>
                    <a:cs typeface="Times New Roman" panose="02020603050405020304" pitchFamily="18" charset="0"/>
                  </a:rPr>
                  <a:t>i</a:t>
                </a:r>
                <a:r>
                  <a:rPr lang="fr-CH" sz="2000">
                    <a:latin typeface="Times New Roman" panose="02020603050405020304" pitchFamily="18" charset="0"/>
                    <a:cs typeface="Times New Roman" panose="02020603050405020304" pitchFamily="18" charset="0"/>
                  </a:rPr>
                  <a:t>,</a:t>
                </a:r>
                <a:r>
                  <a:rPr lang="fr-CH" sz="2000" i="1">
                    <a:latin typeface="Times New Roman" panose="02020603050405020304" pitchFamily="18" charset="0"/>
                    <a:cs typeface="Times New Roman" panose="02020603050405020304" pitchFamily="18" charset="0"/>
                  </a:rPr>
                  <a:t>b</a:t>
                </a:r>
                <a:r>
                  <a:rPr lang="fr-CH" sz="2000" i="1" baseline="-25000">
                    <a:latin typeface="Times New Roman" panose="02020603050405020304" pitchFamily="18" charset="0"/>
                    <a:cs typeface="Times New Roman" panose="02020603050405020304" pitchFamily="18" charset="0"/>
                  </a:rPr>
                  <a:t>i</a:t>
                </a:r>
                <a:r>
                  <a:rPr lang="fr-CH" sz="2000">
                    <a:latin typeface="Times New Roman" panose="02020603050405020304" pitchFamily="18" charset="0"/>
                    <a:cs typeface="Times New Roman" panose="02020603050405020304" pitchFamily="18" charset="0"/>
                  </a:rPr>
                  <a:t>) + Cov(</a:t>
                </a:r>
                <a:r>
                  <a:rPr lang="fr-CH" sz="2000" i="1">
                    <a:latin typeface="Times New Roman" panose="02020603050405020304" pitchFamily="18" charset="0"/>
                    <a:cs typeface="Times New Roman" panose="02020603050405020304" pitchFamily="18" charset="0"/>
                  </a:rPr>
                  <a:t>b</a:t>
                </a:r>
                <a:r>
                  <a:rPr lang="fr-CH" sz="2000" i="1" baseline="-25000">
                    <a:latin typeface="Times New Roman" panose="02020603050405020304" pitchFamily="18" charset="0"/>
                    <a:cs typeface="Times New Roman" panose="02020603050405020304" pitchFamily="18" charset="0"/>
                  </a:rPr>
                  <a:t>i</a:t>
                </a:r>
                <a:r>
                  <a:rPr lang="fr-CH" sz="2000">
                    <a:latin typeface="Times New Roman" panose="02020603050405020304" pitchFamily="18" charset="0"/>
                    <a:cs typeface="Times New Roman" panose="02020603050405020304" pitchFamily="18" charset="0"/>
                  </a:rPr>
                  <a:t>,</a:t>
                </a:r>
                <a:r>
                  <a:rPr lang="el-GR" sz="2000" i="1">
                    <a:latin typeface="Times New Roman" panose="02020603050405020304" pitchFamily="18" charset="0"/>
                    <a:cs typeface="Times New Roman" panose="02020603050405020304" pitchFamily="18" charset="0"/>
                  </a:rPr>
                  <a:t>ε</a:t>
                </a:r>
                <a:r>
                  <a:rPr lang="fr-CH" sz="2000" i="1" baseline="-25000">
                    <a:latin typeface="Times New Roman" panose="02020603050405020304" pitchFamily="18" charset="0"/>
                    <a:cs typeface="Times New Roman" panose="02020603050405020304" pitchFamily="18" charset="0"/>
                  </a:rPr>
                  <a:t>ik</a:t>
                </a:r>
                <a:r>
                  <a:rPr lang="fr-CH" sz="2000">
                    <a:latin typeface="Times New Roman" panose="02020603050405020304" pitchFamily="18" charset="0"/>
                    <a:cs typeface="Times New Roman" panose="02020603050405020304" pitchFamily="18" charset="0"/>
                  </a:rPr>
                  <a:t>) + Cov(</a:t>
                </a:r>
                <a:r>
                  <a:rPr lang="el-GR" sz="2000" i="1">
                    <a:latin typeface="Times New Roman" panose="02020603050405020304" pitchFamily="18" charset="0"/>
                    <a:cs typeface="Times New Roman" panose="02020603050405020304" pitchFamily="18" charset="0"/>
                  </a:rPr>
                  <a:t>ε</a:t>
                </a:r>
                <a:r>
                  <a:rPr lang="fr-CH" sz="2000" i="1" baseline="-25000">
                    <a:latin typeface="Times New Roman" panose="02020603050405020304" pitchFamily="18" charset="0"/>
                    <a:cs typeface="Times New Roman" panose="02020603050405020304" pitchFamily="18" charset="0"/>
                  </a:rPr>
                  <a:t>ij</a:t>
                </a:r>
                <a:r>
                  <a:rPr lang="fr-CH" sz="2000">
                    <a:latin typeface="Times New Roman" panose="02020603050405020304" pitchFamily="18" charset="0"/>
                    <a:cs typeface="Times New Roman" panose="02020603050405020304" pitchFamily="18" charset="0"/>
                  </a:rPr>
                  <a:t>,</a:t>
                </a:r>
                <a:r>
                  <a:rPr lang="fr-CH" sz="2000" i="1">
                    <a:latin typeface="Times New Roman" panose="02020603050405020304" pitchFamily="18" charset="0"/>
                    <a:cs typeface="Times New Roman" panose="02020603050405020304" pitchFamily="18" charset="0"/>
                  </a:rPr>
                  <a:t>b</a:t>
                </a:r>
                <a:r>
                  <a:rPr lang="fr-CH" sz="2000" i="1" baseline="-25000">
                    <a:latin typeface="Times New Roman" panose="02020603050405020304" pitchFamily="18" charset="0"/>
                    <a:cs typeface="Times New Roman" panose="02020603050405020304" pitchFamily="18" charset="0"/>
                  </a:rPr>
                  <a:t>i</a:t>
                </a:r>
                <a:r>
                  <a:rPr lang="fr-CH" sz="2000">
                    <a:latin typeface="Times New Roman" panose="02020603050405020304" pitchFamily="18" charset="0"/>
                    <a:cs typeface="Times New Roman" panose="02020603050405020304" pitchFamily="18" charset="0"/>
                  </a:rPr>
                  <a:t>) + Cov(</a:t>
                </a:r>
                <a:r>
                  <a:rPr lang="el-GR" sz="2000" i="1">
                    <a:latin typeface="Times New Roman" panose="02020603050405020304" pitchFamily="18" charset="0"/>
                    <a:cs typeface="Times New Roman" panose="02020603050405020304" pitchFamily="18" charset="0"/>
                  </a:rPr>
                  <a:t>ε</a:t>
                </a:r>
                <a:r>
                  <a:rPr lang="fr-CH" sz="2000" i="1" baseline="-25000">
                    <a:latin typeface="Times New Roman" panose="02020603050405020304" pitchFamily="18" charset="0"/>
                    <a:cs typeface="Times New Roman" panose="02020603050405020304" pitchFamily="18" charset="0"/>
                  </a:rPr>
                  <a:t>ij</a:t>
                </a:r>
                <a:r>
                  <a:rPr lang="fr-CH" sz="2000">
                    <a:latin typeface="Times New Roman" panose="02020603050405020304" pitchFamily="18" charset="0"/>
                    <a:cs typeface="Times New Roman" panose="02020603050405020304" pitchFamily="18" charset="0"/>
                  </a:rPr>
                  <a:t>,</a:t>
                </a:r>
                <a:r>
                  <a:rPr lang="el-GR" sz="2000" i="1">
                    <a:latin typeface="Times New Roman" panose="02020603050405020304" pitchFamily="18" charset="0"/>
                    <a:cs typeface="Times New Roman" panose="02020603050405020304" pitchFamily="18" charset="0"/>
                  </a:rPr>
                  <a:t> ε</a:t>
                </a:r>
                <a:r>
                  <a:rPr lang="fr-CH" sz="2000" i="1" baseline="-25000">
                    <a:latin typeface="Times New Roman" panose="02020603050405020304" pitchFamily="18" charset="0"/>
                    <a:cs typeface="Times New Roman" panose="02020603050405020304" pitchFamily="18" charset="0"/>
                  </a:rPr>
                  <a:t>ik</a:t>
                </a:r>
                <a:r>
                  <a:rPr lang="fr-CH" sz="2000">
                    <a:latin typeface="Times New Roman" panose="02020603050405020304" pitchFamily="18" charset="0"/>
                    <a:cs typeface="Times New Roman" panose="02020603050405020304"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99456" y="1600200"/>
                <a:ext cx="9721080" cy="4925144"/>
              </a:xfrm>
              <a:blipFill>
                <a:blip r:embed="rId2"/>
                <a:stretch>
                  <a:fillRect l="-439" t="-743"/>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Marginal covariance in the </a:t>
            </a:r>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intercept model</a:t>
            </a:r>
            <a:endParaRPr lang="en-GB" sz="3200" dirty="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9972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99456" y="1600200"/>
                <a:ext cx="9721080" cy="4925144"/>
              </a:xfrm>
            </p:spPr>
            <p:txBody>
              <a:bodyPr>
                <a:normAutofit/>
              </a:bodyPr>
              <a:lstStyle/>
              <a:p>
                <a:r>
                  <a:rPr lang="fr-CH" sz="1800">
                    <a:latin typeface="Calibri Light" panose="020F0302020204030204" pitchFamily="34" charset="0"/>
                    <a:cs typeface="Calibri Light" panose="020F0302020204030204" pitchFamily="34" charset="0"/>
                  </a:rPr>
                  <a:t>For any given response point in the model, the variance is:</a:t>
                </a:r>
              </a:p>
              <a:p>
                <a:endParaRPr lang="fr-CH" sz="1800">
                  <a:latin typeface="Times New Roman" panose="02020603050405020304" pitchFamily="18" charset="0"/>
                  <a:cs typeface="Times New Roman" panose="02020603050405020304" pitchFamily="18" charset="0"/>
                </a:endParaRPr>
              </a:p>
              <a:p>
                <a:pPr marL="0" indent="0" algn="ctr">
                  <a:buNone/>
                </a:pPr>
                <a:r>
                  <a:rPr lang="fr-CH" sz="2000">
                    <a:latin typeface="Times New Roman" panose="02020603050405020304" pitchFamily="18" charset="0"/>
                    <a:cs typeface="Times New Roman" panose="02020603050405020304" pitchFamily="18" charset="0"/>
                  </a:rPr>
                  <a:t>Var(</a:t>
                </a:r>
                <a:r>
                  <a:rPr lang="fr-CH" sz="2000" i="1">
                    <a:latin typeface="Times New Roman" panose="02020603050405020304" pitchFamily="18" charset="0"/>
                    <a:cs typeface="Times New Roman" panose="02020603050405020304" pitchFamily="18" charset="0"/>
                  </a:rPr>
                  <a:t>Y</a:t>
                </a:r>
                <a:r>
                  <a:rPr lang="fr-CH" sz="2000" i="1" baseline="-25000">
                    <a:latin typeface="Times New Roman" panose="02020603050405020304" pitchFamily="18" charset="0"/>
                    <a:cs typeface="Times New Roman" panose="02020603050405020304" pitchFamily="18" charset="0"/>
                  </a:rPr>
                  <a:t>ij</a:t>
                </a:r>
                <a:r>
                  <a:rPr lang="fr-CH" sz="2000">
                    <a:latin typeface="Times New Roman" panose="02020603050405020304" pitchFamily="18" charset="0"/>
                    <a:cs typeface="Times New Roman" panose="02020603050405020304" pitchFamily="18" charset="0"/>
                  </a:rPr>
                  <a:t>)</a:t>
                </a:r>
                <a:r>
                  <a:rPr lang="fr-CH" sz="2000" i="1">
                    <a:latin typeface="Times New Roman" panose="02020603050405020304" pitchFamily="18" charset="0"/>
                    <a:cs typeface="Times New Roman" panose="02020603050405020304" pitchFamily="18" charset="0"/>
                  </a:rPr>
                  <a:t> = </a:t>
                </a:r>
                <a:r>
                  <a:rPr lang="fr-CH" sz="2000">
                    <a:latin typeface="Times New Roman" panose="02020603050405020304" pitchFamily="18" charset="0"/>
                    <a:cs typeface="Times New Roman" panose="02020603050405020304" pitchFamily="18" charset="0"/>
                  </a:rPr>
                  <a:t>Var(</a:t>
                </a:r>
                <a:r>
                  <a:rPr lang="fr-CH" sz="2000" i="1">
                    <a:latin typeface="Times New Roman" panose="02020603050405020304" pitchFamily="18" charset="0"/>
                    <a:cs typeface="Times New Roman" panose="02020603050405020304" pitchFamily="18" charset="0"/>
                  </a:rPr>
                  <a:t>b</a:t>
                </a:r>
                <a:r>
                  <a:rPr lang="fr-CH" sz="2000" i="1" baseline="-25000">
                    <a:latin typeface="Times New Roman" panose="02020603050405020304" pitchFamily="18" charset="0"/>
                    <a:cs typeface="Times New Roman" panose="02020603050405020304" pitchFamily="18" charset="0"/>
                  </a:rPr>
                  <a:t>i</a:t>
                </a:r>
                <a:r>
                  <a:rPr lang="fr-CH" sz="2000">
                    <a:latin typeface="Times New Roman" panose="02020603050405020304" pitchFamily="18" charset="0"/>
                    <a:cs typeface="Times New Roman" panose="02020603050405020304" pitchFamily="18" charset="0"/>
                  </a:rPr>
                  <a:t>) + Var(</a:t>
                </a:r>
                <a:r>
                  <a:rPr lang="el-GR" sz="2000" i="1">
                    <a:latin typeface="Times New Roman" panose="02020603050405020304" pitchFamily="18" charset="0"/>
                    <a:cs typeface="Times New Roman" panose="02020603050405020304" pitchFamily="18" charset="0"/>
                  </a:rPr>
                  <a:t>ε</a:t>
                </a:r>
                <a:r>
                  <a:rPr lang="fr-CH" sz="2000" i="1" baseline="-25000">
                    <a:latin typeface="Times New Roman" panose="02020603050405020304" pitchFamily="18" charset="0"/>
                    <a:cs typeface="Times New Roman" panose="02020603050405020304" pitchFamily="18" charset="0"/>
                  </a:rPr>
                  <a:t>ij</a:t>
                </a:r>
                <a:r>
                  <a:rPr lang="fr-CH" sz="2000">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GB" sz="2000" i="1">
                            <a:latin typeface="Cambria Math" panose="02040503050406030204" pitchFamily="18" charset="0"/>
                          </a:rPr>
                        </m:ctrlPr>
                      </m:sSubSupPr>
                      <m:e>
                        <m:r>
                          <a:rPr lang="en-GB" sz="2000" i="1">
                            <a:latin typeface="Cambria Math" panose="02040503050406030204" pitchFamily="18" charset="0"/>
                          </a:rPr>
                          <m:t>𝜎</m:t>
                        </m:r>
                      </m:e>
                      <m:sub>
                        <m:r>
                          <a:rPr lang="en-GB" sz="2000" i="1">
                            <a:latin typeface="Cambria Math" panose="02040503050406030204" pitchFamily="18" charset="0"/>
                          </a:rPr>
                          <m:t>𝑏</m:t>
                        </m:r>
                      </m:sub>
                      <m:sup>
                        <m:r>
                          <a:rPr lang="en-GB" sz="2000" i="1">
                            <a:latin typeface="Cambria Math" panose="02040503050406030204" pitchFamily="18" charset="0"/>
                          </a:rPr>
                          <m:t>2</m:t>
                        </m:r>
                      </m:sup>
                    </m:sSubSup>
                  </m:oMath>
                </a14:m>
                <a:r>
                  <a:rPr lang="fr-CH" sz="2000">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GB" sz="2000" i="1">
                            <a:latin typeface="Cambria Math" panose="02040503050406030204" pitchFamily="18" charset="0"/>
                          </a:rPr>
                        </m:ctrlPr>
                      </m:sSubSupPr>
                      <m:e>
                        <m:r>
                          <a:rPr lang="en-GB" sz="2000" i="1">
                            <a:latin typeface="Cambria Math" panose="02040503050406030204" pitchFamily="18" charset="0"/>
                          </a:rPr>
                          <m:t>𝜎</m:t>
                        </m:r>
                      </m:e>
                      <m:sub/>
                      <m:sup>
                        <m:r>
                          <a:rPr lang="en-GB" sz="2000" i="1">
                            <a:latin typeface="Cambria Math" panose="02040503050406030204" pitchFamily="18" charset="0"/>
                          </a:rPr>
                          <m:t>2</m:t>
                        </m:r>
                      </m:sup>
                    </m:sSubSup>
                  </m:oMath>
                </a14:m>
                <a:endParaRPr lang="fr-CH" sz="2000">
                  <a:latin typeface="Times New Roman" panose="02020603050405020304" pitchFamily="18" charset="0"/>
                  <a:cs typeface="Times New Roman" panose="02020603050405020304" pitchFamily="18" charset="0"/>
                </a:endParaRPr>
              </a:p>
              <a:p>
                <a:endParaRPr lang="fr-CH" sz="1800">
                  <a:latin typeface="Times New Roman" panose="02020603050405020304" pitchFamily="18" charset="0"/>
                  <a:cs typeface="Times New Roman" panose="02020603050405020304" pitchFamily="18" charset="0"/>
                </a:endParaRPr>
              </a:p>
              <a:p>
                <a:r>
                  <a:rPr lang="fr-CH" sz="1800">
                    <a:latin typeface="Calibri Light" panose="020F0302020204030204" pitchFamily="34" charset="0"/>
                    <a:cs typeface="Calibri Light" panose="020F0302020204030204" pitchFamily="34" charset="0"/>
                  </a:rPr>
                  <a:t>Likewise, the covariance between any pair of responses:</a:t>
                </a:r>
              </a:p>
              <a:p>
                <a:endParaRPr lang="fr-CH" sz="1800">
                  <a:latin typeface="Times New Roman" panose="02020603050405020304" pitchFamily="18" charset="0"/>
                  <a:cs typeface="Times New Roman" panose="02020603050405020304" pitchFamily="18" charset="0"/>
                </a:endParaRPr>
              </a:p>
              <a:p>
                <a:pPr marL="0" indent="0" algn="ctr">
                  <a:buNone/>
                </a:pPr>
                <a:r>
                  <a:rPr lang="fr-CH" sz="2000">
                    <a:latin typeface="Times New Roman" panose="02020603050405020304" pitchFamily="18" charset="0"/>
                    <a:cs typeface="Times New Roman" panose="02020603050405020304" pitchFamily="18" charset="0"/>
                  </a:rPr>
                  <a:t>Cov(</a:t>
                </a:r>
                <a:r>
                  <a:rPr lang="fr-CH" sz="2000" i="1">
                    <a:latin typeface="Times New Roman" panose="02020603050405020304" pitchFamily="18" charset="0"/>
                    <a:cs typeface="Times New Roman" panose="02020603050405020304" pitchFamily="18" charset="0"/>
                  </a:rPr>
                  <a:t>Y</a:t>
                </a:r>
                <a:r>
                  <a:rPr lang="fr-CH" sz="2000" i="1" baseline="-25000">
                    <a:latin typeface="Times New Roman" panose="02020603050405020304" pitchFamily="18" charset="0"/>
                    <a:cs typeface="Times New Roman" panose="02020603050405020304" pitchFamily="18" charset="0"/>
                  </a:rPr>
                  <a:t>ij</a:t>
                </a:r>
                <a:r>
                  <a:rPr lang="fr-CH" sz="2000">
                    <a:latin typeface="Times New Roman" panose="02020603050405020304" pitchFamily="18" charset="0"/>
                    <a:cs typeface="Times New Roman" panose="02020603050405020304" pitchFamily="18" charset="0"/>
                  </a:rPr>
                  <a:t>,</a:t>
                </a:r>
                <a:r>
                  <a:rPr lang="fr-CH" sz="2000" i="1">
                    <a:latin typeface="Times New Roman" panose="02020603050405020304" pitchFamily="18" charset="0"/>
                    <a:cs typeface="Times New Roman" panose="02020603050405020304" pitchFamily="18" charset="0"/>
                  </a:rPr>
                  <a:t>Y</a:t>
                </a:r>
                <a:r>
                  <a:rPr lang="fr-CH" sz="2000" i="1" baseline="-25000">
                    <a:latin typeface="Times New Roman" panose="02020603050405020304" pitchFamily="18" charset="0"/>
                    <a:cs typeface="Times New Roman" panose="02020603050405020304" pitchFamily="18" charset="0"/>
                  </a:rPr>
                  <a:t>ik</a:t>
                </a:r>
                <a:r>
                  <a:rPr lang="fr-CH" sz="2000">
                    <a:latin typeface="Times New Roman" panose="02020603050405020304" pitchFamily="18" charset="0"/>
                    <a:cs typeface="Times New Roman" panose="02020603050405020304" pitchFamily="18" charset="0"/>
                  </a:rPr>
                  <a:t>)</a:t>
                </a:r>
                <a:r>
                  <a:rPr lang="fr-CH" sz="2000" i="1">
                    <a:latin typeface="Times New Roman" panose="02020603050405020304" pitchFamily="18" charset="0"/>
                    <a:cs typeface="Times New Roman" panose="02020603050405020304" pitchFamily="18" charset="0"/>
                  </a:rPr>
                  <a:t> = </a:t>
                </a:r>
                <a:r>
                  <a:rPr lang="fr-CH" sz="2000">
                    <a:latin typeface="Times New Roman" panose="02020603050405020304" pitchFamily="18" charset="0"/>
                    <a:cs typeface="Times New Roman" panose="02020603050405020304" pitchFamily="18" charset="0"/>
                  </a:rPr>
                  <a:t>Cov(</a:t>
                </a:r>
                <a:r>
                  <a:rPr lang="fr-CH" sz="2000" i="1">
                    <a:latin typeface="Times New Roman" panose="02020603050405020304" pitchFamily="18" charset="0"/>
                    <a:cs typeface="Times New Roman" panose="02020603050405020304" pitchFamily="18" charset="0"/>
                  </a:rPr>
                  <a:t>b</a:t>
                </a:r>
                <a:r>
                  <a:rPr lang="fr-CH" sz="2000" i="1" baseline="-25000">
                    <a:latin typeface="Times New Roman" panose="02020603050405020304" pitchFamily="18" charset="0"/>
                    <a:cs typeface="Times New Roman" panose="02020603050405020304" pitchFamily="18" charset="0"/>
                  </a:rPr>
                  <a:t>i</a:t>
                </a:r>
                <a:r>
                  <a:rPr lang="fr-CH" sz="2000">
                    <a:latin typeface="Times New Roman" panose="02020603050405020304" pitchFamily="18" charset="0"/>
                    <a:cs typeface="Times New Roman" panose="02020603050405020304" pitchFamily="18" charset="0"/>
                  </a:rPr>
                  <a:t> + </a:t>
                </a:r>
                <a:r>
                  <a:rPr lang="el-GR" sz="2000" i="1">
                    <a:latin typeface="Times New Roman" panose="02020603050405020304" pitchFamily="18" charset="0"/>
                    <a:cs typeface="Times New Roman" panose="02020603050405020304" pitchFamily="18" charset="0"/>
                  </a:rPr>
                  <a:t>ε</a:t>
                </a:r>
                <a:r>
                  <a:rPr lang="fr-CH" sz="2000" i="1" baseline="-25000">
                    <a:latin typeface="Times New Roman" panose="02020603050405020304" pitchFamily="18" charset="0"/>
                    <a:cs typeface="Times New Roman" panose="02020603050405020304" pitchFamily="18" charset="0"/>
                  </a:rPr>
                  <a:t>ij</a:t>
                </a:r>
                <a:r>
                  <a:rPr lang="fr-CH" sz="2000">
                    <a:latin typeface="Times New Roman" panose="02020603050405020304" pitchFamily="18" charset="0"/>
                    <a:cs typeface="Times New Roman" panose="02020603050405020304" pitchFamily="18" charset="0"/>
                  </a:rPr>
                  <a:t>,</a:t>
                </a:r>
                <a:r>
                  <a:rPr lang="fr-CH" sz="2000" i="1">
                    <a:latin typeface="Times New Roman" panose="02020603050405020304" pitchFamily="18" charset="0"/>
                    <a:cs typeface="Times New Roman" panose="02020603050405020304" pitchFamily="18" charset="0"/>
                  </a:rPr>
                  <a:t>b</a:t>
                </a:r>
                <a:r>
                  <a:rPr lang="fr-CH" sz="2000" i="1" baseline="-25000">
                    <a:latin typeface="Times New Roman" panose="02020603050405020304" pitchFamily="18" charset="0"/>
                    <a:cs typeface="Times New Roman" panose="02020603050405020304" pitchFamily="18" charset="0"/>
                  </a:rPr>
                  <a:t>i</a:t>
                </a:r>
                <a:r>
                  <a:rPr lang="fr-CH" sz="2000" i="1">
                    <a:latin typeface="Times New Roman" panose="02020603050405020304" pitchFamily="18" charset="0"/>
                    <a:cs typeface="Times New Roman" panose="02020603050405020304" pitchFamily="18" charset="0"/>
                  </a:rPr>
                  <a:t> </a:t>
                </a:r>
                <a:r>
                  <a:rPr lang="fr-CH" sz="2000">
                    <a:latin typeface="Times New Roman" panose="02020603050405020304" pitchFamily="18" charset="0"/>
                    <a:cs typeface="Times New Roman" panose="02020603050405020304" pitchFamily="18" charset="0"/>
                  </a:rPr>
                  <a:t>+ </a:t>
                </a:r>
                <a:r>
                  <a:rPr lang="el-GR" sz="2000" i="1">
                    <a:latin typeface="Times New Roman" panose="02020603050405020304" pitchFamily="18" charset="0"/>
                    <a:cs typeface="Times New Roman" panose="02020603050405020304" pitchFamily="18" charset="0"/>
                  </a:rPr>
                  <a:t>ε</a:t>
                </a:r>
                <a:r>
                  <a:rPr lang="fr-CH" sz="2000" i="1" baseline="-25000">
                    <a:latin typeface="Times New Roman" panose="02020603050405020304" pitchFamily="18" charset="0"/>
                    <a:cs typeface="Times New Roman" panose="02020603050405020304" pitchFamily="18" charset="0"/>
                  </a:rPr>
                  <a:t>ik</a:t>
                </a:r>
                <a:r>
                  <a:rPr lang="fr-CH" sz="2000">
                    <a:latin typeface="Times New Roman" panose="02020603050405020304" pitchFamily="18" charset="0"/>
                    <a:cs typeface="Times New Roman" panose="02020603050405020304" pitchFamily="18" charset="0"/>
                  </a:rPr>
                  <a:t>) </a:t>
                </a:r>
              </a:p>
              <a:p>
                <a:pPr marL="0" indent="0" algn="ctr">
                  <a:buNone/>
                </a:pPr>
                <a:endParaRPr lang="fr-CH" sz="2000">
                  <a:latin typeface="Times New Roman" panose="02020603050405020304" pitchFamily="18" charset="0"/>
                  <a:cs typeface="Times New Roman" panose="02020603050405020304" pitchFamily="18" charset="0"/>
                </a:endParaRPr>
              </a:p>
              <a:p>
                <a:pPr marL="0" indent="0" algn="ctr">
                  <a:buNone/>
                </a:pPr>
                <a:r>
                  <a:rPr lang="fr-CH" sz="2000">
                    <a:latin typeface="Times New Roman" panose="02020603050405020304" pitchFamily="18" charset="0"/>
                    <a:cs typeface="Times New Roman" panose="02020603050405020304" pitchFamily="18" charset="0"/>
                  </a:rPr>
                  <a:t>= Cov(</a:t>
                </a:r>
                <a:r>
                  <a:rPr lang="fr-CH" sz="2000" i="1">
                    <a:latin typeface="Times New Roman" panose="02020603050405020304" pitchFamily="18" charset="0"/>
                    <a:cs typeface="Times New Roman" panose="02020603050405020304" pitchFamily="18" charset="0"/>
                  </a:rPr>
                  <a:t>b</a:t>
                </a:r>
                <a:r>
                  <a:rPr lang="fr-CH" sz="2000" i="1" baseline="-25000">
                    <a:latin typeface="Times New Roman" panose="02020603050405020304" pitchFamily="18" charset="0"/>
                    <a:cs typeface="Times New Roman" panose="02020603050405020304" pitchFamily="18" charset="0"/>
                  </a:rPr>
                  <a:t>i</a:t>
                </a:r>
                <a:r>
                  <a:rPr lang="fr-CH" sz="2000">
                    <a:latin typeface="Times New Roman" panose="02020603050405020304" pitchFamily="18" charset="0"/>
                    <a:cs typeface="Times New Roman" panose="02020603050405020304" pitchFamily="18" charset="0"/>
                  </a:rPr>
                  <a:t>,</a:t>
                </a:r>
                <a:r>
                  <a:rPr lang="fr-CH" sz="2000" i="1">
                    <a:latin typeface="Times New Roman" panose="02020603050405020304" pitchFamily="18" charset="0"/>
                    <a:cs typeface="Times New Roman" panose="02020603050405020304" pitchFamily="18" charset="0"/>
                  </a:rPr>
                  <a:t>b</a:t>
                </a:r>
                <a:r>
                  <a:rPr lang="fr-CH" sz="2000" i="1" baseline="-25000">
                    <a:latin typeface="Times New Roman" panose="02020603050405020304" pitchFamily="18" charset="0"/>
                    <a:cs typeface="Times New Roman" panose="02020603050405020304" pitchFamily="18" charset="0"/>
                  </a:rPr>
                  <a:t>i</a:t>
                </a:r>
                <a:r>
                  <a:rPr lang="fr-CH" sz="2000">
                    <a:latin typeface="Times New Roman" panose="02020603050405020304" pitchFamily="18" charset="0"/>
                    <a:cs typeface="Times New Roman" panose="02020603050405020304" pitchFamily="18" charset="0"/>
                  </a:rPr>
                  <a:t>) + </a:t>
                </a:r>
                <a:r>
                  <a:rPr lang="fr-CH" sz="2000" strike="sngStrike">
                    <a:solidFill>
                      <a:srgbClr val="FF0000"/>
                    </a:solidFill>
                    <a:latin typeface="Times New Roman" panose="02020603050405020304" pitchFamily="18" charset="0"/>
                    <a:cs typeface="Times New Roman" panose="02020603050405020304" pitchFamily="18" charset="0"/>
                  </a:rPr>
                  <a:t>Cov(</a:t>
                </a:r>
                <a:r>
                  <a:rPr lang="fr-CH" sz="2000" i="1" strike="sngStrike">
                    <a:solidFill>
                      <a:srgbClr val="FF0000"/>
                    </a:solidFill>
                    <a:latin typeface="Times New Roman" panose="02020603050405020304" pitchFamily="18" charset="0"/>
                    <a:cs typeface="Times New Roman" panose="02020603050405020304" pitchFamily="18" charset="0"/>
                  </a:rPr>
                  <a:t>b</a:t>
                </a:r>
                <a:r>
                  <a:rPr lang="fr-CH" sz="2000" i="1" strike="sngStrike" baseline="-25000">
                    <a:solidFill>
                      <a:srgbClr val="FF0000"/>
                    </a:solidFill>
                    <a:latin typeface="Times New Roman" panose="02020603050405020304" pitchFamily="18" charset="0"/>
                    <a:cs typeface="Times New Roman" panose="02020603050405020304" pitchFamily="18" charset="0"/>
                  </a:rPr>
                  <a:t>i</a:t>
                </a:r>
                <a:r>
                  <a:rPr lang="fr-CH" sz="2000" strike="sngStrike">
                    <a:solidFill>
                      <a:srgbClr val="FF0000"/>
                    </a:solidFill>
                    <a:latin typeface="Times New Roman" panose="02020603050405020304" pitchFamily="18" charset="0"/>
                    <a:cs typeface="Times New Roman" panose="02020603050405020304" pitchFamily="18" charset="0"/>
                  </a:rPr>
                  <a:t>,</a:t>
                </a:r>
                <a:r>
                  <a:rPr lang="el-GR" sz="2000" i="1" strike="sngStrike">
                    <a:solidFill>
                      <a:srgbClr val="FF0000"/>
                    </a:solidFill>
                    <a:latin typeface="Times New Roman" panose="02020603050405020304" pitchFamily="18" charset="0"/>
                    <a:cs typeface="Times New Roman" panose="02020603050405020304" pitchFamily="18" charset="0"/>
                  </a:rPr>
                  <a:t>ε</a:t>
                </a:r>
                <a:r>
                  <a:rPr lang="fr-CH" sz="2000" i="1" strike="sngStrike" baseline="-25000">
                    <a:solidFill>
                      <a:srgbClr val="FF0000"/>
                    </a:solidFill>
                    <a:latin typeface="Times New Roman" panose="02020603050405020304" pitchFamily="18" charset="0"/>
                    <a:cs typeface="Times New Roman" panose="02020603050405020304" pitchFamily="18" charset="0"/>
                  </a:rPr>
                  <a:t>ik</a:t>
                </a:r>
                <a:r>
                  <a:rPr lang="fr-CH" sz="2000" strike="sngStrike">
                    <a:solidFill>
                      <a:srgbClr val="FF0000"/>
                    </a:solidFill>
                    <a:latin typeface="Times New Roman" panose="02020603050405020304" pitchFamily="18" charset="0"/>
                    <a:cs typeface="Times New Roman" panose="02020603050405020304" pitchFamily="18" charset="0"/>
                  </a:rPr>
                  <a:t>)</a:t>
                </a:r>
                <a:r>
                  <a:rPr lang="fr-CH" sz="2000">
                    <a:latin typeface="Times New Roman" panose="02020603050405020304" pitchFamily="18" charset="0"/>
                    <a:cs typeface="Times New Roman" panose="02020603050405020304" pitchFamily="18" charset="0"/>
                  </a:rPr>
                  <a:t> + </a:t>
                </a:r>
                <a:r>
                  <a:rPr lang="fr-CH" sz="2000" strike="sngStrike">
                    <a:solidFill>
                      <a:srgbClr val="FF0000"/>
                    </a:solidFill>
                    <a:latin typeface="Times New Roman" panose="02020603050405020304" pitchFamily="18" charset="0"/>
                    <a:cs typeface="Times New Roman" panose="02020603050405020304" pitchFamily="18" charset="0"/>
                  </a:rPr>
                  <a:t>Cov(</a:t>
                </a:r>
                <a:r>
                  <a:rPr lang="el-GR" sz="2000" i="1" strike="sngStrike">
                    <a:solidFill>
                      <a:srgbClr val="FF0000"/>
                    </a:solidFill>
                    <a:latin typeface="Times New Roman" panose="02020603050405020304" pitchFamily="18" charset="0"/>
                    <a:cs typeface="Times New Roman" panose="02020603050405020304" pitchFamily="18" charset="0"/>
                  </a:rPr>
                  <a:t>ε</a:t>
                </a:r>
                <a:r>
                  <a:rPr lang="fr-CH" sz="2000" i="1" strike="sngStrike" baseline="-25000">
                    <a:solidFill>
                      <a:srgbClr val="FF0000"/>
                    </a:solidFill>
                    <a:latin typeface="Times New Roman" panose="02020603050405020304" pitchFamily="18" charset="0"/>
                    <a:cs typeface="Times New Roman" panose="02020603050405020304" pitchFamily="18" charset="0"/>
                  </a:rPr>
                  <a:t>ij</a:t>
                </a:r>
                <a:r>
                  <a:rPr lang="fr-CH" sz="2000" strike="sngStrike">
                    <a:solidFill>
                      <a:srgbClr val="FF0000"/>
                    </a:solidFill>
                    <a:latin typeface="Times New Roman" panose="02020603050405020304" pitchFamily="18" charset="0"/>
                    <a:cs typeface="Times New Roman" panose="02020603050405020304" pitchFamily="18" charset="0"/>
                  </a:rPr>
                  <a:t>,</a:t>
                </a:r>
                <a:r>
                  <a:rPr lang="fr-CH" sz="2000" i="1" strike="sngStrike">
                    <a:solidFill>
                      <a:srgbClr val="FF0000"/>
                    </a:solidFill>
                    <a:latin typeface="Times New Roman" panose="02020603050405020304" pitchFamily="18" charset="0"/>
                    <a:cs typeface="Times New Roman" panose="02020603050405020304" pitchFamily="18" charset="0"/>
                  </a:rPr>
                  <a:t>b</a:t>
                </a:r>
                <a:r>
                  <a:rPr lang="fr-CH" sz="2000" i="1" strike="sngStrike" baseline="-25000">
                    <a:solidFill>
                      <a:srgbClr val="FF0000"/>
                    </a:solidFill>
                    <a:latin typeface="Times New Roman" panose="02020603050405020304" pitchFamily="18" charset="0"/>
                    <a:cs typeface="Times New Roman" panose="02020603050405020304" pitchFamily="18" charset="0"/>
                  </a:rPr>
                  <a:t>i</a:t>
                </a:r>
                <a:r>
                  <a:rPr lang="fr-CH" sz="2000" strike="sngStrike">
                    <a:solidFill>
                      <a:srgbClr val="FF0000"/>
                    </a:solidFill>
                    <a:latin typeface="Times New Roman" panose="02020603050405020304" pitchFamily="18" charset="0"/>
                    <a:cs typeface="Times New Roman" panose="02020603050405020304" pitchFamily="18" charset="0"/>
                  </a:rPr>
                  <a:t>)</a:t>
                </a:r>
                <a:r>
                  <a:rPr lang="fr-CH" sz="2000">
                    <a:latin typeface="Times New Roman" panose="02020603050405020304" pitchFamily="18" charset="0"/>
                    <a:cs typeface="Times New Roman" panose="02020603050405020304" pitchFamily="18" charset="0"/>
                  </a:rPr>
                  <a:t> + </a:t>
                </a:r>
                <a:r>
                  <a:rPr lang="fr-CH" sz="2000" strike="sngStrike">
                    <a:solidFill>
                      <a:srgbClr val="FF0000"/>
                    </a:solidFill>
                    <a:latin typeface="Times New Roman" panose="02020603050405020304" pitchFamily="18" charset="0"/>
                    <a:cs typeface="Times New Roman" panose="02020603050405020304" pitchFamily="18" charset="0"/>
                  </a:rPr>
                  <a:t>Cov(</a:t>
                </a:r>
                <a:r>
                  <a:rPr lang="el-GR" sz="2000" i="1" strike="sngStrike">
                    <a:solidFill>
                      <a:srgbClr val="FF0000"/>
                    </a:solidFill>
                    <a:latin typeface="Times New Roman" panose="02020603050405020304" pitchFamily="18" charset="0"/>
                    <a:cs typeface="Times New Roman" panose="02020603050405020304" pitchFamily="18" charset="0"/>
                  </a:rPr>
                  <a:t>ε</a:t>
                </a:r>
                <a:r>
                  <a:rPr lang="fr-CH" sz="2000" i="1" strike="sngStrike" baseline="-25000">
                    <a:solidFill>
                      <a:srgbClr val="FF0000"/>
                    </a:solidFill>
                    <a:latin typeface="Times New Roman" panose="02020603050405020304" pitchFamily="18" charset="0"/>
                    <a:cs typeface="Times New Roman" panose="02020603050405020304" pitchFamily="18" charset="0"/>
                  </a:rPr>
                  <a:t>ij</a:t>
                </a:r>
                <a:r>
                  <a:rPr lang="fr-CH" sz="2000" strike="sngStrike">
                    <a:solidFill>
                      <a:srgbClr val="FF0000"/>
                    </a:solidFill>
                    <a:latin typeface="Times New Roman" panose="02020603050405020304" pitchFamily="18" charset="0"/>
                    <a:cs typeface="Times New Roman" panose="02020603050405020304" pitchFamily="18" charset="0"/>
                  </a:rPr>
                  <a:t>,</a:t>
                </a:r>
                <a:r>
                  <a:rPr lang="el-GR" sz="2000" i="1" strike="sngStrike">
                    <a:solidFill>
                      <a:srgbClr val="FF0000"/>
                    </a:solidFill>
                    <a:latin typeface="Times New Roman" panose="02020603050405020304" pitchFamily="18" charset="0"/>
                    <a:cs typeface="Times New Roman" panose="02020603050405020304" pitchFamily="18" charset="0"/>
                  </a:rPr>
                  <a:t> ε</a:t>
                </a:r>
                <a:r>
                  <a:rPr lang="fr-CH" sz="2000" i="1" strike="sngStrike" baseline="-25000">
                    <a:solidFill>
                      <a:srgbClr val="FF0000"/>
                    </a:solidFill>
                    <a:latin typeface="Times New Roman" panose="02020603050405020304" pitchFamily="18" charset="0"/>
                    <a:cs typeface="Times New Roman" panose="02020603050405020304" pitchFamily="18" charset="0"/>
                  </a:rPr>
                  <a:t>ik</a:t>
                </a:r>
                <a:r>
                  <a:rPr lang="fr-CH" sz="2000" strike="sngStrike">
                    <a:solidFill>
                      <a:srgbClr val="FF0000"/>
                    </a:solidFill>
                    <a:latin typeface="Times New Roman" panose="02020603050405020304" pitchFamily="18" charset="0"/>
                    <a:cs typeface="Times New Roman" panose="02020603050405020304" pitchFamily="18"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99456" y="1600200"/>
                <a:ext cx="9721080" cy="4925144"/>
              </a:xfrm>
              <a:blipFill>
                <a:blip r:embed="rId2"/>
                <a:stretch>
                  <a:fillRect l="-439" t="-743"/>
                </a:stretch>
              </a:blipFill>
            </p:spPr>
            <p:txBody>
              <a:bodyPr/>
              <a:lstStyle/>
              <a:p>
                <a:r>
                  <a:rPr lang="en-GB">
                    <a:noFill/>
                  </a:rPr>
                  <a:t> </a:t>
                </a:r>
              </a:p>
            </p:txBody>
          </p:sp>
        </mc:Fallback>
      </mc:AlternateContent>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39DE616-C960-46BD-AA0F-701845267ACE}"/>
              </a:ext>
            </a:extLst>
          </p:cNvPr>
          <p:cNvSpPr txBox="1"/>
          <p:nvPr/>
        </p:nvSpPr>
        <p:spPr>
          <a:xfrm>
            <a:off x="4583832" y="5445224"/>
            <a:ext cx="4623285" cy="738664"/>
          </a:xfrm>
          <a:prstGeom prst="rect">
            <a:avLst/>
          </a:prstGeom>
          <a:noFill/>
        </p:spPr>
        <p:txBody>
          <a:bodyPr wrap="square" rtlCol="0">
            <a:spAutoFit/>
          </a:bodyPr>
          <a:lstStyle/>
          <a:p>
            <a:r>
              <a:rPr lang="fr-CH" sz="1400">
                <a:solidFill>
                  <a:srgbClr val="FF0000"/>
                </a:solidFill>
                <a:latin typeface="Calibri Light" panose="020F0302020204030204" pitchFamily="34" charset="0"/>
                <a:cs typeface="Calibri Light" panose="020F0302020204030204" pitchFamily="34" charset="0"/>
              </a:rPr>
              <a:t>We have assumed that random intercepts and errors are uncorrelated. As per usual, we also assume that pairs of errors are uncorrelated.</a:t>
            </a:r>
            <a:endParaRPr lang="en-GB" sz="1400">
              <a:solidFill>
                <a:srgbClr val="FF0000"/>
              </a:solidFill>
              <a:latin typeface="Calibri Light" panose="020F0302020204030204" pitchFamily="34" charset="0"/>
              <a:cs typeface="Calibri Light" panose="020F0302020204030204" pitchFamily="34" charset="0"/>
            </a:endParaRPr>
          </a:p>
        </p:txBody>
      </p:sp>
      <p:cxnSp>
        <p:nvCxnSpPr>
          <p:cNvPr id="7" name="Straight Arrow Connector 6">
            <a:extLst>
              <a:ext uri="{FF2B5EF4-FFF2-40B4-BE49-F238E27FC236}">
                <a16:creationId xmlns:a16="http://schemas.microsoft.com/office/drawing/2014/main" id="{9065F1EC-06A9-4C23-9A2B-412CC511B531}"/>
              </a:ext>
            </a:extLst>
          </p:cNvPr>
          <p:cNvCxnSpPr>
            <a:stCxn id="5" idx="0"/>
          </p:cNvCxnSpPr>
          <p:nvPr/>
        </p:nvCxnSpPr>
        <p:spPr>
          <a:xfrm flipH="1" flipV="1">
            <a:off x="6895474" y="4797152"/>
            <a:ext cx="1" cy="648072"/>
          </a:xfrm>
          <a:prstGeom prst="straightConnector1">
            <a:avLst/>
          </a:prstGeom>
          <a:ln>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B6ECBDDC-886A-4D95-AE85-51CE3F275C73}"/>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Marginal covariance in the </a:t>
            </a:r>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intercept model</a:t>
            </a:r>
            <a:endParaRPr lang="en-GB" sz="32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3755915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83432" y="1516435"/>
            <a:ext cx="7776864" cy="5008909"/>
          </a:xfrm>
        </p:spPr>
        <p:txBody>
          <a:bodyPr>
            <a:normAutofit lnSpcReduction="10000"/>
          </a:bodyPr>
          <a:lstStyle/>
          <a:p>
            <a:pPr marL="400050">
              <a:buFont typeface="+mj-lt"/>
              <a:buAutoNum type="arabicPeriod"/>
            </a:pPr>
            <a:r>
              <a:rPr lang="en-US" sz="200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Traditional repeated measures models</a:t>
            </a:r>
            <a:endPar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endParaRP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Standard linear model</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Non-independent data</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Challenges to classic approaches</a:t>
            </a:r>
            <a:endParaRPr lang="en-US" sz="2000" dirty="0">
              <a:solidFill>
                <a:schemeClr val="accent1">
                  <a:lumMod val="75000"/>
                </a:schemeClr>
              </a:solidFill>
              <a:latin typeface="Calibri Light" panose="020F0302020204030204" pitchFamily="34" charset="0"/>
              <a:ea typeface="Verdana" panose="020B0604030504040204" pitchFamily="34" charset="0"/>
              <a:cs typeface="Calibri Light" panose="020F0302020204030204" pitchFamily="34" charset="0"/>
            </a:endParaRPr>
          </a:p>
          <a:p>
            <a:pPr marL="400050">
              <a:buFont typeface="+mj-lt"/>
              <a:buAutoNum type="arabicPeriod"/>
            </a:pPr>
            <a:r>
              <a:rPr lang="en-US" sz="200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Random intercept and random slope model</a:t>
            </a:r>
            <a:endPar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endParaRP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Random intercept model</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Random slope model</a:t>
            </a:r>
          </a:p>
          <a:p>
            <a:pPr marL="400050">
              <a:buFont typeface="+mj-lt"/>
              <a:buAutoNum type="arabicPeriod"/>
            </a:pPr>
            <a:r>
              <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Model selection </a:t>
            </a:r>
            <a:r>
              <a:rPr lang="en-US" sz="200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and diagnostics for multilevel models</a:t>
            </a:r>
            <a:endPar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endParaRP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Selection of random and fixed effects</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Model fit and effect sizes</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Problems and residual diagnostics</a:t>
            </a:r>
          </a:p>
          <a:p>
            <a:pPr marL="400050">
              <a:buFont typeface="+mj-lt"/>
              <a:buAutoNum type="arabicPeriod"/>
            </a:pPr>
            <a:r>
              <a:rPr lang="en-US" sz="200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Hierarchical, trial-level, and longitudinal data</a:t>
            </a:r>
            <a:endPar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endParaRP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Hierarchical data and post-hoc tests</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Crossed random effects and trial-level analysis</a:t>
            </a:r>
          </a:p>
          <a:p>
            <a:pPr marL="857250" lvl="1" indent="-342900">
              <a:buFont typeface="+mj-lt"/>
              <a:buAutoNum type="alphaUcPeriod"/>
            </a:pPr>
            <a:r>
              <a:rPr lang="en-US" sz="1600" dirty="0">
                <a:solidFill>
                  <a:schemeClr val="bg2">
                    <a:lumMod val="25000"/>
                  </a:schemeClr>
                </a:solidFill>
                <a:latin typeface="Calibri Light" panose="020F0302020204030204" pitchFamily="34" charset="0"/>
                <a:ea typeface="Verdana" panose="020B0604030504040204" pitchFamily="34" charset="0"/>
                <a:cs typeface="Calibri Light" panose="020F0302020204030204" pitchFamily="34" charset="0"/>
              </a:rPr>
              <a:t>Longitudinal data analysis</a:t>
            </a:r>
          </a:p>
          <a:p>
            <a:pPr marL="457200">
              <a:buFont typeface="+mj-lt"/>
              <a:buAutoNum type="arabicPeriod"/>
            </a:pPr>
            <a:r>
              <a:rPr lang="en-US" sz="200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rPr>
              <a:t>Miscellaneous topics in multilevel models</a:t>
            </a:r>
            <a:endPar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endParaRPr>
          </a:p>
          <a:p>
            <a:pPr marL="400050">
              <a:buFont typeface="+mj-lt"/>
              <a:buAutoNum type="arabicPeriod"/>
            </a:pPr>
            <a:endParaRPr lang="en-US" sz="2000" dirty="0">
              <a:solidFill>
                <a:schemeClr val="accent1">
                  <a:lumMod val="75000"/>
                </a:schemeClr>
              </a:solidFill>
              <a:latin typeface="Tw Cen MT" panose="020B0602020104020603" pitchFamily="34" charset="0"/>
              <a:ea typeface="Verdana" panose="020B0604030504040204" pitchFamily="34" charset="0"/>
              <a:cs typeface="Times New Roman" panose="02020603050405020304" pitchFamily="18" charset="0"/>
            </a:endParaRPr>
          </a:p>
          <a:p>
            <a:pPr marL="0" indent="0">
              <a:buNone/>
            </a:pPr>
            <a:endParaRPr lang="en-US" sz="2800" dirty="0">
              <a:latin typeface="Tw Cen MT" panose="020B0602020104020603" pitchFamily="34" charset="0"/>
              <a:cs typeface="Times New Roman" panose="02020603050405020304" pitchFamily="18" charset="0"/>
            </a:endParaRPr>
          </a:p>
          <a:p>
            <a:pPr marL="0" indent="0">
              <a:buNone/>
            </a:pPr>
            <a:endParaRPr lang="en-US" sz="2800" dirty="0">
              <a:latin typeface="Tw Cen MT" panose="020B0602020104020603" pitchFamily="34" charset="0"/>
              <a:cs typeface="Times New Roman" panose="02020603050405020304" pitchFamily="18" charset="0"/>
            </a:endParaRPr>
          </a:p>
          <a:p>
            <a:endParaRPr lang="en-US" sz="2800" dirty="0">
              <a:latin typeface="Tw Cen MT" panose="020B0602020104020603" pitchFamily="34" charset="0"/>
              <a:cs typeface="Times New Roman" panose="02020603050405020304" pitchFamily="18" charset="0"/>
            </a:endParaRPr>
          </a:p>
          <a:p>
            <a:endParaRPr lang="fr-CH" sz="2800" dirty="0">
              <a:latin typeface="Tw Cen MT" panose="020B0602020104020603"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1" y="292297"/>
            <a:ext cx="597666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Contents</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526B59DC-56E4-4C96-B773-CD10B71DC35A}"/>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6974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99456" y="1600200"/>
                <a:ext cx="9721080" cy="4925144"/>
              </a:xfrm>
            </p:spPr>
            <p:txBody>
              <a:bodyPr>
                <a:normAutofit/>
              </a:bodyPr>
              <a:lstStyle/>
              <a:p>
                <a:r>
                  <a:rPr lang="fr-CH" sz="1800" dirty="0">
                    <a:latin typeface="Calibri Light" panose="020F0302020204030204" pitchFamily="34" charset="0"/>
                    <a:cs typeface="Calibri Light" panose="020F0302020204030204" pitchFamily="34" charset="0"/>
                  </a:rPr>
                  <a:t>For </a:t>
                </a:r>
                <a:r>
                  <a:rPr lang="fr-CH" sz="1800" dirty="0" err="1">
                    <a:latin typeface="Calibri Light" panose="020F0302020204030204" pitchFamily="34" charset="0"/>
                    <a:cs typeface="Calibri Light" panose="020F0302020204030204" pitchFamily="34" charset="0"/>
                  </a:rPr>
                  <a:t>any</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given</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response</a:t>
                </a:r>
                <a:r>
                  <a:rPr lang="fr-CH" sz="1800" dirty="0">
                    <a:latin typeface="Calibri Light" panose="020F0302020204030204" pitchFamily="34" charset="0"/>
                    <a:cs typeface="Calibri Light" panose="020F0302020204030204" pitchFamily="34" charset="0"/>
                  </a:rPr>
                  <a:t> point in the model, the variance </a:t>
                </a:r>
                <a:r>
                  <a:rPr lang="fr-CH" sz="1800" dirty="0" err="1">
                    <a:latin typeface="Calibri Light" panose="020F0302020204030204" pitchFamily="34" charset="0"/>
                    <a:cs typeface="Calibri Light" panose="020F0302020204030204" pitchFamily="34" charset="0"/>
                  </a:rPr>
                  <a:t>is</a:t>
                </a:r>
                <a:r>
                  <a:rPr lang="fr-CH" sz="1800" dirty="0">
                    <a:latin typeface="Calibri Light" panose="020F0302020204030204" pitchFamily="34" charset="0"/>
                    <a:cs typeface="Calibri Light" panose="020F0302020204030204" pitchFamily="34" charset="0"/>
                  </a:rPr>
                  <a:t>:</a:t>
                </a:r>
              </a:p>
              <a:p>
                <a:endParaRPr lang="fr-CH" sz="1800" dirty="0">
                  <a:latin typeface="Times New Roman" panose="02020603050405020304" pitchFamily="18" charset="0"/>
                  <a:cs typeface="Times New Roman" panose="02020603050405020304" pitchFamily="18" charset="0"/>
                </a:endParaRPr>
              </a:p>
              <a:p>
                <a:pPr marL="0" indent="0" algn="ctr">
                  <a:buNone/>
                </a:pPr>
                <a:r>
                  <a:rPr lang="fr-CH" sz="2000" dirty="0">
                    <a:latin typeface="Times New Roman" panose="02020603050405020304" pitchFamily="18" charset="0"/>
                    <a:cs typeface="Times New Roman" panose="02020603050405020304" pitchFamily="18" charset="0"/>
                  </a:rPr>
                  <a:t>Var(</a:t>
                </a:r>
                <a:r>
                  <a:rPr lang="fr-CH" sz="2000" i="1" dirty="0" err="1">
                    <a:latin typeface="Times New Roman" panose="02020603050405020304" pitchFamily="18" charset="0"/>
                    <a:cs typeface="Times New Roman" panose="02020603050405020304" pitchFamily="18" charset="0"/>
                  </a:rPr>
                  <a:t>Y</a:t>
                </a:r>
                <a:r>
                  <a:rPr lang="fr-CH" sz="2000" i="1" baseline="-25000" dirty="0" err="1">
                    <a:latin typeface="Times New Roman" panose="02020603050405020304" pitchFamily="18" charset="0"/>
                    <a:cs typeface="Times New Roman" panose="02020603050405020304" pitchFamily="18" charset="0"/>
                  </a:rPr>
                  <a:t>ij</a:t>
                </a:r>
                <a:r>
                  <a:rPr lang="fr-CH" sz="2000" dirty="0">
                    <a:latin typeface="Times New Roman" panose="02020603050405020304" pitchFamily="18" charset="0"/>
                    <a:cs typeface="Times New Roman" panose="02020603050405020304" pitchFamily="18" charset="0"/>
                  </a:rPr>
                  <a:t>)</a:t>
                </a:r>
                <a:r>
                  <a:rPr lang="fr-CH" sz="2000" i="1" dirty="0">
                    <a:latin typeface="Times New Roman" panose="02020603050405020304" pitchFamily="18" charset="0"/>
                    <a:cs typeface="Times New Roman" panose="02020603050405020304" pitchFamily="18" charset="0"/>
                  </a:rPr>
                  <a:t> = </a:t>
                </a:r>
                <a:r>
                  <a:rPr lang="fr-CH" sz="2000" dirty="0">
                    <a:latin typeface="Times New Roman" panose="02020603050405020304" pitchFamily="18" charset="0"/>
                    <a:cs typeface="Times New Roman" panose="02020603050405020304" pitchFamily="18" charset="0"/>
                  </a:rPr>
                  <a:t>Var(</a:t>
                </a:r>
                <a:r>
                  <a:rPr lang="fr-CH" sz="2000" i="1" dirty="0">
                    <a:latin typeface="Times New Roman" panose="02020603050405020304" pitchFamily="18" charset="0"/>
                    <a:cs typeface="Times New Roman" panose="02020603050405020304" pitchFamily="18" charset="0"/>
                  </a:rPr>
                  <a:t>b</a:t>
                </a:r>
                <a:r>
                  <a:rPr lang="fr-CH" sz="2000" i="1" baseline="-25000" dirty="0">
                    <a:latin typeface="Times New Roman" panose="02020603050405020304" pitchFamily="18" charset="0"/>
                    <a:cs typeface="Times New Roman" panose="02020603050405020304" pitchFamily="18" charset="0"/>
                  </a:rPr>
                  <a:t>i</a:t>
                </a:r>
                <a:r>
                  <a:rPr lang="fr-CH" sz="2000" dirty="0">
                    <a:latin typeface="Times New Roman" panose="02020603050405020304" pitchFamily="18" charset="0"/>
                    <a:cs typeface="Times New Roman" panose="02020603050405020304" pitchFamily="18" charset="0"/>
                  </a:rPr>
                  <a:t>) + Var(</a:t>
                </a:r>
                <a:r>
                  <a:rPr lang="el-GR" sz="2000" i="1" dirty="0">
                    <a:latin typeface="Times New Roman" panose="02020603050405020304" pitchFamily="18" charset="0"/>
                    <a:cs typeface="Times New Roman" panose="02020603050405020304" pitchFamily="18" charset="0"/>
                  </a:rPr>
                  <a:t>ε</a:t>
                </a:r>
                <a:r>
                  <a:rPr lang="fr-CH" sz="2000" i="1" baseline="-25000" dirty="0" err="1">
                    <a:latin typeface="Times New Roman" panose="02020603050405020304" pitchFamily="18" charset="0"/>
                    <a:cs typeface="Times New Roman" panose="02020603050405020304" pitchFamily="18" charset="0"/>
                  </a:rPr>
                  <a:t>ij</a:t>
                </a:r>
                <a:r>
                  <a:rPr lang="fr-CH" sz="2000" dirty="0">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GB" sz="2000" i="1">
                            <a:latin typeface="Cambria Math" panose="02040503050406030204" pitchFamily="18" charset="0"/>
                          </a:rPr>
                        </m:ctrlPr>
                      </m:sSubSupPr>
                      <m:e>
                        <m:r>
                          <a:rPr lang="en-GB" sz="2000" i="1">
                            <a:latin typeface="Cambria Math" panose="02040503050406030204" pitchFamily="18" charset="0"/>
                          </a:rPr>
                          <m:t>𝜎</m:t>
                        </m:r>
                      </m:e>
                      <m:sub>
                        <m:r>
                          <a:rPr lang="en-GB" sz="2000" i="1">
                            <a:latin typeface="Cambria Math" panose="02040503050406030204" pitchFamily="18" charset="0"/>
                          </a:rPr>
                          <m:t>𝑏</m:t>
                        </m:r>
                      </m:sub>
                      <m:sup>
                        <m:r>
                          <a:rPr lang="en-GB" sz="2000" i="1">
                            <a:latin typeface="Cambria Math" panose="02040503050406030204" pitchFamily="18" charset="0"/>
                          </a:rPr>
                          <m:t>2</m:t>
                        </m:r>
                      </m:sup>
                    </m:sSubSup>
                  </m:oMath>
                </a14:m>
                <a:r>
                  <a:rPr lang="fr-CH" sz="2000" dirty="0">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GB" sz="2000" i="1">
                            <a:latin typeface="Cambria Math" panose="02040503050406030204" pitchFamily="18" charset="0"/>
                          </a:rPr>
                        </m:ctrlPr>
                      </m:sSubSupPr>
                      <m:e>
                        <m:r>
                          <a:rPr lang="en-GB" sz="2000" i="1">
                            <a:latin typeface="Cambria Math" panose="02040503050406030204" pitchFamily="18" charset="0"/>
                          </a:rPr>
                          <m:t>𝜎</m:t>
                        </m:r>
                      </m:e>
                      <m:sub/>
                      <m:sup>
                        <m:r>
                          <a:rPr lang="en-GB" sz="2000" i="1">
                            <a:latin typeface="Cambria Math" panose="02040503050406030204" pitchFamily="18" charset="0"/>
                          </a:rPr>
                          <m:t>2</m:t>
                        </m:r>
                      </m:sup>
                    </m:sSubSup>
                  </m:oMath>
                </a14:m>
                <a:endParaRPr lang="fr-CH" sz="2000" dirty="0">
                  <a:latin typeface="Times New Roman" panose="02020603050405020304" pitchFamily="18" charset="0"/>
                  <a:cs typeface="Times New Roman" panose="02020603050405020304" pitchFamily="18" charset="0"/>
                </a:endParaRPr>
              </a:p>
              <a:p>
                <a:endParaRPr lang="fr-CH" sz="1800" dirty="0">
                  <a:latin typeface="Times New Roman" panose="02020603050405020304" pitchFamily="18" charset="0"/>
                  <a:cs typeface="Times New Roman" panose="02020603050405020304" pitchFamily="18" charset="0"/>
                </a:endParaRPr>
              </a:p>
              <a:p>
                <a:r>
                  <a:rPr lang="fr-CH" sz="1800" dirty="0" err="1">
                    <a:latin typeface="Calibri Light" panose="020F0302020204030204" pitchFamily="34" charset="0"/>
                    <a:cs typeface="Calibri Light" panose="020F0302020204030204" pitchFamily="34" charset="0"/>
                  </a:rPr>
                  <a:t>Likewise</a:t>
                </a:r>
                <a:r>
                  <a:rPr lang="fr-CH" sz="1800" dirty="0">
                    <a:latin typeface="Calibri Light" panose="020F0302020204030204" pitchFamily="34" charset="0"/>
                    <a:cs typeface="Calibri Light" panose="020F0302020204030204" pitchFamily="34" charset="0"/>
                  </a:rPr>
                  <a:t>, the covariance </a:t>
                </a:r>
                <a:r>
                  <a:rPr lang="fr-CH" sz="1800" dirty="0" err="1">
                    <a:latin typeface="Calibri Light" panose="020F0302020204030204" pitchFamily="34" charset="0"/>
                    <a:cs typeface="Calibri Light" panose="020F0302020204030204" pitchFamily="34" charset="0"/>
                  </a:rPr>
                  <a:t>between</a:t>
                </a:r>
                <a:r>
                  <a:rPr lang="fr-CH" sz="1800" dirty="0">
                    <a:latin typeface="Calibri Light" panose="020F0302020204030204" pitchFamily="34" charset="0"/>
                    <a:cs typeface="Calibri Light" panose="020F0302020204030204" pitchFamily="34" charset="0"/>
                  </a:rPr>
                  <a:t> </a:t>
                </a:r>
                <a:r>
                  <a:rPr lang="fr-CH" sz="1800" dirty="0" err="1">
                    <a:latin typeface="Calibri Light" panose="020F0302020204030204" pitchFamily="34" charset="0"/>
                    <a:cs typeface="Calibri Light" panose="020F0302020204030204" pitchFamily="34" charset="0"/>
                  </a:rPr>
                  <a:t>any</a:t>
                </a:r>
                <a:r>
                  <a:rPr lang="fr-CH" sz="1800" dirty="0">
                    <a:latin typeface="Calibri Light" panose="020F0302020204030204" pitchFamily="34" charset="0"/>
                    <a:cs typeface="Calibri Light" panose="020F0302020204030204" pitchFamily="34" charset="0"/>
                  </a:rPr>
                  <a:t> pair of </a:t>
                </a:r>
                <a:r>
                  <a:rPr lang="fr-CH" sz="1800" dirty="0" err="1">
                    <a:latin typeface="Calibri Light" panose="020F0302020204030204" pitchFamily="34" charset="0"/>
                    <a:cs typeface="Calibri Light" panose="020F0302020204030204" pitchFamily="34" charset="0"/>
                  </a:rPr>
                  <a:t>responses</a:t>
                </a:r>
                <a:r>
                  <a:rPr lang="fr-CH" sz="1800" dirty="0">
                    <a:latin typeface="Calibri Light" panose="020F0302020204030204" pitchFamily="34" charset="0"/>
                    <a:cs typeface="Calibri Light" panose="020F0302020204030204" pitchFamily="34" charset="0"/>
                  </a:rPr>
                  <a:t>:</a:t>
                </a:r>
              </a:p>
              <a:p>
                <a:endParaRPr lang="fr-CH" sz="1800" dirty="0">
                  <a:latin typeface="Times New Roman" panose="02020603050405020304" pitchFamily="18" charset="0"/>
                  <a:cs typeface="Times New Roman" panose="02020603050405020304" pitchFamily="18" charset="0"/>
                </a:endParaRPr>
              </a:p>
              <a:p>
                <a:pPr marL="0" indent="0" algn="ctr">
                  <a:buNone/>
                </a:pPr>
                <a:r>
                  <a:rPr lang="fr-CH" sz="2000" dirty="0" err="1">
                    <a:latin typeface="Times New Roman" panose="02020603050405020304" pitchFamily="18" charset="0"/>
                    <a:cs typeface="Times New Roman" panose="02020603050405020304" pitchFamily="18" charset="0"/>
                  </a:rPr>
                  <a:t>Cov</a:t>
                </a:r>
                <a:r>
                  <a:rPr lang="fr-CH" sz="2000" dirty="0">
                    <a:latin typeface="Times New Roman" panose="02020603050405020304" pitchFamily="18" charset="0"/>
                    <a:cs typeface="Times New Roman" panose="02020603050405020304" pitchFamily="18" charset="0"/>
                  </a:rPr>
                  <a:t>(</a:t>
                </a:r>
                <a:r>
                  <a:rPr lang="fr-CH" sz="2000" i="1" dirty="0" err="1">
                    <a:latin typeface="Times New Roman" panose="02020603050405020304" pitchFamily="18" charset="0"/>
                    <a:cs typeface="Times New Roman" panose="02020603050405020304" pitchFamily="18" charset="0"/>
                  </a:rPr>
                  <a:t>Y</a:t>
                </a:r>
                <a:r>
                  <a:rPr lang="fr-CH" sz="2000" i="1" baseline="-25000" dirty="0" err="1">
                    <a:latin typeface="Times New Roman" panose="02020603050405020304" pitchFamily="18" charset="0"/>
                    <a:cs typeface="Times New Roman" panose="02020603050405020304" pitchFamily="18" charset="0"/>
                  </a:rPr>
                  <a:t>ij</a:t>
                </a:r>
                <a:r>
                  <a:rPr lang="fr-CH" sz="2000" dirty="0" err="1">
                    <a:latin typeface="Times New Roman" panose="02020603050405020304" pitchFamily="18" charset="0"/>
                    <a:cs typeface="Times New Roman" panose="02020603050405020304" pitchFamily="18" charset="0"/>
                  </a:rPr>
                  <a:t>,</a:t>
                </a:r>
                <a:r>
                  <a:rPr lang="fr-CH" sz="2000" i="1" dirty="0" err="1">
                    <a:latin typeface="Times New Roman" panose="02020603050405020304" pitchFamily="18" charset="0"/>
                    <a:cs typeface="Times New Roman" panose="02020603050405020304" pitchFamily="18" charset="0"/>
                  </a:rPr>
                  <a:t>Y</a:t>
                </a:r>
                <a:r>
                  <a:rPr lang="fr-CH" sz="2000" i="1" baseline="-25000" dirty="0" err="1">
                    <a:latin typeface="Times New Roman" panose="02020603050405020304" pitchFamily="18" charset="0"/>
                    <a:cs typeface="Times New Roman" panose="02020603050405020304" pitchFamily="18" charset="0"/>
                  </a:rPr>
                  <a:t>ik</a:t>
                </a:r>
                <a:r>
                  <a:rPr lang="fr-CH" sz="2000" dirty="0">
                    <a:latin typeface="Times New Roman" panose="02020603050405020304" pitchFamily="18" charset="0"/>
                    <a:cs typeface="Times New Roman" panose="02020603050405020304" pitchFamily="18" charset="0"/>
                  </a:rPr>
                  <a:t>)</a:t>
                </a:r>
                <a:r>
                  <a:rPr lang="fr-CH" sz="2000" i="1" dirty="0">
                    <a:latin typeface="Times New Roman" panose="02020603050405020304" pitchFamily="18" charset="0"/>
                    <a:cs typeface="Times New Roman" panose="02020603050405020304" pitchFamily="18" charset="0"/>
                  </a:rPr>
                  <a:t> = </a:t>
                </a:r>
                <a:r>
                  <a:rPr lang="fr-CH" sz="2000" dirty="0" err="1">
                    <a:latin typeface="Times New Roman" panose="02020603050405020304" pitchFamily="18" charset="0"/>
                    <a:cs typeface="Times New Roman" panose="02020603050405020304" pitchFamily="18" charset="0"/>
                  </a:rPr>
                  <a:t>Cov</a:t>
                </a:r>
                <a:r>
                  <a:rPr lang="fr-CH" sz="2000" dirty="0">
                    <a:latin typeface="Times New Roman" panose="02020603050405020304" pitchFamily="18" charset="0"/>
                    <a:cs typeface="Times New Roman" panose="02020603050405020304" pitchFamily="18" charset="0"/>
                  </a:rPr>
                  <a:t>(</a:t>
                </a:r>
                <a:r>
                  <a:rPr lang="fr-CH" sz="2000" i="1" dirty="0">
                    <a:latin typeface="Times New Roman" panose="02020603050405020304" pitchFamily="18" charset="0"/>
                    <a:cs typeface="Times New Roman" panose="02020603050405020304" pitchFamily="18" charset="0"/>
                  </a:rPr>
                  <a:t>b</a:t>
                </a:r>
                <a:r>
                  <a:rPr lang="fr-CH" sz="2000" i="1" baseline="-25000" dirty="0">
                    <a:latin typeface="Times New Roman" panose="02020603050405020304" pitchFamily="18" charset="0"/>
                    <a:cs typeface="Times New Roman" panose="02020603050405020304" pitchFamily="18" charset="0"/>
                  </a:rPr>
                  <a:t>i</a:t>
                </a:r>
                <a:r>
                  <a:rPr lang="fr-CH" sz="2000" dirty="0">
                    <a:latin typeface="Times New Roman" panose="02020603050405020304" pitchFamily="18" charset="0"/>
                    <a:cs typeface="Times New Roman" panose="02020603050405020304" pitchFamily="18" charset="0"/>
                  </a:rPr>
                  <a:t> + </a:t>
                </a:r>
                <a:r>
                  <a:rPr lang="el-GR" sz="2000" i="1" dirty="0">
                    <a:latin typeface="Times New Roman" panose="02020603050405020304" pitchFamily="18" charset="0"/>
                    <a:cs typeface="Times New Roman" panose="02020603050405020304" pitchFamily="18" charset="0"/>
                  </a:rPr>
                  <a:t>ε</a:t>
                </a:r>
                <a:r>
                  <a:rPr lang="fr-CH" sz="2000" i="1" baseline="-25000" dirty="0" err="1">
                    <a:latin typeface="Times New Roman" panose="02020603050405020304" pitchFamily="18" charset="0"/>
                    <a:cs typeface="Times New Roman" panose="02020603050405020304" pitchFamily="18" charset="0"/>
                  </a:rPr>
                  <a:t>ij</a:t>
                </a:r>
                <a:r>
                  <a:rPr lang="fr-CH" sz="2000" dirty="0" err="1">
                    <a:latin typeface="Times New Roman" panose="02020603050405020304" pitchFamily="18" charset="0"/>
                    <a:cs typeface="Times New Roman" panose="02020603050405020304" pitchFamily="18" charset="0"/>
                  </a:rPr>
                  <a:t>,</a:t>
                </a:r>
                <a:r>
                  <a:rPr lang="fr-CH" sz="2000" i="1" dirty="0" err="1">
                    <a:latin typeface="Times New Roman" panose="02020603050405020304" pitchFamily="18" charset="0"/>
                    <a:cs typeface="Times New Roman" panose="02020603050405020304" pitchFamily="18" charset="0"/>
                  </a:rPr>
                  <a:t>b</a:t>
                </a:r>
                <a:r>
                  <a:rPr lang="fr-CH" sz="2000" i="1" baseline="-25000" dirty="0" err="1">
                    <a:latin typeface="Times New Roman" panose="02020603050405020304" pitchFamily="18" charset="0"/>
                    <a:cs typeface="Times New Roman" panose="02020603050405020304" pitchFamily="18" charset="0"/>
                  </a:rPr>
                  <a:t>i</a:t>
                </a:r>
                <a:r>
                  <a:rPr lang="fr-CH" sz="2000" i="1" dirty="0">
                    <a:latin typeface="Times New Roman" panose="02020603050405020304" pitchFamily="18" charset="0"/>
                    <a:cs typeface="Times New Roman" panose="02020603050405020304" pitchFamily="18" charset="0"/>
                  </a:rPr>
                  <a:t> </a:t>
                </a:r>
                <a:r>
                  <a:rPr lang="fr-CH" sz="2000" dirty="0">
                    <a:latin typeface="Times New Roman" panose="02020603050405020304" pitchFamily="18" charset="0"/>
                    <a:cs typeface="Times New Roman" panose="02020603050405020304" pitchFamily="18" charset="0"/>
                  </a:rPr>
                  <a:t>+ </a:t>
                </a:r>
                <a:r>
                  <a:rPr lang="el-GR" sz="2000" i="1" dirty="0">
                    <a:latin typeface="Times New Roman" panose="02020603050405020304" pitchFamily="18" charset="0"/>
                    <a:cs typeface="Times New Roman" panose="02020603050405020304" pitchFamily="18" charset="0"/>
                  </a:rPr>
                  <a:t>ε</a:t>
                </a:r>
                <a:r>
                  <a:rPr lang="fr-CH" sz="2000" i="1" baseline="-25000" dirty="0">
                    <a:latin typeface="Times New Roman" panose="02020603050405020304" pitchFamily="18" charset="0"/>
                    <a:cs typeface="Times New Roman" panose="02020603050405020304" pitchFamily="18" charset="0"/>
                  </a:rPr>
                  <a:t>ik</a:t>
                </a:r>
                <a:r>
                  <a:rPr lang="fr-CH" sz="2000" dirty="0">
                    <a:latin typeface="Times New Roman" panose="02020603050405020304" pitchFamily="18" charset="0"/>
                    <a:cs typeface="Times New Roman" panose="02020603050405020304" pitchFamily="18" charset="0"/>
                  </a:rPr>
                  <a:t>) </a:t>
                </a:r>
              </a:p>
              <a:p>
                <a:pPr marL="0" indent="0" algn="ctr">
                  <a:buNone/>
                </a:pPr>
                <a:endParaRPr lang="fr-CH" sz="2000" dirty="0">
                  <a:latin typeface="Times New Roman" panose="02020603050405020304" pitchFamily="18" charset="0"/>
                  <a:cs typeface="Times New Roman" panose="02020603050405020304" pitchFamily="18" charset="0"/>
                </a:endParaRPr>
              </a:p>
              <a:p>
                <a:pPr marL="0" indent="0" algn="ctr">
                  <a:buNone/>
                </a:pPr>
                <a:r>
                  <a:rPr lang="fr-CH" sz="2000" dirty="0">
                    <a:latin typeface="Times New Roman" panose="02020603050405020304" pitchFamily="18" charset="0"/>
                    <a:cs typeface="Times New Roman" panose="02020603050405020304" pitchFamily="18" charset="0"/>
                  </a:rPr>
                  <a:t>= </a:t>
                </a:r>
                <a:r>
                  <a:rPr lang="fr-CH" sz="2000" dirty="0" err="1">
                    <a:latin typeface="Times New Roman" panose="02020603050405020304" pitchFamily="18" charset="0"/>
                    <a:cs typeface="Times New Roman" panose="02020603050405020304" pitchFamily="18" charset="0"/>
                  </a:rPr>
                  <a:t>Cov</a:t>
                </a:r>
                <a:r>
                  <a:rPr lang="fr-CH" sz="2000" dirty="0">
                    <a:latin typeface="Times New Roman" panose="02020603050405020304" pitchFamily="18" charset="0"/>
                    <a:cs typeface="Times New Roman" panose="02020603050405020304" pitchFamily="18" charset="0"/>
                  </a:rPr>
                  <a:t>(</a:t>
                </a:r>
                <a:r>
                  <a:rPr lang="fr-CH" sz="2000" i="1" dirty="0" err="1">
                    <a:latin typeface="Times New Roman" panose="02020603050405020304" pitchFamily="18" charset="0"/>
                    <a:cs typeface="Times New Roman" panose="02020603050405020304" pitchFamily="18" charset="0"/>
                  </a:rPr>
                  <a:t>b</a:t>
                </a:r>
                <a:r>
                  <a:rPr lang="fr-CH" sz="2000" i="1" baseline="-25000" dirty="0" err="1">
                    <a:latin typeface="Times New Roman" panose="02020603050405020304" pitchFamily="18" charset="0"/>
                    <a:cs typeface="Times New Roman" panose="02020603050405020304" pitchFamily="18" charset="0"/>
                  </a:rPr>
                  <a:t>i</a:t>
                </a:r>
                <a:r>
                  <a:rPr lang="fr-CH" sz="2000" dirty="0" err="1">
                    <a:latin typeface="Times New Roman" panose="02020603050405020304" pitchFamily="18" charset="0"/>
                    <a:cs typeface="Times New Roman" panose="02020603050405020304" pitchFamily="18" charset="0"/>
                  </a:rPr>
                  <a:t>,</a:t>
                </a:r>
                <a:r>
                  <a:rPr lang="fr-CH" sz="2000" i="1" dirty="0" err="1">
                    <a:latin typeface="Times New Roman" panose="02020603050405020304" pitchFamily="18" charset="0"/>
                    <a:cs typeface="Times New Roman" panose="02020603050405020304" pitchFamily="18" charset="0"/>
                  </a:rPr>
                  <a:t>b</a:t>
                </a:r>
                <a:r>
                  <a:rPr lang="fr-CH" sz="2000" i="1" baseline="-25000" dirty="0" err="1">
                    <a:latin typeface="Times New Roman" panose="02020603050405020304" pitchFamily="18" charset="0"/>
                    <a:cs typeface="Times New Roman" panose="02020603050405020304" pitchFamily="18" charset="0"/>
                  </a:rPr>
                  <a:t>i</a:t>
                </a:r>
                <a:r>
                  <a:rPr lang="fr-CH" sz="2000" dirty="0">
                    <a:latin typeface="Times New Roman" panose="02020603050405020304" pitchFamily="18" charset="0"/>
                    <a:cs typeface="Times New Roman" panose="02020603050405020304" pitchFamily="18" charset="0"/>
                  </a:rPr>
                  <a:t>) = Var(</a:t>
                </a:r>
                <a:r>
                  <a:rPr lang="fr-CH" sz="2000" i="1" dirty="0">
                    <a:latin typeface="Times New Roman" panose="02020603050405020304" pitchFamily="18" charset="0"/>
                    <a:cs typeface="Times New Roman" panose="02020603050405020304" pitchFamily="18" charset="0"/>
                  </a:rPr>
                  <a:t>b</a:t>
                </a:r>
                <a:r>
                  <a:rPr lang="fr-CH" sz="2000" i="1" baseline="-25000" dirty="0">
                    <a:latin typeface="Times New Roman" panose="02020603050405020304" pitchFamily="18" charset="0"/>
                    <a:cs typeface="Times New Roman" panose="02020603050405020304" pitchFamily="18" charset="0"/>
                  </a:rPr>
                  <a:t>i</a:t>
                </a:r>
                <a:r>
                  <a:rPr lang="fr-CH" sz="2000" dirty="0">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GB" sz="2000" i="1">
                            <a:latin typeface="Cambria Math" panose="02040503050406030204" pitchFamily="18" charset="0"/>
                          </a:rPr>
                        </m:ctrlPr>
                      </m:sSubSupPr>
                      <m:e>
                        <m:r>
                          <a:rPr lang="en-GB" sz="2000" i="1">
                            <a:latin typeface="Cambria Math" panose="02040503050406030204" pitchFamily="18" charset="0"/>
                          </a:rPr>
                          <m:t>𝜎</m:t>
                        </m:r>
                      </m:e>
                      <m:sub>
                        <m:r>
                          <a:rPr lang="en-GB" sz="2000" i="1">
                            <a:latin typeface="Cambria Math" panose="02040503050406030204" pitchFamily="18" charset="0"/>
                          </a:rPr>
                          <m:t>𝑏</m:t>
                        </m:r>
                      </m:sub>
                      <m:sup>
                        <m:r>
                          <a:rPr lang="en-GB" sz="2000" i="1">
                            <a:latin typeface="Cambria Math" panose="02040503050406030204" pitchFamily="18" charset="0"/>
                          </a:rPr>
                          <m:t>2</m:t>
                        </m:r>
                      </m:sup>
                    </m:sSubSup>
                  </m:oMath>
                </a14:m>
                <a:endParaRPr lang="fr-CH" sz="20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99456" y="1600200"/>
                <a:ext cx="9721080" cy="4925144"/>
              </a:xfrm>
              <a:blipFill>
                <a:blip r:embed="rId2"/>
                <a:stretch>
                  <a:fillRect l="-439" t="-743"/>
                </a:stretch>
              </a:blipFill>
            </p:spPr>
            <p:txBody>
              <a:bodyPr/>
              <a:lstStyle/>
              <a:p>
                <a:r>
                  <a:rPr lang="en-GB">
                    <a:noFill/>
                  </a:rPr>
                  <a:t> </a:t>
                </a:r>
              </a:p>
            </p:txBody>
          </p:sp>
        </mc:Fallback>
      </mc:AlternateContent>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ED9401A-5F3B-4931-B909-312B398EC4F0}"/>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Marginal covariance in the </a:t>
            </a:r>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intercept model</a:t>
            </a:r>
            <a:endParaRPr lang="en-GB" sz="3200" dirty="0">
              <a:solidFill>
                <a:schemeClr val="tx2">
                  <a:lumMod val="75000"/>
                </a:schemeClr>
              </a:solidFill>
              <a:latin typeface="Tw Cen MT" panose="020B0602020104020603" pitchFamily="34" charset="0"/>
            </a:endParaRPr>
          </a:p>
        </p:txBody>
      </p:sp>
    </p:spTree>
    <p:extLst>
      <p:ext uri="{BB962C8B-B14F-4D97-AF65-F5344CB8AC3E}">
        <p14:creationId xmlns:p14="http://schemas.microsoft.com/office/powerpoint/2010/main" val="1659726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intercept model </a:t>
            </a:r>
            <a:r>
              <a:rPr lang="fr-CH" sz="1600" dirty="0" err="1">
                <a:latin typeface="Calibri Light" panose="020F0302020204030204" pitchFamily="34" charset="0"/>
                <a:cs typeface="Calibri Light" panose="020F0302020204030204" pitchFamily="34" charset="0"/>
              </a:rPr>
              <a:t>implies</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following</a:t>
            </a:r>
            <a:r>
              <a:rPr lang="fr-CH" sz="1600" dirty="0">
                <a:latin typeface="Calibri Light" panose="020F0302020204030204" pitchFamily="34" charset="0"/>
                <a:cs typeface="Calibri Light" panose="020F0302020204030204" pitchFamily="34" charset="0"/>
              </a:rPr>
              <a:t> structure for the marginal covariance matrix of the </a:t>
            </a:r>
            <a:r>
              <a:rPr lang="fr-CH" sz="1600" dirty="0" err="1">
                <a:latin typeface="Calibri Light" panose="020F0302020204030204" pitchFamily="34" charset="0"/>
                <a:cs typeface="Calibri Light" panose="020F0302020204030204" pitchFamily="34" charset="0"/>
              </a:rPr>
              <a:t>repeated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measurements</a:t>
            </a:r>
            <a:r>
              <a:rPr lang="fr-CH" sz="1600" dirty="0">
                <a:latin typeface="Calibri Light" panose="020F0302020204030204" pitchFamily="34" charset="0"/>
                <a:cs typeface="Calibri Light" panose="020F0302020204030204" pitchFamily="34" charset="0"/>
              </a:rPr>
              <a:t>:</a:t>
            </a: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r>
              <a:rPr lang="fr-CH" sz="1600">
                <a:latin typeface="Times New Roman" panose="02020603050405020304" pitchFamily="18" charset="0"/>
                <a:cs typeface="Times New Roman" panose="02020603050405020304" pitchFamily="18" charset="0"/>
              </a:rPr>
              <a:t>	Cov</a:t>
            </a:r>
            <a:r>
              <a:rPr lang="fr-CH" sz="1600" dirty="0">
                <a:latin typeface="Times New Roman" panose="02020603050405020304" pitchFamily="18" charset="0"/>
                <a:cs typeface="Times New Roman" panose="02020603050405020304" pitchFamily="18" charset="0"/>
              </a:rPr>
              <a:t>(</a:t>
            </a:r>
            <a:r>
              <a:rPr lang="fr-CH" sz="1600" i="1" dirty="0">
                <a:latin typeface="Times New Roman" panose="02020603050405020304" pitchFamily="18" charset="0"/>
                <a:cs typeface="Times New Roman" panose="02020603050405020304" pitchFamily="18" charset="0"/>
              </a:rPr>
              <a:t>Y</a:t>
            </a:r>
            <a:r>
              <a:rPr lang="fr-CH" sz="1600" i="1" baseline="-25000" dirty="0">
                <a:latin typeface="Times New Roman" panose="02020603050405020304" pitchFamily="18" charset="0"/>
                <a:cs typeface="Times New Roman" panose="02020603050405020304" pitchFamily="18" charset="0"/>
              </a:rPr>
              <a:t>i</a:t>
            </a:r>
            <a:r>
              <a:rPr lang="fr-CH" sz="1600" dirty="0">
                <a:latin typeface="Times New Roman" panose="02020603050405020304" pitchFamily="18" charset="0"/>
                <a:cs typeface="Times New Roman" panose="02020603050405020304" pitchFamily="18" charset="0"/>
              </a:rPr>
              <a:t>)</a:t>
            </a:r>
            <a:r>
              <a:rPr lang="fr-CH" sz="1600" i="1" dirty="0">
                <a:latin typeface="Times New Roman" panose="02020603050405020304" pitchFamily="18" charset="0"/>
                <a:cs typeface="Times New Roman" panose="02020603050405020304" pitchFamily="18" charset="0"/>
              </a:rPr>
              <a:t>  =</a:t>
            </a:r>
          </a:p>
          <a:p>
            <a:pPr marL="0" indent="0">
              <a:buNone/>
            </a:pPr>
            <a:endParaRPr lang="fr-CH" sz="1600" i="1" dirty="0">
              <a:latin typeface="Times New Roman" panose="02020603050405020304" pitchFamily="18" charset="0"/>
              <a:cs typeface="Times New Roman" panose="02020603050405020304" pitchFamily="18" charset="0"/>
            </a:endParaRPr>
          </a:p>
          <a:p>
            <a:pPr marL="0" indent="0">
              <a:buNone/>
            </a:pPr>
            <a:endParaRPr lang="fr-CH" sz="1600" i="1" dirty="0">
              <a:latin typeface="Times New Roman" panose="02020603050405020304" pitchFamily="18" charset="0"/>
              <a:cs typeface="Times New Roman" panose="02020603050405020304" pitchFamily="18" charset="0"/>
            </a:endParaRPr>
          </a:p>
          <a:p>
            <a:pPr marL="0" indent="0">
              <a:buNone/>
            </a:pPr>
            <a:endParaRPr lang="fr-CH" sz="1600" i="1" dirty="0">
              <a:latin typeface="Times New Roman" panose="02020603050405020304" pitchFamily="18" charset="0"/>
              <a:cs typeface="Times New Roman" panose="02020603050405020304" pitchFamily="18" charset="0"/>
            </a:endParaRPr>
          </a:p>
          <a:p>
            <a:pPr marL="0" indent="0">
              <a:buNone/>
            </a:pPr>
            <a:endParaRPr lang="fr-CH" sz="1600" i="1"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r>
              <a:rPr lang="fr-CH" sz="1600">
                <a:latin typeface="Calibri Light" panose="020F0302020204030204" pitchFamily="34" charset="0"/>
                <a:cs typeface="Calibri Light" panose="020F0302020204030204" pitchFamily="34" charset="0"/>
              </a:rPr>
              <a:t>So equal variances and equal covariances! We </a:t>
            </a:r>
            <a:r>
              <a:rPr lang="fr-CH" sz="1600" dirty="0">
                <a:latin typeface="Calibri Light" panose="020F0302020204030204" pitchFamily="34" charset="0"/>
                <a:cs typeface="Calibri Light" panose="020F0302020204030204" pitchFamily="34" charset="0"/>
              </a:rPr>
              <a:t>have </a:t>
            </a:r>
            <a:r>
              <a:rPr lang="fr-CH" sz="1600" dirty="0" err="1">
                <a:latin typeface="Calibri Light" panose="020F0302020204030204" pitchFamily="34" charset="0"/>
                <a:cs typeface="Calibri Light" panose="020F0302020204030204" pitchFamily="34" charset="0"/>
              </a:rPr>
              <a:t>seen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structure </a:t>
            </a:r>
            <a:r>
              <a:rPr lang="fr-CH" sz="1600" dirty="0" err="1">
                <a:latin typeface="Calibri Light" panose="020F0302020204030204" pitchFamily="34" charset="0"/>
                <a:cs typeface="Calibri Light" panose="020F0302020204030204" pitchFamily="34" charset="0"/>
              </a:rPr>
              <a:t>before</a:t>
            </a:r>
            <a:r>
              <a:rPr lang="fr-CH" sz="1600">
                <a:latin typeface="Calibri Light" panose="020F0302020204030204" pitchFamily="34" charset="0"/>
                <a:cs typeface="Calibri Light" panose="020F0302020204030204" pitchFamily="34" charset="0"/>
              </a:rPr>
              <a:t>, as </a:t>
            </a:r>
            <a:r>
              <a:rPr lang="fr-CH" sz="1600">
                <a:solidFill>
                  <a:srgbClr val="FF0000"/>
                </a:solidFill>
                <a:latin typeface="Calibri Light" panose="020F0302020204030204" pitchFamily="34" charset="0"/>
                <a:cs typeface="Calibri Light" panose="020F0302020204030204" pitchFamily="34" charset="0"/>
              </a:rPr>
              <a:t>sphericity </a:t>
            </a:r>
            <a:r>
              <a:rPr lang="fr-CH" sz="1600" dirty="0">
                <a:solidFill>
                  <a:srgbClr val="FF0000"/>
                </a:solidFill>
                <a:latin typeface="Calibri Light" panose="020F0302020204030204" pitchFamily="34" charset="0"/>
                <a:cs typeface="Calibri Light" panose="020F0302020204030204" pitchFamily="34" charset="0"/>
              </a:rPr>
              <a:t>in </a:t>
            </a:r>
            <a:r>
              <a:rPr lang="fr-CH" sz="1600" dirty="0" err="1">
                <a:solidFill>
                  <a:srgbClr val="FF0000"/>
                </a:solidFill>
                <a:latin typeface="Calibri Light" panose="020F0302020204030204" pitchFamily="34" charset="0"/>
                <a:cs typeface="Calibri Light" panose="020F0302020204030204" pitchFamily="34" charset="0"/>
              </a:rPr>
              <a:t>rm</a:t>
            </a:r>
            <a:r>
              <a:rPr lang="fr-CH" sz="1600" dirty="0">
                <a:solidFill>
                  <a:srgbClr val="FF0000"/>
                </a:solidFill>
                <a:latin typeface="Calibri Light" panose="020F0302020204030204" pitchFamily="34" charset="0"/>
                <a:cs typeface="Calibri Light" panose="020F0302020204030204" pitchFamily="34" charset="0"/>
              </a:rPr>
              <a:t>-ANOVA</a:t>
            </a:r>
            <a:r>
              <a:rPr lang="fr-CH" sz="1600" dirty="0">
                <a:latin typeface="Calibri Light" panose="020F0302020204030204" pitchFamily="34" charset="0"/>
                <a:cs typeface="Calibri Light" panose="020F0302020204030204" pitchFamily="34" charset="0"/>
              </a:rPr>
              <a:t>! For the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intercept model</a:t>
            </a:r>
            <a:r>
              <a:rPr lang="fr-CH" sz="1600">
                <a:latin typeface="Calibri Light" panose="020F0302020204030204" pitchFamily="34" charset="0"/>
                <a:cs typeface="Calibri Light" panose="020F0302020204030204" pitchFamily="34" charset="0"/>
              </a:rPr>
              <a:t>, this structure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usually</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called</a:t>
            </a:r>
            <a:r>
              <a:rPr lang="fr-CH" sz="1600">
                <a:latin typeface="Calibri Light" panose="020F0302020204030204" pitchFamily="34" charset="0"/>
                <a:cs typeface="Calibri Light" panose="020F0302020204030204" pitchFamily="34" charset="0"/>
              </a:rPr>
              <a:t> </a:t>
            </a:r>
            <a:r>
              <a:rPr lang="fr-CH" sz="1600">
                <a:solidFill>
                  <a:srgbClr val="0070C0"/>
                </a:solidFill>
                <a:latin typeface="Calibri Light" panose="020F0302020204030204" pitchFamily="34" charset="0"/>
                <a:cs typeface="Calibri Light" panose="020F0302020204030204" pitchFamily="34" charset="0"/>
              </a:rPr>
              <a:t>compound symmetry</a:t>
            </a:r>
            <a:r>
              <a:rPr lang="fr-CH" sz="1600">
                <a:latin typeface="Calibri Light" panose="020F0302020204030204" pitchFamily="34" charset="0"/>
                <a:cs typeface="Calibri Light" panose="020F0302020204030204" pitchFamily="34" charset="0"/>
              </a:rPr>
              <a:t>, but it is virtually equivalent to sphericity. Remarkably, we arrived at the identical marginal covariance by an entirely different approach.</a:t>
            </a:r>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Marginal covariance – Sphericity returns…</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843B6C35-7400-4581-B92A-EB5601C6AE7B}"/>
                  </a:ext>
                </a:extLst>
              </p:cNvPr>
              <p:cNvGraphicFramePr>
                <a:graphicFrameLocks noGrp="1"/>
              </p:cNvGraphicFramePr>
              <p:nvPr>
                <p:extLst>
                  <p:ext uri="{D42A27DB-BD31-4B8C-83A1-F6EECF244321}">
                    <p14:modId xmlns:p14="http://schemas.microsoft.com/office/powerpoint/2010/main" val="2336433891"/>
                  </p:ext>
                </p:extLst>
              </p:nvPr>
            </p:nvGraphicFramePr>
            <p:xfrm>
              <a:off x="3503712" y="2348880"/>
              <a:ext cx="4464495" cy="2520280"/>
            </p:xfrm>
            <a:graphic>
              <a:graphicData uri="http://schemas.openxmlformats.org/drawingml/2006/table">
                <a:tbl>
                  <a:tblPr firstRow="1" bandRow="1">
                    <a:tableStyleId>{2D5ABB26-0587-4C30-8999-92F81FD0307C}</a:tableStyleId>
                  </a:tblPr>
                  <a:tblGrid>
                    <a:gridCol w="892899">
                      <a:extLst>
                        <a:ext uri="{9D8B030D-6E8A-4147-A177-3AD203B41FA5}">
                          <a16:colId xmlns:a16="http://schemas.microsoft.com/office/drawing/2014/main" val="20000"/>
                        </a:ext>
                      </a:extLst>
                    </a:gridCol>
                    <a:gridCol w="892899">
                      <a:extLst>
                        <a:ext uri="{9D8B030D-6E8A-4147-A177-3AD203B41FA5}">
                          <a16:colId xmlns:a16="http://schemas.microsoft.com/office/drawing/2014/main" val="20001"/>
                        </a:ext>
                      </a:extLst>
                    </a:gridCol>
                    <a:gridCol w="892899">
                      <a:extLst>
                        <a:ext uri="{9D8B030D-6E8A-4147-A177-3AD203B41FA5}">
                          <a16:colId xmlns:a16="http://schemas.microsoft.com/office/drawing/2014/main" val="20002"/>
                        </a:ext>
                      </a:extLst>
                    </a:gridCol>
                    <a:gridCol w="892899">
                      <a:extLst>
                        <a:ext uri="{9D8B030D-6E8A-4147-A177-3AD203B41FA5}">
                          <a16:colId xmlns:a16="http://schemas.microsoft.com/office/drawing/2014/main" val="20003"/>
                        </a:ext>
                      </a:extLst>
                    </a:gridCol>
                    <a:gridCol w="892899">
                      <a:extLst>
                        <a:ext uri="{9D8B030D-6E8A-4147-A177-3AD203B41FA5}">
                          <a16:colId xmlns:a16="http://schemas.microsoft.com/office/drawing/2014/main" val="20004"/>
                        </a:ext>
                      </a:extLst>
                    </a:gridCol>
                  </a:tblGrid>
                  <a:tr h="504056">
                    <a:tc>
                      <a:txBody>
                        <a:bodyPr/>
                        <a:lstStyle/>
                        <a:p>
                          <a:pPr algn="ctr"/>
                          <a14:m>
                            <m:oMath xmlns:m="http://schemas.openxmlformats.org/officeDocument/2006/math">
                              <m:sSubSup>
                                <m:sSubSupPr>
                                  <m:ctrlPr>
                                    <a:rPr lang="en-GB" sz="1400" b="1" i="1" smtClean="0">
                                      <a:solidFill>
                                        <a:schemeClr val="accent1">
                                          <a:lumMod val="75000"/>
                                        </a:schemeClr>
                                      </a:solidFill>
                                      <a:latin typeface="Cambria Math" panose="02040503050406030204" pitchFamily="18" charset="0"/>
                                    </a:rPr>
                                  </m:ctrlPr>
                                </m:sSubSupPr>
                                <m:e>
                                  <m:r>
                                    <a:rPr lang="en-GB" sz="1400" b="1" i="1">
                                      <a:solidFill>
                                        <a:schemeClr val="accent1">
                                          <a:lumMod val="75000"/>
                                        </a:schemeClr>
                                      </a:solidFill>
                                      <a:latin typeface="Cambria Math" panose="02040503050406030204" pitchFamily="18" charset="0"/>
                                    </a:rPr>
                                    <m:t>𝝈</m:t>
                                  </m:r>
                                </m:e>
                                <m:sub>
                                  <m:r>
                                    <a:rPr lang="en-GB" sz="1400" b="1" i="1">
                                      <a:solidFill>
                                        <a:schemeClr val="accent1">
                                          <a:lumMod val="75000"/>
                                        </a:schemeClr>
                                      </a:solidFill>
                                      <a:latin typeface="Cambria Math" panose="02040503050406030204" pitchFamily="18" charset="0"/>
                                    </a:rPr>
                                    <m:t>𝒃</m:t>
                                  </m:r>
                                </m:sub>
                                <m:sup>
                                  <m:r>
                                    <a:rPr lang="en-GB" sz="1400" b="1" i="1">
                                      <a:solidFill>
                                        <a:schemeClr val="accent1">
                                          <a:lumMod val="75000"/>
                                        </a:schemeClr>
                                      </a:solidFill>
                                      <a:latin typeface="Cambria Math" panose="02040503050406030204" pitchFamily="18" charset="0"/>
                                    </a:rPr>
                                    <m:t>𝟐</m:t>
                                  </m:r>
                                </m:sup>
                              </m:sSubSup>
                            </m:oMath>
                          </a14:m>
                          <a:r>
                            <a:rPr lang="fr-CH" sz="1400" b="1">
                              <a:solidFill>
                                <a:schemeClr val="accent1">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GB" sz="1400" b="1" i="1">
                                      <a:solidFill>
                                        <a:schemeClr val="accent1">
                                          <a:lumMod val="75000"/>
                                        </a:schemeClr>
                                      </a:solidFill>
                                      <a:latin typeface="Cambria Math" panose="02040503050406030204" pitchFamily="18" charset="0"/>
                                    </a:rPr>
                                  </m:ctrlPr>
                                </m:sSubSupPr>
                                <m:e>
                                  <m:r>
                                    <a:rPr lang="en-GB" sz="1400" b="1" i="1">
                                      <a:solidFill>
                                        <a:schemeClr val="accent1">
                                          <a:lumMod val="75000"/>
                                        </a:schemeClr>
                                      </a:solidFill>
                                      <a:latin typeface="Cambria Math" panose="02040503050406030204" pitchFamily="18" charset="0"/>
                                    </a:rPr>
                                    <m:t>𝝈</m:t>
                                  </m:r>
                                </m:e>
                                <m:sub/>
                                <m:sup>
                                  <m:r>
                                    <a:rPr lang="en-GB" sz="1400" b="1" i="1">
                                      <a:solidFill>
                                        <a:schemeClr val="accent1">
                                          <a:lumMod val="75000"/>
                                        </a:schemeClr>
                                      </a:solidFill>
                                      <a:latin typeface="Cambria Math" panose="02040503050406030204" pitchFamily="18" charset="0"/>
                                    </a:rPr>
                                    <m:t>𝟐</m:t>
                                  </m:r>
                                </m:sup>
                              </m:sSubSup>
                            </m:oMath>
                          </a14:m>
                          <a:endParaRPr lang="nl-BE" sz="1400" b="1" i="1"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400" i="1" smtClean="0">
                                        <a:solidFill>
                                          <a:schemeClr val="bg1">
                                            <a:lumMod val="65000"/>
                                          </a:schemeClr>
                                        </a:solidFill>
                                        <a:latin typeface="Cambria Math" panose="02040503050406030204" pitchFamily="18" charset="0"/>
                                      </a:rPr>
                                    </m:ctrlPr>
                                  </m:sSubSupPr>
                                  <m:e>
                                    <m:r>
                                      <a:rPr lang="en-GB" sz="1400" b="0" i="1">
                                        <a:solidFill>
                                          <a:schemeClr val="bg1">
                                            <a:lumMod val="65000"/>
                                          </a:schemeClr>
                                        </a:solidFill>
                                        <a:latin typeface="Cambria Math" panose="02040503050406030204" pitchFamily="18" charset="0"/>
                                      </a:rPr>
                                      <m:t>𝜎</m:t>
                                    </m:r>
                                  </m:e>
                                  <m:sub>
                                    <m:r>
                                      <a:rPr lang="en-GB" sz="1400" b="0" i="1">
                                        <a:solidFill>
                                          <a:schemeClr val="bg1">
                                            <a:lumMod val="65000"/>
                                          </a:schemeClr>
                                        </a:solidFill>
                                        <a:latin typeface="Cambria Math" panose="02040503050406030204" pitchFamily="18" charset="0"/>
                                      </a:rPr>
                                      <m:t>𝑏</m:t>
                                    </m:r>
                                  </m:sub>
                                  <m:sup>
                                    <m:r>
                                      <a:rPr lang="en-GB" sz="1400" b="0" i="1">
                                        <a:solidFill>
                                          <a:schemeClr val="bg1">
                                            <a:lumMod val="65000"/>
                                          </a:schemeClr>
                                        </a:solidFill>
                                        <a:latin typeface="Cambria Math" panose="02040503050406030204" pitchFamily="18" charset="0"/>
                                      </a:rPr>
                                      <m:t>2</m:t>
                                    </m:r>
                                  </m:sup>
                                </m:sSubSup>
                              </m:oMath>
                            </m:oMathPara>
                          </a14:m>
                          <a:endParaRPr lang="nl-BE" sz="1400" b="0" dirty="0">
                            <a:solidFill>
                              <a:schemeClr val="tx1"/>
                            </a:solidFill>
                            <a:latin typeface="Times New Roman" panose="02020603050405020304" pitchFamily="18" charset="0"/>
                            <a:cs typeface="Times New Roman" panose="02020603050405020304" pitchFamily="18" charset="0"/>
                          </a:endParaRPr>
                        </a:p>
                      </a:txBody>
                      <a:tcPr anchor="ct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400" i="1" smtClean="0">
                                        <a:solidFill>
                                          <a:schemeClr val="bg1">
                                            <a:lumMod val="65000"/>
                                          </a:schemeClr>
                                        </a:solidFill>
                                        <a:latin typeface="Cambria Math" panose="02040503050406030204" pitchFamily="18" charset="0"/>
                                      </a:rPr>
                                    </m:ctrlPr>
                                  </m:sSubSupPr>
                                  <m:e>
                                    <m:r>
                                      <a:rPr lang="en-GB" sz="1400" b="0" i="1">
                                        <a:solidFill>
                                          <a:schemeClr val="bg1">
                                            <a:lumMod val="65000"/>
                                          </a:schemeClr>
                                        </a:solidFill>
                                        <a:latin typeface="Cambria Math" panose="02040503050406030204" pitchFamily="18" charset="0"/>
                                      </a:rPr>
                                      <m:t>𝜎</m:t>
                                    </m:r>
                                  </m:e>
                                  <m:sub>
                                    <m:r>
                                      <a:rPr lang="en-GB" sz="1400" b="0" i="1">
                                        <a:solidFill>
                                          <a:schemeClr val="bg1">
                                            <a:lumMod val="65000"/>
                                          </a:schemeClr>
                                        </a:solidFill>
                                        <a:latin typeface="Cambria Math" panose="02040503050406030204" pitchFamily="18" charset="0"/>
                                      </a:rPr>
                                      <m:t>𝑏</m:t>
                                    </m:r>
                                  </m:sub>
                                  <m:sup>
                                    <m:r>
                                      <a:rPr lang="en-GB" sz="1400" b="0" i="1">
                                        <a:solidFill>
                                          <a:schemeClr val="bg1">
                                            <a:lumMod val="65000"/>
                                          </a:schemeClr>
                                        </a:solidFill>
                                        <a:latin typeface="Cambria Math" panose="02040503050406030204" pitchFamily="18" charset="0"/>
                                      </a:rPr>
                                      <m:t>2</m:t>
                                    </m:r>
                                  </m:sup>
                                </m:sSubSup>
                              </m:oMath>
                            </m:oMathPara>
                          </a14:m>
                          <a:endParaRPr lang="nl-BE" sz="1400" b="0" dirty="0">
                            <a:solidFill>
                              <a:schemeClr val="bg1">
                                <a:lumMod val="65000"/>
                              </a:schemeClr>
                            </a:solidFill>
                            <a:latin typeface="Times New Roman" panose="02020603050405020304" pitchFamily="18" charset="0"/>
                            <a:cs typeface="Times New Roman" panose="02020603050405020304" pitchFamily="18" charset="0"/>
                          </a:endParaRPr>
                        </a:p>
                      </a:txBody>
                      <a:tcPr anchor="ctr">
                        <a:lnL>
                          <a:noFill/>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nl-BE" sz="1400" b="0">
                              <a:solidFill>
                                <a:schemeClr val="tx1"/>
                              </a:solidFill>
                              <a:latin typeface="Times New Roman" panose="02020603050405020304" pitchFamily="18" charset="0"/>
                              <a:cs typeface="Times New Roman" panose="02020603050405020304" pitchFamily="18" charset="0"/>
                            </a:rPr>
                            <a:t>...</a:t>
                          </a:r>
                          <a:endParaRPr lang="nl-BE"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ysDot"/>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400" i="1" smtClean="0">
                                        <a:solidFill>
                                          <a:schemeClr val="bg1">
                                            <a:lumMod val="65000"/>
                                          </a:schemeClr>
                                        </a:solidFill>
                                        <a:latin typeface="Cambria Math" panose="02040503050406030204" pitchFamily="18" charset="0"/>
                                      </a:rPr>
                                    </m:ctrlPr>
                                  </m:sSubSupPr>
                                  <m:e>
                                    <m:r>
                                      <a:rPr lang="en-GB" sz="1400" b="0" i="1">
                                        <a:solidFill>
                                          <a:schemeClr val="bg1">
                                            <a:lumMod val="65000"/>
                                          </a:schemeClr>
                                        </a:solidFill>
                                        <a:latin typeface="Cambria Math" panose="02040503050406030204" pitchFamily="18" charset="0"/>
                                      </a:rPr>
                                      <m:t>𝜎</m:t>
                                    </m:r>
                                  </m:e>
                                  <m:sub>
                                    <m:r>
                                      <a:rPr lang="en-GB" sz="1400" b="0" i="1">
                                        <a:solidFill>
                                          <a:schemeClr val="bg1">
                                            <a:lumMod val="65000"/>
                                          </a:schemeClr>
                                        </a:solidFill>
                                        <a:latin typeface="Cambria Math" panose="02040503050406030204" pitchFamily="18" charset="0"/>
                                      </a:rPr>
                                      <m:t>𝑏</m:t>
                                    </m:r>
                                  </m:sub>
                                  <m:sup>
                                    <m:r>
                                      <a:rPr lang="en-GB" sz="1400" b="0" i="1">
                                        <a:solidFill>
                                          <a:schemeClr val="bg1">
                                            <a:lumMod val="65000"/>
                                          </a:schemeClr>
                                        </a:solidFill>
                                        <a:latin typeface="Cambria Math" panose="02040503050406030204" pitchFamily="18" charset="0"/>
                                      </a:rPr>
                                      <m:t>2</m:t>
                                    </m:r>
                                  </m:sup>
                                </m:sSubSup>
                              </m:oMath>
                            </m:oMathPara>
                          </a14:m>
                          <a:endParaRPr lang="nl-BE" sz="1400" b="0" dirty="0">
                            <a:solidFill>
                              <a:schemeClr val="bg1">
                                <a:lumMod val="65000"/>
                              </a:schemeClr>
                            </a:solidFill>
                            <a:latin typeface="Times New Roman" panose="02020603050405020304" pitchFamily="18" charset="0"/>
                            <a:cs typeface="Times New Roman" panose="02020603050405020304" pitchFamily="18" charset="0"/>
                          </a:endParaRPr>
                        </a:p>
                      </a:txBody>
                      <a:tcPr anchor="ctr">
                        <a:lnL>
                          <a:noFill/>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504056">
                    <a:tc>
                      <a:txBody>
                        <a:bodyPr/>
                        <a:lstStyle/>
                        <a:p>
                          <a:pPr algn="ctr"/>
                          <a14:m>
                            <m:oMathPara xmlns:m="http://schemas.openxmlformats.org/officeDocument/2006/math">
                              <m:oMathParaPr>
                                <m:jc m:val="centerGroup"/>
                              </m:oMathParaPr>
                              <m:oMath xmlns:m="http://schemas.openxmlformats.org/officeDocument/2006/math">
                                <m:sSubSup>
                                  <m:sSubSupPr>
                                    <m:ctrlPr>
                                      <a:rPr lang="en-GB" sz="1400" b="1" i="1" smtClean="0">
                                        <a:solidFill>
                                          <a:schemeClr val="accent6">
                                            <a:lumMod val="50000"/>
                                          </a:schemeClr>
                                        </a:solidFill>
                                        <a:latin typeface="Cambria Math" panose="02040503050406030204" pitchFamily="18" charset="0"/>
                                      </a:rPr>
                                    </m:ctrlPr>
                                  </m:sSubSupPr>
                                  <m:e>
                                    <m:r>
                                      <a:rPr lang="en-GB" sz="1400" b="1" i="1">
                                        <a:solidFill>
                                          <a:schemeClr val="accent6">
                                            <a:lumMod val="50000"/>
                                          </a:schemeClr>
                                        </a:solidFill>
                                        <a:latin typeface="Cambria Math" panose="02040503050406030204" pitchFamily="18" charset="0"/>
                                      </a:rPr>
                                      <m:t>𝝈</m:t>
                                    </m:r>
                                  </m:e>
                                  <m:sub>
                                    <m:r>
                                      <a:rPr lang="en-GB" sz="1400" b="1" i="1">
                                        <a:solidFill>
                                          <a:schemeClr val="accent6">
                                            <a:lumMod val="50000"/>
                                          </a:schemeClr>
                                        </a:solidFill>
                                        <a:latin typeface="Cambria Math" panose="02040503050406030204" pitchFamily="18" charset="0"/>
                                      </a:rPr>
                                      <m:t>𝒃</m:t>
                                    </m:r>
                                  </m:sub>
                                  <m:sup>
                                    <m:r>
                                      <a:rPr lang="en-GB" sz="1400" b="1" i="1">
                                        <a:solidFill>
                                          <a:schemeClr val="accent6">
                                            <a:lumMod val="50000"/>
                                          </a:schemeClr>
                                        </a:solidFill>
                                        <a:latin typeface="Cambria Math" panose="02040503050406030204" pitchFamily="18" charset="0"/>
                                      </a:rPr>
                                      <m:t>𝟐</m:t>
                                    </m:r>
                                  </m:sup>
                                </m:sSubSup>
                              </m:oMath>
                            </m:oMathPara>
                          </a14:m>
                          <a:endParaRPr lang="nl-BE" sz="1400" b="1" dirty="0">
                            <a:solidFill>
                              <a:schemeClr val="accent6">
                                <a:lumMod val="50000"/>
                              </a:schemeClr>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14:m>
                            <m:oMath xmlns:m="http://schemas.openxmlformats.org/officeDocument/2006/math">
                              <m:sSubSup>
                                <m:sSubSupPr>
                                  <m:ctrlPr>
                                    <a:rPr lang="en-GB" sz="1400" b="1" i="1" smtClean="0">
                                      <a:solidFill>
                                        <a:schemeClr val="accent1">
                                          <a:lumMod val="75000"/>
                                        </a:schemeClr>
                                      </a:solidFill>
                                      <a:latin typeface="Cambria Math" panose="02040503050406030204" pitchFamily="18" charset="0"/>
                                    </a:rPr>
                                  </m:ctrlPr>
                                </m:sSubSupPr>
                                <m:e>
                                  <m:r>
                                    <a:rPr lang="en-GB" sz="1400" b="1" i="1">
                                      <a:solidFill>
                                        <a:schemeClr val="accent1">
                                          <a:lumMod val="75000"/>
                                        </a:schemeClr>
                                      </a:solidFill>
                                      <a:latin typeface="Cambria Math" panose="02040503050406030204" pitchFamily="18" charset="0"/>
                                    </a:rPr>
                                    <m:t>𝝈</m:t>
                                  </m:r>
                                </m:e>
                                <m:sub>
                                  <m:r>
                                    <a:rPr lang="en-GB" sz="1400" b="1" i="1">
                                      <a:solidFill>
                                        <a:schemeClr val="accent1">
                                          <a:lumMod val="75000"/>
                                        </a:schemeClr>
                                      </a:solidFill>
                                      <a:latin typeface="Cambria Math" panose="02040503050406030204" pitchFamily="18" charset="0"/>
                                    </a:rPr>
                                    <m:t>𝒃</m:t>
                                  </m:r>
                                </m:sub>
                                <m:sup>
                                  <m:r>
                                    <a:rPr lang="en-GB" sz="1400" b="1" i="1">
                                      <a:solidFill>
                                        <a:schemeClr val="accent1">
                                          <a:lumMod val="75000"/>
                                        </a:schemeClr>
                                      </a:solidFill>
                                      <a:latin typeface="Cambria Math" panose="02040503050406030204" pitchFamily="18" charset="0"/>
                                    </a:rPr>
                                    <m:t>𝟐</m:t>
                                  </m:r>
                                </m:sup>
                              </m:sSubSup>
                            </m:oMath>
                          </a14:m>
                          <a:r>
                            <a:rPr lang="fr-CH" sz="1400" b="1">
                              <a:solidFill>
                                <a:schemeClr val="accent1">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GB" sz="1400" b="1" i="1">
                                      <a:solidFill>
                                        <a:schemeClr val="accent1">
                                          <a:lumMod val="75000"/>
                                        </a:schemeClr>
                                      </a:solidFill>
                                      <a:latin typeface="Cambria Math" panose="02040503050406030204" pitchFamily="18" charset="0"/>
                                    </a:rPr>
                                  </m:ctrlPr>
                                </m:sSubSupPr>
                                <m:e>
                                  <m:r>
                                    <a:rPr lang="en-GB" sz="1400" b="1" i="1">
                                      <a:solidFill>
                                        <a:schemeClr val="accent1">
                                          <a:lumMod val="75000"/>
                                        </a:schemeClr>
                                      </a:solidFill>
                                      <a:latin typeface="Cambria Math" panose="02040503050406030204" pitchFamily="18" charset="0"/>
                                    </a:rPr>
                                    <m:t>𝝈</m:t>
                                  </m:r>
                                </m:e>
                                <m:sub/>
                                <m:sup>
                                  <m:r>
                                    <a:rPr lang="en-GB" sz="1400" b="1" i="1">
                                      <a:solidFill>
                                        <a:schemeClr val="accent1">
                                          <a:lumMod val="75000"/>
                                        </a:schemeClr>
                                      </a:solidFill>
                                      <a:latin typeface="Cambria Math" panose="02040503050406030204" pitchFamily="18" charset="0"/>
                                    </a:rPr>
                                    <m:t>𝟐</m:t>
                                  </m:r>
                                </m:sup>
                              </m:sSubSup>
                            </m:oMath>
                          </a14:m>
                          <a:endParaRPr lang="nl-BE" sz="1400" b="1" i="1" dirty="0">
                            <a:solidFill>
                              <a:schemeClr val="tx2">
                                <a:lumMod val="60000"/>
                                <a:lumOff val="40000"/>
                              </a:schemeClr>
                            </a:solidFill>
                            <a:latin typeface="Times New Roman" panose="02020603050405020304" pitchFamily="18" charset="0"/>
                            <a:cs typeface="Times New Roman" panose="02020603050405020304" pitchFamily="18" charset="0"/>
                          </a:endParaRPr>
                        </a:p>
                      </a:txBody>
                      <a:tcPr anchor="ctr">
                        <a:lnL>
                          <a:noFill/>
                        </a:lnL>
                        <a:lnR>
                          <a:noFill/>
                        </a:lnR>
                        <a:lnT>
                          <a:noFill/>
                        </a:lnT>
                        <a:lnB>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400" i="1" smtClean="0">
                                        <a:solidFill>
                                          <a:schemeClr val="bg1">
                                            <a:lumMod val="65000"/>
                                          </a:schemeClr>
                                        </a:solidFill>
                                        <a:latin typeface="Cambria Math" panose="02040503050406030204" pitchFamily="18" charset="0"/>
                                      </a:rPr>
                                    </m:ctrlPr>
                                  </m:sSubSupPr>
                                  <m:e>
                                    <m:r>
                                      <a:rPr lang="en-GB" sz="1400" b="0" i="1">
                                        <a:solidFill>
                                          <a:schemeClr val="bg1">
                                            <a:lumMod val="65000"/>
                                          </a:schemeClr>
                                        </a:solidFill>
                                        <a:latin typeface="Cambria Math" panose="02040503050406030204" pitchFamily="18" charset="0"/>
                                      </a:rPr>
                                      <m:t>𝜎</m:t>
                                    </m:r>
                                  </m:e>
                                  <m:sub>
                                    <m:r>
                                      <a:rPr lang="en-GB" sz="1400" b="0" i="1">
                                        <a:solidFill>
                                          <a:schemeClr val="bg1">
                                            <a:lumMod val="65000"/>
                                          </a:schemeClr>
                                        </a:solidFill>
                                        <a:latin typeface="Cambria Math" panose="02040503050406030204" pitchFamily="18" charset="0"/>
                                      </a:rPr>
                                      <m:t>𝑏</m:t>
                                    </m:r>
                                  </m:sub>
                                  <m:sup>
                                    <m:r>
                                      <a:rPr lang="en-GB" sz="1400" b="0" i="1">
                                        <a:solidFill>
                                          <a:schemeClr val="bg1">
                                            <a:lumMod val="65000"/>
                                          </a:schemeClr>
                                        </a:solidFill>
                                        <a:latin typeface="Cambria Math" panose="02040503050406030204" pitchFamily="18" charset="0"/>
                                      </a:rPr>
                                      <m:t>2</m:t>
                                    </m:r>
                                  </m:sup>
                                </m:sSubSup>
                              </m:oMath>
                            </m:oMathPara>
                          </a14:m>
                          <a:endParaRPr lang="nl-BE" sz="1400" b="0" dirty="0">
                            <a:solidFill>
                              <a:schemeClr val="bg1">
                                <a:lumMod val="65000"/>
                              </a:schemeClr>
                            </a:solidFill>
                            <a:latin typeface="Times New Roman" panose="02020603050405020304" pitchFamily="18" charset="0"/>
                            <a:cs typeface="Times New Roman" panose="02020603050405020304" pitchFamily="18" charset="0"/>
                          </a:endParaRPr>
                        </a:p>
                      </a:txBody>
                      <a:tcPr anchor="ctr">
                        <a:lnL>
                          <a:noFill/>
                        </a:lnL>
                        <a:lnR w="12700" cap="flat" cmpd="sng" algn="ctr">
                          <a:noFill/>
                          <a:prstDash val="sysDot"/>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algn="ctr"/>
                          <a:r>
                            <a:rPr lang="nl-BE" sz="1400" b="0">
                              <a:solidFill>
                                <a:schemeClr val="tx1"/>
                              </a:solidFill>
                              <a:latin typeface="Times New Roman" panose="02020603050405020304" pitchFamily="18" charset="0"/>
                              <a:cs typeface="Times New Roman" panose="02020603050405020304" pitchFamily="18" charset="0"/>
                            </a:rPr>
                            <a:t>...</a:t>
                          </a:r>
                          <a:endParaRPr lang="nl-BE"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ysDot"/>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400" i="1" smtClean="0">
                                        <a:solidFill>
                                          <a:schemeClr val="bg1">
                                            <a:lumMod val="65000"/>
                                          </a:schemeClr>
                                        </a:solidFill>
                                        <a:latin typeface="Cambria Math" panose="02040503050406030204" pitchFamily="18" charset="0"/>
                                      </a:rPr>
                                    </m:ctrlPr>
                                  </m:sSubSupPr>
                                  <m:e>
                                    <m:r>
                                      <a:rPr lang="en-GB" sz="1400" b="0" i="1">
                                        <a:solidFill>
                                          <a:schemeClr val="bg1">
                                            <a:lumMod val="65000"/>
                                          </a:schemeClr>
                                        </a:solidFill>
                                        <a:latin typeface="Cambria Math" panose="02040503050406030204" pitchFamily="18" charset="0"/>
                                      </a:rPr>
                                      <m:t>𝜎</m:t>
                                    </m:r>
                                  </m:e>
                                  <m:sub>
                                    <m:r>
                                      <a:rPr lang="en-GB" sz="1400" b="0" i="1">
                                        <a:solidFill>
                                          <a:schemeClr val="bg1">
                                            <a:lumMod val="65000"/>
                                          </a:schemeClr>
                                        </a:solidFill>
                                        <a:latin typeface="Cambria Math" panose="02040503050406030204" pitchFamily="18" charset="0"/>
                                      </a:rPr>
                                      <m:t>𝑏</m:t>
                                    </m:r>
                                  </m:sub>
                                  <m:sup>
                                    <m:r>
                                      <a:rPr lang="en-GB" sz="1400" b="0" i="1">
                                        <a:solidFill>
                                          <a:schemeClr val="bg1">
                                            <a:lumMod val="65000"/>
                                          </a:schemeClr>
                                        </a:solidFill>
                                        <a:latin typeface="Cambria Math" panose="02040503050406030204" pitchFamily="18" charset="0"/>
                                      </a:rPr>
                                      <m:t>2</m:t>
                                    </m:r>
                                  </m:sup>
                                </m:sSubSup>
                              </m:oMath>
                            </m:oMathPara>
                          </a14:m>
                          <a:endParaRPr lang="nl-BE" sz="1400" b="0" dirty="0">
                            <a:solidFill>
                              <a:schemeClr val="bg1">
                                <a:lumMod val="65000"/>
                              </a:schemeClr>
                            </a:solidFill>
                            <a:latin typeface="Times New Roman" panose="02020603050405020304" pitchFamily="18" charset="0"/>
                            <a:cs typeface="Times New Roman" panose="02020603050405020304" pitchFamily="18" charset="0"/>
                          </a:endParaRPr>
                        </a:p>
                      </a:txBody>
                      <a:tcPr anchor="ctr">
                        <a:lnL>
                          <a:noFill/>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504056">
                    <a:tc>
                      <a:txBody>
                        <a:bodyPr/>
                        <a:lstStyle/>
                        <a:p>
                          <a:pPr algn="ctr"/>
                          <a14:m>
                            <m:oMathPara xmlns:m="http://schemas.openxmlformats.org/officeDocument/2006/math">
                              <m:oMathParaPr>
                                <m:jc m:val="centerGroup"/>
                              </m:oMathParaPr>
                              <m:oMath xmlns:m="http://schemas.openxmlformats.org/officeDocument/2006/math">
                                <m:sSubSup>
                                  <m:sSubSupPr>
                                    <m:ctrlPr>
                                      <a:rPr lang="en-GB" sz="1400" b="1" i="1" smtClean="0">
                                        <a:solidFill>
                                          <a:schemeClr val="accent6">
                                            <a:lumMod val="50000"/>
                                          </a:schemeClr>
                                        </a:solidFill>
                                        <a:latin typeface="Cambria Math" panose="02040503050406030204" pitchFamily="18" charset="0"/>
                                      </a:rPr>
                                    </m:ctrlPr>
                                  </m:sSubSupPr>
                                  <m:e>
                                    <m:r>
                                      <a:rPr lang="en-GB" sz="1400" b="1" i="1">
                                        <a:solidFill>
                                          <a:schemeClr val="accent6">
                                            <a:lumMod val="50000"/>
                                          </a:schemeClr>
                                        </a:solidFill>
                                        <a:latin typeface="Cambria Math" panose="02040503050406030204" pitchFamily="18" charset="0"/>
                                      </a:rPr>
                                      <m:t>𝝈</m:t>
                                    </m:r>
                                  </m:e>
                                  <m:sub>
                                    <m:r>
                                      <a:rPr lang="en-GB" sz="1400" b="1" i="1">
                                        <a:solidFill>
                                          <a:schemeClr val="accent6">
                                            <a:lumMod val="50000"/>
                                          </a:schemeClr>
                                        </a:solidFill>
                                        <a:latin typeface="Cambria Math" panose="02040503050406030204" pitchFamily="18" charset="0"/>
                                      </a:rPr>
                                      <m:t>𝒃</m:t>
                                    </m:r>
                                  </m:sub>
                                  <m:sup>
                                    <m:r>
                                      <a:rPr lang="en-GB" sz="1400" b="1" i="1">
                                        <a:solidFill>
                                          <a:schemeClr val="accent6">
                                            <a:lumMod val="50000"/>
                                          </a:schemeClr>
                                        </a:solidFill>
                                        <a:latin typeface="Cambria Math" panose="02040503050406030204" pitchFamily="18" charset="0"/>
                                      </a:rPr>
                                      <m:t>𝟐</m:t>
                                    </m:r>
                                  </m:sup>
                                </m:sSubSup>
                              </m:oMath>
                            </m:oMathPara>
                          </a14:m>
                          <a:endParaRPr lang="nl-BE" sz="1400" b="1" dirty="0">
                            <a:solidFill>
                              <a:schemeClr val="accent6">
                                <a:lumMod val="50000"/>
                              </a:schemeClr>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400" b="1" i="1" smtClean="0">
                                        <a:solidFill>
                                          <a:schemeClr val="accent6">
                                            <a:lumMod val="50000"/>
                                          </a:schemeClr>
                                        </a:solidFill>
                                        <a:latin typeface="Cambria Math" panose="02040503050406030204" pitchFamily="18" charset="0"/>
                                      </a:rPr>
                                    </m:ctrlPr>
                                  </m:sSubSupPr>
                                  <m:e>
                                    <m:r>
                                      <a:rPr lang="en-GB" sz="1400" b="1" i="1">
                                        <a:solidFill>
                                          <a:schemeClr val="accent6">
                                            <a:lumMod val="50000"/>
                                          </a:schemeClr>
                                        </a:solidFill>
                                        <a:latin typeface="Cambria Math" panose="02040503050406030204" pitchFamily="18" charset="0"/>
                                      </a:rPr>
                                      <m:t>𝝈</m:t>
                                    </m:r>
                                  </m:e>
                                  <m:sub>
                                    <m:r>
                                      <a:rPr lang="en-GB" sz="1400" b="1" i="1">
                                        <a:solidFill>
                                          <a:schemeClr val="accent6">
                                            <a:lumMod val="50000"/>
                                          </a:schemeClr>
                                        </a:solidFill>
                                        <a:latin typeface="Cambria Math" panose="02040503050406030204" pitchFamily="18" charset="0"/>
                                      </a:rPr>
                                      <m:t>𝒃</m:t>
                                    </m:r>
                                  </m:sub>
                                  <m:sup>
                                    <m:r>
                                      <a:rPr lang="en-GB" sz="1400" b="1" i="1">
                                        <a:solidFill>
                                          <a:schemeClr val="accent6">
                                            <a:lumMod val="50000"/>
                                          </a:schemeClr>
                                        </a:solidFill>
                                        <a:latin typeface="Cambria Math" panose="02040503050406030204" pitchFamily="18" charset="0"/>
                                      </a:rPr>
                                      <m:t>𝟐</m:t>
                                    </m:r>
                                  </m:sup>
                                </m:sSubSup>
                              </m:oMath>
                            </m:oMathPara>
                          </a14:m>
                          <a:endParaRPr lang="nl-BE" sz="1400" b="1" dirty="0">
                            <a:solidFill>
                              <a:schemeClr val="accent6">
                                <a:lumMod val="75000"/>
                              </a:schemeClr>
                            </a:solidFill>
                            <a:latin typeface="Times New Roman" panose="02020603050405020304" pitchFamily="18" charset="0"/>
                            <a:cs typeface="Times New Roman" panose="02020603050405020304" pitchFamily="18" charset="0"/>
                          </a:endParaRPr>
                        </a:p>
                      </a:txBody>
                      <a:tcPr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14:m>
                            <m:oMath xmlns:m="http://schemas.openxmlformats.org/officeDocument/2006/math">
                              <m:sSubSup>
                                <m:sSubSupPr>
                                  <m:ctrlPr>
                                    <a:rPr lang="en-GB" sz="1400" b="1" i="1" smtClean="0">
                                      <a:solidFill>
                                        <a:schemeClr val="accent1">
                                          <a:lumMod val="75000"/>
                                        </a:schemeClr>
                                      </a:solidFill>
                                      <a:latin typeface="Cambria Math" panose="02040503050406030204" pitchFamily="18" charset="0"/>
                                    </a:rPr>
                                  </m:ctrlPr>
                                </m:sSubSupPr>
                                <m:e>
                                  <m:r>
                                    <a:rPr lang="en-GB" sz="1400" b="1" i="1">
                                      <a:solidFill>
                                        <a:schemeClr val="accent1">
                                          <a:lumMod val="75000"/>
                                        </a:schemeClr>
                                      </a:solidFill>
                                      <a:latin typeface="Cambria Math" panose="02040503050406030204" pitchFamily="18" charset="0"/>
                                    </a:rPr>
                                    <m:t>𝝈</m:t>
                                  </m:r>
                                </m:e>
                                <m:sub>
                                  <m:r>
                                    <a:rPr lang="en-GB" sz="1400" b="1" i="1">
                                      <a:solidFill>
                                        <a:schemeClr val="accent1">
                                          <a:lumMod val="75000"/>
                                        </a:schemeClr>
                                      </a:solidFill>
                                      <a:latin typeface="Cambria Math" panose="02040503050406030204" pitchFamily="18" charset="0"/>
                                    </a:rPr>
                                    <m:t>𝒃</m:t>
                                  </m:r>
                                </m:sub>
                                <m:sup>
                                  <m:r>
                                    <a:rPr lang="en-GB" sz="1400" b="1" i="1">
                                      <a:solidFill>
                                        <a:schemeClr val="accent1">
                                          <a:lumMod val="75000"/>
                                        </a:schemeClr>
                                      </a:solidFill>
                                      <a:latin typeface="Cambria Math" panose="02040503050406030204" pitchFamily="18" charset="0"/>
                                    </a:rPr>
                                    <m:t>𝟐</m:t>
                                  </m:r>
                                </m:sup>
                              </m:sSubSup>
                            </m:oMath>
                          </a14:m>
                          <a:r>
                            <a:rPr lang="fr-CH" sz="1400" b="1">
                              <a:solidFill>
                                <a:schemeClr val="accent1">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GB" sz="1400" b="1" i="1">
                                      <a:solidFill>
                                        <a:schemeClr val="accent1">
                                          <a:lumMod val="75000"/>
                                        </a:schemeClr>
                                      </a:solidFill>
                                      <a:latin typeface="Cambria Math" panose="02040503050406030204" pitchFamily="18" charset="0"/>
                                    </a:rPr>
                                  </m:ctrlPr>
                                </m:sSubSupPr>
                                <m:e>
                                  <m:r>
                                    <a:rPr lang="en-GB" sz="1400" b="1" i="1">
                                      <a:solidFill>
                                        <a:schemeClr val="accent1">
                                          <a:lumMod val="75000"/>
                                        </a:schemeClr>
                                      </a:solidFill>
                                      <a:latin typeface="Cambria Math" panose="02040503050406030204" pitchFamily="18" charset="0"/>
                                    </a:rPr>
                                    <m:t>𝝈</m:t>
                                  </m:r>
                                </m:e>
                                <m:sub/>
                                <m:sup>
                                  <m:r>
                                    <a:rPr lang="en-GB" sz="1400" b="1" i="1">
                                      <a:solidFill>
                                        <a:schemeClr val="accent1">
                                          <a:lumMod val="75000"/>
                                        </a:schemeClr>
                                      </a:solidFill>
                                      <a:latin typeface="Cambria Math" panose="02040503050406030204" pitchFamily="18" charset="0"/>
                                    </a:rPr>
                                    <m:t>𝟐</m:t>
                                  </m:r>
                                </m:sup>
                              </m:sSubSup>
                            </m:oMath>
                          </a14:m>
                          <a:endParaRPr lang="nl-BE" sz="1400" b="1" i="1" dirty="0">
                            <a:solidFill>
                              <a:schemeClr val="tx2">
                                <a:lumMod val="60000"/>
                                <a:lumOff val="40000"/>
                              </a:schemeClr>
                            </a:solidFill>
                            <a:latin typeface="Times New Roman" panose="02020603050405020304" pitchFamily="18" charset="0"/>
                            <a:cs typeface="Times New Roman" panose="02020603050405020304" pitchFamily="18" charset="0"/>
                          </a:endParaRPr>
                        </a:p>
                      </a:txBody>
                      <a:tcPr anchor="ctr">
                        <a:lnL>
                          <a:noFill/>
                        </a:lnL>
                        <a:lnR w="12700" cap="flat" cmpd="sng" algn="ctr">
                          <a:noFill/>
                          <a:prstDash val="sysDot"/>
                          <a:round/>
                          <a:headEnd type="none" w="med" len="med"/>
                          <a:tailEnd type="none" w="med" len="med"/>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tcPr>
                    </a:tc>
                    <a:tc>
                      <a:txBody>
                        <a:bodyPr/>
                        <a:lstStyle/>
                        <a:p>
                          <a:pPr algn="ctr"/>
                          <a:r>
                            <a:rPr lang="nl-BE" sz="1400" b="0" i="1">
                              <a:solidFill>
                                <a:schemeClr val="tx1"/>
                              </a:solidFill>
                              <a:latin typeface="Times New Roman" panose="02020603050405020304" pitchFamily="18" charset="0"/>
                              <a:cs typeface="Times New Roman" panose="02020603050405020304" pitchFamily="18" charset="0"/>
                            </a:rPr>
                            <a:t>...</a:t>
                          </a:r>
                          <a:endParaRPr lang="nl-BE" sz="14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ysDot"/>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400" i="1" smtClean="0">
                                        <a:solidFill>
                                          <a:schemeClr val="bg1">
                                            <a:lumMod val="65000"/>
                                          </a:schemeClr>
                                        </a:solidFill>
                                        <a:latin typeface="Cambria Math" panose="02040503050406030204" pitchFamily="18" charset="0"/>
                                      </a:rPr>
                                    </m:ctrlPr>
                                  </m:sSubSupPr>
                                  <m:e>
                                    <m:r>
                                      <a:rPr lang="en-GB" sz="1400" b="0" i="1">
                                        <a:solidFill>
                                          <a:schemeClr val="bg1">
                                            <a:lumMod val="65000"/>
                                          </a:schemeClr>
                                        </a:solidFill>
                                        <a:latin typeface="Cambria Math" panose="02040503050406030204" pitchFamily="18" charset="0"/>
                                      </a:rPr>
                                      <m:t>𝜎</m:t>
                                    </m:r>
                                  </m:e>
                                  <m:sub>
                                    <m:r>
                                      <a:rPr lang="en-GB" sz="1400" b="0" i="1">
                                        <a:solidFill>
                                          <a:schemeClr val="bg1">
                                            <a:lumMod val="65000"/>
                                          </a:schemeClr>
                                        </a:solidFill>
                                        <a:latin typeface="Cambria Math" panose="02040503050406030204" pitchFamily="18" charset="0"/>
                                      </a:rPr>
                                      <m:t>𝑏</m:t>
                                    </m:r>
                                  </m:sub>
                                  <m:sup>
                                    <m:r>
                                      <a:rPr lang="en-GB" sz="1400" b="0" i="1">
                                        <a:solidFill>
                                          <a:schemeClr val="bg1">
                                            <a:lumMod val="65000"/>
                                          </a:schemeClr>
                                        </a:solidFill>
                                        <a:latin typeface="Cambria Math" panose="02040503050406030204" pitchFamily="18" charset="0"/>
                                      </a:rPr>
                                      <m:t>2</m:t>
                                    </m:r>
                                  </m:sup>
                                </m:sSubSup>
                              </m:oMath>
                            </m:oMathPara>
                          </a14:m>
                          <a:endParaRPr lang="nl-BE" sz="1400" b="0" dirty="0">
                            <a:solidFill>
                              <a:schemeClr val="bg1">
                                <a:lumMod val="65000"/>
                              </a:schemeClr>
                            </a:solidFill>
                            <a:latin typeface="Times New Roman" panose="02020603050405020304" pitchFamily="18" charset="0"/>
                            <a:cs typeface="Times New Roman" panose="02020603050405020304" pitchFamily="18" charset="0"/>
                          </a:endParaRPr>
                        </a:p>
                      </a:txBody>
                      <a:tcPr anchor="ctr">
                        <a:lnL>
                          <a:noFill/>
                        </a:lnL>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504056">
                    <a:tc>
                      <a:txBody>
                        <a:bodyPr/>
                        <a:lstStyle/>
                        <a:p>
                          <a:pPr marL="0" algn="ctr" defTabSz="914400" rtl="0" eaLnBrk="1" latinLnBrk="0" hangingPunct="1"/>
                          <a:r>
                            <a:rPr lang="nl-BE" sz="1400" b="0" kern="1200">
                              <a:solidFill>
                                <a:schemeClr val="tx1"/>
                              </a:solidFill>
                              <a:latin typeface="Times New Roman" panose="02020603050405020304" pitchFamily="18" charset="0"/>
                              <a:ea typeface="+mn-ea"/>
                              <a:cs typeface="Times New Roman" panose="02020603050405020304" pitchFamily="18" charset="0"/>
                            </a:rPr>
                            <a:t>...</a:t>
                          </a:r>
                          <a:endParaRPr lang="nl-BE" sz="1400" b="0" kern="1200" dirty="0">
                            <a:solidFill>
                              <a:schemeClr val="tx1"/>
                            </a:solidFill>
                            <a:latin typeface="Times New Roman" panose="02020603050405020304" pitchFamily="18" charset="0"/>
                            <a:ea typeface="+mn-ea"/>
                            <a:cs typeface="Times New Roman" panose="02020603050405020304" pitchFamily="18" charset="0"/>
                          </a:endParaRPr>
                        </a:p>
                      </a:txBody>
                      <a:tcPr vert="vert270" anchor="ctr">
                        <a:lnL w="19050" cap="flat" cmpd="sng" algn="ctr">
                          <a:solidFill>
                            <a:schemeClr val="tx1"/>
                          </a:solidFill>
                          <a:prstDash val="solid"/>
                          <a:round/>
                          <a:headEnd type="none" w="med" len="med"/>
                          <a:tailEnd type="none" w="med" len="med"/>
                        </a:lnL>
                        <a:lnT w="12700" cap="flat" cmpd="sng" algn="ctr">
                          <a:noFill/>
                          <a:prstDash val="sysDot"/>
                          <a:round/>
                          <a:headEnd type="none" w="med" len="med"/>
                          <a:tailEnd type="none" w="med" len="med"/>
                        </a:lnT>
                      </a:tcPr>
                    </a:tc>
                    <a:tc>
                      <a:txBody>
                        <a:bodyPr/>
                        <a:lstStyle/>
                        <a:p>
                          <a:pPr marL="0" algn="ctr" defTabSz="914400" rtl="0" eaLnBrk="1" latinLnBrk="0" hangingPunct="1"/>
                          <a:r>
                            <a:rPr lang="nl-BE" sz="1400" b="0" kern="1200">
                              <a:solidFill>
                                <a:schemeClr val="tx1"/>
                              </a:solidFill>
                              <a:latin typeface="Times New Roman" panose="02020603050405020304" pitchFamily="18" charset="0"/>
                              <a:ea typeface="+mn-ea"/>
                              <a:cs typeface="Times New Roman" panose="02020603050405020304" pitchFamily="18" charset="0"/>
                            </a:rPr>
                            <a:t>...</a:t>
                          </a:r>
                          <a:endParaRPr lang="nl-BE" sz="1400" b="0" kern="1200" dirty="0">
                            <a:solidFill>
                              <a:schemeClr val="tx1"/>
                            </a:solidFill>
                            <a:latin typeface="Times New Roman" panose="02020603050405020304" pitchFamily="18" charset="0"/>
                            <a:ea typeface="+mn-ea"/>
                            <a:cs typeface="Times New Roman" panose="02020603050405020304" pitchFamily="18" charset="0"/>
                          </a:endParaRPr>
                        </a:p>
                      </a:txBody>
                      <a:tcPr vert="vert270" anchor="ctr">
                        <a:lnT w="12700" cap="flat" cmpd="sng" algn="ctr">
                          <a:noFill/>
                          <a:prstDash val="sysDot"/>
                          <a:round/>
                          <a:headEnd type="none" w="med" len="med"/>
                          <a:tailEnd type="none" w="med" len="med"/>
                        </a:lnT>
                      </a:tcPr>
                    </a:tc>
                    <a:tc>
                      <a:txBody>
                        <a:bodyPr/>
                        <a:lstStyle/>
                        <a:p>
                          <a:pPr algn="ctr"/>
                          <a:r>
                            <a:rPr lang="nl-BE" sz="1400" b="0" i="1">
                              <a:solidFill>
                                <a:schemeClr val="tx1"/>
                              </a:solidFill>
                              <a:latin typeface="Times New Roman" panose="02020603050405020304" pitchFamily="18" charset="0"/>
                              <a:cs typeface="Times New Roman" panose="02020603050405020304" pitchFamily="18" charset="0"/>
                            </a:rPr>
                            <a:t>...</a:t>
                          </a:r>
                          <a:endParaRPr lang="nl-BE" sz="1400" b="0" i="1" dirty="0">
                            <a:solidFill>
                              <a:schemeClr val="tx1"/>
                            </a:solidFill>
                            <a:latin typeface="Times New Roman" panose="02020603050405020304" pitchFamily="18" charset="0"/>
                            <a:cs typeface="Times New Roman" panose="02020603050405020304" pitchFamily="18" charset="0"/>
                          </a:endParaRPr>
                        </a:p>
                      </a:txBody>
                      <a:tcPr vert="vert270" anchor="ctr">
                        <a:lnT w="12700" cap="flat" cmpd="sng" algn="ctr">
                          <a:noFill/>
                          <a:prstDash val="sysDot"/>
                          <a:round/>
                          <a:headEnd type="none" w="med" len="med"/>
                          <a:tailEnd type="none" w="med" len="med"/>
                        </a:lnT>
                      </a:tcPr>
                    </a:tc>
                    <a:tc>
                      <a:txBody>
                        <a:bodyPr/>
                        <a:lstStyle/>
                        <a:p>
                          <a:pPr algn="ctr"/>
                          <a:endParaRPr lang="nl-BE" sz="1400" b="0" i="1" dirty="0">
                            <a:solidFill>
                              <a:schemeClr val="tx1"/>
                            </a:solidFill>
                            <a:latin typeface="Times New Roman" panose="02020603050405020304" pitchFamily="18" charset="0"/>
                            <a:cs typeface="Times New Roman" panose="02020603050405020304" pitchFamily="18" charset="0"/>
                          </a:endParaRPr>
                        </a:p>
                      </a:txBody>
                      <a:tcPr anchor="ctr">
                        <a:lnT>
                          <a:noFill/>
                        </a:lnT>
                      </a:tcPr>
                    </a:tc>
                    <a:tc>
                      <a:txBody>
                        <a:bodyPr/>
                        <a:lstStyle/>
                        <a:p>
                          <a:pPr marL="0" algn="ctr" defTabSz="914400" rtl="0" eaLnBrk="1" latinLnBrk="0" hangingPunct="1"/>
                          <a:r>
                            <a:rPr lang="nl-BE" sz="1400" b="0" i="1" kern="1200">
                              <a:solidFill>
                                <a:schemeClr val="tx1"/>
                              </a:solidFill>
                              <a:latin typeface="Times New Roman" panose="02020603050405020304" pitchFamily="18" charset="0"/>
                              <a:ea typeface="+mn-ea"/>
                              <a:cs typeface="Times New Roman" panose="02020603050405020304" pitchFamily="18" charset="0"/>
                            </a:rPr>
                            <a:t>...</a:t>
                          </a:r>
                          <a:endParaRPr lang="nl-BE" sz="1400" b="0" i="1" kern="1200" dirty="0">
                            <a:solidFill>
                              <a:schemeClr val="tx1"/>
                            </a:solidFill>
                            <a:latin typeface="Times New Roman" panose="02020603050405020304" pitchFamily="18" charset="0"/>
                            <a:ea typeface="+mn-ea"/>
                            <a:cs typeface="Times New Roman" panose="02020603050405020304" pitchFamily="18" charset="0"/>
                          </a:endParaRPr>
                        </a:p>
                      </a:txBody>
                      <a:tcPr vert="vert27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504056">
                    <a:tc>
                      <a:txBody>
                        <a:bodyPr/>
                        <a:lstStyle/>
                        <a:p>
                          <a:pPr algn="ctr"/>
                          <a14:m>
                            <m:oMathPara xmlns:m="http://schemas.openxmlformats.org/officeDocument/2006/math">
                              <m:oMathParaPr>
                                <m:jc m:val="centerGroup"/>
                              </m:oMathParaPr>
                              <m:oMath xmlns:m="http://schemas.openxmlformats.org/officeDocument/2006/math">
                                <m:sSubSup>
                                  <m:sSubSupPr>
                                    <m:ctrlPr>
                                      <a:rPr lang="en-GB" sz="1400" b="1" i="1" smtClean="0">
                                        <a:solidFill>
                                          <a:schemeClr val="accent6">
                                            <a:lumMod val="50000"/>
                                          </a:schemeClr>
                                        </a:solidFill>
                                        <a:latin typeface="Cambria Math" panose="02040503050406030204" pitchFamily="18" charset="0"/>
                                      </a:rPr>
                                    </m:ctrlPr>
                                  </m:sSubSupPr>
                                  <m:e>
                                    <m:r>
                                      <a:rPr lang="en-GB" sz="1400" b="1" i="1">
                                        <a:solidFill>
                                          <a:schemeClr val="accent6">
                                            <a:lumMod val="50000"/>
                                          </a:schemeClr>
                                        </a:solidFill>
                                        <a:latin typeface="Cambria Math" panose="02040503050406030204" pitchFamily="18" charset="0"/>
                                      </a:rPr>
                                      <m:t>𝝈</m:t>
                                    </m:r>
                                  </m:e>
                                  <m:sub>
                                    <m:r>
                                      <a:rPr lang="en-GB" sz="1400" b="1" i="1">
                                        <a:solidFill>
                                          <a:schemeClr val="accent6">
                                            <a:lumMod val="50000"/>
                                          </a:schemeClr>
                                        </a:solidFill>
                                        <a:latin typeface="Cambria Math" panose="02040503050406030204" pitchFamily="18" charset="0"/>
                                      </a:rPr>
                                      <m:t>𝒃</m:t>
                                    </m:r>
                                  </m:sub>
                                  <m:sup>
                                    <m:r>
                                      <a:rPr lang="en-GB" sz="1400" b="1" i="1">
                                        <a:solidFill>
                                          <a:schemeClr val="accent6">
                                            <a:lumMod val="50000"/>
                                          </a:schemeClr>
                                        </a:solidFill>
                                        <a:latin typeface="Cambria Math" panose="02040503050406030204" pitchFamily="18" charset="0"/>
                                      </a:rPr>
                                      <m:t>𝟐</m:t>
                                    </m:r>
                                  </m:sup>
                                </m:sSubSup>
                              </m:oMath>
                            </m:oMathPara>
                          </a14:m>
                          <a:endParaRPr lang="nl-BE" sz="1400" b="1" dirty="0">
                            <a:solidFill>
                              <a:schemeClr val="accent6">
                                <a:lumMod val="50000"/>
                              </a:schemeClr>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400" b="1" i="1" smtClean="0">
                                        <a:solidFill>
                                          <a:schemeClr val="accent6">
                                            <a:lumMod val="50000"/>
                                          </a:schemeClr>
                                        </a:solidFill>
                                        <a:latin typeface="Cambria Math" panose="02040503050406030204" pitchFamily="18" charset="0"/>
                                      </a:rPr>
                                    </m:ctrlPr>
                                  </m:sSubSupPr>
                                  <m:e>
                                    <m:r>
                                      <a:rPr lang="en-GB" sz="1400" b="1" i="1">
                                        <a:solidFill>
                                          <a:schemeClr val="accent6">
                                            <a:lumMod val="50000"/>
                                          </a:schemeClr>
                                        </a:solidFill>
                                        <a:latin typeface="Cambria Math" panose="02040503050406030204" pitchFamily="18" charset="0"/>
                                      </a:rPr>
                                      <m:t>𝝈</m:t>
                                    </m:r>
                                  </m:e>
                                  <m:sub>
                                    <m:r>
                                      <a:rPr lang="en-GB" sz="1400" b="1" i="1">
                                        <a:solidFill>
                                          <a:schemeClr val="accent6">
                                            <a:lumMod val="50000"/>
                                          </a:schemeClr>
                                        </a:solidFill>
                                        <a:latin typeface="Cambria Math" panose="02040503050406030204" pitchFamily="18" charset="0"/>
                                      </a:rPr>
                                      <m:t>𝒃</m:t>
                                    </m:r>
                                  </m:sub>
                                  <m:sup>
                                    <m:r>
                                      <a:rPr lang="en-GB" sz="1400" b="1" i="1">
                                        <a:solidFill>
                                          <a:schemeClr val="accent6">
                                            <a:lumMod val="50000"/>
                                          </a:schemeClr>
                                        </a:solidFill>
                                        <a:latin typeface="Cambria Math" panose="02040503050406030204" pitchFamily="18" charset="0"/>
                                      </a:rPr>
                                      <m:t>𝟐</m:t>
                                    </m:r>
                                  </m:sup>
                                </m:sSubSup>
                              </m:oMath>
                            </m:oMathPara>
                          </a14:m>
                          <a:endParaRPr lang="nl-BE" sz="1400" b="1" dirty="0">
                            <a:solidFill>
                              <a:schemeClr val="accent6">
                                <a:lumMod val="50000"/>
                              </a:schemeClr>
                            </a:solidFill>
                            <a:latin typeface="Times New Roman" panose="02020603050405020304" pitchFamily="18" charset="0"/>
                            <a:cs typeface="Times New Roman" panose="02020603050405020304" pitchFamily="18" charset="0"/>
                          </a:endParaRPr>
                        </a:p>
                      </a:txBody>
                      <a:tcPr anchor="ct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400" b="1" i="1" smtClean="0">
                                        <a:solidFill>
                                          <a:schemeClr val="accent6">
                                            <a:lumMod val="50000"/>
                                          </a:schemeClr>
                                        </a:solidFill>
                                        <a:latin typeface="Cambria Math" panose="02040503050406030204" pitchFamily="18" charset="0"/>
                                      </a:rPr>
                                    </m:ctrlPr>
                                  </m:sSubSupPr>
                                  <m:e>
                                    <m:r>
                                      <a:rPr lang="en-GB" sz="1400" b="1" i="1">
                                        <a:solidFill>
                                          <a:schemeClr val="accent6">
                                            <a:lumMod val="50000"/>
                                          </a:schemeClr>
                                        </a:solidFill>
                                        <a:latin typeface="Cambria Math" panose="02040503050406030204" pitchFamily="18" charset="0"/>
                                      </a:rPr>
                                      <m:t>𝝈</m:t>
                                    </m:r>
                                  </m:e>
                                  <m:sub>
                                    <m:r>
                                      <a:rPr lang="en-GB" sz="1400" b="1" i="1">
                                        <a:solidFill>
                                          <a:schemeClr val="accent6">
                                            <a:lumMod val="50000"/>
                                          </a:schemeClr>
                                        </a:solidFill>
                                        <a:latin typeface="Cambria Math" panose="02040503050406030204" pitchFamily="18" charset="0"/>
                                      </a:rPr>
                                      <m:t>𝒃</m:t>
                                    </m:r>
                                  </m:sub>
                                  <m:sup>
                                    <m:r>
                                      <a:rPr lang="en-GB" sz="1400" b="1" i="1">
                                        <a:solidFill>
                                          <a:schemeClr val="accent6">
                                            <a:lumMod val="50000"/>
                                          </a:schemeClr>
                                        </a:solidFill>
                                        <a:latin typeface="Cambria Math" panose="02040503050406030204" pitchFamily="18" charset="0"/>
                                      </a:rPr>
                                      <m:t>𝟐</m:t>
                                    </m:r>
                                  </m:sup>
                                </m:sSubSup>
                              </m:oMath>
                            </m:oMathPara>
                          </a14:m>
                          <a:endParaRPr lang="nl-BE" sz="1400" b="1" dirty="0">
                            <a:solidFill>
                              <a:schemeClr val="accent6">
                                <a:lumMod val="75000"/>
                              </a:schemeClr>
                            </a:solidFill>
                            <a:latin typeface="Times New Roman" panose="02020603050405020304" pitchFamily="18" charset="0"/>
                            <a:cs typeface="Times New Roman" panose="02020603050405020304" pitchFamily="18" charset="0"/>
                          </a:endParaRPr>
                        </a:p>
                      </a:txBody>
                      <a:tcPr anchor="ctr"/>
                    </a:tc>
                    <a:tc>
                      <a:txBody>
                        <a:bodyPr/>
                        <a:lstStyle/>
                        <a:p>
                          <a:pPr algn="ctr"/>
                          <a:r>
                            <a:rPr lang="nl-BE" sz="1400" b="0">
                              <a:solidFill>
                                <a:schemeClr val="tx1"/>
                              </a:solidFill>
                              <a:latin typeface="Times New Roman" panose="02020603050405020304" pitchFamily="18" charset="0"/>
                              <a:cs typeface="Times New Roman" panose="02020603050405020304" pitchFamily="18" charset="0"/>
                            </a:rPr>
                            <a:t>...</a:t>
                          </a:r>
                          <a:endParaRPr lang="nl-BE"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lang="en-GB" sz="1400" b="1" i="1" smtClean="0">
                                      <a:solidFill>
                                        <a:schemeClr val="accent1">
                                          <a:lumMod val="75000"/>
                                        </a:schemeClr>
                                      </a:solidFill>
                                      <a:latin typeface="Cambria Math" panose="02040503050406030204" pitchFamily="18" charset="0"/>
                                    </a:rPr>
                                  </m:ctrlPr>
                                </m:sSubSupPr>
                                <m:e>
                                  <m:r>
                                    <a:rPr lang="en-GB" sz="1400" b="1" i="1">
                                      <a:solidFill>
                                        <a:schemeClr val="accent1">
                                          <a:lumMod val="75000"/>
                                        </a:schemeClr>
                                      </a:solidFill>
                                      <a:latin typeface="Cambria Math" panose="02040503050406030204" pitchFamily="18" charset="0"/>
                                    </a:rPr>
                                    <m:t>𝝈</m:t>
                                  </m:r>
                                </m:e>
                                <m:sub>
                                  <m:r>
                                    <a:rPr lang="en-GB" sz="1400" b="1" i="1">
                                      <a:solidFill>
                                        <a:schemeClr val="accent1">
                                          <a:lumMod val="75000"/>
                                        </a:schemeClr>
                                      </a:solidFill>
                                      <a:latin typeface="Cambria Math" panose="02040503050406030204" pitchFamily="18" charset="0"/>
                                    </a:rPr>
                                    <m:t>𝒃</m:t>
                                  </m:r>
                                </m:sub>
                                <m:sup>
                                  <m:r>
                                    <a:rPr lang="en-GB" sz="1400" b="1" i="1">
                                      <a:solidFill>
                                        <a:schemeClr val="accent1">
                                          <a:lumMod val="75000"/>
                                        </a:schemeClr>
                                      </a:solidFill>
                                      <a:latin typeface="Cambria Math" panose="02040503050406030204" pitchFamily="18" charset="0"/>
                                    </a:rPr>
                                    <m:t>𝟐</m:t>
                                  </m:r>
                                </m:sup>
                              </m:sSubSup>
                            </m:oMath>
                          </a14:m>
                          <a:r>
                            <a:rPr lang="fr-CH" sz="1400" b="1">
                              <a:solidFill>
                                <a:schemeClr val="accent1">
                                  <a:lumMod val="75000"/>
                                </a:schemeClr>
                              </a:solidFill>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GB" sz="1400" b="1" i="1">
                                      <a:solidFill>
                                        <a:schemeClr val="accent1">
                                          <a:lumMod val="75000"/>
                                        </a:schemeClr>
                                      </a:solidFill>
                                      <a:latin typeface="Cambria Math" panose="02040503050406030204" pitchFamily="18" charset="0"/>
                                    </a:rPr>
                                  </m:ctrlPr>
                                </m:sSubSupPr>
                                <m:e>
                                  <m:r>
                                    <a:rPr lang="en-GB" sz="1400" b="1" i="1">
                                      <a:solidFill>
                                        <a:schemeClr val="accent1">
                                          <a:lumMod val="75000"/>
                                        </a:schemeClr>
                                      </a:solidFill>
                                      <a:latin typeface="Cambria Math" panose="02040503050406030204" pitchFamily="18" charset="0"/>
                                    </a:rPr>
                                    <m:t>𝝈</m:t>
                                  </m:r>
                                </m:e>
                                <m:sub/>
                                <m:sup>
                                  <m:r>
                                    <a:rPr lang="en-GB" sz="1400" b="1" i="1">
                                      <a:solidFill>
                                        <a:schemeClr val="accent1">
                                          <a:lumMod val="75000"/>
                                        </a:schemeClr>
                                      </a:solidFill>
                                      <a:latin typeface="Cambria Math" panose="02040503050406030204" pitchFamily="18" charset="0"/>
                                    </a:rPr>
                                    <m:t>𝟐</m:t>
                                  </m:r>
                                </m:sup>
                              </m:sSubSup>
                            </m:oMath>
                          </a14:m>
                          <a:endParaRPr lang="nl-BE" sz="1400" b="1" i="1">
                            <a:solidFill>
                              <a:schemeClr val="accent1">
                                <a:lumMod val="75000"/>
                              </a:schemeClr>
                            </a:solidFill>
                            <a:latin typeface="Times New Roman" panose="02020603050405020304" pitchFamily="18" charset="0"/>
                            <a:cs typeface="Times New Roman" panose="02020603050405020304" pitchFamily="18" charset="0"/>
                          </a:endParaRPr>
                        </a:p>
                      </a:txBody>
                      <a:tcPr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bl>
              </a:graphicData>
            </a:graphic>
          </p:graphicFrame>
        </mc:Choice>
        <mc:Fallback xmlns="">
          <p:graphicFrame>
            <p:nvGraphicFramePr>
              <p:cNvPr id="5" name="Table 4">
                <a:extLst>
                  <a:ext uri="{FF2B5EF4-FFF2-40B4-BE49-F238E27FC236}">
                    <a16:creationId xmlns:a16="http://schemas.microsoft.com/office/drawing/2014/main" id="{843B6C35-7400-4581-B92A-EB5601C6AE7B}"/>
                  </a:ext>
                </a:extLst>
              </p:cNvPr>
              <p:cNvGraphicFramePr>
                <a:graphicFrameLocks noGrp="1"/>
              </p:cNvGraphicFramePr>
              <p:nvPr>
                <p:extLst>
                  <p:ext uri="{D42A27DB-BD31-4B8C-83A1-F6EECF244321}">
                    <p14:modId xmlns:p14="http://schemas.microsoft.com/office/powerpoint/2010/main" val="2336433891"/>
                  </p:ext>
                </p:extLst>
              </p:nvPr>
            </p:nvGraphicFramePr>
            <p:xfrm>
              <a:off x="3503712" y="2348880"/>
              <a:ext cx="4464495" cy="2520280"/>
            </p:xfrm>
            <a:graphic>
              <a:graphicData uri="http://schemas.openxmlformats.org/drawingml/2006/table">
                <a:tbl>
                  <a:tblPr firstRow="1" bandRow="1">
                    <a:tableStyleId>{2D5ABB26-0587-4C30-8999-92F81FD0307C}</a:tableStyleId>
                  </a:tblPr>
                  <a:tblGrid>
                    <a:gridCol w="892899">
                      <a:extLst>
                        <a:ext uri="{9D8B030D-6E8A-4147-A177-3AD203B41FA5}">
                          <a16:colId xmlns:a16="http://schemas.microsoft.com/office/drawing/2014/main" val="20000"/>
                        </a:ext>
                      </a:extLst>
                    </a:gridCol>
                    <a:gridCol w="892899">
                      <a:extLst>
                        <a:ext uri="{9D8B030D-6E8A-4147-A177-3AD203B41FA5}">
                          <a16:colId xmlns:a16="http://schemas.microsoft.com/office/drawing/2014/main" val="20001"/>
                        </a:ext>
                      </a:extLst>
                    </a:gridCol>
                    <a:gridCol w="892899">
                      <a:extLst>
                        <a:ext uri="{9D8B030D-6E8A-4147-A177-3AD203B41FA5}">
                          <a16:colId xmlns:a16="http://schemas.microsoft.com/office/drawing/2014/main" val="20002"/>
                        </a:ext>
                      </a:extLst>
                    </a:gridCol>
                    <a:gridCol w="892899">
                      <a:extLst>
                        <a:ext uri="{9D8B030D-6E8A-4147-A177-3AD203B41FA5}">
                          <a16:colId xmlns:a16="http://schemas.microsoft.com/office/drawing/2014/main" val="20003"/>
                        </a:ext>
                      </a:extLst>
                    </a:gridCol>
                    <a:gridCol w="892899">
                      <a:extLst>
                        <a:ext uri="{9D8B030D-6E8A-4147-A177-3AD203B41FA5}">
                          <a16:colId xmlns:a16="http://schemas.microsoft.com/office/drawing/2014/main" val="20004"/>
                        </a:ext>
                      </a:extLst>
                    </a:gridCol>
                  </a:tblGrid>
                  <a:tr h="504056">
                    <a:tc>
                      <a:txBody>
                        <a:bodyPr/>
                        <a:lstStyle/>
                        <a:p>
                          <a:endParaRPr lang="en-CH"/>
                        </a:p>
                      </a:txBody>
                      <a:tcPr anchor="ctr">
                        <a:lnL w="19050" cap="flat" cmpd="sng" algn="ctr">
                          <a:solidFill>
                            <a:schemeClr val="tx1"/>
                          </a:solid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blipFill>
                          <a:blip r:embed="rId2"/>
                          <a:stretch>
                            <a:fillRect l="-680" r="-400000" b="-401205"/>
                          </a:stretch>
                        </a:blipFill>
                      </a:tcPr>
                    </a:tc>
                    <a:tc>
                      <a:txBody>
                        <a:bodyPr/>
                        <a:lstStyle/>
                        <a:p>
                          <a:endParaRPr lang="en-CH"/>
                        </a:p>
                      </a:txBody>
                      <a:tcPr anchor="ctr">
                        <a:lnL>
                          <a:noFill/>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blipFill>
                          <a:blip r:embed="rId2"/>
                          <a:stretch>
                            <a:fillRect l="-100680" r="-300000" b="-401205"/>
                          </a:stretch>
                        </a:blipFill>
                      </a:tcPr>
                    </a:tc>
                    <a:tc>
                      <a:txBody>
                        <a:bodyPr/>
                        <a:lstStyle/>
                        <a:p>
                          <a:endParaRPr lang="en-CH"/>
                        </a:p>
                      </a:txBody>
                      <a:tcPr anchor="ctr">
                        <a:lnL>
                          <a:noFill/>
                        </a:lnL>
                        <a:lnR w="12700" cap="flat" cmpd="sng" algn="ctr">
                          <a:noFill/>
                          <a:prstDash val="sysDot"/>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blipFill>
                          <a:blip r:embed="rId2"/>
                          <a:stretch>
                            <a:fillRect l="-202055" r="-202055" b="-401205"/>
                          </a:stretch>
                        </a:blipFill>
                      </a:tcPr>
                    </a:tc>
                    <a:tc>
                      <a:txBody>
                        <a:bodyPr/>
                        <a:lstStyle/>
                        <a:p>
                          <a:pPr algn="ctr"/>
                          <a:r>
                            <a:rPr lang="nl-BE" sz="1400" b="0">
                              <a:solidFill>
                                <a:schemeClr val="tx1"/>
                              </a:solidFill>
                              <a:latin typeface="Times New Roman" panose="02020603050405020304" pitchFamily="18" charset="0"/>
                              <a:cs typeface="Times New Roman" panose="02020603050405020304" pitchFamily="18" charset="0"/>
                            </a:rPr>
                            <a:t>...</a:t>
                          </a:r>
                          <a:endParaRPr lang="nl-BE"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ysDot"/>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endParaRPr lang="en-CH"/>
                        </a:p>
                      </a:txBody>
                      <a:tcPr anchor="ctr">
                        <a:lnL>
                          <a:noFill/>
                        </a:lnL>
                        <a:lnR w="19050" cap="flat" cmpd="sng" algn="ctr">
                          <a:solidFill>
                            <a:schemeClr val="tx1"/>
                          </a:solidFill>
                          <a:prstDash val="solid"/>
                          <a:round/>
                          <a:headEnd type="none" w="med" len="med"/>
                          <a:tailEnd type="none" w="med" len="med"/>
                        </a:lnR>
                        <a:blipFill>
                          <a:blip r:embed="rId2"/>
                          <a:stretch>
                            <a:fillRect l="-400000" r="-680" b="-401205"/>
                          </a:stretch>
                        </a:blipFill>
                      </a:tcPr>
                    </a:tc>
                    <a:extLst>
                      <a:ext uri="{0D108BD9-81ED-4DB2-BD59-A6C34878D82A}">
                        <a16:rowId xmlns:a16="http://schemas.microsoft.com/office/drawing/2014/main" val="10000"/>
                      </a:ext>
                    </a:extLst>
                  </a:tr>
                  <a:tr h="504056">
                    <a:tc>
                      <a:txBody>
                        <a:bodyPr/>
                        <a:lstStyle/>
                        <a:p>
                          <a:endParaRPr lang="en-CH"/>
                        </a:p>
                      </a:txBody>
                      <a:tcPr anchor="ctr">
                        <a:lnL w="1905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blipFill>
                          <a:blip r:embed="rId2"/>
                          <a:stretch>
                            <a:fillRect l="-680" t="-100000" r="-400000" b="-301205"/>
                          </a:stretch>
                        </a:blipFill>
                      </a:tcPr>
                    </a:tc>
                    <a:tc>
                      <a:txBody>
                        <a:bodyPr/>
                        <a:lstStyle/>
                        <a:p>
                          <a:endParaRPr lang="en-CH"/>
                        </a:p>
                      </a:txBody>
                      <a:tcPr anchor="ctr">
                        <a:lnL>
                          <a:noFill/>
                        </a:lnL>
                        <a:lnR>
                          <a:noFill/>
                        </a:lnR>
                        <a:lnT>
                          <a:noFill/>
                        </a:lnT>
                        <a:lnB>
                          <a:noFill/>
                        </a:lnB>
                        <a:lnTlToBr w="12700" cmpd="sng">
                          <a:noFill/>
                          <a:prstDash val="solid"/>
                        </a:lnTlToBr>
                        <a:lnBlToTr w="12700" cmpd="sng">
                          <a:noFill/>
                          <a:prstDash val="solid"/>
                        </a:lnBlToTr>
                        <a:blipFill>
                          <a:blip r:embed="rId2"/>
                          <a:stretch>
                            <a:fillRect l="-100680" t="-100000" r="-300000" b="-301205"/>
                          </a:stretch>
                        </a:blipFill>
                      </a:tcPr>
                    </a:tc>
                    <a:tc>
                      <a:txBody>
                        <a:bodyPr/>
                        <a:lstStyle/>
                        <a:p>
                          <a:endParaRPr lang="en-CH"/>
                        </a:p>
                      </a:txBody>
                      <a:tcPr anchor="ctr">
                        <a:lnL>
                          <a:noFill/>
                        </a:lnL>
                        <a:lnR w="12700" cap="flat" cmpd="sng" algn="ctr">
                          <a:noFill/>
                          <a:prstDash val="sysDot"/>
                          <a:round/>
                          <a:headEnd type="none" w="med" len="med"/>
                          <a:tailEnd type="none" w="med" len="med"/>
                        </a:lnR>
                        <a:lnT>
                          <a:noFill/>
                        </a:lnT>
                        <a:lnB>
                          <a:noFill/>
                        </a:lnB>
                        <a:lnTlToBr w="12700" cmpd="sng">
                          <a:noFill/>
                          <a:prstDash val="solid"/>
                        </a:lnTlToBr>
                        <a:lnBlToTr w="12700" cmpd="sng">
                          <a:noFill/>
                          <a:prstDash val="solid"/>
                        </a:lnBlToTr>
                        <a:blipFill>
                          <a:blip r:embed="rId2"/>
                          <a:stretch>
                            <a:fillRect l="-202055" t="-100000" r="-202055" b="-301205"/>
                          </a:stretch>
                        </a:blipFill>
                      </a:tcPr>
                    </a:tc>
                    <a:tc>
                      <a:txBody>
                        <a:bodyPr/>
                        <a:lstStyle/>
                        <a:p>
                          <a:pPr algn="ctr"/>
                          <a:r>
                            <a:rPr lang="nl-BE" sz="1400" b="0">
                              <a:solidFill>
                                <a:schemeClr val="tx1"/>
                              </a:solidFill>
                              <a:latin typeface="Times New Roman" panose="02020603050405020304" pitchFamily="18" charset="0"/>
                              <a:cs typeface="Times New Roman" panose="02020603050405020304" pitchFamily="18" charset="0"/>
                            </a:rPr>
                            <a:t>...</a:t>
                          </a:r>
                          <a:endParaRPr lang="nl-BE" sz="1400" b="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ysDot"/>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endParaRPr lang="en-CH"/>
                        </a:p>
                      </a:txBody>
                      <a:tcPr anchor="ctr">
                        <a:lnL>
                          <a:noFill/>
                        </a:lnL>
                        <a:lnR w="19050" cap="flat" cmpd="sng" algn="ctr">
                          <a:solidFill>
                            <a:schemeClr val="tx1"/>
                          </a:solidFill>
                          <a:prstDash val="solid"/>
                          <a:round/>
                          <a:headEnd type="none" w="med" len="med"/>
                          <a:tailEnd type="none" w="med" len="med"/>
                        </a:lnR>
                        <a:blipFill>
                          <a:blip r:embed="rId2"/>
                          <a:stretch>
                            <a:fillRect l="-400000" t="-100000" r="-680" b="-301205"/>
                          </a:stretch>
                        </a:blipFill>
                      </a:tcPr>
                    </a:tc>
                    <a:extLst>
                      <a:ext uri="{0D108BD9-81ED-4DB2-BD59-A6C34878D82A}">
                        <a16:rowId xmlns:a16="http://schemas.microsoft.com/office/drawing/2014/main" val="10001"/>
                      </a:ext>
                    </a:extLst>
                  </a:tr>
                  <a:tr h="504056">
                    <a:tc>
                      <a:txBody>
                        <a:bodyPr/>
                        <a:lstStyle/>
                        <a:p>
                          <a:endParaRPr lang="en-CH"/>
                        </a:p>
                      </a:txBody>
                      <a:tcPr anchor="ctr">
                        <a:lnL w="19050" cap="flat" cmpd="sng" algn="ctr">
                          <a:solidFill>
                            <a:schemeClr val="tx1"/>
                          </a:solidFill>
                          <a:prstDash val="solid"/>
                          <a:round/>
                          <a:headEnd type="none" w="med" len="med"/>
                          <a:tailEnd type="none" w="med" len="med"/>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blipFill>
                          <a:blip r:embed="rId2"/>
                          <a:stretch>
                            <a:fillRect l="-680" t="-202439" r="-400000" b="-204878"/>
                          </a:stretch>
                        </a:blipFill>
                      </a:tcPr>
                    </a:tc>
                    <a:tc>
                      <a:txBody>
                        <a:bodyPr/>
                        <a:lstStyle/>
                        <a:p>
                          <a:endParaRPr lang="en-CH"/>
                        </a:p>
                      </a:txBody>
                      <a:tcPr anchor="ctr">
                        <a:lnL>
                          <a:noFill/>
                        </a:lnL>
                        <a:lnR>
                          <a:noFill/>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blipFill>
                          <a:blip r:embed="rId2"/>
                          <a:stretch>
                            <a:fillRect l="-100680" t="-202439" r="-300000" b="-204878"/>
                          </a:stretch>
                        </a:blipFill>
                      </a:tcPr>
                    </a:tc>
                    <a:tc>
                      <a:txBody>
                        <a:bodyPr/>
                        <a:lstStyle/>
                        <a:p>
                          <a:endParaRPr lang="en-CH"/>
                        </a:p>
                      </a:txBody>
                      <a:tcPr anchor="ctr">
                        <a:lnL>
                          <a:noFill/>
                        </a:lnL>
                        <a:lnR w="12700" cap="flat" cmpd="sng" algn="ctr">
                          <a:noFill/>
                          <a:prstDash val="sysDot"/>
                          <a:round/>
                          <a:headEnd type="none" w="med" len="med"/>
                          <a:tailEnd type="none" w="med" len="med"/>
                        </a:lnR>
                        <a:lnT>
                          <a:noFill/>
                        </a:lnT>
                        <a:lnB w="12700" cap="flat" cmpd="sng" algn="ctr">
                          <a:noFill/>
                          <a:prstDash val="sysDot"/>
                          <a:round/>
                          <a:headEnd type="none" w="med" len="med"/>
                          <a:tailEnd type="none" w="med" len="med"/>
                        </a:lnB>
                        <a:lnTlToBr w="12700" cmpd="sng">
                          <a:noFill/>
                          <a:prstDash val="solid"/>
                        </a:lnTlToBr>
                        <a:lnBlToTr w="12700" cmpd="sng">
                          <a:noFill/>
                          <a:prstDash val="solid"/>
                        </a:lnBlToTr>
                        <a:blipFill>
                          <a:blip r:embed="rId2"/>
                          <a:stretch>
                            <a:fillRect l="-202055" t="-202439" r="-202055" b="-204878"/>
                          </a:stretch>
                        </a:blipFill>
                      </a:tcPr>
                    </a:tc>
                    <a:tc>
                      <a:txBody>
                        <a:bodyPr/>
                        <a:lstStyle/>
                        <a:p>
                          <a:pPr algn="ctr"/>
                          <a:r>
                            <a:rPr lang="nl-BE" sz="1400" b="0" i="1">
                              <a:solidFill>
                                <a:schemeClr val="tx1"/>
                              </a:solidFill>
                              <a:latin typeface="Times New Roman" panose="02020603050405020304" pitchFamily="18" charset="0"/>
                              <a:cs typeface="Times New Roman" panose="02020603050405020304" pitchFamily="18" charset="0"/>
                            </a:rPr>
                            <a:t>...</a:t>
                          </a:r>
                          <a:endParaRPr lang="nl-BE" sz="1400" b="0" i="1"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noFill/>
                          <a:prstDash val="sysDot"/>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endParaRPr lang="en-CH"/>
                        </a:p>
                      </a:txBody>
                      <a:tcPr anchor="ctr">
                        <a:lnL>
                          <a:noFill/>
                        </a:lnL>
                        <a:lnR w="19050" cap="flat" cmpd="sng" algn="ctr">
                          <a:solidFill>
                            <a:schemeClr val="tx1"/>
                          </a:solidFill>
                          <a:prstDash val="solid"/>
                          <a:round/>
                          <a:headEnd type="none" w="med" len="med"/>
                          <a:tailEnd type="none" w="med" len="med"/>
                        </a:lnR>
                        <a:blipFill>
                          <a:blip r:embed="rId2"/>
                          <a:stretch>
                            <a:fillRect l="-400000" t="-202439" r="-680" b="-204878"/>
                          </a:stretch>
                        </a:blipFill>
                      </a:tcPr>
                    </a:tc>
                    <a:extLst>
                      <a:ext uri="{0D108BD9-81ED-4DB2-BD59-A6C34878D82A}">
                        <a16:rowId xmlns:a16="http://schemas.microsoft.com/office/drawing/2014/main" val="10002"/>
                      </a:ext>
                    </a:extLst>
                  </a:tr>
                  <a:tr h="504056">
                    <a:tc>
                      <a:txBody>
                        <a:bodyPr/>
                        <a:lstStyle/>
                        <a:p>
                          <a:pPr marL="0" algn="ctr" defTabSz="914400" rtl="0" eaLnBrk="1" latinLnBrk="0" hangingPunct="1"/>
                          <a:r>
                            <a:rPr lang="nl-BE" sz="1400" b="0" kern="1200">
                              <a:solidFill>
                                <a:schemeClr val="tx1"/>
                              </a:solidFill>
                              <a:latin typeface="Times New Roman" panose="02020603050405020304" pitchFamily="18" charset="0"/>
                              <a:ea typeface="+mn-ea"/>
                              <a:cs typeface="Times New Roman" panose="02020603050405020304" pitchFamily="18" charset="0"/>
                            </a:rPr>
                            <a:t>...</a:t>
                          </a:r>
                          <a:endParaRPr lang="nl-BE" sz="1400" b="0" kern="1200" dirty="0">
                            <a:solidFill>
                              <a:schemeClr val="tx1"/>
                            </a:solidFill>
                            <a:latin typeface="Times New Roman" panose="02020603050405020304" pitchFamily="18" charset="0"/>
                            <a:ea typeface="+mn-ea"/>
                            <a:cs typeface="Times New Roman" panose="02020603050405020304" pitchFamily="18" charset="0"/>
                          </a:endParaRPr>
                        </a:p>
                      </a:txBody>
                      <a:tcPr vert="vert270" anchor="ctr">
                        <a:lnL w="19050" cap="flat" cmpd="sng" algn="ctr">
                          <a:solidFill>
                            <a:schemeClr val="tx1"/>
                          </a:solidFill>
                          <a:prstDash val="solid"/>
                          <a:round/>
                          <a:headEnd type="none" w="med" len="med"/>
                          <a:tailEnd type="none" w="med" len="med"/>
                        </a:lnL>
                        <a:lnT w="12700" cap="flat" cmpd="sng" algn="ctr">
                          <a:noFill/>
                          <a:prstDash val="sysDot"/>
                          <a:round/>
                          <a:headEnd type="none" w="med" len="med"/>
                          <a:tailEnd type="none" w="med" len="med"/>
                        </a:lnT>
                      </a:tcPr>
                    </a:tc>
                    <a:tc>
                      <a:txBody>
                        <a:bodyPr/>
                        <a:lstStyle/>
                        <a:p>
                          <a:pPr marL="0" algn="ctr" defTabSz="914400" rtl="0" eaLnBrk="1" latinLnBrk="0" hangingPunct="1"/>
                          <a:r>
                            <a:rPr lang="nl-BE" sz="1400" b="0" kern="1200">
                              <a:solidFill>
                                <a:schemeClr val="tx1"/>
                              </a:solidFill>
                              <a:latin typeface="Times New Roman" panose="02020603050405020304" pitchFamily="18" charset="0"/>
                              <a:ea typeface="+mn-ea"/>
                              <a:cs typeface="Times New Roman" panose="02020603050405020304" pitchFamily="18" charset="0"/>
                            </a:rPr>
                            <a:t>...</a:t>
                          </a:r>
                          <a:endParaRPr lang="nl-BE" sz="1400" b="0" kern="1200" dirty="0">
                            <a:solidFill>
                              <a:schemeClr val="tx1"/>
                            </a:solidFill>
                            <a:latin typeface="Times New Roman" panose="02020603050405020304" pitchFamily="18" charset="0"/>
                            <a:ea typeface="+mn-ea"/>
                            <a:cs typeface="Times New Roman" panose="02020603050405020304" pitchFamily="18" charset="0"/>
                          </a:endParaRPr>
                        </a:p>
                      </a:txBody>
                      <a:tcPr vert="vert270" anchor="ctr">
                        <a:lnT w="12700" cap="flat" cmpd="sng" algn="ctr">
                          <a:noFill/>
                          <a:prstDash val="sysDot"/>
                          <a:round/>
                          <a:headEnd type="none" w="med" len="med"/>
                          <a:tailEnd type="none" w="med" len="med"/>
                        </a:lnT>
                      </a:tcPr>
                    </a:tc>
                    <a:tc>
                      <a:txBody>
                        <a:bodyPr/>
                        <a:lstStyle/>
                        <a:p>
                          <a:pPr algn="ctr"/>
                          <a:r>
                            <a:rPr lang="nl-BE" sz="1400" b="0" i="1">
                              <a:solidFill>
                                <a:schemeClr val="tx1"/>
                              </a:solidFill>
                              <a:latin typeface="Times New Roman" panose="02020603050405020304" pitchFamily="18" charset="0"/>
                              <a:cs typeface="Times New Roman" panose="02020603050405020304" pitchFamily="18" charset="0"/>
                            </a:rPr>
                            <a:t>...</a:t>
                          </a:r>
                          <a:endParaRPr lang="nl-BE" sz="1400" b="0" i="1" dirty="0">
                            <a:solidFill>
                              <a:schemeClr val="tx1"/>
                            </a:solidFill>
                            <a:latin typeface="Times New Roman" panose="02020603050405020304" pitchFamily="18" charset="0"/>
                            <a:cs typeface="Times New Roman" panose="02020603050405020304" pitchFamily="18" charset="0"/>
                          </a:endParaRPr>
                        </a:p>
                      </a:txBody>
                      <a:tcPr vert="vert270" anchor="ctr">
                        <a:lnT w="12700" cap="flat" cmpd="sng" algn="ctr">
                          <a:noFill/>
                          <a:prstDash val="sysDot"/>
                          <a:round/>
                          <a:headEnd type="none" w="med" len="med"/>
                          <a:tailEnd type="none" w="med" len="med"/>
                        </a:lnT>
                      </a:tcPr>
                    </a:tc>
                    <a:tc>
                      <a:txBody>
                        <a:bodyPr/>
                        <a:lstStyle/>
                        <a:p>
                          <a:pPr algn="ctr"/>
                          <a:endParaRPr lang="nl-BE" sz="1400" b="0" i="1" dirty="0">
                            <a:solidFill>
                              <a:schemeClr val="tx1"/>
                            </a:solidFill>
                            <a:latin typeface="Times New Roman" panose="02020603050405020304" pitchFamily="18" charset="0"/>
                            <a:cs typeface="Times New Roman" panose="02020603050405020304" pitchFamily="18" charset="0"/>
                          </a:endParaRPr>
                        </a:p>
                      </a:txBody>
                      <a:tcPr anchor="ctr">
                        <a:lnT>
                          <a:noFill/>
                        </a:lnT>
                      </a:tcPr>
                    </a:tc>
                    <a:tc>
                      <a:txBody>
                        <a:bodyPr/>
                        <a:lstStyle/>
                        <a:p>
                          <a:pPr marL="0" algn="ctr" defTabSz="914400" rtl="0" eaLnBrk="1" latinLnBrk="0" hangingPunct="1"/>
                          <a:r>
                            <a:rPr lang="nl-BE" sz="1400" b="0" i="1" kern="1200">
                              <a:solidFill>
                                <a:schemeClr val="tx1"/>
                              </a:solidFill>
                              <a:latin typeface="Times New Roman" panose="02020603050405020304" pitchFamily="18" charset="0"/>
                              <a:ea typeface="+mn-ea"/>
                              <a:cs typeface="Times New Roman" panose="02020603050405020304" pitchFamily="18" charset="0"/>
                            </a:rPr>
                            <a:t>...</a:t>
                          </a:r>
                          <a:endParaRPr lang="nl-BE" sz="1400" b="0" i="1" kern="1200" dirty="0">
                            <a:solidFill>
                              <a:schemeClr val="tx1"/>
                            </a:solidFill>
                            <a:latin typeface="Times New Roman" panose="02020603050405020304" pitchFamily="18" charset="0"/>
                            <a:ea typeface="+mn-ea"/>
                            <a:cs typeface="Times New Roman" panose="02020603050405020304" pitchFamily="18" charset="0"/>
                          </a:endParaRPr>
                        </a:p>
                      </a:txBody>
                      <a:tcPr vert="vert270" anchor="ctr">
                        <a:lnR w="1905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504056">
                    <a:tc>
                      <a:txBody>
                        <a:bodyPr/>
                        <a:lstStyle/>
                        <a:p>
                          <a:endParaRPr lang="en-CH"/>
                        </a:p>
                      </a:txBody>
                      <a:tcPr anchor="ctr">
                        <a:lnL w="19050" cap="flat" cmpd="sng" algn="ctr">
                          <a:solidFill>
                            <a:schemeClr val="tx1"/>
                          </a:solidFill>
                          <a:prstDash val="solid"/>
                          <a:round/>
                          <a:headEnd type="none" w="med" len="med"/>
                          <a:tailEnd type="none" w="med" len="med"/>
                        </a:lnL>
                        <a:blipFill>
                          <a:blip r:embed="rId2"/>
                          <a:stretch>
                            <a:fillRect l="-680" t="-398795" r="-400000" b="-2410"/>
                          </a:stretch>
                        </a:blipFill>
                      </a:tcPr>
                    </a:tc>
                    <a:tc>
                      <a:txBody>
                        <a:bodyPr/>
                        <a:lstStyle/>
                        <a:p>
                          <a:endParaRPr lang="en-CH"/>
                        </a:p>
                      </a:txBody>
                      <a:tcPr anchor="ctr">
                        <a:blipFill>
                          <a:blip r:embed="rId2"/>
                          <a:stretch>
                            <a:fillRect l="-100680" t="-398795" r="-300000" b="-2410"/>
                          </a:stretch>
                        </a:blipFill>
                      </a:tcPr>
                    </a:tc>
                    <a:tc>
                      <a:txBody>
                        <a:bodyPr/>
                        <a:lstStyle/>
                        <a:p>
                          <a:endParaRPr lang="en-CH"/>
                        </a:p>
                      </a:txBody>
                      <a:tcPr anchor="ctr">
                        <a:blipFill>
                          <a:blip r:embed="rId2"/>
                          <a:stretch>
                            <a:fillRect l="-202055" t="-398795" r="-202055" b="-2410"/>
                          </a:stretch>
                        </a:blipFill>
                      </a:tcPr>
                    </a:tc>
                    <a:tc>
                      <a:txBody>
                        <a:bodyPr/>
                        <a:lstStyle/>
                        <a:p>
                          <a:pPr algn="ctr"/>
                          <a:r>
                            <a:rPr lang="nl-BE" sz="1400" b="0">
                              <a:solidFill>
                                <a:schemeClr val="tx1"/>
                              </a:solidFill>
                              <a:latin typeface="Times New Roman" panose="02020603050405020304" pitchFamily="18" charset="0"/>
                              <a:cs typeface="Times New Roman" panose="02020603050405020304" pitchFamily="18" charset="0"/>
                            </a:rPr>
                            <a:t>...</a:t>
                          </a:r>
                          <a:endParaRPr lang="nl-BE" sz="14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endParaRPr lang="en-CH"/>
                        </a:p>
                      </a:txBody>
                      <a:tcPr anchor="ctr">
                        <a:lnR w="19050" cap="flat" cmpd="sng" algn="ctr">
                          <a:solidFill>
                            <a:schemeClr val="tx1"/>
                          </a:solidFill>
                          <a:prstDash val="solid"/>
                          <a:round/>
                          <a:headEnd type="none" w="med" len="med"/>
                          <a:tailEnd type="none" w="med" len="med"/>
                        </a:lnR>
                        <a:blipFill>
                          <a:blip r:embed="rId2"/>
                          <a:stretch>
                            <a:fillRect l="-400000" t="-398795" r="-680" b="-2410"/>
                          </a:stretch>
                        </a:blipFill>
                      </a:tcPr>
                    </a:tc>
                    <a:extLst>
                      <a:ext uri="{0D108BD9-81ED-4DB2-BD59-A6C34878D82A}">
                        <a16:rowId xmlns:a16="http://schemas.microsoft.com/office/drawing/2014/main" val="10004"/>
                      </a:ext>
                    </a:extLst>
                  </a:tr>
                </a:tbl>
              </a:graphicData>
            </a:graphic>
          </p:graphicFrame>
        </mc:Fallback>
      </mc:AlternateContent>
    </p:spTree>
    <p:extLst>
      <p:ext uri="{BB962C8B-B14F-4D97-AF65-F5344CB8AC3E}">
        <p14:creationId xmlns:p14="http://schemas.microsoft.com/office/powerpoint/2010/main" val="115825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5400600" cy="4925144"/>
          </a:xfrm>
        </p:spPr>
        <p:txBody>
          <a:bodyPr>
            <a:normAutofit lnSpcReduction="10000"/>
          </a:bodyPr>
          <a:lstStyle/>
          <a:p>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return to the </a:t>
            </a:r>
            <a:r>
              <a:rPr lang="fr-CH" sz="1600" dirty="0" err="1">
                <a:latin typeface="Calibri Light" panose="020F0302020204030204" pitchFamily="34" charset="0"/>
                <a:cs typeface="Calibri Light" panose="020F0302020204030204" pitchFamily="34" charset="0"/>
              </a:rPr>
              <a:t>sleep</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deprivation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study</a:t>
            </a:r>
            <a:r>
              <a:rPr lang="fr-CH" sz="1600" dirty="0">
                <a:latin typeface="Calibri Light" panose="020F0302020204030204" pitchFamily="34" charset="0"/>
                <a:cs typeface="Calibri Light" panose="020F0302020204030204" pitchFamily="34" charset="0"/>
              </a:rPr>
              <a:t>. The data have been </a:t>
            </a:r>
            <a:r>
              <a:rPr lang="fr-CH" sz="1600" dirty="0" err="1">
                <a:latin typeface="Calibri Light" panose="020F0302020204030204" pitchFamily="34" charset="0"/>
                <a:cs typeface="Calibri Light" panose="020F0302020204030204" pitchFamily="34" charset="0"/>
              </a:rPr>
              <a:t>loaded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into</a:t>
            </a:r>
            <a:r>
              <a:rPr lang="fr-CH" sz="1600" dirty="0">
                <a:latin typeface="Calibri Light" panose="020F0302020204030204" pitchFamily="34" charset="0"/>
                <a:cs typeface="Calibri Light" panose="020F0302020204030204" pitchFamily="34" charset="0"/>
              </a:rPr>
              <a:t> R and are </a:t>
            </a:r>
            <a:r>
              <a:rPr lang="fr-CH" sz="1600" dirty="0" err="1">
                <a:latin typeface="Calibri Light" panose="020F0302020204030204" pitchFamily="34" charset="0"/>
                <a:cs typeface="Calibri Light" panose="020F0302020204030204" pitchFamily="34" charset="0"/>
              </a:rPr>
              <a:t>already</a:t>
            </a:r>
            <a:r>
              <a:rPr lang="fr-CH" sz="1600" dirty="0">
                <a:latin typeface="Calibri Light" panose="020F0302020204030204" pitchFamily="34" charset="0"/>
                <a:cs typeface="Calibri Light" panose="020F0302020204030204" pitchFamily="34" charset="0"/>
              </a:rPr>
              <a:t> in the </a:t>
            </a:r>
            <a:r>
              <a:rPr lang="fr-CH" sz="1600" dirty="0" err="1">
                <a:latin typeface="Calibri Light" panose="020F0302020204030204" pitchFamily="34" charset="0"/>
                <a:cs typeface="Calibri Light" panose="020F0302020204030204" pitchFamily="34" charset="0"/>
              </a:rPr>
              <a:t>required</a:t>
            </a:r>
            <a:r>
              <a:rPr lang="fr-CH" sz="1600" dirty="0">
                <a:latin typeface="Calibri Light" panose="020F0302020204030204" pitchFamily="34" charset="0"/>
                <a:cs typeface="Calibri Light" panose="020F0302020204030204" pitchFamily="34" charset="0"/>
              </a:rPr>
              <a:t> long format:</a:t>
            </a: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There are 50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measured</a:t>
            </a:r>
            <a:r>
              <a:rPr lang="fr-CH" sz="1600" dirty="0">
                <a:latin typeface="Calibri Light" panose="020F0302020204030204" pitchFamily="34" charset="0"/>
                <a:cs typeface="Calibri Light" panose="020F0302020204030204" pitchFamily="34" charset="0"/>
              </a:rPr>
              <a:t> at 20 sampling points of </a:t>
            </a:r>
            <a:r>
              <a:rPr lang="fr-CH" sz="1600" dirty="0" err="1">
                <a:latin typeface="Calibri Light" panose="020F0302020204030204" pitchFamily="34" charset="0"/>
                <a:cs typeface="Calibri Light" panose="020F0302020204030204" pitchFamily="34" charset="0"/>
              </a:rPr>
              <a:t>sleep</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deprivation</a:t>
            </a:r>
            <a:r>
              <a:rPr lang="fr-CH" sz="1600" dirty="0">
                <a:latin typeface="Calibri Light" panose="020F0302020204030204" pitchFamily="34" charset="0"/>
                <a:cs typeface="Calibri Light" panose="020F0302020204030204" pitchFamily="34" charset="0"/>
              </a:rPr>
              <a: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Fitting the model in R</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C35E2D96-9D9D-4985-9380-84B91C473310}"/>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A48374F-A20B-4B91-AFE5-503539521A3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9" name="Rectangle 8">
            <a:extLst>
              <a:ext uri="{FF2B5EF4-FFF2-40B4-BE49-F238E27FC236}">
                <a16:creationId xmlns:a16="http://schemas.microsoft.com/office/drawing/2014/main" id="{9672CCF3-6B66-44F6-A9C2-535742C1E684}"/>
              </a:ext>
            </a:extLst>
          </p:cNvPr>
          <p:cNvSpPr/>
          <p:nvPr/>
        </p:nvSpPr>
        <p:spPr>
          <a:xfrm>
            <a:off x="2135560" y="2736210"/>
            <a:ext cx="3960440" cy="2492990"/>
          </a:xfrm>
          <a:prstGeom prst="rect">
            <a:avLst/>
          </a:prstGeom>
        </p:spPr>
        <p:txBody>
          <a:bodyPr wrap="square">
            <a:spAutoFit/>
          </a:bodyPr>
          <a:lstStyle/>
          <a:p>
            <a:r>
              <a:rPr lang="en-GB" sz="1200">
                <a:latin typeface="Courier New" panose="02070309020205020404" pitchFamily="49" charset="0"/>
                <a:cs typeface="Courier New" panose="02070309020205020404" pitchFamily="49" charset="0"/>
              </a:rPr>
              <a:t>    </a:t>
            </a:r>
            <a:r>
              <a:rPr lang="en-GB" sz="1200" dirty="0">
                <a:latin typeface="Courier New" panose="02070309020205020404" pitchFamily="49" charset="0"/>
                <a:cs typeface="Courier New" panose="02070309020205020404" pitchFamily="49" charset="0"/>
              </a:rPr>
              <a:t>Subject    Attention  Deprivation</a:t>
            </a:r>
          </a:p>
          <a:p>
            <a:r>
              <a:rPr lang="en-GB" sz="1200" dirty="0">
                <a:latin typeface="Courier New" panose="02070309020205020404" pitchFamily="49" charset="0"/>
                <a:cs typeface="Courier New" panose="02070309020205020404" pitchFamily="49" charset="0"/>
              </a:rPr>
              <a:t>1       ID1   -1.2826490          6.4</a:t>
            </a:r>
          </a:p>
          <a:p>
            <a:r>
              <a:rPr lang="en-GB" sz="1200" dirty="0">
                <a:latin typeface="Courier New" panose="02070309020205020404" pitchFamily="49" charset="0"/>
                <a:cs typeface="Courier New" panose="02070309020205020404" pitchFamily="49" charset="0"/>
              </a:rPr>
              <a:t>2       ID1    0.3678006          0.4</a:t>
            </a:r>
          </a:p>
          <a:p>
            <a:r>
              <a:rPr lang="en-GB" sz="1200" dirty="0">
                <a:latin typeface="Courier New" panose="02070309020205020404" pitchFamily="49" charset="0"/>
                <a:cs typeface="Courier New" panose="02070309020205020404" pitchFamily="49" charset="0"/>
              </a:rPr>
              <a:t>3       ID1   -2.3895953          9.9</a:t>
            </a:r>
          </a:p>
          <a:p>
            <a:r>
              <a:rPr lang="en-GB" sz="1200" dirty="0">
                <a:latin typeface="Courier New" panose="02070309020205020404" pitchFamily="49" charset="0"/>
                <a:cs typeface="Courier New" panose="02070309020205020404" pitchFamily="49" charset="0"/>
              </a:rPr>
              <a:t>4       ID1   -0.4654373          4.4</a:t>
            </a:r>
          </a:p>
          <a:p>
            <a:r>
              <a:rPr lang="en-GB" sz="1200" dirty="0">
                <a:latin typeface="Courier New" panose="02070309020205020404" pitchFamily="49" charset="0"/>
                <a:cs typeface="Courier New" panose="02070309020205020404" pitchFamily="49" charset="0"/>
              </a:rPr>
              <a:t>5       ID1   -0.5133250          3.9</a:t>
            </a:r>
          </a:p>
          <a:p>
            <a:r>
              <a:rPr lang="en-GB" sz="1200" dirty="0">
                <a:latin typeface="Courier New" panose="02070309020205020404" pitchFamily="49" charset="0"/>
                <a:cs typeface="Courier New" panose="02070309020205020404" pitchFamily="49" charset="0"/>
              </a:rPr>
              <a:t>6       ID1    0.5942014          1.3</a:t>
            </a:r>
          </a:p>
          <a:p>
            <a:r>
              <a:rPr lang="en-GB" sz="1200" dirty="0">
                <a:latin typeface="Courier New" panose="02070309020205020404" pitchFamily="49" charset="0"/>
                <a:cs typeface="Courier New" panose="02070309020205020404" pitchFamily="49" charset="0"/>
              </a:rPr>
              <a:t>7       ID1    0.5128525          2.2</a:t>
            </a:r>
          </a:p>
          <a:p>
            <a:r>
              <a:rPr lang="en-GB" sz="1200" dirty="0">
                <a:latin typeface="Courier New" panose="02070309020205020404" pitchFamily="49" charset="0"/>
                <a:cs typeface="Courier New" panose="02070309020205020404" pitchFamily="49" charset="0"/>
              </a:rPr>
              <a:t>8       ID1   -2.4365818          8.9</a:t>
            </a:r>
          </a:p>
          <a:p>
            <a:r>
              <a:rPr lang="en-GB" sz="1200" dirty="0">
                <a:latin typeface="Courier New" panose="02070309020205020404" pitchFamily="49" charset="0"/>
                <a:cs typeface="Courier New" panose="02070309020205020404" pitchFamily="49" charset="0"/>
              </a:rPr>
              <a:t>9       ID1   -1.5338506          7.9</a:t>
            </a:r>
          </a:p>
          <a:p>
            <a:r>
              <a:rPr lang="en-GB" sz="1200" dirty="0">
                <a:latin typeface="Courier New" panose="02070309020205020404" pitchFamily="49" charset="0"/>
                <a:cs typeface="Courier New" panose="02070309020205020404" pitchFamily="49" charset="0"/>
              </a:rPr>
              <a:t>10      ID1   -0.2181901          3.1</a:t>
            </a:r>
          </a:p>
          <a:p>
            <a:r>
              <a:rPr lang="fr-CH" sz="1200" dirty="0">
                <a:latin typeface="Courier New" panose="02070309020205020404" pitchFamily="49" charset="0"/>
                <a:cs typeface="Courier New" panose="02070309020205020404" pitchFamily="49" charset="0"/>
              </a:rPr>
              <a:t>...</a:t>
            </a:r>
          </a:p>
          <a:p>
            <a:r>
              <a:rPr lang="en-GB" sz="1200" dirty="0">
                <a:latin typeface="Courier New" panose="02070309020205020404" pitchFamily="49" charset="0"/>
                <a:cs typeface="Courier New" panose="02070309020205020404" pitchFamily="49" charset="0"/>
              </a:rPr>
              <a:t>1000   ID50   -1.5361430          9.0</a:t>
            </a:r>
          </a:p>
        </p:txBody>
      </p:sp>
      <p:pic>
        <p:nvPicPr>
          <p:cNvPr id="10" name="Picture 9">
            <a:extLst>
              <a:ext uri="{FF2B5EF4-FFF2-40B4-BE49-F238E27FC236}">
                <a16:creationId xmlns:a16="http://schemas.microsoft.com/office/drawing/2014/main" id="{9C410A19-61B6-494C-87E5-3CB07524BC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72064" y="1768298"/>
            <a:ext cx="4536504" cy="4525703"/>
          </a:xfrm>
          <a:prstGeom prst="rect">
            <a:avLst/>
          </a:prstGeom>
        </p:spPr>
      </p:pic>
    </p:spTree>
    <p:extLst>
      <p:ext uri="{BB962C8B-B14F-4D97-AF65-F5344CB8AC3E}">
        <p14:creationId xmlns:p14="http://schemas.microsoft.com/office/powerpoint/2010/main" val="11497262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en-GB" sz="1600">
                <a:latin typeface="Calibri Light" panose="020F0302020204030204" pitchFamily="34" charset="0"/>
                <a:cs typeface="Calibri Light" panose="020F0302020204030204" pitchFamily="34" charset="0"/>
              </a:rPr>
              <a:t>To fit a multilevel model to these data, we first load the required library:</a:t>
            </a:r>
          </a:p>
          <a:p>
            <a:endParaRPr lang="en-GB" sz="1600">
              <a:latin typeface="Times New Roman" panose="02020603050405020304" pitchFamily="18" charset="0"/>
              <a:cs typeface="Times New Roman" panose="02020603050405020304" pitchFamily="18" charset="0"/>
            </a:endParaRPr>
          </a:p>
          <a:p>
            <a:pPr marL="0" indent="0">
              <a:buNone/>
            </a:pPr>
            <a:r>
              <a:rPr lang="en-GB" sz="1400">
                <a:latin typeface="Times New Roman" panose="02020603050405020304" pitchFamily="18" charset="0"/>
                <a:cs typeface="Times New Roman" panose="02020603050405020304" pitchFamily="18" charset="0"/>
              </a:rPr>
              <a:t>	</a:t>
            </a:r>
            <a:r>
              <a:rPr lang="en-GB" sz="1400">
                <a:latin typeface="Courier New" panose="02070309020205020404" pitchFamily="49" charset="0"/>
                <a:cs typeface="Courier New" panose="02070309020205020404" pitchFamily="49" charset="0"/>
              </a:rPr>
              <a:t>library(lme4)</a:t>
            </a:r>
          </a:p>
          <a:p>
            <a:endParaRPr lang="en-GB" sz="1600">
              <a:latin typeface="Times New Roman" panose="02020603050405020304" pitchFamily="18" charset="0"/>
              <a:cs typeface="Times New Roman" panose="02020603050405020304" pitchFamily="18" charset="0"/>
            </a:endParaRPr>
          </a:p>
          <a:p>
            <a:r>
              <a:rPr lang="fr-CH" sz="1600">
                <a:latin typeface="Calibri Light" panose="020F0302020204030204" pitchFamily="34" charset="0"/>
                <a:cs typeface="Calibri Light" panose="020F0302020204030204" pitchFamily="34" charset="0"/>
              </a:rPr>
              <a:t>The main function for fitting multilevel models in the </a:t>
            </a:r>
            <a:r>
              <a:rPr lang="fr-CH" sz="1400">
                <a:latin typeface="Courier New" panose="02070309020205020404" pitchFamily="49" charset="0"/>
                <a:cs typeface="Courier New" panose="02070309020205020404" pitchFamily="49" charset="0"/>
              </a:rPr>
              <a:t>lme4</a:t>
            </a:r>
            <a:r>
              <a:rPr lang="fr-CH" sz="1600">
                <a:latin typeface="Calibri Light" panose="020F0302020204030204" pitchFamily="34" charset="0"/>
                <a:cs typeface="Calibri Light" panose="020F0302020204030204" pitchFamily="34" charset="0"/>
              </a:rPr>
              <a:t> package is the </a:t>
            </a:r>
            <a:r>
              <a:rPr lang="fr-CH" sz="1400">
                <a:latin typeface="Courier New" panose="02070309020205020404" pitchFamily="49" charset="0"/>
                <a:cs typeface="Courier New" panose="02070309020205020404" pitchFamily="49" charset="0"/>
              </a:rPr>
              <a:t>lmer</a:t>
            </a:r>
            <a:r>
              <a:rPr lang="fr-CH" sz="1600">
                <a:latin typeface="Calibri Light" panose="020F0302020204030204" pitchFamily="34" charset="0"/>
                <a:cs typeface="Calibri Light" panose="020F0302020204030204" pitchFamily="34" charset="0"/>
              </a:rPr>
              <a:t> function. It uses a modified version of the typical linear regression formula syntax in R:</a:t>
            </a: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pPr marL="0" indent="0">
              <a:buNone/>
            </a:pPr>
            <a:r>
              <a:rPr lang="en-GB" sz="1400">
                <a:latin typeface="Courier New" panose="02070309020205020404" pitchFamily="49" charset="0"/>
                <a:cs typeface="Courier New" panose="02070309020205020404" pitchFamily="49" charset="0"/>
              </a:rPr>
              <a:t>	rint &lt;- lmer(</a:t>
            </a:r>
            <a:r>
              <a:rPr lang="en-GB" sz="1400" b="1">
                <a:solidFill>
                  <a:schemeClr val="accent5">
                    <a:lumMod val="75000"/>
                  </a:schemeClr>
                </a:solidFill>
                <a:latin typeface="Courier New" panose="02070309020205020404" pitchFamily="49" charset="0"/>
                <a:cs typeface="Courier New" panose="02070309020205020404" pitchFamily="49" charset="0"/>
              </a:rPr>
              <a:t>Attention</a:t>
            </a:r>
            <a:r>
              <a:rPr lang="en-GB" sz="1400" b="1">
                <a:solidFill>
                  <a:srgbClr val="00B050"/>
                </a:solidFill>
                <a:latin typeface="Courier New" panose="02070309020205020404" pitchFamily="49" charset="0"/>
                <a:cs typeface="Courier New" panose="02070309020205020404" pitchFamily="49" charset="0"/>
              </a:rPr>
              <a:t> ~ 1 + Deprivation</a:t>
            </a:r>
            <a:r>
              <a:rPr lang="en-GB" sz="1400">
                <a:latin typeface="Courier New" panose="02070309020205020404" pitchFamily="49" charset="0"/>
                <a:cs typeface="Courier New" panose="02070309020205020404" pitchFamily="49" charset="0"/>
              </a:rPr>
              <a:t> + </a:t>
            </a:r>
            <a:r>
              <a:rPr lang="en-GB" sz="1400" b="1">
                <a:solidFill>
                  <a:srgbClr val="C00000"/>
                </a:solidFill>
                <a:latin typeface="Courier New" panose="02070309020205020404" pitchFamily="49" charset="0"/>
                <a:cs typeface="Courier New" panose="02070309020205020404" pitchFamily="49" charset="0"/>
              </a:rPr>
              <a:t>(1|Subject)</a:t>
            </a:r>
            <a:r>
              <a:rPr lang="en-GB" sz="1400">
                <a:latin typeface="Courier New" panose="02070309020205020404" pitchFamily="49" charset="0"/>
                <a:cs typeface="Courier New" panose="02070309020205020404" pitchFamily="49" charset="0"/>
              </a:rPr>
              <a:t>,data=sleep)</a:t>
            </a:r>
            <a:endParaRPr lang="fr-CH" sz="14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Fitting the model in R</a:t>
            </a:r>
            <a:endParaRPr lang="en-GB" sz="320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D6667E51-1806-4892-AE8E-ECB180509056}"/>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3690ED0-2744-41BC-9A2A-FD53D97D66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8" name="TextBox 7">
            <a:extLst>
              <a:ext uri="{FF2B5EF4-FFF2-40B4-BE49-F238E27FC236}">
                <a16:creationId xmlns:a16="http://schemas.microsoft.com/office/drawing/2014/main" id="{0CAAB36C-A9DB-4048-864A-0EDA4D4F7620}"/>
              </a:ext>
            </a:extLst>
          </p:cNvPr>
          <p:cNvSpPr txBox="1"/>
          <p:nvPr/>
        </p:nvSpPr>
        <p:spPr>
          <a:xfrm>
            <a:off x="2164920" y="5163654"/>
            <a:ext cx="1789272" cy="338554"/>
          </a:xfrm>
          <a:prstGeom prst="rect">
            <a:avLst/>
          </a:prstGeom>
          <a:noFill/>
        </p:spPr>
        <p:txBody>
          <a:bodyPr wrap="none" rtlCol="0">
            <a:spAutoFit/>
          </a:bodyPr>
          <a:lstStyle/>
          <a:p>
            <a:r>
              <a:rPr lang="fr-CH" sz="1600">
                <a:solidFill>
                  <a:schemeClr val="accent5">
                    <a:lumMod val="75000"/>
                  </a:schemeClr>
                </a:solidFill>
                <a:latin typeface="Calibri Light" panose="020F0302020204030204" pitchFamily="34" charset="0"/>
                <a:cs typeface="Calibri Light" panose="020F0302020204030204" pitchFamily="34" charset="0"/>
              </a:rPr>
              <a:t>Dependent variable</a:t>
            </a:r>
            <a:endParaRPr lang="en-GB" sz="1600">
              <a:solidFill>
                <a:schemeClr val="accent5">
                  <a:lumMod val="75000"/>
                </a:schemeClr>
              </a:solidFill>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3BFE9E42-6AE2-4B94-B008-E454EC3429E9}"/>
              </a:ext>
            </a:extLst>
          </p:cNvPr>
          <p:cNvSpPr txBox="1"/>
          <p:nvPr/>
        </p:nvSpPr>
        <p:spPr>
          <a:xfrm>
            <a:off x="4229439" y="5762006"/>
            <a:ext cx="2306529" cy="338554"/>
          </a:xfrm>
          <a:prstGeom prst="rect">
            <a:avLst/>
          </a:prstGeom>
          <a:noFill/>
        </p:spPr>
        <p:txBody>
          <a:bodyPr wrap="none" rtlCol="0">
            <a:spAutoFit/>
          </a:bodyPr>
          <a:lstStyle/>
          <a:p>
            <a:r>
              <a:rPr lang="fr-CH" sz="1600">
                <a:solidFill>
                  <a:srgbClr val="00B050"/>
                </a:solidFill>
                <a:latin typeface="Calibri Light" panose="020F0302020204030204" pitchFamily="34" charset="0"/>
                <a:cs typeface="Calibri Light" panose="020F0302020204030204" pitchFamily="34" charset="0"/>
              </a:rPr>
              <a:t>Fixed independent effects</a:t>
            </a:r>
            <a:endParaRPr lang="en-GB" sz="1600">
              <a:solidFill>
                <a:srgbClr val="00B050"/>
              </a:solidFill>
              <a:latin typeface="Calibri Light" panose="020F0302020204030204" pitchFamily="34" charset="0"/>
              <a:cs typeface="Calibri Light" panose="020F0302020204030204" pitchFamily="34" charset="0"/>
            </a:endParaRPr>
          </a:p>
        </p:txBody>
      </p:sp>
      <p:sp>
        <p:nvSpPr>
          <p:cNvPr id="10" name="TextBox 9">
            <a:extLst>
              <a:ext uri="{FF2B5EF4-FFF2-40B4-BE49-F238E27FC236}">
                <a16:creationId xmlns:a16="http://schemas.microsoft.com/office/drawing/2014/main" id="{B1C6B2D9-D0E3-4122-8C20-EB2235F9FFE6}"/>
              </a:ext>
            </a:extLst>
          </p:cNvPr>
          <p:cNvSpPr txBox="1"/>
          <p:nvPr/>
        </p:nvSpPr>
        <p:spPr>
          <a:xfrm>
            <a:off x="7296594" y="5187851"/>
            <a:ext cx="1477777" cy="338554"/>
          </a:xfrm>
          <a:prstGeom prst="rect">
            <a:avLst/>
          </a:prstGeom>
          <a:noFill/>
        </p:spPr>
        <p:txBody>
          <a:bodyPr wrap="none" rtlCol="0">
            <a:spAutoFit/>
          </a:bodyPr>
          <a:lstStyle/>
          <a:p>
            <a:r>
              <a:rPr lang="fr-CH" sz="1600" dirty="0" err="1">
                <a:solidFill>
                  <a:srgbClr val="C00000"/>
                </a:solidFill>
                <a:latin typeface="Calibri Light" panose="020F0302020204030204" pitchFamily="34" charset="0"/>
                <a:cs typeface="Calibri Light" panose="020F0302020204030204" pitchFamily="34" charset="0"/>
              </a:rPr>
              <a:t>Random</a:t>
            </a:r>
            <a:r>
              <a:rPr lang="fr-CH" sz="1600" dirty="0">
                <a:solidFill>
                  <a:srgbClr val="C00000"/>
                </a:solidFill>
                <a:latin typeface="Calibri Light" panose="020F0302020204030204" pitchFamily="34" charset="0"/>
                <a:cs typeface="Calibri Light" panose="020F0302020204030204" pitchFamily="34" charset="0"/>
              </a:rPr>
              <a:t> </a:t>
            </a:r>
            <a:r>
              <a:rPr lang="fr-CH" sz="1600" dirty="0" err="1">
                <a:solidFill>
                  <a:srgbClr val="C00000"/>
                </a:solidFill>
                <a:latin typeface="Calibri Light" panose="020F0302020204030204" pitchFamily="34" charset="0"/>
                <a:cs typeface="Calibri Light" panose="020F0302020204030204" pitchFamily="34" charset="0"/>
              </a:rPr>
              <a:t>effects</a:t>
            </a:r>
            <a:endParaRPr lang="en-GB" sz="1600" dirty="0">
              <a:solidFill>
                <a:srgbClr val="C00000"/>
              </a:solidFill>
              <a:latin typeface="Calibri Light" panose="020F0302020204030204" pitchFamily="34" charset="0"/>
              <a:cs typeface="Calibri Light" panose="020F0302020204030204" pitchFamily="34" charset="0"/>
            </a:endParaRPr>
          </a:p>
        </p:txBody>
      </p:sp>
      <p:cxnSp>
        <p:nvCxnSpPr>
          <p:cNvPr id="11" name="Straight Arrow Connector 10">
            <a:extLst>
              <a:ext uri="{FF2B5EF4-FFF2-40B4-BE49-F238E27FC236}">
                <a16:creationId xmlns:a16="http://schemas.microsoft.com/office/drawing/2014/main" id="{F7CD4A0F-42E0-421A-A536-CA2363DDC4F9}"/>
              </a:ext>
            </a:extLst>
          </p:cNvPr>
          <p:cNvCxnSpPr>
            <a:cxnSpLocks/>
          </p:cNvCxnSpPr>
          <p:nvPr/>
        </p:nvCxnSpPr>
        <p:spPr>
          <a:xfrm flipH="1">
            <a:off x="3273848" y="4231481"/>
            <a:ext cx="642278" cy="879874"/>
          </a:xfrm>
          <a:prstGeom prst="straightConnector1">
            <a:avLst/>
          </a:prstGeom>
          <a:ln w="19050">
            <a:solidFill>
              <a:schemeClr val="accent5">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F9535907-9833-418D-8BDA-F29286031574}"/>
              </a:ext>
            </a:extLst>
          </p:cNvPr>
          <p:cNvCxnSpPr>
            <a:cxnSpLocks/>
          </p:cNvCxnSpPr>
          <p:nvPr/>
        </p:nvCxnSpPr>
        <p:spPr>
          <a:xfrm flipH="1">
            <a:off x="5302401" y="4231481"/>
            <a:ext cx="160606" cy="1444296"/>
          </a:xfrm>
          <a:prstGeom prst="straightConnector1">
            <a:avLst/>
          </a:prstGeom>
          <a:ln w="1905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BAF86B23-0498-4E1F-B74A-21872D99FC27}"/>
              </a:ext>
            </a:extLst>
          </p:cNvPr>
          <p:cNvCxnSpPr>
            <a:cxnSpLocks/>
          </p:cNvCxnSpPr>
          <p:nvPr/>
        </p:nvCxnSpPr>
        <p:spPr>
          <a:xfrm>
            <a:off x="7132815" y="4231481"/>
            <a:ext cx="619369" cy="879874"/>
          </a:xfrm>
          <a:prstGeom prst="straightConnector1">
            <a:avLst/>
          </a:prstGeom>
          <a:ln w="1905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26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endParaRPr lang="fr-CH" sz="1600">
              <a:latin typeface="Times New Roman" panose="02020603050405020304" pitchFamily="18" charset="0"/>
              <a:cs typeface="Times New Roman" panose="02020603050405020304" pitchFamily="18" charset="0"/>
            </a:endParaRPr>
          </a:p>
          <a:p>
            <a:pPr marL="0" indent="0">
              <a:buNone/>
            </a:pPr>
            <a:r>
              <a:rPr lang="en-GB" sz="1400">
                <a:latin typeface="Courier New" panose="02070309020205020404" pitchFamily="49" charset="0"/>
                <a:cs typeface="Courier New" panose="02070309020205020404" pitchFamily="49" charset="0"/>
              </a:rPr>
              <a:t>	rint &lt;- lmer(Attention ~ </a:t>
            </a:r>
            <a:r>
              <a:rPr lang="en-GB" sz="1400" b="1">
                <a:solidFill>
                  <a:srgbClr val="00B050"/>
                </a:solidFill>
                <a:latin typeface="Courier New" panose="02070309020205020404" pitchFamily="49" charset="0"/>
                <a:cs typeface="Courier New" panose="02070309020205020404" pitchFamily="49" charset="0"/>
              </a:rPr>
              <a:t>1 + Deprivation</a:t>
            </a:r>
            <a:r>
              <a:rPr lang="en-GB" sz="1400">
                <a:solidFill>
                  <a:srgbClr val="00B050"/>
                </a:solidFill>
                <a:latin typeface="Courier New" panose="02070309020205020404" pitchFamily="49" charset="0"/>
                <a:cs typeface="Courier New" panose="02070309020205020404" pitchFamily="49" charset="0"/>
              </a:rPr>
              <a:t> </a:t>
            </a:r>
            <a:r>
              <a:rPr lang="en-GB" sz="1400">
                <a:latin typeface="Courier New" panose="02070309020205020404" pitchFamily="49" charset="0"/>
                <a:cs typeface="Courier New" panose="02070309020205020404" pitchFamily="49" charset="0"/>
              </a:rPr>
              <a:t>+ </a:t>
            </a:r>
            <a:r>
              <a:rPr lang="en-GB" sz="1400" b="1">
                <a:solidFill>
                  <a:srgbClr val="C00000"/>
                </a:solidFill>
                <a:latin typeface="Courier New" panose="02070309020205020404" pitchFamily="49" charset="0"/>
                <a:cs typeface="Courier New" panose="02070309020205020404" pitchFamily="49" charset="0"/>
              </a:rPr>
              <a:t>(1|Subject)</a:t>
            </a:r>
            <a:r>
              <a:rPr lang="en-GB" sz="1400">
                <a:latin typeface="Courier New" panose="02070309020205020404" pitchFamily="49" charset="0"/>
                <a:cs typeface="Courier New" panose="02070309020205020404" pitchFamily="49" charset="0"/>
              </a:rPr>
              <a:t>,data=sleep)</a:t>
            </a:r>
          </a:p>
          <a:p>
            <a:pPr marL="0" indent="0">
              <a:buNone/>
            </a:pPr>
            <a:endParaRPr lang="fr-CH" sz="1600">
              <a:latin typeface="Times New Roman" panose="02020603050405020304" pitchFamily="18" charset="0"/>
              <a:cs typeface="Times New Roman" panose="02020603050405020304" pitchFamily="18" charset="0"/>
            </a:endParaRPr>
          </a:p>
          <a:p>
            <a:r>
              <a:rPr lang="fr-CH" sz="1600">
                <a:latin typeface="Calibri Light" panose="020F0302020204030204" pitchFamily="34" charset="0"/>
                <a:cs typeface="Calibri Light" panose="020F0302020204030204" pitchFamily="34" charset="0"/>
              </a:rPr>
              <a:t>The dependent and independent variables are separated by the tilde operator ( </a:t>
            </a:r>
            <a:r>
              <a:rPr lang="fr-CH" sz="1600" b="1">
                <a:latin typeface="Calibri Light" panose="020F0302020204030204" pitchFamily="34" charset="0"/>
                <a:cs typeface="Calibri Light" panose="020F0302020204030204" pitchFamily="34" charset="0"/>
              </a:rPr>
              <a:t>~</a:t>
            </a:r>
            <a:r>
              <a:rPr lang="fr-CH" sz="1600">
                <a:latin typeface="Calibri Light" panose="020F0302020204030204" pitchFamily="34" charset="0"/>
                <a:cs typeface="Calibri Light" panose="020F0302020204030204" pitchFamily="34" charset="0"/>
              </a:rPr>
              <a:t> ).  Among the fixed IVs, we specify a (population) </a:t>
            </a:r>
            <a:r>
              <a:rPr lang="fr-CH" sz="1600" b="1">
                <a:solidFill>
                  <a:srgbClr val="00B050"/>
                </a:solidFill>
                <a:latin typeface="Calibri Light" panose="020F0302020204030204" pitchFamily="34" charset="0"/>
                <a:cs typeface="Calibri Light" panose="020F0302020204030204" pitchFamily="34" charset="0"/>
              </a:rPr>
              <a:t>intercept</a:t>
            </a:r>
            <a:r>
              <a:rPr lang="fr-CH" sz="1600">
                <a:latin typeface="Calibri Light" panose="020F0302020204030204" pitchFamily="34" charset="0"/>
                <a:cs typeface="Calibri Light" panose="020F0302020204030204" pitchFamily="34" charset="0"/>
              </a:rPr>
              <a:t>, denoted by the </a:t>
            </a:r>
            <a:r>
              <a:rPr lang="fr-CH" sz="1600" b="1">
                <a:solidFill>
                  <a:srgbClr val="00B050"/>
                </a:solidFill>
                <a:latin typeface="Calibri Light" panose="020F0302020204030204" pitchFamily="34" charset="0"/>
                <a:cs typeface="Calibri Light" panose="020F0302020204030204" pitchFamily="34" charset="0"/>
              </a:rPr>
              <a:t>1</a:t>
            </a:r>
            <a:r>
              <a:rPr lang="fr-CH" sz="1600">
                <a:latin typeface="Calibri Light" panose="020F0302020204030204" pitchFamily="34" charset="0"/>
                <a:cs typeface="Calibri Light" panose="020F0302020204030204" pitchFamily="34" charset="0"/>
              </a:rPr>
              <a:t>, plus an effect for </a:t>
            </a:r>
            <a:r>
              <a:rPr lang="fr-CH" sz="1600" b="1">
                <a:solidFill>
                  <a:srgbClr val="00B050"/>
                </a:solidFill>
                <a:latin typeface="Calibri Light" panose="020F0302020204030204" pitchFamily="34" charset="0"/>
                <a:cs typeface="Calibri Light" panose="020F0302020204030204" pitchFamily="34" charset="0"/>
              </a:rPr>
              <a:t>Deprivation</a:t>
            </a:r>
            <a:r>
              <a:rPr lang="fr-CH" sz="1600">
                <a:latin typeface="Calibri Light" panose="020F0302020204030204" pitchFamily="34" charset="0"/>
                <a:cs typeface="Calibri Light" panose="020F0302020204030204" pitchFamily="34" charset="0"/>
              </a:rPr>
              <a:t>. This part of the formula is identical to how the </a:t>
            </a:r>
            <a:r>
              <a:rPr lang="fr-CH" sz="1400">
                <a:latin typeface="Courier New" panose="02070309020205020404" pitchFamily="49" charset="0"/>
                <a:cs typeface="Courier New" panose="02070309020205020404" pitchFamily="49" charset="0"/>
              </a:rPr>
              <a:t>lm</a:t>
            </a:r>
            <a:r>
              <a:rPr lang="fr-CH" sz="1600">
                <a:latin typeface="Times New Roman" panose="02020603050405020304" pitchFamily="18" charset="0"/>
                <a:cs typeface="Times New Roman" panose="02020603050405020304" pitchFamily="18" charset="0"/>
              </a:rPr>
              <a:t> </a:t>
            </a:r>
            <a:r>
              <a:rPr lang="fr-CH" sz="1600">
                <a:latin typeface="Calibri Light" panose="020F0302020204030204" pitchFamily="34" charset="0"/>
                <a:cs typeface="Calibri Light" panose="020F0302020204030204" pitchFamily="34" charset="0"/>
              </a:rPr>
              <a:t>function specifies ordinary regression models.*</a:t>
            </a:r>
          </a:p>
          <a:p>
            <a:endParaRPr lang="fr-CH" sz="1600">
              <a:latin typeface="Times New Roman" panose="02020603050405020304" pitchFamily="18" charset="0"/>
              <a:cs typeface="Times New Roman" panose="02020603050405020304" pitchFamily="18" charset="0"/>
            </a:endParaRPr>
          </a:p>
          <a:p>
            <a:r>
              <a:rPr lang="fr-CH" sz="1600">
                <a:latin typeface="Calibri Light" panose="020F0302020204030204" pitchFamily="34" charset="0"/>
                <a:cs typeface="Calibri Light" panose="020F0302020204030204" pitchFamily="34" charset="0"/>
              </a:rPr>
              <a:t>Following the fixed variables, a random effects part is specified, which is separated between brackets, and which can be recognized by the appearance of the vertical stroke operator (</a:t>
            </a:r>
            <a:r>
              <a:rPr lang="fr-CH" sz="1600" b="1">
                <a:latin typeface="Calibri Light" panose="020F0302020204030204" pitchFamily="34" charset="0"/>
                <a:cs typeface="Calibri Light" panose="020F0302020204030204" pitchFamily="34" charset="0"/>
              </a:rPr>
              <a:t> </a:t>
            </a:r>
            <a:r>
              <a:rPr lang="fr-CH" sz="1600" b="1">
                <a:solidFill>
                  <a:srgbClr val="C00000"/>
                </a:solidFill>
                <a:latin typeface="Calibri Light" panose="020F0302020204030204" pitchFamily="34" charset="0"/>
                <a:cs typeface="Calibri Light" panose="020F0302020204030204" pitchFamily="34" charset="0"/>
              </a:rPr>
              <a:t>|</a:t>
            </a:r>
            <a:r>
              <a:rPr lang="fr-CH" sz="1600" b="1">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To the right of the vertical stroke, we specify a variable that contains repeated measurements (here </a:t>
            </a:r>
            <a:r>
              <a:rPr lang="fr-CH" sz="1600" b="1">
                <a:solidFill>
                  <a:srgbClr val="C00000"/>
                </a:solidFill>
                <a:latin typeface="Calibri Light" panose="020F0302020204030204" pitchFamily="34" charset="0"/>
                <a:cs typeface="Calibri Light" panose="020F0302020204030204" pitchFamily="34" charset="0"/>
              </a:rPr>
              <a:t>Subject</a:t>
            </a:r>
            <a:r>
              <a:rPr lang="fr-CH" sz="1600">
                <a:latin typeface="Calibri Light" panose="020F0302020204030204" pitchFamily="34" charset="0"/>
                <a:cs typeface="Calibri Light" panose="020F0302020204030204" pitchFamily="34" charset="0"/>
              </a:rPr>
              <a:t>). To the left of the vertical stroke, we specifiy a random effects formula. If we only want a random intercept within subjects, we put the number </a:t>
            </a:r>
            <a:r>
              <a:rPr lang="fr-CH" sz="1600" b="1">
                <a:solidFill>
                  <a:srgbClr val="C00000"/>
                </a:solidFill>
                <a:latin typeface="Calibri Light" panose="020F0302020204030204" pitchFamily="34" charset="0"/>
                <a:cs typeface="Calibri Light" panose="020F0302020204030204" pitchFamily="34" charset="0"/>
              </a:rPr>
              <a:t>1</a:t>
            </a:r>
            <a:r>
              <a:rPr lang="fr-CH" sz="1600">
                <a:latin typeface="Calibri Light" panose="020F0302020204030204" pitchFamily="34" charset="0"/>
                <a:cs typeface="Calibri Light" panose="020F0302020204030204" pitchFamily="34" charset="0"/>
              </a:rPr>
              <a:t>, and nothing more.</a:t>
            </a:r>
          </a:p>
          <a:p>
            <a:endParaRPr lang="fr-CH" sz="1600">
              <a:latin typeface="Times New Roman" panose="02020603050405020304" pitchFamily="18" charset="0"/>
              <a:cs typeface="Times New Roman" panose="02020603050405020304" pitchFamily="18" charset="0"/>
            </a:endParaRPr>
          </a:p>
          <a:p>
            <a:r>
              <a:rPr lang="fr-CH" sz="1600">
                <a:latin typeface="Calibri Light" panose="020F0302020204030204" pitchFamily="34" charset="0"/>
                <a:cs typeface="Calibri Light" panose="020F0302020204030204" pitchFamily="34" charset="0"/>
              </a:rPr>
              <a:t>The special random effects notation is basically telling R that there is clustering of repeated data within subjects!</a:t>
            </a: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Fitting the model in R</a:t>
            </a:r>
            <a:endParaRPr lang="en-GB" sz="320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D6667E51-1806-4892-AE8E-ECB180509056}"/>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3690ED0-2744-41BC-9A2A-FD53D97D66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2" name="TextBox 1">
            <a:extLst>
              <a:ext uri="{FF2B5EF4-FFF2-40B4-BE49-F238E27FC236}">
                <a16:creationId xmlns:a16="http://schemas.microsoft.com/office/drawing/2014/main" id="{3E78F5F5-A26D-4119-AD94-CF94A91D2950}"/>
              </a:ext>
            </a:extLst>
          </p:cNvPr>
          <p:cNvSpPr txBox="1"/>
          <p:nvPr/>
        </p:nvSpPr>
        <p:spPr>
          <a:xfrm>
            <a:off x="6556365" y="6294399"/>
            <a:ext cx="5349093" cy="276999"/>
          </a:xfrm>
          <a:prstGeom prst="rect">
            <a:avLst/>
          </a:prstGeom>
          <a:noFill/>
        </p:spPr>
        <p:txBody>
          <a:bodyPr wrap="none" rtlCol="0">
            <a:spAutoFit/>
          </a:bodyPr>
          <a:lstStyle/>
          <a:p>
            <a:r>
              <a:rPr lang="en-US" sz="1200">
                <a:latin typeface="Calibri Light" panose="020F0302020204030204" pitchFamily="34" charset="0"/>
                <a:cs typeface="Calibri Light" panose="020F0302020204030204" pitchFamily="34" charset="0"/>
              </a:rPr>
              <a:t>*Also many other models in R use formula interfaces, e.g., machine learning models!</a:t>
            </a:r>
            <a:endParaRPr lang="en-CH" sz="12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71652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dirty="0">
                <a:latin typeface="Calibri Light" panose="020F0302020204030204" pitchFamily="34" charset="0"/>
                <a:cs typeface="Calibri Light" panose="020F0302020204030204" pitchFamily="34" charset="0"/>
              </a:rPr>
              <a:t>The </a:t>
            </a:r>
            <a:r>
              <a:rPr lang="fr-CH" sz="1600" dirty="0" err="1">
                <a:latin typeface="Courier New" panose="02070309020205020404" pitchFamily="49" charset="0"/>
                <a:cs typeface="Courier New" panose="02070309020205020404" pitchFamily="49" charset="0"/>
              </a:rPr>
              <a:t>lmer</a:t>
            </a:r>
            <a:r>
              <a:rPr lang="fr-CH" sz="1600" dirty="0">
                <a:latin typeface="Times New Roman" panose="02020603050405020304" pitchFamily="18" charset="0"/>
                <a:cs typeface="Times New Roman" panose="02020603050405020304" pitchFamily="18" charset="0"/>
              </a:rPr>
              <a:t> </a:t>
            </a:r>
            <a:r>
              <a:rPr lang="fr-CH" sz="1600" dirty="0" err="1">
                <a:latin typeface="Calibri Light" panose="020F0302020204030204" pitchFamily="34" charset="0"/>
                <a:cs typeface="Calibri Light" panose="020F0302020204030204" pitchFamily="34" charset="0"/>
              </a:rPr>
              <a:t>function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fits</a:t>
            </a:r>
            <a:r>
              <a:rPr lang="fr-CH" sz="1600" dirty="0">
                <a:latin typeface="Calibri Light" panose="020F0302020204030204" pitchFamily="34" charset="0"/>
                <a:cs typeface="Calibri Light" panose="020F0302020204030204" pitchFamily="34" charset="0"/>
              </a:rPr>
              <a:t> the model for us, and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have </a:t>
            </a:r>
            <a:r>
              <a:rPr lang="fr-CH" sz="1600" dirty="0" err="1">
                <a:latin typeface="Calibri Light" panose="020F0302020204030204" pitchFamily="34" charset="0"/>
                <a:cs typeface="Calibri Light" panose="020F0302020204030204" pitchFamily="34" charset="0"/>
              </a:rPr>
              <a:t>asked</a:t>
            </a:r>
            <a:r>
              <a:rPr lang="fr-CH" sz="1600" dirty="0">
                <a:latin typeface="Calibri Light" panose="020F0302020204030204" pitchFamily="34" charset="0"/>
                <a:cs typeface="Calibri Light" panose="020F0302020204030204" pitchFamily="34" charset="0"/>
              </a:rPr>
              <a:t> for the model to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stored</a:t>
            </a:r>
            <a:r>
              <a:rPr lang="fr-CH" sz="1600" dirty="0">
                <a:latin typeface="Calibri Light" panose="020F0302020204030204" pitchFamily="34" charset="0"/>
                <a:cs typeface="Calibri Light" panose="020F0302020204030204" pitchFamily="34" charset="0"/>
              </a:rPr>
              <a:t> in the </a:t>
            </a:r>
            <a:r>
              <a:rPr lang="fr-CH" sz="1600" dirty="0" err="1">
                <a:latin typeface="Calibri Light" panose="020F0302020204030204" pitchFamily="34" charset="0"/>
                <a:cs typeface="Calibri Light" panose="020F0302020204030204" pitchFamily="34" charset="0"/>
              </a:rPr>
              <a:t>object</a:t>
            </a:r>
            <a:r>
              <a:rPr lang="fr-CH" sz="1600" dirty="0">
                <a:latin typeface="Calibri Light" panose="020F0302020204030204" pitchFamily="34" charset="0"/>
                <a:cs typeface="Calibri Light" panose="020F0302020204030204" pitchFamily="34" charset="0"/>
              </a:rPr>
              <a:t> </a:t>
            </a:r>
            <a:r>
              <a:rPr lang="fr-CH" sz="1400" dirty="0" err="1">
                <a:latin typeface="Courier New" panose="02070309020205020404" pitchFamily="49" charset="0"/>
                <a:cs typeface="Courier New" panose="02070309020205020404" pitchFamily="49" charset="0"/>
              </a:rPr>
              <a:t>rint</a:t>
            </a:r>
            <a:r>
              <a:rPr lang="fr-CH" sz="1600" dirty="0">
                <a:latin typeface="Times New Roman" panose="02020603050405020304" pitchFamily="18" charset="0"/>
                <a:cs typeface="Times New Roman" panose="02020603050405020304" pitchFamily="18" charset="0"/>
              </a:rPr>
              <a:t> </a:t>
            </a:r>
            <a:r>
              <a:rPr lang="fr-CH" sz="1600" dirty="0">
                <a:latin typeface="Calibri Light" panose="020F0302020204030204" pitchFamily="34" charset="0"/>
                <a:cs typeface="Calibri Light" panose="020F0302020204030204" pitchFamily="34" charset="0"/>
              </a:rPr>
              <a:t>(as </a:t>
            </a:r>
            <a:r>
              <a:rPr lang="fr-CH" sz="1600" dirty="0" err="1">
                <a:latin typeface="Calibri Light" panose="020F0302020204030204" pitchFamily="34" charset="0"/>
                <a:cs typeface="Calibri Light" panose="020F0302020204030204" pitchFamily="34" charset="0"/>
              </a:rPr>
              <a:t>specified</a:t>
            </a:r>
            <a:r>
              <a:rPr lang="fr-CH" sz="1600" dirty="0">
                <a:latin typeface="Calibri Light" panose="020F0302020204030204" pitchFamily="34" charset="0"/>
                <a:cs typeface="Calibri Light" panose="020F0302020204030204" pitchFamily="34" charset="0"/>
              </a:rPr>
              <a:t> by the </a:t>
            </a:r>
            <a:r>
              <a:rPr lang="fr-CH" sz="1600" dirty="0" err="1">
                <a:latin typeface="Calibri Light" panose="020F0302020204030204" pitchFamily="34" charset="0"/>
                <a:cs typeface="Calibri Light" panose="020F0302020204030204" pitchFamily="34" charset="0"/>
              </a:rPr>
              <a:t>assignment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operator</a:t>
            </a:r>
            <a:r>
              <a:rPr lang="fr-CH" sz="1600" dirty="0">
                <a:latin typeface="Calibri Light" panose="020F0302020204030204" pitchFamily="34" charset="0"/>
                <a:cs typeface="Calibri Light" panose="020F0302020204030204" pitchFamily="34" charset="0"/>
              </a:rPr>
              <a:t>, </a:t>
            </a:r>
            <a:r>
              <a:rPr lang="fr-CH" sz="1200" dirty="0">
                <a:latin typeface="Courier New" panose="02070309020205020404" pitchFamily="49" charset="0"/>
                <a:cs typeface="Courier New" panose="02070309020205020404" pitchFamily="49" charset="0"/>
              </a:rPr>
              <a:t>&lt;-</a:t>
            </a:r>
            <a:r>
              <a:rPr lang="fr-CH" sz="1600" dirty="0">
                <a:latin typeface="Calibri Light" panose="020F0302020204030204" pitchFamily="34" charset="0"/>
                <a:cs typeface="Calibri Light" panose="020F0302020204030204" pitchFamily="34" charset="0"/>
              </a:rPr>
              <a:t> ). Next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request</a:t>
            </a:r>
            <a:r>
              <a:rPr lang="fr-CH" sz="1600" dirty="0">
                <a:latin typeface="Calibri Light" panose="020F0302020204030204" pitchFamily="34" charset="0"/>
                <a:cs typeface="Calibri Light" panose="020F0302020204030204" pitchFamily="34" charset="0"/>
              </a:rPr>
              <a:t> a model </a:t>
            </a:r>
            <a:r>
              <a:rPr lang="fr-CH" sz="1600" dirty="0" err="1">
                <a:latin typeface="Calibri Light" panose="020F0302020204030204" pitchFamily="34" charset="0"/>
                <a:cs typeface="Calibri Light" panose="020F0302020204030204" pitchFamily="34" charset="0"/>
              </a:rPr>
              <a:t>summary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the </a:t>
            </a:r>
            <a:r>
              <a:rPr lang="fr-CH" sz="1400" dirty="0" err="1">
                <a:latin typeface="Courier New" panose="02070309020205020404" pitchFamily="49" charset="0"/>
                <a:cs typeface="Courier New" panose="02070309020205020404" pitchFamily="49" charset="0"/>
              </a:rPr>
              <a:t>summary</a:t>
            </a:r>
            <a:r>
              <a:rPr lang="fr-CH" sz="1600" dirty="0">
                <a:latin typeface="Times New Roman" panose="02020603050405020304" pitchFamily="18" charset="0"/>
                <a:cs typeface="Times New Roman" panose="02020603050405020304" pitchFamily="18" charset="0"/>
              </a:rPr>
              <a:t> </a:t>
            </a:r>
            <a:r>
              <a:rPr lang="fr-CH" sz="1600" dirty="0" err="1">
                <a:latin typeface="Calibri Light" panose="020F0302020204030204" pitchFamily="34" charset="0"/>
                <a:cs typeface="Calibri Light" panose="020F0302020204030204" pitchFamily="34" charset="0"/>
              </a:rPr>
              <a:t>function</a:t>
            </a:r>
            <a:r>
              <a:rPr lang="fr-CH" sz="1600" dirty="0">
                <a:latin typeface="Calibri Light" panose="020F0302020204030204" pitchFamily="34" charset="0"/>
                <a:cs typeface="Calibri Light" panose="020F0302020204030204" pitchFamily="34" charset="0"/>
              </a:rPr>
              <a:t>.</a:t>
            </a:r>
          </a:p>
          <a:p>
            <a:endParaRPr lang="fr-CH" sz="1600" dirty="0">
              <a:latin typeface="Times New Roman" panose="02020603050405020304" pitchFamily="18" charset="0"/>
              <a:cs typeface="Times New Roman" panose="02020603050405020304" pitchFamily="18" charset="0"/>
            </a:endParaRPr>
          </a:p>
          <a:p>
            <a:pPr marL="0" indent="0">
              <a:buNone/>
            </a:pPr>
            <a:r>
              <a:rPr lang="en-GB" sz="1100" dirty="0">
                <a:latin typeface="Courier New" panose="02070309020205020404" pitchFamily="49" charset="0"/>
                <a:cs typeface="Courier New" panose="02070309020205020404" pitchFamily="49" charset="0"/>
              </a:rPr>
              <a:t>	</a:t>
            </a:r>
            <a:r>
              <a:rPr lang="en-GB" sz="1100" dirty="0" err="1">
                <a:latin typeface="Courier New" panose="02070309020205020404" pitchFamily="49" charset="0"/>
                <a:cs typeface="Courier New" panose="02070309020205020404" pitchFamily="49" charset="0"/>
              </a:rPr>
              <a:t>rint</a:t>
            </a:r>
            <a:r>
              <a:rPr lang="en-GB" sz="1100" dirty="0">
                <a:latin typeface="Courier New" panose="02070309020205020404" pitchFamily="49" charset="0"/>
                <a:cs typeface="Courier New" panose="02070309020205020404" pitchFamily="49" charset="0"/>
              </a:rPr>
              <a:t> &lt;- </a:t>
            </a:r>
            <a:r>
              <a:rPr lang="en-GB" sz="1100" dirty="0" err="1">
                <a:latin typeface="Courier New" panose="02070309020205020404" pitchFamily="49" charset="0"/>
                <a:cs typeface="Courier New" panose="02070309020205020404" pitchFamily="49" charset="0"/>
              </a:rPr>
              <a:t>lmer</a:t>
            </a:r>
            <a:r>
              <a:rPr lang="en-GB" sz="1100" dirty="0">
                <a:latin typeface="Courier New" panose="02070309020205020404" pitchFamily="49" charset="0"/>
                <a:cs typeface="Courier New" panose="02070309020205020404" pitchFamily="49" charset="0"/>
              </a:rPr>
              <a:t>(Attention ~ 1 + Deprivation + (1|Subject),data=sleep)</a:t>
            </a:r>
          </a:p>
          <a:p>
            <a:pPr marL="0" indent="0">
              <a:buNone/>
            </a:pPr>
            <a:r>
              <a:rPr lang="fr-CH" sz="1100" dirty="0">
                <a:latin typeface="Courier New" panose="02070309020205020404" pitchFamily="49" charset="0"/>
                <a:cs typeface="Courier New" panose="02070309020205020404" pitchFamily="49" charset="0"/>
              </a:rPr>
              <a:t>	</a:t>
            </a:r>
            <a:r>
              <a:rPr lang="fr-CH" sz="1100" dirty="0" err="1">
                <a:latin typeface="Courier New" panose="02070309020205020404" pitchFamily="49" charset="0"/>
                <a:cs typeface="Courier New" panose="02070309020205020404" pitchFamily="49" charset="0"/>
              </a:rPr>
              <a:t>summary</a:t>
            </a:r>
            <a:r>
              <a:rPr lang="fr-CH" sz="1100" dirty="0">
                <a:latin typeface="Courier New" panose="02070309020205020404" pitchFamily="49" charset="0"/>
                <a:cs typeface="Courier New" panose="02070309020205020404" pitchFamily="49" charset="0"/>
              </a:rPr>
              <a:t>(</a:t>
            </a:r>
            <a:r>
              <a:rPr lang="fr-CH" sz="1100" dirty="0" err="1">
                <a:latin typeface="Courier New" panose="02070309020205020404" pitchFamily="49" charset="0"/>
                <a:cs typeface="Courier New" panose="02070309020205020404" pitchFamily="49" charset="0"/>
              </a:rPr>
              <a:t>rint</a:t>
            </a:r>
            <a:r>
              <a:rPr lang="fr-CH" sz="1100" dirty="0">
                <a:latin typeface="Courier New" panose="02070309020205020404" pitchFamily="49" charset="0"/>
                <a:cs typeface="Courier New" panose="02070309020205020404" pitchFamily="49" charset="0"/>
              </a:rPr>
              <a:t>)</a:t>
            </a:r>
            <a:endParaRPr lang="en-GB" sz="1100" dirty="0">
              <a:latin typeface="Courier New" panose="02070309020205020404" pitchFamily="49" charset="0"/>
              <a:cs typeface="Courier New" panose="02070309020205020404" pitchFamily="49" charset="0"/>
            </a:endParaRPr>
          </a:p>
          <a:p>
            <a:pPr marL="0" indent="0">
              <a:buNone/>
            </a:pPr>
            <a:endParaRPr lang="fr-CH" sz="1600" dirty="0">
              <a:latin typeface="Times New Roman" panose="02020603050405020304" pitchFamily="18" charset="0"/>
              <a:cs typeface="Times New Roman" panose="02020603050405020304" pitchFamily="18" charset="0"/>
            </a:endParaRPr>
          </a:p>
          <a:p>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summary</a:t>
            </a:r>
            <a:r>
              <a:rPr lang="fr-CH" sz="1600" dirty="0">
                <a:latin typeface="Calibri Light" panose="020F0302020204030204" pitchFamily="34" charset="0"/>
                <a:cs typeface="Calibri Light" panose="020F0302020204030204" pitchFamily="34" charset="0"/>
              </a:rPr>
              <a:t> output first displays information about the </a:t>
            </a:r>
            <a:r>
              <a:rPr lang="fr-CH" sz="1600" dirty="0" err="1">
                <a:latin typeface="Calibri Light" panose="020F0302020204030204" pitchFamily="34" charset="0"/>
                <a:cs typeface="Calibri Light" panose="020F0302020204030204" pitchFamily="34" charset="0"/>
              </a:rPr>
              <a:t>fitting</a:t>
            </a:r>
            <a:r>
              <a:rPr lang="fr-CH" sz="1600" dirty="0">
                <a:latin typeface="Calibri Light" panose="020F0302020204030204" pitchFamily="34" charset="0"/>
                <a:cs typeface="Calibri Light" panose="020F0302020204030204" pitchFamily="34" charset="0"/>
              </a:rPr>
              <a:t> process, and the </a:t>
            </a:r>
            <a:r>
              <a:rPr lang="fr-CH" sz="1600" dirty="0" err="1">
                <a:latin typeface="Calibri Light" panose="020F0302020204030204" pitchFamily="34" charset="0"/>
                <a:cs typeface="Calibri Light" panose="020F0302020204030204" pitchFamily="34" charset="0"/>
              </a:rPr>
              <a:t>estimated</a:t>
            </a:r>
            <a:r>
              <a:rPr lang="fr-CH" sz="1600" dirty="0">
                <a:latin typeface="Calibri Light" panose="020F0302020204030204" pitchFamily="34" charset="0"/>
                <a:cs typeface="Calibri Light" panose="020F0302020204030204" pitchFamily="34" charset="0"/>
              </a:rPr>
              <a:t> model </a:t>
            </a:r>
            <a:r>
              <a:rPr lang="fr-CH" sz="1600" dirty="0" err="1">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a:t>
            </a:r>
          </a:p>
          <a:p>
            <a:pPr marL="0" indent="0">
              <a:buNone/>
            </a:pPr>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Fitting the model in R</a:t>
            </a:r>
            <a:endParaRPr lang="en-GB" sz="320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D6667E51-1806-4892-AE8E-ECB180509056}"/>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3690ED0-2744-41BC-9A2A-FD53D97D66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2" name="Rectangle 1">
            <a:extLst>
              <a:ext uri="{FF2B5EF4-FFF2-40B4-BE49-F238E27FC236}">
                <a16:creationId xmlns:a16="http://schemas.microsoft.com/office/drawing/2014/main" id="{7AF33B2B-4A4B-4FB5-B83D-C29BDED03E81}"/>
              </a:ext>
            </a:extLst>
          </p:cNvPr>
          <p:cNvSpPr/>
          <p:nvPr/>
        </p:nvSpPr>
        <p:spPr>
          <a:xfrm>
            <a:off x="2135560" y="3717032"/>
            <a:ext cx="5400600" cy="2631490"/>
          </a:xfrm>
          <a:prstGeom prst="rect">
            <a:avLst/>
          </a:prstGeom>
          <a:ln>
            <a:solidFill>
              <a:schemeClr val="tx1">
                <a:lumMod val="50000"/>
                <a:lumOff val="50000"/>
              </a:schemeClr>
            </a:solidFill>
            <a:prstDash val="dash"/>
          </a:ln>
        </p:spPr>
        <p:txBody>
          <a:bodyPr wrap="square">
            <a:spAutoFit/>
          </a:bodyPr>
          <a:lstStyle/>
          <a:p>
            <a:r>
              <a:rPr lang="fr-CH" sz="1100" dirty="0" err="1">
                <a:latin typeface="Courier New" panose="02070309020205020404" pitchFamily="49" charset="0"/>
                <a:cs typeface="Courier New" panose="02070309020205020404" pitchFamily="49" charset="0"/>
              </a:rPr>
              <a:t>Linear</a:t>
            </a:r>
            <a:r>
              <a:rPr lang="fr-CH" sz="1100" dirty="0">
                <a:latin typeface="Courier New" panose="02070309020205020404" pitchFamily="49" charset="0"/>
                <a:cs typeface="Courier New" panose="02070309020205020404" pitchFamily="49" charset="0"/>
              </a:rPr>
              <a:t> mixed model fit by REML </a:t>
            </a:r>
          </a:p>
          <a:p>
            <a:r>
              <a:rPr lang="fr-CH" sz="1100" dirty="0">
                <a:latin typeface="Courier New" panose="02070309020205020404" pitchFamily="49" charset="0"/>
                <a:cs typeface="Courier New" panose="02070309020205020404" pitchFamily="49" charset="0"/>
              </a:rPr>
              <a:t>Formula: Attention ~ 1 + </a:t>
            </a:r>
            <a:r>
              <a:rPr lang="fr-CH" sz="1100" dirty="0" err="1">
                <a:latin typeface="Courier New" panose="02070309020205020404" pitchFamily="49" charset="0"/>
                <a:cs typeface="Courier New" panose="02070309020205020404" pitchFamily="49" charset="0"/>
              </a:rPr>
              <a:t>Deprivation</a:t>
            </a:r>
            <a:r>
              <a:rPr lang="fr-CH" sz="1100" dirty="0">
                <a:latin typeface="Courier New" panose="02070309020205020404" pitchFamily="49" charset="0"/>
                <a:cs typeface="Courier New" panose="02070309020205020404" pitchFamily="49" charset="0"/>
              </a:rPr>
              <a:t> + (1 | </a:t>
            </a:r>
            <a:r>
              <a:rPr lang="fr-CH" sz="1100" dirty="0" err="1">
                <a:latin typeface="Courier New" panose="02070309020205020404" pitchFamily="49" charset="0"/>
                <a:cs typeface="Courier New" panose="02070309020205020404" pitchFamily="49" charset="0"/>
              </a:rPr>
              <a:t>Subject</a:t>
            </a:r>
            <a:r>
              <a:rPr lang="fr-CH" sz="1100" dirty="0">
                <a:latin typeface="Courier New" panose="02070309020205020404" pitchFamily="49" charset="0"/>
                <a:cs typeface="Courier New" panose="02070309020205020404" pitchFamily="49" charset="0"/>
              </a:rPr>
              <a:t>)</a:t>
            </a:r>
          </a:p>
          <a:p>
            <a:r>
              <a:rPr lang="fr-CH" sz="1100" dirty="0">
                <a:latin typeface="Courier New" panose="02070309020205020404" pitchFamily="49" charset="0"/>
                <a:cs typeface="Courier New" panose="02070309020205020404" pitchFamily="49" charset="0"/>
              </a:rPr>
              <a:t>Data: </a:t>
            </a:r>
            <a:r>
              <a:rPr lang="fr-CH" sz="1100" dirty="0" err="1">
                <a:latin typeface="Courier New" panose="02070309020205020404" pitchFamily="49" charset="0"/>
                <a:cs typeface="Courier New" panose="02070309020205020404" pitchFamily="49" charset="0"/>
              </a:rPr>
              <a:t>sleep</a:t>
            </a:r>
            <a:endParaRPr lang="fr-CH" sz="1100" dirty="0">
              <a:latin typeface="Courier New" panose="02070309020205020404" pitchFamily="49" charset="0"/>
              <a:cs typeface="Courier New" panose="02070309020205020404" pitchFamily="49" charset="0"/>
            </a:endParaRPr>
          </a:p>
          <a:p>
            <a:r>
              <a:rPr lang="fr-CH" sz="1100" dirty="0">
                <a:latin typeface="Courier New" panose="02070309020205020404" pitchFamily="49" charset="0"/>
                <a:cs typeface="Courier New" panose="02070309020205020404" pitchFamily="49" charset="0"/>
              </a:rPr>
              <a:t>REML </a:t>
            </a:r>
            <a:r>
              <a:rPr lang="fr-CH" sz="1100" dirty="0" err="1">
                <a:latin typeface="Courier New" panose="02070309020205020404" pitchFamily="49" charset="0"/>
                <a:cs typeface="Courier New" panose="02070309020205020404" pitchFamily="49" charset="0"/>
              </a:rPr>
              <a:t>criterion</a:t>
            </a:r>
            <a:r>
              <a:rPr lang="fr-CH" sz="1100" dirty="0">
                <a:latin typeface="Courier New" panose="02070309020205020404" pitchFamily="49" charset="0"/>
                <a:cs typeface="Courier New" panose="02070309020205020404" pitchFamily="49" charset="0"/>
              </a:rPr>
              <a:t> at convergence: 542.4</a:t>
            </a:r>
          </a:p>
          <a:p>
            <a:endParaRPr lang="fr-CH" sz="1100" dirty="0">
              <a:latin typeface="Courier New" panose="02070309020205020404" pitchFamily="49" charset="0"/>
              <a:cs typeface="Courier New" panose="02070309020205020404" pitchFamily="49" charset="0"/>
            </a:endParaRPr>
          </a:p>
          <a:p>
            <a:r>
              <a:rPr lang="fr-CH" sz="1100" dirty="0" err="1">
                <a:latin typeface="Courier New" panose="02070309020205020404" pitchFamily="49" charset="0"/>
                <a:cs typeface="Courier New" panose="02070309020205020404" pitchFamily="49" charset="0"/>
              </a:rPr>
              <a:t>Random</a:t>
            </a:r>
            <a:r>
              <a:rPr lang="fr-CH" sz="1100" dirty="0">
                <a:latin typeface="Courier New" panose="02070309020205020404" pitchFamily="49" charset="0"/>
                <a:cs typeface="Courier New" panose="02070309020205020404" pitchFamily="49" charset="0"/>
              </a:rPr>
              <a:t> </a:t>
            </a:r>
            <a:r>
              <a:rPr lang="fr-CH" sz="1100" dirty="0" err="1">
                <a:latin typeface="Courier New" panose="02070309020205020404" pitchFamily="49" charset="0"/>
                <a:cs typeface="Courier New" panose="02070309020205020404" pitchFamily="49" charset="0"/>
              </a:rPr>
              <a:t>effects</a:t>
            </a:r>
            <a:r>
              <a:rPr lang="fr-CH" sz="1100" dirty="0">
                <a:latin typeface="Courier New" panose="02070309020205020404" pitchFamily="49" charset="0"/>
                <a:cs typeface="Courier New" panose="02070309020205020404" pitchFamily="49" charset="0"/>
              </a:rPr>
              <a:t>:</a:t>
            </a:r>
          </a:p>
          <a:p>
            <a:r>
              <a:rPr lang="fr-CH" sz="1100" dirty="0">
                <a:latin typeface="Courier New" panose="02070309020205020404" pitchFamily="49" charset="0"/>
                <a:cs typeface="Courier New" panose="02070309020205020404" pitchFamily="49" charset="0"/>
              </a:rPr>
              <a:t> Groups   Name        Variance </a:t>
            </a:r>
            <a:r>
              <a:rPr lang="fr-CH" sz="1100" dirty="0" err="1">
                <a:latin typeface="Courier New" panose="02070309020205020404" pitchFamily="49" charset="0"/>
                <a:cs typeface="Courier New" panose="02070309020205020404" pitchFamily="49" charset="0"/>
              </a:rPr>
              <a:t>Std.Dev</a:t>
            </a:r>
            <a:r>
              <a:rPr lang="fr-CH" sz="1100" dirty="0">
                <a:latin typeface="Courier New" panose="02070309020205020404" pitchFamily="49" charset="0"/>
                <a:cs typeface="Courier New" panose="02070309020205020404" pitchFamily="49" charset="0"/>
              </a:rPr>
              <a:t>.</a:t>
            </a:r>
          </a:p>
          <a:p>
            <a:r>
              <a:rPr lang="fr-CH" sz="1100" dirty="0">
                <a:latin typeface="Courier New" panose="02070309020205020404" pitchFamily="49" charset="0"/>
                <a:cs typeface="Courier New" panose="02070309020205020404" pitchFamily="49" charset="0"/>
              </a:rPr>
              <a:t> </a:t>
            </a:r>
            <a:r>
              <a:rPr lang="fr-CH" sz="1100" dirty="0" err="1">
                <a:latin typeface="Courier New" panose="02070309020205020404" pitchFamily="49" charset="0"/>
                <a:cs typeface="Courier New" panose="02070309020205020404" pitchFamily="49" charset="0"/>
              </a:rPr>
              <a:t>Subject</a:t>
            </a:r>
            <a:r>
              <a:rPr lang="fr-CH" sz="1100" dirty="0">
                <a:latin typeface="Courier New" panose="02070309020205020404" pitchFamily="49" charset="0"/>
                <a:cs typeface="Courier New" panose="02070309020205020404" pitchFamily="49" charset="0"/>
              </a:rPr>
              <a:t>  (Intercept) 0.25544  0.5054  </a:t>
            </a:r>
          </a:p>
          <a:p>
            <a:r>
              <a:rPr lang="fr-CH" sz="1100" dirty="0">
                <a:latin typeface="Courier New" panose="02070309020205020404" pitchFamily="49" charset="0"/>
                <a:cs typeface="Courier New" panose="02070309020205020404" pitchFamily="49" charset="0"/>
              </a:rPr>
              <a:t> </a:t>
            </a:r>
            <a:r>
              <a:rPr lang="fr-CH" sz="1100" dirty="0" err="1">
                <a:latin typeface="Courier New" panose="02070309020205020404" pitchFamily="49" charset="0"/>
                <a:cs typeface="Courier New" panose="02070309020205020404" pitchFamily="49" charset="0"/>
              </a:rPr>
              <a:t>Residual</a:t>
            </a:r>
            <a:r>
              <a:rPr lang="fr-CH" sz="1100" dirty="0">
                <a:latin typeface="Courier New" panose="02070309020205020404" pitchFamily="49" charset="0"/>
                <a:cs typeface="Courier New" panose="02070309020205020404" pitchFamily="49" charset="0"/>
              </a:rPr>
              <a:t>             0.08089  0.2844  </a:t>
            </a:r>
          </a:p>
          <a:p>
            <a:r>
              <a:rPr lang="fr-CH" sz="1100" dirty="0" err="1">
                <a:latin typeface="Courier New" panose="02070309020205020404" pitchFamily="49" charset="0"/>
                <a:cs typeface="Courier New" panose="02070309020205020404" pitchFamily="49" charset="0"/>
              </a:rPr>
              <a:t>Number</a:t>
            </a:r>
            <a:r>
              <a:rPr lang="fr-CH" sz="1100" dirty="0">
                <a:latin typeface="Courier New" panose="02070309020205020404" pitchFamily="49" charset="0"/>
                <a:cs typeface="Courier New" panose="02070309020205020404" pitchFamily="49" charset="0"/>
              </a:rPr>
              <a:t> of </a:t>
            </a:r>
            <a:r>
              <a:rPr lang="fr-CH" sz="1100" dirty="0" err="1">
                <a:latin typeface="Courier New" panose="02070309020205020404" pitchFamily="49" charset="0"/>
                <a:cs typeface="Courier New" panose="02070309020205020404" pitchFamily="49" charset="0"/>
              </a:rPr>
              <a:t>obs</a:t>
            </a:r>
            <a:r>
              <a:rPr lang="fr-CH" sz="1100" dirty="0">
                <a:latin typeface="Courier New" panose="02070309020205020404" pitchFamily="49" charset="0"/>
                <a:cs typeface="Courier New" panose="02070309020205020404" pitchFamily="49" charset="0"/>
              </a:rPr>
              <a:t>: 1000, groups:  </a:t>
            </a:r>
            <a:r>
              <a:rPr lang="fr-CH" sz="1100" dirty="0" err="1">
                <a:latin typeface="Courier New" panose="02070309020205020404" pitchFamily="49" charset="0"/>
                <a:cs typeface="Courier New" panose="02070309020205020404" pitchFamily="49" charset="0"/>
              </a:rPr>
              <a:t>Subject</a:t>
            </a:r>
            <a:r>
              <a:rPr lang="fr-CH" sz="1100" dirty="0">
                <a:latin typeface="Courier New" panose="02070309020205020404" pitchFamily="49" charset="0"/>
                <a:cs typeface="Courier New" panose="02070309020205020404" pitchFamily="49" charset="0"/>
              </a:rPr>
              <a:t>, 50</a:t>
            </a:r>
          </a:p>
          <a:p>
            <a:endParaRPr lang="fr-CH" sz="1100" dirty="0">
              <a:latin typeface="Courier New" panose="02070309020205020404" pitchFamily="49" charset="0"/>
              <a:cs typeface="Courier New" panose="02070309020205020404" pitchFamily="49" charset="0"/>
            </a:endParaRPr>
          </a:p>
          <a:p>
            <a:r>
              <a:rPr lang="en-GB" sz="1100" dirty="0">
                <a:latin typeface="Courier New" panose="02070309020205020404" pitchFamily="49" charset="0"/>
                <a:cs typeface="Courier New" panose="02070309020205020404" pitchFamily="49" charset="0"/>
              </a:rPr>
              <a:t>Fixed effects:</a:t>
            </a:r>
          </a:p>
          <a:p>
            <a:r>
              <a:rPr lang="en-GB" sz="1100" dirty="0">
                <a:latin typeface="Courier New" panose="02070309020205020404" pitchFamily="49" charset="0"/>
                <a:cs typeface="Courier New" panose="02070309020205020404" pitchFamily="49" charset="0"/>
              </a:rPr>
              <a:t>	  Estimate  </a:t>
            </a:r>
            <a:r>
              <a:rPr lang="en-GB" sz="1100" dirty="0" err="1">
                <a:latin typeface="Courier New" panose="02070309020205020404" pitchFamily="49" charset="0"/>
                <a:cs typeface="Courier New" panose="02070309020205020404" pitchFamily="49" charset="0"/>
              </a:rPr>
              <a:t>Std.Error</a:t>
            </a:r>
            <a:r>
              <a:rPr lang="en-GB" sz="1100" dirty="0">
                <a:latin typeface="Courier New" panose="02070309020205020404" pitchFamily="49" charset="0"/>
                <a:cs typeface="Courier New" panose="02070309020205020404" pitchFamily="49" charset="0"/>
              </a:rPr>
              <a:t>   t-</a:t>
            </a:r>
            <a:r>
              <a:rPr lang="en-GB" sz="1100" dirty="0" err="1">
                <a:latin typeface="Courier New" panose="02070309020205020404" pitchFamily="49" charset="0"/>
                <a:cs typeface="Courier New" panose="02070309020205020404" pitchFamily="49" charset="0"/>
              </a:rPr>
              <a:t>val</a:t>
            </a:r>
            <a:endParaRPr lang="en-GB" sz="1100" dirty="0">
              <a:latin typeface="Courier New" panose="02070309020205020404" pitchFamily="49" charset="0"/>
              <a:cs typeface="Courier New" panose="02070309020205020404" pitchFamily="49" charset="0"/>
            </a:endParaRPr>
          </a:p>
          <a:p>
            <a:r>
              <a:rPr lang="en-GB" sz="1100" dirty="0">
                <a:latin typeface="Courier New" panose="02070309020205020404" pitchFamily="49" charset="0"/>
                <a:cs typeface="Courier New" panose="02070309020205020404" pitchFamily="49" charset="0"/>
              </a:rPr>
              <a:t>(Intercept)  1.42218    0.07379   19.27</a:t>
            </a:r>
          </a:p>
          <a:p>
            <a:r>
              <a:rPr lang="en-GB" sz="1100" dirty="0">
                <a:latin typeface="Courier New" panose="02070309020205020404" pitchFamily="49" charset="0"/>
                <a:cs typeface="Courier New" panose="02070309020205020404" pitchFamily="49" charset="0"/>
              </a:rPr>
              <a:t>Deprivation -0.28006    0.00315  -88.91</a:t>
            </a:r>
            <a:endParaRPr lang="fr-CH" sz="11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939150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27448" y="1600199"/>
                <a:ext cx="9793088" cy="5063641"/>
              </a:xfrm>
            </p:spPr>
            <p:txBody>
              <a:bodyPr>
                <a:normAutofit/>
              </a:bodyPr>
              <a:lstStyle/>
              <a:p>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variance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decomposed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into</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a:t>
                </a:r>
                <a:r>
                  <a:rPr lang="fr-CH" sz="1600" dirty="0">
                    <a:latin typeface="Calibri Light" panose="020F0302020204030204" pitchFamily="34" charset="0"/>
                    <a:cs typeface="Calibri Light" panose="020F0302020204030204" pitchFamily="34" charset="0"/>
                  </a:rPr>
                  <a:t> intercepts (</a:t>
                </a:r>
                <a14:m>
                  <m:oMath xmlns:m="http://schemas.openxmlformats.org/officeDocument/2006/math">
                    <m:sSubSup>
                      <m:sSubSupPr>
                        <m:ctrlPr>
                          <a:rPr lang="en-GB" sz="1600" b="1" i="1">
                            <a:solidFill>
                              <a:srgbClr val="FF0000"/>
                            </a:solidFill>
                            <a:latin typeface="Cambria Math" panose="02040503050406030204" pitchFamily="18" charset="0"/>
                          </a:rPr>
                        </m:ctrlPr>
                      </m:sSubSupPr>
                      <m:e>
                        <m:r>
                          <a:rPr lang="en-GB" sz="1600" b="1" i="1">
                            <a:solidFill>
                              <a:srgbClr val="FF0000"/>
                            </a:solidFill>
                            <a:latin typeface="Cambria Math" panose="02040503050406030204" pitchFamily="18" charset="0"/>
                          </a:rPr>
                          <m:t>𝝈</m:t>
                        </m:r>
                      </m:e>
                      <m:sub>
                        <m:r>
                          <a:rPr lang="en-GB" sz="1600" b="1" i="1">
                            <a:solidFill>
                              <a:srgbClr val="FF0000"/>
                            </a:solidFill>
                            <a:latin typeface="Cambria Math" panose="02040503050406030204" pitchFamily="18" charset="0"/>
                          </a:rPr>
                          <m:t>𝒃</m:t>
                        </m:r>
                      </m:sub>
                      <m:sup>
                        <m:r>
                          <a:rPr lang="en-GB" sz="1600" b="1" i="1">
                            <a:solidFill>
                              <a:srgbClr val="FF0000"/>
                            </a:solidFill>
                            <a:latin typeface="Cambria Math" panose="02040503050406030204" pitchFamily="18" charset="0"/>
                          </a:rPr>
                          <m:t>𝟐</m:t>
                        </m:r>
                      </m:sup>
                    </m:sSubSup>
                  </m:oMath>
                </a14:m>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error</a:t>
                </a:r>
                <a:r>
                  <a:rPr lang="fr-CH" sz="1600" dirty="0">
                    <a:latin typeface="Calibri Light" panose="020F0302020204030204" pitchFamily="34" charset="0"/>
                    <a:cs typeface="Calibri Light" panose="020F0302020204030204" pitchFamily="34" charset="0"/>
                  </a:rPr>
                  <a:t> (</a:t>
                </a:r>
                <a14:m>
                  <m:oMath xmlns:m="http://schemas.openxmlformats.org/officeDocument/2006/math">
                    <m:sSubSup>
                      <m:sSubSupPr>
                        <m:ctrlPr>
                          <a:rPr lang="en-GB" sz="1600" b="1" i="1" smtClean="0">
                            <a:solidFill>
                              <a:srgbClr val="0070C0"/>
                            </a:solidFill>
                            <a:latin typeface="Cambria Math" panose="02040503050406030204" pitchFamily="18" charset="0"/>
                          </a:rPr>
                        </m:ctrlPr>
                      </m:sSubSupPr>
                      <m:e>
                        <m:r>
                          <a:rPr lang="en-GB" sz="1600" b="1" i="1">
                            <a:solidFill>
                              <a:srgbClr val="0070C0"/>
                            </a:solidFill>
                            <a:latin typeface="Cambria Math" panose="02040503050406030204" pitchFamily="18" charset="0"/>
                          </a:rPr>
                          <m:t>𝝈</m:t>
                        </m:r>
                      </m:e>
                      <m:sub/>
                      <m:sup>
                        <m:r>
                          <a:rPr lang="en-GB" sz="1600" b="1" i="1">
                            <a:solidFill>
                              <a:srgbClr val="0070C0"/>
                            </a:solidFill>
                            <a:latin typeface="Cambria Math" panose="02040503050406030204" pitchFamily="18" charset="0"/>
                          </a:rPr>
                          <m:t>𝟐</m:t>
                        </m:r>
                      </m:sup>
                    </m:sSubSup>
                  </m:oMath>
                </a14:m>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these</a:t>
                </a:r>
                <a:r>
                  <a:rPr lang="fr-CH" sz="1600" dirty="0">
                    <a:latin typeface="Calibri Light" panose="020F0302020204030204" pitchFamily="34" charset="0"/>
                    <a:cs typeface="Calibri Light" panose="020F0302020204030204" pitchFamily="34" charset="0"/>
                  </a:rPr>
                  <a:t> data, </a:t>
                </a:r>
                <a:r>
                  <a:rPr lang="fr-CH" sz="1600" dirty="0" err="1">
                    <a:latin typeface="Calibri Light" panose="020F0302020204030204" pitchFamily="34" charset="0"/>
                    <a:cs typeface="Calibri Light" panose="020F0302020204030204" pitchFamily="34" charset="0"/>
                  </a:rPr>
                  <a:t>it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appears</a:t>
                </a:r>
                <a:r>
                  <a:rPr lang="fr-CH" sz="1600" dirty="0">
                    <a:latin typeface="Calibri Light" panose="020F0302020204030204" pitchFamily="34" charset="0"/>
                    <a:cs typeface="Calibri Light" panose="020F0302020204030204" pitchFamily="34" charset="0"/>
                  </a:rPr>
                  <a:t> the variance due to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actually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larger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than</a:t>
                </a:r>
                <a:r>
                  <a:rPr lang="fr-CH" sz="1600" dirty="0">
                    <a:latin typeface="Calibri Light" panose="020F0302020204030204" pitchFamily="34" charset="0"/>
                    <a:cs typeface="Calibri Light" panose="020F0302020204030204" pitchFamily="34" charset="0"/>
                  </a:rPr>
                  <a:t> variance due to </a:t>
                </a:r>
                <a:r>
                  <a:rPr lang="fr-CH" sz="1600" dirty="0" err="1">
                    <a:latin typeface="Calibri Light" panose="020F0302020204030204" pitchFamily="34" charset="0"/>
                    <a:cs typeface="Calibri Light" panose="020F0302020204030204" pitchFamily="34" charset="0"/>
                  </a:rPr>
                  <a:t>measurement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error</a:t>
                </a:r>
                <a:r>
                  <a:rPr lang="fr-CH" sz="1600" dirty="0">
                    <a:latin typeface="Calibri Light" panose="020F0302020204030204" pitchFamily="34" charset="0"/>
                    <a:cs typeface="Calibri Light" panose="020F0302020204030204" pitchFamily="34" charset="0"/>
                  </a:rPr>
                  <a:t>.</a:t>
                </a: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r>
                  <a:rPr lang="fr-CH" sz="1600" dirty="0" err="1">
                    <a:latin typeface="Calibri Light" panose="020F0302020204030204" pitchFamily="34" charset="0"/>
                    <a:cs typeface="Calibri Light" panose="020F0302020204030204" pitchFamily="34" charset="0"/>
                  </a:rPr>
                  <a:t>Finally</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correlation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between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repeated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measures</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calculated</a:t>
                </a:r>
                <a:r>
                  <a:rPr lang="fr-CH" sz="1600" dirty="0">
                    <a:latin typeface="Calibri Light" panose="020F0302020204030204" pitchFamily="34" charset="0"/>
                    <a:cs typeface="Calibri Light" panose="020F0302020204030204" pitchFamily="34" charset="0"/>
                  </a:rPr>
                  <a:t> by: </a:t>
                </a:r>
                <a14:m>
                  <m:oMath xmlns:m="http://schemas.openxmlformats.org/officeDocument/2006/math">
                    <m:sSubSup>
                      <m:sSubSupPr>
                        <m:ctrlPr>
                          <a:rPr lang="en-GB" sz="1600" i="1">
                            <a:latin typeface="Cambria Math" panose="02040503050406030204" pitchFamily="18" charset="0"/>
                          </a:rPr>
                        </m:ctrlPr>
                      </m:sSubSupPr>
                      <m:e>
                        <m:r>
                          <a:rPr lang="en-GB" sz="1600" i="1">
                            <a:latin typeface="Cambria Math" panose="02040503050406030204" pitchFamily="18" charset="0"/>
                          </a:rPr>
                          <m:t>𝜎</m:t>
                        </m:r>
                      </m:e>
                      <m:sub>
                        <m:r>
                          <a:rPr lang="en-GB" sz="1600" i="1">
                            <a:latin typeface="Cambria Math" panose="02040503050406030204" pitchFamily="18" charset="0"/>
                          </a:rPr>
                          <m:t>𝑏</m:t>
                        </m:r>
                      </m:sub>
                      <m:sup>
                        <m:r>
                          <a:rPr lang="en-GB" sz="1600" i="1">
                            <a:latin typeface="Cambria Math" panose="02040503050406030204" pitchFamily="18" charset="0"/>
                          </a:rPr>
                          <m:t>2</m:t>
                        </m:r>
                      </m:sup>
                    </m:sSubSup>
                  </m:oMath>
                </a14:m>
                <a:r>
                  <a:rPr lang="fr-CH" sz="1600" dirty="0">
                    <a:latin typeface="Calibri Light" panose="020F0302020204030204" pitchFamily="34" charset="0"/>
                    <a:cs typeface="Calibri Light" panose="020F0302020204030204" pitchFamily="34" charset="0"/>
                  </a:rPr>
                  <a:t>/(</a:t>
                </a:r>
                <a14:m>
                  <m:oMath xmlns:m="http://schemas.openxmlformats.org/officeDocument/2006/math">
                    <m:sSubSup>
                      <m:sSubSupPr>
                        <m:ctrlPr>
                          <a:rPr lang="en-GB" sz="1600" i="1">
                            <a:latin typeface="Cambria Math" panose="02040503050406030204" pitchFamily="18" charset="0"/>
                          </a:rPr>
                        </m:ctrlPr>
                      </m:sSubSupPr>
                      <m:e>
                        <m:r>
                          <a:rPr lang="en-GB" sz="1600" i="1">
                            <a:latin typeface="Cambria Math" panose="02040503050406030204" pitchFamily="18" charset="0"/>
                          </a:rPr>
                          <m:t>𝜎</m:t>
                        </m:r>
                      </m:e>
                      <m:sub>
                        <m:r>
                          <a:rPr lang="en-GB" sz="1600" i="1">
                            <a:latin typeface="Cambria Math" panose="02040503050406030204" pitchFamily="18" charset="0"/>
                          </a:rPr>
                          <m:t>𝑏</m:t>
                        </m:r>
                      </m:sub>
                      <m:sup>
                        <m:r>
                          <a:rPr lang="en-GB" sz="1600" i="1">
                            <a:latin typeface="Cambria Math" panose="02040503050406030204" pitchFamily="18" charset="0"/>
                          </a:rPr>
                          <m:t>2</m:t>
                        </m:r>
                      </m:sup>
                    </m:sSubSup>
                  </m:oMath>
                </a14:m>
                <a:r>
                  <a:rPr lang="fr-CH" sz="1600" dirty="0">
                    <a:latin typeface="Calibri Light" panose="020F0302020204030204" pitchFamily="34" charset="0"/>
                    <a:cs typeface="Calibri Light" panose="020F0302020204030204" pitchFamily="34" charset="0"/>
                  </a:rPr>
                  <a:t>+</a:t>
                </a:r>
                <a:r>
                  <a:rPr lang="en-GB" sz="1600" dirty="0">
                    <a:latin typeface="Calibri Light" panose="020F0302020204030204" pitchFamily="34" charset="0"/>
                    <a:cs typeface="Calibri Light" panose="020F0302020204030204" pitchFamily="34" charset="0"/>
                  </a:rPr>
                  <a:t> </a:t>
                </a:r>
                <a14:m>
                  <m:oMath xmlns:m="http://schemas.openxmlformats.org/officeDocument/2006/math">
                    <m:sSubSup>
                      <m:sSubSupPr>
                        <m:ctrlPr>
                          <a:rPr lang="en-GB" sz="1600" i="1">
                            <a:latin typeface="Cambria Math" panose="02040503050406030204" pitchFamily="18" charset="0"/>
                          </a:rPr>
                        </m:ctrlPr>
                      </m:sSubSupPr>
                      <m:e>
                        <m:r>
                          <a:rPr lang="en-GB" sz="1600" i="1">
                            <a:latin typeface="Cambria Math" panose="02040503050406030204" pitchFamily="18" charset="0"/>
                          </a:rPr>
                          <m:t>𝜎</m:t>
                        </m:r>
                      </m:e>
                      <m:sub/>
                      <m:sup>
                        <m:r>
                          <a:rPr lang="en-GB" sz="1600" i="1">
                            <a:latin typeface="Cambria Math" panose="02040503050406030204" pitchFamily="18" charset="0"/>
                          </a:rPr>
                          <m:t>2</m:t>
                        </m:r>
                      </m:sup>
                    </m:sSubSup>
                  </m:oMath>
                </a14:m>
                <a:r>
                  <a:rPr lang="fr-CH" sz="1600" dirty="0">
                    <a:latin typeface="Calibri Light" panose="020F0302020204030204" pitchFamily="34" charset="0"/>
                    <a:cs typeface="Calibri Light" panose="020F0302020204030204" pitchFamily="34" charset="0"/>
                  </a:rPr>
                  <a:t>) = 0.759. So </a:t>
                </a:r>
                <a:r>
                  <a:rPr lang="fr-CH" sz="1600" dirty="0" err="1">
                    <a:latin typeface="Calibri Light" panose="020F0302020204030204" pitchFamily="34" charset="0"/>
                    <a:cs typeface="Calibri Light" panose="020F0302020204030204" pitchFamily="34" charset="0"/>
                  </a:rPr>
                  <a:t>very</a:t>
                </a:r>
                <a:r>
                  <a:rPr lang="fr-CH" sz="1600" dirty="0">
                    <a:latin typeface="Calibri Light" panose="020F0302020204030204" pitchFamily="34" charset="0"/>
                    <a:cs typeface="Calibri Light" panose="020F0302020204030204" pitchFamily="34" charset="0"/>
                  </a:rPr>
                  <a:t> high </a:t>
                </a:r>
                <a:r>
                  <a:rPr lang="fr-CH" sz="1600" dirty="0" err="1">
                    <a:latin typeface="Calibri Light" panose="020F0302020204030204" pitchFamily="34" charset="0"/>
                    <a:cs typeface="Calibri Light" panose="020F0302020204030204" pitchFamily="34" charset="0"/>
                  </a:rPr>
                  <a:t>correlation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between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repeated</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measures</a:t>
                </a:r>
                <a:r>
                  <a:rPr lang="fr-CH" sz="1600">
                    <a:latin typeface="Calibri Light" panose="020F0302020204030204" pitchFamily="34" charset="0"/>
                    <a:cs typeface="Calibri Light" panose="020F0302020204030204" pitchFamily="34" charset="0"/>
                  </a:rPr>
                  <a:t>! This quantity is also known as the </a:t>
                </a:r>
                <a:r>
                  <a:rPr lang="fr-CH" sz="1600">
                    <a:solidFill>
                      <a:srgbClr val="0070C0"/>
                    </a:solidFill>
                    <a:latin typeface="Calibri Light" panose="020F0302020204030204" pitchFamily="34" charset="0"/>
                    <a:cs typeface="Calibri Light" panose="020F0302020204030204" pitchFamily="34" charset="0"/>
                  </a:rPr>
                  <a:t>intra-class coefficient (ICC)</a:t>
                </a:r>
                <a:r>
                  <a:rPr lang="fr-CH" sz="1600">
                    <a:latin typeface="Calibri Light" panose="020F0302020204030204" pitchFamily="34" charset="0"/>
                    <a:cs typeface="Calibri Light" panose="020F0302020204030204" pitchFamily="34" charset="0"/>
                  </a:rPr>
                  <a:t>!</a:t>
                </a:r>
                <a:endParaRPr lang="fr-CH" sz="1600" dirty="0">
                  <a:latin typeface="Calibri Light" panose="020F0302020204030204" pitchFamily="34" charset="0"/>
                  <a:cs typeface="Calibri Light" panose="020F0302020204030204" pitchFamily="34" charset="0"/>
                </a:endParaRPr>
              </a:p>
              <a:p>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27448" y="1600199"/>
                <a:ext cx="9793088" cy="5063641"/>
              </a:xfrm>
              <a:blipFill>
                <a:blip r:embed="rId2"/>
                <a:stretch>
                  <a:fillRect l="-249"/>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Fitting the model in R – Random effects parameters</a:t>
            </a:r>
            <a:endParaRPr lang="en-GB" sz="320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D6667E51-1806-4892-AE8E-ECB180509056}"/>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3690ED0-2744-41BC-9A2A-FD53D97D66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2" name="Rectangle 1">
            <a:extLst>
              <a:ext uri="{FF2B5EF4-FFF2-40B4-BE49-F238E27FC236}">
                <a16:creationId xmlns:a16="http://schemas.microsoft.com/office/drawing/2014/main" id="{7AF33B2B-4A4B-4FB5-B83D-C29BDED03E81}"/>
              </a:ext>
            </a:extLst>
          </p:cNvPr>
          <p:cNvSpPr/>
          <p:nvPr/>
        </p:nvSpPr>
        <p:spPr>
          <a:xfrm>
            <a:off x="3575720" y="2492896"/>
            <a:ext cx="5400600" cy="2862322"/>
          </a:xfrm>
          <a:prstGeom prst="rect">
            <a:avLst/>
          </a:prstGeom>
          <a:ln>
            <a:solidFill>
              <a:schemeClr val="tx1">
                <a:lumMod val="50000"/>
                <a:lumOff val="50000"/>
              </a:schemeClr>
            </a:solidFill>
            <a:prstDash val="dash"/>
          </a:ln>
        </p:spPr>
        <p:txBody>
          <a:bodyPr wrap="square">
            <a:spAutoFit/>
          </a:bodyPr>
          <a:lstStyle/>
          <a:p>
            <a:r>
              <a:rPr lang="fr-CH" sz="1200" dirty="0" err="1">
                <a:latin typeface="Courier New" panose="02070309020205020404" pitchFamily="49" charset="0"/>
                <a:cs typeface="Courier New" panose="02070309020205020404" pitchFamily="49" charset="0"/>
              </a:rPr>
              <a:t>Linear</a:t>
            </a:r>
            <a:r>
              <a:rPr lang="fr-CH" sz="1200" dirty="0">
                <a:latin typeface="Courier New" panose="02070309020205020404" pitchFamily="49" charset="0"/>
                <a:cs typeface="Courier New" panose="02070309020205020404" pitchFamily="49" charset="0"/>
              </a:rPr>
              <a:t> mixed model fit by REML </a:t>
            </a:r>
          </a:p>
          <a:p>
            <a:r>
              <a:rPr lang="fr-CH" sz="1200" dirty="0">
                <a:latin typeface="Courier New" panose="02070309020205020404" pitchFamily="49" charset="0"/>
                <a:cs typeface="Courier New" panose="02070309020205020404" pitchFamily="49" charset="0"/>
              </a:rPr>
              <a:t>Formula: Attention ~ 1 + </a:t>
            </a:r>
            <a:r>
              <a:rPr lang="fr-CH" sz="1200" dirty="0" err="1">
                <a:latin typeface="Courier New" panose="02070309020205020404" pitchFamily="49" charset="0"/>
                <a:cs typeface="Courier New" panose="02070309020205020404" pitchFamily="49" charset="0"/>
              </a:rPr>
              <a:t>Deprivation</a:t>
            </a:r>
            <a:r>
              <a:rPr lang="fr-CH" sz="1200" dirty="0">
                <a:latin typeface="Courier New" panose="02070309020205020404" pitchFamily="49" charset="0"/>
                <a:cs typeface="Courier New" panose="02070309020205020404" pitchFamily="49" charset="0"/>
              </a:rPr>
              <a:t> + (1 | </a:t>
            </a:r>
            <a:r>
              <a:rPr lang="fr-CH" sz="1200" dirty="0" err="1">
                <a:latin typeface="Courier New" panose="02070309020205020404" pitchFamily="49" charset="0"/>
                <a:cs typeface="Courier New" panose="02070309020205020404" pitchFamily="49" charset="0"/>
              </a:rPr>
              <a:t>Subject</a:t>
            </a:r>
            <a:r>
              <a:rPr lang="fr-CH" sz="1200" dirty="0">
                <a:latin typeface="Courier New" panose="02070309020205020404" pitchFamily="49" charset="0"/>
                <a:cs typeface="Courier New" panose="02070309020205020404" pitchFamily="49" charset="0"/>
              </a:rPr>
              <a:t>)</a:t>
            </a:r>
          </a:p>
          <a:p>
            <a:r>
              <a:rPr lang="fr-CH" sz="1200" dirty="0">
                <a:latin typeface="Courier New" panose="02070309020205020404" pitchFamily="49" charset="0"/>
                <a:cs typeface="Courier New" panose="02070309020205020404" pitchFamily="49" charset="0"/>
              </a:rPr>
              <a:t>Data: </a:t>
            </a:r>
            <a:r>
              <a:rPr lang="fr-CH" sz="1200" dirty="0" err="1">
                <a:latin typeface="Courier New" panose="02070309020205020404" pitchFamily="49" charset="0"/>
                <a:cs typeface="Courier New" panose="02070309020205020404" pitchFamily="49" charset="0"/>
              </a:rPr>
              <a:t>sleep</a:t>
            </a:r>
            <a:endParaRPr lang="fr-CH" sz="1200" dirty="0">
              <a:latin typeface="Courier New" panose="02070309020205020404" pitchFamily="49" charset="0"/>
              <a:cs typeface="Courier New" panose="02070309020205020404" pitchFamily="49" charset="0"/>
            </a:endParaRPr>
          </a:p>
          <a:p>
            <a:r>
              <a:rPr lang="fr-CH" sz="1200" dirty="0">
                <a:latin typeface="Courier New" panose="02070309020205020404" pitchFamily="49" charset="0"/>
                <a:cs typeface="Courier New" panose="02070309020205020404" pitchFamily="49" charset="0"/>
              </a:rPr>
              <a:t>REML </a:t>
            </a:r>
            <a:r>
              <a:rPr lang="fr-CH" sz="1200" dirty="0" err="1">
                <a:latin typeface="Courier New" panose="02070309020205020404" pitchFamily="49" charset="0"/>
                <a:cs typeface="Courier New" panose="02070309020205020404" pitchFamily="49" charset="0"/>
              </a:rPr>
              <a:t>criterion</a:t>
            </a:r>
            <a:r>
              <a:rPr lang="fr-CH" sz="1200" dirty="0">
                <a:latin typeface="Courier New" panose="02070309020205020404" pitchFamily="49" charset="0"/>
                <a:cs typeface="Courier New" panose="02070309020205020404" pitchFamily="49" charset="0"/>
              </a:rPr>
              <a:t> at convergence: 542.4</a:t>
            </a:r>
          </a:p>
          <a:p>
            <a:endParaRPr lang="fr-CH" sz="1200" dirty="0">
              <a:latin typeface="Courier New" panose="02070309020205020404" pitchFamily="49" charset="0"/>
              <a:cs typeface="Courier New" panose="02070309020205020404" pitchFamily="49" charset="0"/>
            </a:endParaRPr>
          </a:p>
          <a:p>
            <a:r>
              <a:rPr lang="fr-CH" sz="1200" dirty="0" err="1">
                <a:latin typeface="Courier New" panose="02070309020205020404" pitchFamily="49" charset="0"/>
                <a:cs typeface="Courier New" panose="02070309020205020404" pitchFamily="49" charset="0"/>
              </a:rPr>
              <a:t>Random</a:t>
            </a: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effects</a:t>
            </a:r>
            <a:r>
              <a:rPr lang="fr-CH" sz="1200" dirty="0">
                <a:latin typeface="Courier New" panose="02070309020205020404" pitchFamily="49" charset="0"/>
                <a:cs typeface="Courier New" panose="02070309020205020404" pitchFamily="49" charset="0"/>
              </a:rPr>
              <a:t>:</a:t>
            </a:r>
          </a:p>
          <a:p>
            <a:r>
              <a:rPr lang="fr-CH" sz="1200" dirty="0">
                <a:latin typeface="Courier New" panose="02070309020205020404" pitchFamily="49" charset="0"/>
                <a:cs typeface="Courier New" panose="02070309020205020404" pitchFamily="49" charset="0"/>
              </a:rPr>
              <a:t> Groups   Name        Variance </a:t>
            </a:r>
            <a:r>
              <a:rPr lang="fr-CH" sz="1200" dirty="0" err="1">
                <a:latin typeface="Courier New" panose="02070309020205020404" pitchFamily="49" charset="0"/>
                <a:cs typeface="Courier New" panose="02070309020205020404" pitchFamily="49" charset="0"/>
              </a:rPr>
              <a:t>Std.Dev</a:t>
            </a:r>
            <a:r>
              <a:rPr lang="fr-CH" sz="1200" dirty="0">
                <a:latin typeface="Courier New" panose="02070309020205020404" pitchFamily="49" charset="0"/>
                <a:cs typeface="Courier New" panose="02070309020205020404" pitchFamily="49" charset="0"/>
              </a:rPr>
              <a:t>.</a:t>
            </a:r>
          </a:p>
          <a:p>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Subject</a:t>
            </a:r>
            <a:r>
              <a:rPr lang="fr-CH" sz="1200" dirty="0">
                <a:latin typeface="Courier New" panose="02070309020205020404" pitchFamily="49" charset="0"/>
                <a:cs typeface="Courier New" panose="02070309020205020404" pitchFamily="49" charset="0"/>
              </a:rPr>
              <a:t>  (Intercept) </a:t>
            </a:r>
            <a:r>
              <a:rPr lang="fr-CH" sz="1200" b="1" u="sng" dirty="0">
                <a:solidFill>
                  <a:srgbClr val="FF0000"/>
                </a:solidFill>
                <a:latin typeface="Courier New" panose="02070309020205020404" pitchFamily="49" charset="0"/>
                <a:cs typeface="Courier New" panose="02070309020205020404" pitchFamily="49" charset="0"/>
              </a:rPr>
              <a:t>0.25544</a:t>
            </a:r>
            <a:r>
              <a:rPr lang="fr-CH" sz="1200" dirty="0">
                <a:latin typeface="Courier New" panose="02070309020205020404" pitchFamily="49" charset="0"/>
                <a:cs typeface="Courier New" panose="02070309020205020404" pitchFamily="49" charset="0"/>
              </a:rPr>
              <a:t>  0.5054  </a:t>
            </a:r>
          </a:p>
          <a:p>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Residual</a:t>
            </a:r>
            <a:r>
              <a:rPr lang="fr-CH" sz="1200" dirty="0">
                <a:latin typeface="Courier New" panose="02070309020205020404" pitchFamily="49" charset="0"/>
                <a:cs typeface="Courier New" panose="02070309020205020404" pitchFamily="49" charset="0"/>
              </a:rPr>
              <a:t>             </a:t>
            </a:r>
            <a:r>
              <a:rPr lang="fr-CH" sz="1200" b="1" u="sng" dirty="0">
                <a:solidFill>
                  <a:srgbClr val="0070C0"/>
                </a:solidFill>
                <a:latin typeface="Courier New" panose="02070309020205020404" pitchFamily="49" charset="0"/>
                <a:cs typeface="Courier New" panose="02070309020205020404" pitchFamily="49" charset="0"/>
              </a:rPr>
              <a:t>0.08089</a:t>
            </a:r>
            <a:r>
              <a:rPr lang="fr-CH" sz="1200" dirty="0">
                <a:latin typeface="Courier New" panose="02070309020205020404" pitchFamily="49" charset="0"/>
                <a:cs typeface="Courier New" panose="02070309020205020404" pitchFamily="49" charset="0"/>
              </a:rPr>
              <a:t>  0.2844  </a:t>
            </a:r>
          </a:p>
          <a:p>
            <a:r>
              <a:rPr lang="fr-CH" sz="1200" dirty="0" err="1">
                <a:latin typeface="Courier New" panose="02070309020205020404" pitchFamily="49" charset="0"/>
                <a:cs typeface="Courier New" panose="02070309020205020404" pitchFamily="49" charset="0"/>
              </a:rPr>
              <a:t>Number</a:t>
            </a:r>
            <a:r>
              <a:rPr lang="fr-CH" sz="1200" dirty="0">
                <a:latin typeface="Courier New" panose="02070309020205020404" pitchFamily="49" charset="0"/>
                <a:cs typeface="Courier New" panose="02070309020205020404" pitchFamily="49" charset="0"/>
              </a:rPr>
              <a:t> of </a:t>
            </a:r>
            <a:r>
              <a:rPr lang="fr-CH" sz="1200" dirty="0" err="1">
                <a:latin typeface="Courier New" panose="02070309020205020404" pitchFamily="49" charset="0"/>
                <a:cs typeface="Courier New" panose="02070309020205020404" pitchFamily="49" charset="0"/>
              </a:rPr>
              <a:t>obs</a:t>
            </a:r>
            <a:r>
              <a:rPr lang="fr-CH" sz="1200" dirty="0">
                <a:latin typeface="Courier New" panose="02070309020205020404" pitchFamily="49" charset="0"/>
                <a:cs typeface="Courier New" panose="02070309020205020404" pitchFamily="49" charset="0"/>
              </a:rPr>
              <a:t>: 1000, groups:  </a:t>
            </a:r>
            <a:r>
              <a:rPr lang="fr-CH" sz="1200" dirty="0" err="1">
                <a:latin typeface="Courier New" panose="02070309020205020404" pitchFamily="49" charset="0"/>
                <a:cs typeface="Courier New" panose="02070309020205020404" pitchFamily="49" charset="0"/>
              </a:rPr>
              <a:t>Subject</a:t>
            </a:r>
            <a:r>
              <a:rPr lang="fr-CH" sz="1200" dirty="0">
                <a:latin typeface="Courier New" panose="02070309020205020404" pitchFamily="49" charset="0"/>
                <a:cs typeface="Courier New" panose="02070309020205020404" pitchFamily="49" charset="0"/>
              </a:rPr>
              <a:t>, 50</a:t>
            </a:r>
          </a:p>
          <a:p>
            <a:endParaRPr lang="fr-CH"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Fixed effects:</a:t>
            </a:r>
          </a:p>
          <a:p>
            <a:r>
              <a:rPr lang="en-GB" sz="1200" dirty="0">
                <a:latin typeface="Courier New" panose="02070309020205020404" pitchFamily="49" charset="0"/>
                <a:cs typeface="Courier New" panose="02070309020205020404" pitchFamily="49" charset="0"/>
              </a:rPr>
              <a:t>	  Estimate  </a:t>
            </a:r>
            <a:r>
              <a:rPr lang="en-GB" sz="1200" dirty="0" err="1">
                <a:latin typeface="Courier New" panose="02070309020205020404" pitchFamily="49" charset="0"/>
                <a:cs typeface="Courier New" panose="02070309020205020404" pitchFamily="49" charset="0"/>
              </a:rPr>
              <a:t>Std.Error</a:t>
            </a:r>
            <a:r>
              <a:rPr lang="en-GB" sz="1200" dirty="0">
                <a:latin typeface="Courier New" panose="02070309020205020404" pitchFamily="49" charset="0"/>
                <a:cs typeface="Courier New" panose="02070309020205020404" pitchFamily="49" charset="0"/>
              </a:rPr>
              <a:t>   t-</a:t>
            </a:r>
            <a:r>
              <a:rPr lang="en-GB" sz="1200" dirty="0" err="1">
                <a:latin typeface="Courier New" panose="02070309020205020404" pitchFamily="49" charset="0"/>
                <a:cs typeface="Courier New" panose="02070309020205020404" pitchFamily="49" charset="0"/>
              </a:rPr>
              <a:t>val</a:t>
            </a:r>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(Intercept)  1.42218    0.07379   19.27</a:t>
            </a:r>
          </a:p>
          <a:p>
            <a:r>
              <a:rPr lang="en-GB" sz="1200" dirty="0">
                <a:latin typeface="Courier New" panose="02070309020205020404" pitchFamily="49" charset="0"/>
                <a:cs typeface="Courier New" panose="02070309020205020404" pitchFamily="49" charset="0"/>
              </a:rPr>
              <a:t>Deprivation -0.28006    0.00315  -88.91</a:t>
            </a:r>
            <a:endParaRPr lang="fr-CH" sz="1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60107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5400600" cy="4925144"/>
          </a:xfrm>
        </p:spPr>
        <p:txBody>
          <a:bodyPr>
            <a:normAutofit/>
          </a:bodyPr>
          <a:lstStyle/>
          <a:p>
            <a:r>
              <a:rPr lang="fr-CH" sz="1600">
                <a:latin typeface="Calibri Light" panose="020F0302020204030204" pitchFamily="34" charset="0"/>
                <a:cs typeface="Calibri Light" panose="020F0302020204030204" pitchFamily="34" charset="0"/>
              </a:rPr>
              <a:t>The </a:t>
            </a:r>
            <a:r>
              <a:rPr lang="fr-CH" sz="1400">
                <a:latin typeface="Courier New" panose="02070309020205020404" pitchFamily="49" charset="0"/>
                <a:cs typeface="Courier New" panose="02070309020205020404" pitchFamily="49" charset="0"/>
              </a:rPr>
              <a:t>ranef</a:t>
            </a:r>
            <a:r>
              <a:rPr lang="fr-CH" sz="1600">
                <a:latin typeface="Times New Roman" panose="02020603050405020304" pitchFamily="18" charset="0"/>
                <a:cs typeface="Times New Roman" panose="02020603050405020304" pitchFamily="18" charset="0"/>
              </a:rPr>
              <a:t> </a:t>
            </a:r>
            <a:r>
              <a:rPr lang="fr-CH" sz="1600">
                <a:latin typeface="Calibri Light" panose="020F0302020204030204" pitchFamily="34" charset="0"/>
                <a:cs typeface="Calibri Light" panose="020F0302020204030204" pitchFamily="34" charset="0"/>
              </a:rPr>
              <a:t>function returns the values for the random intercepts, which are the </a:t>
            </a:r>
            <a:r>
              <a:rPr lang="fr-CH" sz="1600" i="1">
                <a:solidFill>
                  <a:srgbClr val="FF0000"/>
                </a:solidFill>
                <a:latin typeface="Calibri Light" panose="020F0302020204030204" pitchFamily="34" charset="0"/>
                <a:cs typeface="Calibri Light" panose="020F0302020204030204" pitchFamily="34" charset="0"/>
              </a:rPr>
              <a:t>b</a:t>
            </a:r>
            <a:r>
              <a:rPr lang="fr-CH" sz="1600" i="1" baseline="-25000">
                <a:solidFill>
                  <a:srgbClr val="FF0000"/>
                </a:solidFill>
                <a:latin typeface="Calibri Light" panose="020F0302020204030204" pitchFamily="34" charset="0"/>
                <a:cs typeface="Calibri Light" panose="020F0302020204030204" pitchFamily="34" charset="0"/>
              </a:rPr>
              <a:t>i</a:t>
            </a:r>
            <a:r>
              <a:rPr lang="fr-CH" sz="1600">
                <a:latin typeface="Calibri Light" panose="020F0302020204030204" pitchFamily="34" charset="0"/>
                <a:cs typeface="Calibri Light" panose="020F0302020204030204" pitchFamily="34" charset="0"/>
              </a:rPr>
              <a:t>'s discussed earlier. These values denote the </a:t>
            </a:r>
            <a:r>
              <a:rPr lang="fr-CH" sz="1600">
                <a:solidFill>
                  <a:srgbClr val="0070C0"/>
                </a:solidFill>
                <a:latin typeface="Calibri Light" panose="020F0302020204030204" pitchFamily="34" charset="0"/>
                <a:cs typeface="Calibri Light" panose="020F0302020204030204" pitchFamily="34" charset="0"/>
              </a:rPr>
              <a:t>deviation</a:t>
            </a:r>
            <a:r>
              <a:rPr lang="fr-CH" sz="1600">
                <a:latin typeface="Calibri Light" panose="020F0302020204030204" pitchFamily="34" charset="0"/>
                <a:cs typeface="Calibri Light" panose="020F0302020204030204" pitchFamily="34" charset="0"/>
              </a:rPr>
              <a:t> of each subject from the population intercept!</a:t>
            </a:r>
          </a:p>
          <a:p>
            <a:endParaRPr lang="fr-CH" sz="1200">
              <a:latin typeface="Times New Roman" panose="02020603050405020304" pitchFamily="18" charset="0"/>
              <a:cs typeface="Times New Roman" panose="02020603050405020304" pitchFamily="18" charset="0"/>
            </a:endParaRPr>
          </a:p>
          <a:p>
            <a:pPr marL="0" indent="0">
              <a:buNone/>
            </a:pPr>
            <a:r>
              <a:rPr lang="en-GB" sz="1200">
                <a:latin typeface="Courier New" panose="02070309020205020404" pitchFamily="49" charset="0"/>
                <a:cs typeface="Courier New" panose="02070309020205020404" pitchFamily="49" charset="0"/>
              </a:rPr>
              <a:t>	ranef(rint)</a:t>
            </a:r>
          </a:p>
          <a:p>
            <a:pPr marL="0" indent="0">
              <a:buNone/>
            </a:pPr>
            <a:endParaRPr lang="en-GB" sz="1200">
              <a:latin typeface="Courier New" panose="02070309020205020404" pitchFamily="49" charset="0"/>
              <a:cs typeface="Courier New" panose="02070309020205020404" pitchFamily="49" charset="0"/>
            </a:endParaRPr>
          </a:p>
          <a:p>
            <a:pPr marL="0" indent="0">
              <a:buNone/>
            </a:pPr>
            <a:r>
              <a:rPr lang="en-GB" sz="1200">
                <a:latin typeface="Courier New" panose="02070309020205020404" pitchFamily="49" charset="0"/>
                <a:cs typeface="Courier New" panose="02070309020205020404" pitchFamily="49" charset="0"/>
              </a:rPr>
              <a:t>	$Subject</a:t>
            </a:r>
          </a:p>
          <a:p>
            <a:pPr marL="0" indent="0">
              <a:buNone/>
            </a:pPr>
            <a:r>
              <a:rPr lang="en-GB" sz="1200">
                <a:latin typeface="Courier New" panose="02070309020205020404" pitchFamily="49" charset="0"/>
                <a:cs typeface="Courier New" panose="02070309020205020404" pitchFamily="49" charset="0"/>
              </a:rPr>
              <a:t>	       (Intercept)</a:t>
            </a:r>
          </a:p>
          <a:p>
            <a:pPr marL="0" indent="0">
              <a:buNone/>
            </a:pPr>
            <a:r>
              <a:rPr lang="en-GB" sz="1200">
                <a:latin typeface="Courier New" panose="02070309020205020404" pitchFamily="49" charset="0"/>
                <a:cs typeface="Courier New" panose="02070309020205020404" pitchFamily="49" charset="0"/>
              </a:rPr>
              <a:t>	ID1    -0.84966183</a:t>
            </a:r>
          </a:p>
          <a:p>
            <a:pPr marL="0" indent="0">
              <a:buNone/>
            </a:pPr>
            <a:r>
              <a:rPr lang="en-GB" sz="1200">
                <a:latin typeface="Courier New" panose="02070309020205020404" pitchFamily="49" charset="0"/>
                <a:cs typeface="Courier New" panose="02070309020205020404" pitchFamily="49" charset="0"/>
              </a:rPr>
              <a:t>	ID10   -0.25942567</a:t>
            </a:r>
          </a:p>
          <a:p>
            <a:pPr marL="0" indent="0">
              <a:buNone/>
            </a:pPr>
            <a:r>
              <a:rPr lang="en-GB" sz="1200">
                <a:latin typeface="Courier New" panose="02070309020205020404" pitchFamily="49" charset="0"/>
                <a:cs typeface="Courier New" panose="02070309020205020404" pitchFamily="49" charset="0"/>
              </a:rPr>
              <a:t>	ID11   -0.63440995</a:t>
            </a:r>
          </a:p>
          <a:p>
            <a:pPr marL="0" indent="0">
              <a:buNone/>
            </a:pPr>
            <a:r>
              <a:rPr lang="en-GB" sz="1200">
                <a:latin typeface="Courier New" panose="02070309020205020404" pitchFamily="49" charset="0"/>
                <a:cs typeface="Courier New" panose="02070309020205020404" pitchFamily="49" charset="0"/>
              </a:rPr>
              <a:t>	ID12    0.04833887</a:t>
            </a:r>
          </a:p>
          <a:p>
            <a:pPr marL="0" indent="0">
              <a:buNone/>
            </a:pPr>
            <a:r>
              <a:rPr lang="en-GB" sz="1200">
                <a:latin typeface="Courier New" panose="02070309020205020404" pitchFamily="49" charset="0"/>
                <a:cs typeface="Courier New" panose="02070309020205020404" pitchFamily="49" charset="0"/>
              </a:rPr>
              <a:t>	ID13   -0.85732489</a:t>
            </a:r>
          </a:p>
          <a:p>
            <a:pPr marL="0" indent="0">
              <a:buNone/>
            </a:pPr>
            <a:r>
              <a:rPr lang="en-GB" sz="1200">
                <a:latin typeface="Courier New" panose="02070309020205020404" pitchFamily="49" charset="0"/>
                <a:cs typeface="Courier New" panose="02070309020205020404" pitchFamily="49" charset="0"/>
              </a:rPr>
              <a:t>	ID14    0.57371996</a:t>
            </a:r>
          </a:p>
          <a:p>
            <a:pPr marL="0" indent="0">
              <a:buNone/>
            </a:pPr>
            <a:r>
              <a:rPr lang="fr-CH" sz="1200">
                <a:latin typeface="Courier New" panose="02070309020205020404" pitchFamily="49" charset="0"/>
                <a:cs typeface="Courier New" panose="02070309020205020404" pitchFamily="49" charset="0"/>
              </a:rPr>
              <a:t>	...</a:t>
            </a:r>
          </a:p>
          <a:p>
            <a:pPr marL="0" indent="0">
              <a:buNone/>
            </a:pPr>
            <a:r>
              <a:rPr lang="en-GB" sz="1200">
                <a:latin typeface="Courier New" panose="02070309020205020404" pitchFamily="49" charset="0"/>
                <a:cs typeface="Courier New" panose="02070309020205020404" pitchFamily="49" charset="0"/>
              </a:rPr>
              <a:t>	ID6    -1.30205651</a:t>
            </a:r>
          </a:p>
          <a:p>
            <a:endParaRPr lang="fr-CH" sz="1200">
              <a:latin typeface="Times New Roman" panose="02020603050405020304" pitchFamily="18" charset="0"/>
              <a:cs typeface="Times New Roman" panose="02020603050405020304" pitchFamily="18" charset="0"/>
            </a:endParaRPr>
          </a:p>
          <a:p>
            <a:r>
              <a:rPr lang="fr-CH" sz="1600">
                <a:latin typeface="Calibri Light" panose="020F0302020204030204" pitchFamily="34" charset="0"/>
                <a:cs typeface="Calibri Light" panose="020F0302020204030204" pitchFamily="34" charset="0"/>
              </a:rPr>
              <a:t>It appears that subject 6 is particularly </a:t>
            </a:r>
            <a:r>
              <a:rPr lang="fr-CH" sz="1600">
                <a:solidFill>
                  <a:srgbClr val="0070C0"/>
                </a:solidFill>
                <a:latin typeface="Calibri Light" panose="020F0302020204030204" pitchFamily="34" charset="0"/>
                <a:cs typeface="Calibri Light" panose="020F0302020204030204" pitchFamily="34" charset="0"/>
              </a:rPr>
              <a:t>outlying</a:t>
            </a:r>
            <a:r>
              <a:rPr lang="fr-CH" sz="1600">
                <a:latin typeface="Calibri Light" panose="020F0302020204030204" pitchFamily="34" charset="0"/>
                <a:cs typeface="Calibri Light" panose="020F0302020204030204" pitchFamily="34" charset="0"/>
              </a:rPr>
              <a:t> from the population intercept.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Fitting the model in R – Random effects values</a:t>
            </a:r>
            <a:endParaRPr lang="en-GB" sz="3200">
              <a:solidFill>
                <a:schemeClr val="tx2">
                  <a:lumMod val="75000"/>
                </a:schemeClr>
              </a:solidFill>
              <a:latin typeface="Tw Cen MT" panose="020B0602020104020603" pitchFamily="34" charset="0"/>
            </a:endParaRPr>
          </a:p>
        </p:txBody>
      </p:sp>
      <p:cxnSp>
        <p:nvCxnSpPr>
          <p:cNvPr id="7" name="Straight Connector 6">
            <a:extLst>
              <a:ext uri="{FF2B5EF4-FFF2-40B4-BE49-F238E27FC236}">
                <a16:creationId xmlns:a16="http://schemas.microsoft.com/office/drawing/2014/main" id="{C35E2D96-9D9D-4985-9380-84B91C473310}"/>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8A48374F-A20B-4B91-AFE5-503539521A3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pic>
        <p:nvPicPr>
          <p:cNvPr id="11" name="Picture 10">
            <a:extLst>
              <a:ext uri="{FF2B5EF4-FFF2-40B4-BE49-F238E27FC236}">
                <a16:creationId xmlns:a16="http://schemas.microsoft.com/office/drawing/2014/main" id="{86BF5B4A-6DF6-479B-805C-3891722C2C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8048" y="1456381"/>
            <a:ext cx="4896544" cy="4884885"/>
          </a:xfrm>
          <a:prstGeom prst="rect">
            <a:avLst/>
          </a:prstGeom>
        </p:spPr>
      </p:pic>
    </p:spTree>
    <p:extLst>
      <p:ext uri="{BB962C8B-B14F-4D97-AF65-F5344CB8AC3E}">
        <p14:creationId xmlns:p14="http://schemas.microsoft.com/office/powerpoint/2010/main" val="24190356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fixed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reveal</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negative</a:t>
            </a:r>
            <a:r>
              <a:rPr lang="fr-CH" sz="1600" dirty="0">
                <a:latin typeface="Calibri Light" panose="020F0302020204030204" pitchFamily="34" charset="0"/>
                <a:cs typeface="Calibri Light" panose="020F0302020204030204" pitchFamily="34" charset="0"/>
              </a:rPr>
              <a:t> association </a:t>
            </a:r>
            <a:r>
              <a:rPr lang="fr-CH" sz="1600" dirty="0" err="1">
                <a:latin typeface="Calibri Light" panose="020F0302020204030204" pitchFamily="34" charset="0"/>
                <a:cs typeface="Calibri Light" panose="020F0302020204030204" pitchFamily="34" charset="0"/>
              </a:rPr>
              <a:t>between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hours</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sleep</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deprivation</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degree</a:t>
            </a:r>
            <a:r>
              <a:rPr lang="fr-CH" sz="1600" dirty="0">
                <a:latin typeface="Calibri Light" panose="020F0302020204030204" pitchFamily="34" charset="0"/>
                <a:cs typeface="Calibri Light" panose="020F0302020204030204" pitchFamily="34" charset="0"/>
              </a:rPr>
              <a:t> of attention, as </a:t>
            </a:r>
            <a:r>
              <a:rPr lang="fr-CH" sz="1600" dirty="0" err="1">
                <a:latin typeface="Calibri Light" panose="020F0302020204030204" pitchFamily="34" charset="0"/>
                <a:cs typeface="Calibri Light" panose="020F0302020204030204" pitchFamily="34" charset="0"/>
              </a:rPr>
              <a:t>expected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from</a:t>
            </a:r>
            <a:r>
              <a:rPr lang="fr-CH" sz="1600" dirty="0">
                <a:latin typeface="Calibri Light" panose="020F0302020204030204" pitchFamily="34" charset="0"/>
                <a:cs typeface="Calibri Light" panose="020F0302020204030204" pitchFamily="34" charset="0"/>
              </a:rPr>
              <a:t> the graphs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plotted</a:t>
            </a:r>
            <a:r>
              <a:rPr lang="fr-CH" sz="1600" dirty="0">
                <a:latin typeface="Calibri Light" panose="020F0302020204030204" pitchFamily="34" charset="0"/>
                <a:cs typeface="Calibri Light" panose="020F0302020204030204" pitchFamily="34" charset="0"/>
              </a:rPr>
              <a:t>.</a:t>
            </a: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r>
              <a:rPr lang="fr-CH" sz="1600" dirty="0">
                <a:latin typeface="Calibri Light" panose="020F0302020204030204" pitchFamily="34" charset="0"/>
                <a:cs typeface="Calibri Light" panose="020F0302020204030204" pitchFamily="34" charset="0"/>
              </a:rPr>
              <a:t>Pop quiz:</a:t>
            </a:r>
          </a:p>
          <a:p>
            <a:pPr lvl="1"/>
            <a:r>
              <a:rPr lang="fr-CH" sz="1600" dirty="0" err="1">
                <a:latin typeface="Calibri Light" panose="020F0302020204030204" pitchFamily="34" charset="0"/>
                <a:cs typeface="Calibri Light" panose="020F0302020204030204" pitchFamily="34" charset="0"/>
              </a:rPr>
              <a:t>What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the exact </a:t>
            </a:r>
            <a:r>
              <a:rPr lang="fr-CH" sz="1600" dirty="0" err="1">
                <a:latin typeface="Calibri Light" panose="020F0302020204030204" pitchFamily="34" charset="0"/>
                <a:cs typeface="Calibri Light" panose="020F0302020204030204" pitchFamily="34" charset="0"/>
              </a:rPr>
              <a:t>interpretation</a:t>
            </a:r>
            <a:r>
              <a:rPr lang="fr-CH" sz="1600" dirty="0">
                <a:latin typeface="Calibri Light" panose="020F0302020204030204" pitchFamily="34" charset="0"/>
                <a:cs typeface="Calibri Light" panose="020F0302020204030204" pitchFamily="34" charset="0"/>
              </a:rPr>
              <a:t> of </a:t>
            </a:r>
            <a:r>
              <a:rPr lang="fr-CH" sz="1600">
                <a:latin typeface="Calibri Light" panose="020F0302020204030204" pitchFamily="34" charset="0"/>
                <a:cs typeface="Calibri Light" panose="020F0302020204030204" pitchFamily="34" charset="0"/>
              </a:rPr>
              <a:t>the </a:t>
            </a:r>
            <a:r>
              <a:rPr lang="fr-CH" sz="1400">
                <a:latin typeface="Courier New" panose="02070309020205020404" pitchFamily="49" charset="0"/>
                <a:cs typeface="Courier New" panose="02070309020205020404" pitchFamily="49" charset="0"/>
              </a:rPr>
              <a:t>(Intercept</a:t>
            </a:r>
            <a:r>
              <a:rPr lang="fr-CH" sz="1400" dirty="0">
                <a:latin typeface="Courier New" panose="02070309020205020404" pitchFamily="49" charset="0"/>
                <a:cs typeface="Courier New" panose="02070309020205020404" pitchFamily="49" charset="0"/>
              </a:rPr>
              <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parameter</a:t>
            </a:r>
            <a:r>
              <a:rPr lang="fr-CH" sz="1600" dirty="0">
                <a:latin typeface="Calibri Light" panose="020F0302020204030204" pitchFamily="34" charset="0"/>
                <a:cs typeface="Calibri Light" panose="020F0302020204030204" pitchFamily="34" charset="0"/>
              </a:rPr>
              <a:t>?</a:t>
            </a:r>
          </a:p>
          <a:p>
            <a:pPr lvl="1"/>
            <a:r>
              <a:rPr lang="fr-CH" sz="1600" dirty="0" err="1">
                <a:latin typeface="Calibri Light" panose="020F0302020204030204" pitchFamily="34" charset="0"/>
                <a:cs typeface="Calibri Light" panose="020F0302020204030204" pitchFamily="34" charset="0"/>
              </a:rPr>
              <a:t>What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the exact </a:t>
            </a:r>
            <a:r>
              <a:rPr lang="fr-CH" sz="1600" dirty="0" err="1">
                <a:latin typeface="Calibri Light" panose="020F0302020204030204" pitchFamily="34" charset="0"/>
                <a:cs typeface="Calibri Light" panose="020F0302020204030204" pitchFamily="34" charset="0"/>
              </a:rPr>
              <a:t>interpretation</a:t>
            </a:r>
            <a:r>
              <a:rPr lang="fr-CH" sz="1600" dirty="0">
                <a:latin typeface="Calibri Light" panose="020F0302020204030204" pitchFamily="34" charset="0"/>
                <a:cs typeface="Calibri Light" panose="020F0302020204030204" pitchFamily="34" charset="0"/>
              </a:rPr>
              <a:t> of </a:t>
            </a:r>
            <a:r>
              <a:rPr lang="fr-CH" sz="1600">
                <a:latin typeface="Calibri Light" panose="020F0302020204030204" pitchFamily="34" charset="0"/>
                <a:cs typeface="Calibri Light" panose="020F0302020204030204" pitchFamily="34" charset="0"/>
              </a:rPr>
              <a:t>the </a:t>
            </a:r>
            <a:r>
              <a:rPr lang="fr-CH" sz="1400">
                <a:latin typeface="Courier New" panose="02070309020205020404" pitchFamily="49" charset="0"/>
                <a:cs typeface="Courier New" panose="02070309020205020404" pitchFamily="49" charset="0"/>
              </a:rPr>
              <a:t>Deprivation</a:t>
            </a:r>
            <a:r>
              <a:rPr lang="fr-CH" sz="1600">
                <a:latin typeface="Times New Roman" panose="02020603050405020304" pitchFamily="18" charset="0"/>
                <a:cs typeface="Times New Roman" panose="02020603050405020304" pitchFamily="18" charset="0"/>
              </a:rPr>
              <a:t> </a:t>
            </a:r>
            <a:r>
              <a:rPr lang="fr-CH" sz="1600" dirty="0" err="1">
                <a:latin typeface="Calibri Light" panose="020F0302020204030204" pitchFamily="34" charset="0"/>
                <a:cs typeface="Calibri Light" panose="020F0302020204030204" pitchFamily="34" charset="0"/>
              </a:rPr>
              <a:t>parameter</a:t>
            </a:r>
            <a:r>
              <a:rPr lang="fr-CH" sz="1600" dirty="0">
                <a:latin typeface="Calibri Light" panose="020F0302020204030204" pitchFamily="34" charset="0"/>
                <a:cs typeface="Calibri Light" panose="020F0302020204030204" pitchFamily="34" charset="0"/>
              </a:rPr>
              <a: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Fitting the model in R – Fixed effects parameters</a:t>
            </a:r>
            <a:endParaRPr lang="en-GB" sz="320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D6667E51-1806-4892-AE8E-ECB180509056}"/>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3690ED0-2744-41BC-9A2A-FD53D97D66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2" name="Rectangle 1">
            <a:extLst>
              <a:ext uri="{FF2B5EF4-FFF2-40B4-BE49-F238E27FC236}">
                <a16:creationId xmlns:a16="http://schemas.microsoft.com/office/drawing/2014/main" id="{7AF33B2B-4A4B-4FB5-B83D-C29BDED03E81}"/>
              </a:ext>
            </a:extLst>
          </p:cNvPr>
          <p:cNvSpPr/>
          <p:nvPr/>
        </p:nvSpPr>
        <p:spPr>
          <a:xfrm>
            <a:off x="3647728" y="2420888"/>
            <a:ext cx="5400600" cy="2492990"/>
          </a:xfrm>
          <a:prstGeom prst="rect">
            <a:avLst/>
          </a:prstGeom>
          <a:ln>
            <a:solidFill>
              <a:schemeClr val="tx1">
                <a:lumMod val="50000"/>
                <a:lumOff val="50000"/>
              </a:schemeClr>
            </a:solidFill>
            <a:prstDash val="dash"/>
          </a:ln>
        </p:spPr>
        <p:txBody>
          <a:bodyPr wrap="square">
            <a:spAutoFit/>
          </a:bodyPr>
          <a:lstStyle/>
          <a:p>
            <a:r>
              <a:rPr lang="en-GB" sz="1200" dirty="0">
                <a:latin typeface="Courier New" panose="02070309020205020404" pitchFamily="49" charset="0"/>
                <a:cs typeface="Courier New" panose="02070309020205020404" pitchFamily="49" charset="0"/>
              </a:rPr>
              <a:t>Attention ~ 1 + Deprivation + (1|Subject)</a:t>
            </a:r>
            <a:endParaRPr lang="fr-CH" sz="1200" dirty="0">
              <a:latin typeface="Courier New" panose="02070309020205020404" pitchFamily="49" charset="0"/>
              <a:cs typeface="Courier New" panose="02070309020205020404" pitchFamily="49" charset="0"/>
            </a:endParaRPr>
          </a:p>
          <a:p>
            <a:endParaRPr lang="fr-CH" sz="1200" dirty="0">
              <a:latin typeface="Courier New" panose="02070309020205020404" pitchFamily="49" charset="0"/>
              <a:cs typeface="Courier New" panose="02070309020205020404" pitchFamily="49" charset="0"/>
            </a:endParaRPr>
          </a:p>
          <a:p>
            <a:r>
              <a:rPr lang="fr-CH" sz="1200" dirty="0" err="1">
                <a:latin typeface="Courier New" panose="02070309020205020404" pitchFamily="49" charset="0"/>
                <a:cs typeface="Courier New" panose="02070309020205020404" pitchFamily="49" charset="0"/>
              </a:rPr>
              <a:t>Random</a:t>
            </a: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effects</a:t>
            </a:r>
            <a:r>
              <a:rPr lang="fr-CH" sz="1200" dirty="0">
                <a:latin typeface="Courier New" panose="02070309020205020404" pitchFamily="49" charset="0"/>
                <a:cs typeface="Courier New" panose="02070309020205020404" pitchFamily="49" charset="0"/>
              </a:rPr>
              <a:t>:</a:t>
            </a:r>
          </a:p>
          <a:p>
            <a:r>
              <a:rPr lang="fr-CH" sz="1200" dirty="0">
                <a:latin typeface="Courier New" panose="02070309020205020404" pitchFamily="49" charset="0"/>
                <a:cs typeface="Courier New" panose="02070309020205020404" pitchFamily="49" charset="0"/>
              </a:rPr>
              <a:t> Groups   Name        Variance </a:t>
            </a:r>
            <a:r>
              <a:rPr lang="fr-CH" sz="1200" dirty="0" err="1">
                <a:latin typeface="Courier New" panose="02070309020205020404" pitchFamily="49" charset="0"/>
                <a:cs typeface="Courier New" panose="02070309020205020404" pitchFamily="49" charset="0"/>
              </a:rPr>
              <a:t>Std.Dev</a:t>
            </a:r>
            <a:r>
              <a:rPr lang="fr-CH" sz="1200" dirty="0">
                <a:latin typeface="Courier New" panose="02070309020205020404" pitchFamily="49" charset="0"/>
                <a:cs typeface="Courier New" panose="02070309020205020404" pitchFamily="49" charset="0"/>
              </a:rPr>
              <a:t>.</a:t>
            </a:r>
          </a:p>
          <a:p>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Subject</a:t>
            </a:r>
            <a:r>
              <a:rPr lang="fr-CH" sz="1200" dirty="0">
                <a:latin typeface="Courier New" panose="02070309020205020404" pitchFamily="49" charset="0"/>
                <a:cs typeface="Courier New" panose="02070309020205020404" pitchFamily="49" charset="0"/>
              </a:rPr>
              <a:t>  (Intercept) 0.25544  0.5054  </a:t>
            </a:r>
          </a:p>
          <a:p>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Residual</a:t>
            </a:r>
            <a:r>
              <a:rPr lang="fr-CH" sz="1200" dirty="0">
                <a:latin typeface="Courier New" panose="02070309020205020404" pitchFamily="49" charset="0"/>
                <a:cs typeface="Courier New" panose="02070309020205020404" pitchFamily="49" charset="0"/>
              </a:rPr>
              <a:t>             0.08089  0.2844  </a:t>
            </a:r>
          </a:p>
          <a:p>
            <a:r>
              <a:rPr lang="fr-CH" sz="1200" dirty="0" err="1">
                <a:latin typeface="Courier New" panose="02070309020205020404" pitchFamily="49" charset="0"/>
                <a:cs typeface="Courier New" panose="02070309020205020404" pitchFamily="49" charset="0"/>
              </a:rPr>
              <a:t>Number</a:t>
            </a:r>
            <a:r>
              <a:rPr lang="fr-CH" sz="1200" dirty="0">
                <a:latin typeface="Courier New" panose="02070309020205020404" pitchFamily="49" charset="0"/>
                <a:cs typeface="Courier New" panose="02070309020205020404" pitchFamily="49" charset="0"/>
              </a:rPr>
              <a:t> of </a:t>
            </a:r>
            <a:r>
              <a:rPr lang="fr-CH" sz="1200" dirty="0" err="1">
                <a:latin typeface="Courier New" panose="02070309020205020404" pitchFamily="49" charset="0"/>
                <a:cs typeface="Courier New" panose="02070309020205020404" pitchFamily="49" charset="0"/>
              </a:rPr>
              <a:t>obs</a:t>
            </a:r>
            <a:r>
              <a:rPr lang="fr-CH" sz="1200" dirty="0">
                <a:latin typeface="Courier New" panose="02070309020205020404" pitchFamily="49" charset="0"/>
                <a:cs typeface="Courier New" panose="02070309020205020404" pitchFamily="49" charset="0"/>
              </a:rPr>
              <a:t>: 1000, groups:  </a:t>
            </a:r>
            <a:r>
              <a:rPr lang="fr-CH" sz="1200" dirty="0" err="1">
                <a:latin typeface="Courier New" panose="02070309020205020404" pitchFamily="49" charset="0"/>
                <a:cs typeface="Courier New" panose="02070309020205020404" pitchFamily="49" charset="0"/>
              </a:rPr>
              <a:t>Subject</a:t>
            </a:r>
            <a:r>
              <a:rPr lang="fr-CH" sz="1200" dirty="0">
                <a:latin typeface="Courier New" panose="02070309020205020404" pitchFamily="49" charset="0"/>
                <a:cs typeface="Courier New" panose="02070309020205020404" pitchFamily="49" charset="0"/>
              </a:rPr>
              <a:t>, 50</a:t>
            </a:r>
          </a:p>
          <a:p>
            <a:endParaRPr lang="fr-CH"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Fixed effects:</a:t>
            </a:r>
          </a:p>
          <a:p>
            <a:r>
              <a:rPr lang="en-GB" sz="1200" dirty="0">
                <a:latin typeface="Courier New" panose="02070309020205020404" pitchFamily="49" charset="0"/>
                <a:cs typeface="Courier New" panose="02070309020205020404" pitchFamily="49" charset="0"/>
              </a:rPr>
              <a:t>	  Estimate  </a:t>
            </a:r>
            <a:r>
              <a:rPr lang="en-GB" sz="1200" dirty="0" err="1">
                <a:latin typeface="Courier New" panose="02070309020205020404" pitchFamily="49" charset="0"/>
                <a:cs typeface="Courier New" panose="02070309020205020404" pitchFamily="49" charset="0"/>
              </a:rPr>
              <a:t>Std.Error</a:t>
            </a:r>
            <a:r>
              <a:rPr lang="en-GB" sz="1200" dirty="0">
                <a:latin typeface="Courier New" panose="02070309020205020404" pitchFamily="49" charset="0"/>
                <a:cs typeface="Courier New" panose="02070309020205020404" pitchFamily="49" charset="0"/>
              </a:rPr>
              <a:t>   t-</a:t>
            </a:r>
            <a:r>
              <a:rPr lang="en-GB" sz="1200" dirty="0" err="1">
                <a:latin typeface="Courier New" panose="02070309020205020404" pitchFamily="49" charset="0"/>
                <a:cs typeface="Courier New" panose="02070309020205020404" pitchFamily="49" charset="0"/>
              </a:rPr>
              <a:t>val</a:t>
            </a:r>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(Intercept)  1.42218    0.07379   19.27</a:t>
            </a:r>
          </a:p>
          <a:p>
            <a:r>
              <a:rPr lang="en-GB" sz="1200" dirty="0">
                <a:latin typeface="Courier New" panose="02070309020205020404" pitchFamily="49" charset="0"/>
                <a:cs typeface="Courier New" panose="02070309020205020404" pitchFamily="49" charset="0"/>
              </a:rPr>
              <a:t>Deprivation </a:t>
            </a:r>
            <a:r>
              <a:rPr lang="en-GB" sz="1200" b="1" u="sng" dirty="0">
                <a:solidFill>
                  <a:srgbClr val="FF0000"/>
                </a:solidFill>
                <a:latin typeface="Courier New" panose="02070309020205020404" pitchFamily="49" charset="0"/>
                <a:cs typeface="Courier New" panose="02070309020205020404" pitchFamily="49" charset="0"/>
              </a:rPr>
              <a:t>-0.28006</a:t>
            </a:r>
            <a:r>
              <a:rPr lang="en-GB" sz="1200" dirty="0">
                <a:solidFill>
                  <a:srgbClr val="FF0000"/>
                </a:solidFill>
                <a:latin typeface="Courier New" panose="02070309020205020404" pitchFamily="49" charset="0"/>
                <a:cs typeface="Courier New" panose="02070309020205020404" pitchFamily="49" charset="0"/>
              </a:rPr>
              <a:t>    </a:t>
            </a:r>
            <a:r>
              <a:rPr lang="en-GB" sz="1200" dirty="0">
                <a:latin typeface="Courier New" panose="02070309020205020404" pitchFamily="49" charset="0"/>
                <a:cs typeface="Courier New" panose="02070309020205020404" pitchFamily="49" charset="0"/>
              </a:rPr>
              <a:t>0.00315  -88.91</a:t>
            </a:r>
          </a:p>
          <a:p>
            <a:endParaRPr lang="fr-CH" sz="1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6965180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a:latin typeface="Calibri Light" panose="020F0302020204030204" pitchFamily="34" charset="0"/>
                <a:cs typeface="Calibri Light" panose="020F0302020204030204" pitchFamily="34" charset="0"/>
              </a:rPr>
              <a:t>So… where is my </a:t>
            </a:r>
            <a:r>
              <a:rPr lang="fr-CH" sz="1600" i="1">
                <a:latin typeface="Calibri Light" panose="020F0302020204030204" pitchFamily="34" charset="0"/>
                <a:cs typeface="Calibri Light" panose="020F0302020204030204" pitchFamily="34" charset="0"/>
              </a:rPr>
              <a:t>p</a:t>
            </a:r>
            <a:r>
              <a:rPr lang="fr-CH" sz="1600">
                <a:latin typeface="Calibri Light" panose="020F0302020204030204" pitchFamily="34" charset="0"/>
                <a:cs typeface="Calibri Light" panose="020F0302020204030204" pitchFamily="34" charset="0"/>
              </a:rPr>
              <a:t>-value?</a:t>
            </a: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r>
              <a:rPr lang="fr-CH" sz="1600">
                <a:latin typeface="Calibri Light" panose="020F0302020204030204" pitchFamily="34" charset="0"/>
                <a:cs typeface="Calibri Light" panose="020F0302020204030204" pitchFamily="34" charset="0"/>
              </a:rPr>
              <a:t>For the Santa Claus data, we got a nice column with </a:t>
            </a:r>
            <a:r>
              <a:rPr lang="fr-CH" sz="1600" i="1">
                <a:latin typeface="Calibri Light" panose="020F0302020204030204" pitchFamily="34" charset="0"/>
                <a:cs typeface="Calibri Light" panose="020F0302020204030204" pitchFamily="34" charset="0"/>
              </a:rPr>
              <a:t>p</a:t>
            </a:r>
            <a:r>
              <a:rPr lang="fr-CH" sz="1600">
                <a:latin typeface="Calibri Light" panose="020F0302020204030204" pitchFamily="34" charset="0"/>
                <a:cs typeface="Calibri Light" panose="020F0302020204030204" pitchFamily="34" charset="0"/>
              </a:rPr>
              <a:t>-values and a table of significance codes. How do I decide for the sleep data if the deprivation effect is statistically significant? What are the degrees of freedom for the </a:t>
            </a:r>
            <a:r>
              <a:rPr lang="fr-CH" sz="1600" i="1">
                <a:latin typeface="Calibri Light" panose="020F0302020204030204" pitchFamily="34" charset="0"/>
                <a:cs typeface="Calibri Light" panose="020F0302020204030204" pitchFamily="34" charset="0"/>
              </a:rPr>
              <a:t>t</a:t>
            </a:r>
            <a:r>
              <a:rPr lang="fr-CH" sz="1600">
                <a:latin typeface="Calibri Light" panose="020F0302020204030204" pitchFamily="34" charset="0"/>
                <a:cs typeface="Calibri Light" panose="020F0302020204030204" pitchFamily="34" charset="0"/>
              </a:rPr>
              <a:t>-value…?</a:t>
            </a: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Fitting the model in R – Fixed effects parameters</a:t>
            </a:r>
            <a:endParaRPr lang="en-GB" sz="320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D6667E51-1806-4892-AE8E-ECB180509056}"/>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3690ED0-2744-41BC-9A2A-FD53D97D66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2" name="Rectangle 1">
            <a:extLst>
              <a:ext uri="{FF2B5EF4-FFF2-40B4-BE49-F238E27FC236}">
                <a16:creationId xmlns:a16="http://schemas.microsoft.com/office/drawing/2014/main" id="{7AF33B2B-4A4B-4FB5-B83D-C29BDED03E81}"/>
              </a:ext>
            </a:extLst>
          </p:cNvPr>
          <p:cNvSpPr/>
          <p:nvPr/>
        </p:nvSpPr>
        <p:spPr>
          <a:xfrm>
            <a:off x="623392" y="2182505"/>
            <a:ext cx="4896544" cy="2492990"/>
          </a:xfrm>
          <a:prstGeom prst="rect">
            <a:avLst/>
          </a:prstGeom>
          <a:ln>
            <a:solidFill>
              <a:schemeClr val="tx1">
                <a:lumMod val="50000"/>
                <a:lumOff val="50000"/>
              </a:schemeClr>
            </a:solidFill>
            <a:prstDash val="dash"/>
          </a:ln>
        </p:spPr>
        <p:txBody>
          <a:bodyPr wrap="square">
            <a:spAutoFit/>
          </a:bodyPr>
          <a:lstStyle/>
          <a:p>
            <a:r>
              <a:rPr lang="en-GB" sz="1200" dirty="0">
                <a:latin typeface="Courier New" panose="02070309020205020404" pitchFamily="49" charset="0"/>
                <a:cs typeface="Courier New" panose="02070309020205020404" pitchFamily="49" charset="0"/>
              </a:rPr>
              <a:t>Attention ~ 1 + Deprivation + (1|Subject)</a:t>
            </a:r>
            <a:endParaRPr lang="fr-CH" sz="1200" dirty="0">
              <a:latin typeface="Courier New" panose="02070309020205020404" pitchFamily="49" charset="0"/>
              <a:cs typeface="Courier New" panose="02070309020205020404" pitchFamily="49" charset="0"/>
            </a:endParaRPr>
          </a:p>
          <a:p>
            <a:endParaRPr lang="fr-CH" sz="1200" dirty="0">
              <a:latin typeface="Courier New" panose="02070309020205020404" pitchFamily="49" charset="0"/>
              <a:cs typeface="Courier New" panose="02070309020205020404" pitchFamily="49" charset="0"/>
            </a:endParaRPr>
          </a:p>
          <a:p>
            <a:r>
              <a:rPr lang="fr-CH" sz="1200" dirty="0" err="1">
                <a:latin typeface="Courier New" panose="02070309020205020404" pitchFamily="49" charset="0"/>
                <a:cs typeface="Courier New" panose="02070309020205020404" pitchFamily="49" charset="0"/>
              </a:rPr>
              <a:t>Random</a:t>
            </a: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effects</a:t>
            </a:r>
            <a:r>
              <a:rPr lang="fr-CH" sz="1200" dirty="0">
                <a:latin typeface="Courier New" panose="02070309020205020404" pitchFamily="49" charset="0"/>
                <a:cs typeface="Courier New" panose="02070309020205020404" pitchFamily="49" charset="0"/>
              </a:rPr>
              <a:t>:</a:t>
            </a:r>
          </a:p>
          <a:p>
            <a:r>
              <a:rPr lang="fr-CH" sz="1200" dirty="0">
                <a:latin typeface="Courier New" panose="02070309020205020404" pitchFamily="49" charset="0"/>
                <a:cs typeface="Courier New" panose="02070309020205020404" pitchFamily="49" charset="0"/>
              </a:rPr>
              <a:t> Groups   Name        Variance </a:t>
            </a:r>
            <a:r>
              <a:rPr lang="fr-CH" sz="1200" dirty="0" err="1">
                <a:latin typeface="Courier New" panose="02070309020205020404" pitchFamily="49" charset="0"/>
                <a:cs typeface="Courier New" panose="02070309020205020404" pitchFamily="49" charset="0"/>
              </a:rPr>
              <a:t>Std.Dev</a:t>
            </a:r>
            <a:r>
              <a:rPr lang="fr-CH" sz="1200" dirty="0">
                <a:latin typeface="Courier New" panose="02070309020205020404" pitchFamily="49" charset="0"/>
                <a:cs typeface="Courier New" panose="02070309020205020404" pitchFamily="49" charset="0"/>
              </a:rPr>
              <a:t>.</a:t>
            </a:r>
          </a:p>
          <a:p>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Subject</a:t>
            </a:r>
            <a:r>
              <a:rPr lang="fr-CH" sz="1200" dirty="0">
                <a:latin typeface="Courier New" panose="02070309020205020404" pitchFamily="49" charset="0"/>
                <a:cs typeface="Courier New" panose="02070309020205020404" pitchFamily="49" charset="0"/>
              </a:rPr>
              <a:t>  (Intercept) 0.25544  0.5054  </a:t>
            </a:r>
          </a:p>
          <a:p>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Residual</a:t>
            </a:r>
            <a:r>
              <a:rPr lang="fr-CH" sz="1200" dirty="0">
                <a:latin typeface="Courier New" panose="02070309020205020404" pitchFamily="49" charset="0"/>
                <a:cs typeface="Courier New" panose="02070309020205020404" pitchFamily="49" charset="0"/>
              </a:rPr>
              <a:t>             0.08089  0.2844  </a:t>
            </a:r>
          </a:p>
          <a:p>
            <a:r>
              <a:rPr lang="fr-CH" sz="1200" dirty="0" err="1">
                <a:latin typeface="Courier New" panose="02070309020205020404" pitchFamily="49" charset="0"/>
                <a:cs typeface="Courier New" panose="02070309020205020404" pitchFamily="49" charset="0"/>
              </a:rPr>
              <a:t>Number</a:t>
            </a:r>
            <a:r>
              <a:rPr lang="fr-CH" sz="1200" dirty="0">
                <a:latin typeface="Courier New" panose="02070309020205020404" pitchFamily="49" charset="0"/>
                <a:cs typeface="Courier New" panose="02070309020205020404" pitchFamily="49" charset="0"/>
              </a:rPr>
              <a:t> of </a:t>
            </a:r>
            <a:r>
              <a:rPr lang="fr-CH" sz="1200" dirty="0" err="1">
                <a:latin typeface="Courier New" panose="02070309020205020404" pitchFamily="49" charset="0"/>
                <a:cs typeface="Courier New" panose="02070309020205020404" pitchFamily="49" charset="0"/>
              </a:rPr>
              <a:t>obs</a:t>
            </a:r>
            <a:r>
              <a:rPr lang="fr-CH" sz="1200" dirty="0">
                <a:latin typeface="Courier New" panose="02070309020205020404" pitchFamily="49" charset="0"/>
                <a:cs typeface="Courier New" panose="02070309020205020404" pitchFamily="49" charset="0"/>
              </a:rPr>
              <a:t>: 1000, groups:  </a:t>
            </a:r>
            <a:r>
              <a:rPr lang="fr-CH" sz="1200" dirty="0" err="1">
                <a:latin typeface="Courier New" panose="02070309020205020404" pitchFamily="49" charset="0"/>
                <a:cs typeface="Courier New" panose="02070309020205020404" pitchFamily="49" charset="0"/>
              </a:rPr>
              <a:t>Subject</a:t>
            </a:r>
            <a:r>
              <a:rPr lang="fr-CH" sz="1200" dirty="0">
                <a:latin typeface="Courier New" panose="02070309020205020404" pitchFamily="49" charset="0"/>
                <a:cs typeface="Courier New" panose="02070309020205020404" pitchFamily="49" charset="0"/>
              </a:rPr>
              <a:t>, 50</a:t>
            </a:r>
          </a:p>
          <a:p>
            <a:endParaRPr lang="fr-CH"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Fixed effects:</a:t>
            </a:r>
          </a:p>
          <a:p>
            <a:r>
              <a:rPr lang="en-GB" sz="1200" dirty="0">
                <a:latin typeface="Courier New" panose="02070309020205020404" pitchFamily="49" charset="0"/>
                <a:cs typeface="Courier New" panose="02070309020205020404" pitchFamily="49" charset="0"/>
              </a:rPr>
              <a:t>	  Estimate  </a:t>
            </a:r>
            <a:r>
              <a:rPr lang="en-GB" sz="1200" dirty="0" err="1">
                <a:latin typeface="Courier New" panose="02070309020205020404" pitchFamily="49" charset="0"/>
                <a:cs typeface="Courier New" panose="02070309020205020404" pitchFamily="49" charset="0"/>
              </a:rPr>
              <a:t>Std.Error</a:t>
            </a:r>
            <a:r>
              <a:rPr lang="en-GB" sz="1200" dirty="0">
                <a:latin typeface="Courier New" panose="02070309020205020404" pitchFamily="49" charset="0"/>
                <a:cs typeface="Courier New" panose="02070309020205020404" pitchFamily="49" charset="0"/>
              </a:rPr>
              <a:t>   t-</a:t>
            </a:r>
            <a:r>
              <a:rPr lang="en-GB" sz="1200" dirty="0" err="1">
                <a:latin typeface="Courier New" panose="02070309020205020404" pitchFamily="49" charset="0"/>
                <a:cs typeface="Courier New" panose="02070309020205020404" pitchFamily="49" charset="0"/>
              </a:rPr>
              <a:t>val</a:t>
            </a:r>
            <a:endParaRPr lang="en-GB" sz="1200" dirty="0">
              <a:latin typeface="Courier New" panose="02070309020205020404" pitchFamily="49" charset="0"/>
              <a:cs typeface="Courier New" panose="02070309020205020404" pitchFamily="49" charset="0"/>
            </a:endParaRPr>
          </a:p>
          <a:p>
            <a:r>
              <a:rPr lang="en-GB" sz="1200" dirty="0">
                <a:latin typeface="Courier New" panose="02070309020205020404" pitchFamily="49" charset="0"/>
                <a:cs typeface="Courier New" panose="02070309020205020404" pitchFamily="49" charset="0"/>
              </a:rPr>
              <a:t>(Intercept)  1.42218    0.07379   19.27</a:t>
            </a:r>
          </a:p>
          <a:p>
            <a:r>
              <a:rPr lang="en-GB" sz="1200" dirty="0">
                <a:latin typeface="Courier New" panose="02070309020205020404" pitchFamily="49" charset="0"/>
                <a:cs typeface="Courier New" panose="02070309020205020404" pitchFamily="49" charset="0"/>
              </a:rPr>
              <a:t>Deprivation -0.28006    0.00315  -88.91</a:t>
            </a:r>
          </a:p>
          <a:p>
            <a:endParaRPr lang="fr-CH" sz="1200" dirty="0">
              <a:latin typeface="Courier New" panose="02070309020205020404" pitchFamily="49" charset="0"/>
              <a:cs typeface="Courier New" panose="02070309020205020404" pitchFamily="49" charset="0"/>
            </a:endParaRPr>
          </a:p>
        </p:txBody>
      </p:sp>
      <p:sp>
        <p:nvSpPr>
          <p:cNvPr id="8" name="Rectangle 7">
            <a:extLst>
              <a:ext uri="{FF2B5EF4-FFF2-40B4-BE49-F238E27FC236}">
                <a16:creationId xmlns:a16="http://schemas.microsoft.com/office/drawing/2014/main" id="{0189A56B-458C-496A-82A8-C7F557B27C66}"/>
              </a:ext>
            </a:extLst>
          </p:cNvPr>
          <p:cNvSpPr/>
          <p:nvPr/>
        </p:nvSpPr>
        <p:spPr>
          <a:xfrm>
            <a:off x="4406189" y="3789040"/>
            <a:ext cx="936104" cy="7073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a:solidFill>
                  <a:srgbClr val="FF0000"/>
                </a:solidFill>
                <a:latin typeface="Times New Roman" panose="02020603050405020304" pitchFamily="18" charset="0"/>
                <a:cs typeface="Times New Roman" panose="02020603050405020304" pitchFamily="18" charset="0"/>
              </a:rPr>
              <a:t>???</a:t>
            </a:r>
            <a:endParaRPr lang="en-GB">
              <a:solidFill>
                <a:srgbClr val="FF00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216CFF99-3442-4456-8D7E-8688B08B8718}"/>
              </a:ext>
            </a:extLst>
          </p:cNvPr>
          <p:cNvSpPr/>
          <p:nvPr/>
        </p:nvSpPr>
        <p:spPr>
          <a:xfrm>
            <a:off x="5807968" y="2182505"/>
            <a:ext cx="6048672" cy="2492990"/>
          </a:xfrm>
          <a:prstGeom prst="rect">
            <a:avLst/>
          </a:prstGeom>
          <a:ln>
            <a:solidFill>
              <a:schemeClr val="tx1">
                <a:lumMod val="50000"/>
                <a:lumOff val="50000"/>
              </a:schemeClr>
            </a:solidFill>
            <a:prstDash val="dash"/>
          </a:ln>
        </p:spPr>
        <p:txBody>
          <a:bodyPr wrap="square">
            <a:spAutoFit/>
          </a:bodyPr>
          <a:lstStyle/>
          <a:p>
            <a:r>
              <a:rPr lang="en-GB" sz="1200">
                <a:latin typeface="Courier New" panose="02070309020205020404" pitchFamily="49" charset="0"/>
                <a:cs typeface="Courier New" panose="02070309020205020404" pitchFamily="49" charset="0"/>
              </a:rPr>
              <a:t>Belief ~ Age + Gender + Siblings + Rank + Easter_bunny</a:t>
            </a:r>
          </a:p>
          <a:p>
            <a:endParaRPr lang="en-GB" sz="1200">
              <a:latin typeface="Courier New" panose="02070309020205020404" pitchFamily="49" charset="0"/>
              <a:cs typeface="Courier New" panose="02070309020205020404" pitchFamily="49" charset="0"/>
            </a:endParaRPr>
          </a:p>
          <a:p>
            <a:r>
              <a:rPr lang="en-GB" sz="1200">
                <a:latin typeface="Courier New" panose="02070309020205020404" pitchFamily="49" charset="0"/>
                <a:cs typeface="Courier New" panose="02070309020205020404" pitchFamily="49" charset="0"/>
              </a:rPr>
              <a:t>Coefficients:</a:t>
            </a:r>
          </a:p>
          <a:p>
            <a:r>
              <a:rPr lang="en-GB" sz="1200">
                <a:latin typeface="Courier New" panose="02070309020205020404" pitchFamily="49" charset="0"/>
                <a:cs typeface="Courier New" panose="02070309020205020404" pitchFamily="49" charset="0"/>
              </a:rPr>
              <a:t>              Estimate Std. Error t value </a:t>
            </a:r>
            <a:r>
              <a:rPr lang="en-GB" sz="1200" b="1">
                <a:solidFill>
                  <a:srgbClr val="FF0000"/>
                </a:solidFill>
                <a:latin typeface="Courier New" panose="02070309020205020404" pitchFamily="49" charset="0"/>
                <a:cs typeface="Courier New" panose="02070309020205020404" pitchFamily="49" charset="0"/>
              </a:rPr>
              <a:t>Pr(&gt;|t|)</a:t>
            </a:r>
            <a:r>
              <a:rPr lang="en-GB" sz="1200">
                <a:latin typeface="Courier New" panose="02070309020205020404" pitchFamily="49" charset="0"/>
                <a:cs typeface="Courier New" panose="02070309020205020404" pitchFamily="49" charset="0"/>
              </a:rPr>
              <a:t>    </a:t>
            </a:r>
          </a:p>
          <a:p>
            <a:r>
              <a:rPr lang="en-GB" sz="1200">
                <a:latin typeface="Courier New" panose="02070309020205020404" pitchFamily="49" charset="0"/>
                <a:cs typeface="Courier New" panose="02070309020205020404" pitchFamily="49" charset="0"/>
              </a:rPr>
              <a:t>(Intercept)   5.487031   0.312914  17.535  </a:t>
            </a:r>
            <a:r>
              <a:rPr lang="en-GB" sz="1200" b="1">
                <a:solidFill>
                  <a:srgbClr val="FF0000"/>
                </a:solidFill>
                <a:latin typeface="Courier New" panose="02070309020205020404" pitchFamily="49" charset="0"/>
                <a:cs typeface="Courier New" panose="02070309020205020404" pitchFamily="49" charset="0"/>
              </a:rPr>
              <a:t>&lt; 2e-16 ***</a:t>
            </a:r>
          </a:p>
          <a:p>
            <a:r>
              <a:rPr lang="en-GB" sz="1200">
                <a:latin typeface="Courier New" panose="02070309020205020404" pitchFamily="49" charset="0"/>
                <a:cs typeface="Courier New" panose="02070309020205020404" pitchFamily="49" charset="0"/>
              </a:rPr>
              <a:t>Age          -0.769430   0.029532 -26.054  </a:t>
            </a:r>
            <a:r>
              <a:rPr lang="en-GB" sz="1200" b="1">
                <a:solidFill>
                  <a:srgbClr val="FF0000"/>
                </a:solidFill>
                <a:latin typeface="Courier New" panose="02070309020205020404" pitchFamily="49" charset="0"/>
                <a:cs typeface="Courier New" panose="02070309020205020404" pitchFamily="49" charset="0"/>
              </a:rPr>
              <a:t>&lt; 2e-16 ***</a:t>
            </a:r>
          </a:p>
          <a:p>
            <a:r>
              <a:rPr lang="en-GB" sz="1200">
                <a:latin typeface="Courier New" panose="02070309020205020404" pitchFamily="49" charset="0"/>
                <a:cs typeface="Courier New" panose="02070309020205020404" pitchFamily="49" charset="0"/>
              </a:rPr>
              <a:t>Gendergirl    0.022870   0.145955   0.157    </a:t>
            </a:r>
            <a:r>
              <a:rPr lang="en-GB" sz="1200" b="1">
                <a:solidFill>
                  <a:srgbClr val="FF0000"/>
                </a:solidFill>
                <a:latin typeface="Courier New" panose="02070309020205020404" pitchFamily="49" charset="0"/>
                <a:cs typeface="Courier New" panose="02070309020205020404" pitchFamily="49" charset="0"/>
              </a:rPr>
              <a:t>0.876 </a:t>
            </a:r>
            <a:r>
              <a:rPr lang="en-GB" sz="1200">
                <a:latin typeface="Courier New" panose="02070309020205020404" pitchFamily="49" charset="0"/>
                <a:cs typeface="Courier New" panose="02070309020205020404" pitchFamily="49" charset="0"/>
              </a:rPr>
              <a:t>   </a:t>
            </a:r>
          </a:p>
          <a:p>
            <a:r>
              <a:rPr lang="en-GB" sz="1200">
                <a:latin typeface="Courier New" panose="02070309020205020404" pitchFamily="49" charset="0"/>
                <a:cs typeface="Courier New" panose="02070309020205020404" pitchFamily="49" charset="0"/>
              </a:rPr>
              <a:t>Siblings      0.002239   0.073478   0.030    </a:t>
            </a:r>
            <a:r>
              <a:rPr lang="en-GB" sz="1200" b="1">
                <a:solidFill>
                  <a:srgbClr val="FF0000"/>
                </a:solidFill>
                <a:latin typeface="Courier New" panose="02070309020205020404" pitchFamily="49" charset="0"/>
                <a:cs typeface="Courier New" panose="02070309020205020404" pitchFamily="49" charset="0"/>
              </a:rPr>
              <a:t>0.976    </a:t>
            </a:r>
          </a:p>
          <a:p>
            <a:r>
              <a:rPr lang="en-GB" sz="1200">
                <a:latin typeface="Courier New" panose="02070309020205020404" pitchFamily="49" charset="0"/>
                <a:cs typeface="Courier New" panose="02070309020205020404" pitchFamily="49" charset="0"/>
              </a:rPr>
              <a:t>Rank          0.069784   0.130941   0.533    </a:t>
            </a:r>
            <a:r>
              <a:rPr lang="en-GB" sz="1200" b="1">
                <a:solidFill>
                  <a:srgbClr val="FF0000"/>
                </a:solidFill>
                <a:latin typeface="Courier New" panose="02070309020205020404" pitchFamily="49" charset="0"/>
                <a:cs typeface="Courier New" panose="02070309020205020404" pitchFamily="49" charset="0"/>
              </a:rPr>
              <a:t>0.594    </a:t>
            </a:r>
          </a:p>
          <a:p>
            <a:r>
              <a:rPr lang="en-GB" sz="1200">
                <a:latin typeface="Courier New" panose="02070309020205020404" pitchFamily="49" charset="0"/>
                <a:cs typeface="Courier New" panose="02070309020205020404" pitchFamily="49" charset="0"/>
              </a:rPr>
              <a:t>Easter_bunny  0.152862   0.030902   4.947 </a:t>
            </a:r>
            <a:r>
              <a:rPr lang="en-GB" sz="1200" b="1">
                <a:solidFill>
                  <a:srgbClr val="FF0000"/>
                </a:solidFill>
                <a:latin typeface="Courier New" panose="02070309020205020404" pitchFamily="49" charset="0"/>
                <a:cs typeface="Courier New" panose="02070309020205020404" pitchFamily="49" charset="0"/>
              </a:rPr>
              <a:t>1.27e-06 ***</a:t>
            </a:r>
          </a:p>
          <a:p>
            <a:r>
              <a:rPr lang="en-GB" sz="1200">
                <a:latin typeface="Courier New" panose="02070309020205020404" pitchFamily="49" charset="0"/>
                <a:cs typeface="Courier New" panose="02070309020205020404" pitchFamily="49" charset="0"/>
              </a:rPr>
              <a:t>---</a:t>
            </a:r>
          </a:p>
          <a:p>
            <a:r>
              <a:rPr lang="en-GB" sz="1200" b="1">
                <a:solidFill>
                  <a:srgbClr val="FF0000"/>
                </a:solidFill>
                <a:latin typeface="Courier New" panose="02070309020205020404" pitchFamily="49" charset="0"/>
                <a:cs typeface="Courier New" panose="02070309020205020404" pitchFamily="49" charset="0"/>
              </a:rPr>
              <a:t>Signif. codes:  0 ‘***’ 0.001 ‘**’ 0.01 ‘*’ 0.05 ‘.’ 0.1 ‘ ’ 1</a:t>
            </a:r>
          </a:p>
          <a:p>
            <a:endParaRPr lang="en-GB" sz="1200">
              <a:latin typeface="Courier New" panose="02070309020205020404" pitchFamily="49" charset="0"/>
              <a:cs typeface="Courier New" panose="02070309020205020404" pitchFamily="49" charset="0"/>
            </a:endParaRPr>
          </a:p>
        </p:txBody>
      </p:sp>
      <p:pic>
        <p:nvPicPr>
          <p:cNvPr id="10" name="Picture 9">
            <a:extLst>
              <a:ext uri="{FF2B5EF4-FFF2-40B4-BE49-F238E27FC236}">
                <a16:creationId xmlns:a16="http://schemas.microsoft.com/office/drawing/2014/main" id="{6E409C71-C966-4EAA-BD41-6CAE7B72ECF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53450"/>
          <a:stretch/>
        </p:blipFill>
        <p:spPr>
          <a:xfrm>
            <a:off x="6240016" y="1099348"/>
            <a:ext cx="1616276" cy="1083157"/>
          </a:xfrm>
          <a:prstGeom prst="rect">
            <a:avLst/>
          </a:prstGeom>
        </p:spPr>
      </p:pic>
    </p:spTree>
    <p:extLst>
      <p:ext uri="{BB962C8B-B14F-4D97-AF65-F5344CB8AC3E}">
        <p14:creationId xmlns:p14="http://schemas.microsoft.com/office/powerpoint/2010/main" val="439750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dirty="0">
                <a:solidFill>
                  <a:schemeClr val="tx2">
                    <a:lumMod val="75000"/>
                  </a:schemeClr>
                </a:solidFill>
                <a:latin typeface="Tw Cen MT" panose="020B0602020104020603" pitchFamily="34" charset="0"/>
              </a:rPr>
              <a:t>2</a:t>
            </a:r>
            <a:r>
              <a:rPr lang="fr-CH" sz="2800" b="1">
                <a:solidFill>
                  <a:schemeClr val="tx2">
                    <a:lumMod val="75000"/>
                  </a:schemeClr>
                </a:solidFill>
                <a:latin typeface="Tw Cen MT" panose="020B0602020104020603" pitchFamily="34" charset="0"/>
              </a:rPr>
              <a:t>. Random intercept and random slope model</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2595897-33A5-4D30-9038-ED9F489C69FE}"/>
              </a:ext>
            </a:extLst>
          </p:cNvPr>
          <p:cNvSpPr txBox="1"/>
          <p:nvPr/>
        </p:nvSpPr>
        <p:spPr>
          <a:xfrm>
            <a:off x="4410901" y="4119462"/>
            <a:ext cx="3370218" cy="461665"/>
          </a:xfrm>
          <a:prstGeom prst="rect">
            <a:avLst/>
          </a:prstGeom>
          <a:noFill/>
        </p:spPr>
        <p:txBody>
          <a:bodyPr wrap="none" rtlCol="0">
            <a:spAutoFit/>
          </a:bodyPr>
          <a:lstStyle/>
          <a:p>
            <a:pPr algn="ctr"/>
            <a:r>
              <a:rPr lang="en-GB" sz="2400" i="1" dirty="0">
                <a:solidFill>
                  <a:schemeClr val="bg2">
                    <a:lumMod val="50000"/>
                  </a:schemeClr>
                </a:solidFill>
                <a:latin typeface="Tw Cen MT" panose="020B0602020104020603" pitchFamily="34" charset="0"/>
              </a:rPr>
              <a:t>A. Random intercept model</a:t>
            </a:r>
          </a:p>
        </p:txBody>
      </p:sp>
    </p:spTree>
    <p:extLst>
      <p:ext uri="{BB962C8B-B14F-4D97-AF65-F5344CB8AC3E}">
        <p14:creationId xmlns:p14="http://schemas.microsoft.com/office/powerpoint/2010/main" val="31617127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dirty="0">
                <a:latin typeface="Calibri Light" panose="020F0302020204030204" pitchFamily="34" charset="0"/>
                <a:cs typeface="Calibri Light" panose="020F0302020204030204" pitchFamily="34" charset="0"/>
              </a:rPr>
              <a:t>For the standard </a:t>
            </a:r>
            <a:r>
              <a:rPr lang="fr-CH" sz="1600" dirty="0" err="1">
                <a:latin typeface="Calibri Light" panose="020F0302020204030204" pitchFamily="34" charset="0"/>
                <a:cs typeface="Calibri Light" panose="020F0302020204030204" pitchFamily="34" charset="0"/>
              </a:rPr>
              <a:t>linear</a:t>
            </a:r>
            <a:r>
              <a:rPr lang="fr-CH" sz="1600" dirty="0">
                <a:latin typeface="Calibri Light" panose="020F0302020204030204" pitchFamily="34" charset="0"/>
                <a:cs typeface="Calibri Light" panose="020F0302020204030204" pitchFamily="34" charset="0"/>
              </a:rPr>
              <a:t> model,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constant variance and </a:t>
            </a:r>
            <a:r>
              <a:rPr lang="fr-CH" sz="1600" dirty="0" err="1">
                <a:latin typeface="Calibri Light" panose="020F0302020204030204" pitchFamily="34" charset="0"/>
                <a:cs typeface="Calibri Light" panose="020F0302020204030204" pitchFamily="34" charset="0"/>
              </a:rPr>
              <a:t>uncorrelated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errors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degrees</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freedom</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inferential</a:t>
            </a:r>
            <a:r>
              <a:rPr lang="fr-CH" sz="1600" dirty="0">
                <a:latin typeface="Calibri Light" panose="020F0302020204030204" pitchFamily="34" charset="0"/>
                <a:cs typeface="Calibri Light" panose="020F0302020204030204" pitchFamily="34" charset="0"/>
              </a:rPr>
              <a:t> tests (</a:t>
            </a:r>
            <a:r>
              <a:rPr lang="fr-CH" sz="1600" i="1" dirty="0">
                <a:latin typeface="Calibri Light" panose="020F0302020204030204" pitchFamily="34" charset="0"/>
                <a:cs typeface="Calibri Light" panose="020F0302020204030204" pitchFamily="34" charset="0"/>
              </a:rPr>
              <a:t>t</a:t>
            </a:r>
            <a:r>
              <a:rPr lang="fr-CH" sz="1600" dirty="0">
                <a:latin typeface="Calibri Light" panose="020F0302020204030204" pitchFamily="34" charset="0"/>
                <a:cs typeface="Calibri Light" panose="020F0302020204030204" pitchFamily="34" charset="0"/>
              </a:rPr>
              <a:t>-tests and </a:t>
            </a:r>
            <a:r>
              <a:rPr lang="fr-CH" sz="1600" i="1" dirty="0">
                <a:latin typeface="Calibri Light" panose="020F0302020204030204" pitchFamily="34" charset="0"/>
                <a:cs typeface="Calibri Light" panose="020F0302020204030204" pitchFamily="34" charset="0"/>
              </a:rPr>
              <a:t>F</a:t>
            </a:r>
            <a:r>
              <a:rPr lang="fr-CH" sz="1600" dirty="0">
                <a:latin typeface="Calibri Light" panose="020F0302020204030204" pitchFamily="34" charset="0"/>
                <a:cs typeface="Calibri Light" panose="020F0302020204030204" pitchFamily="34" charset="0"/>
              </a:rPr>
              <a:t>-tests) are </a:t>
            </a:r>
            <a:r>
              <a:rPr lang="fr-CH" sz="1600" dirty="0" err="1">
                <a:latin typeface="Calibri Light" panose="020F0302020204030204" pitchFamily="34" charset="0"/>
                <a:cs typeface="Calibri Light" panose="020F0302020204030204" pitchFamily="34" charset="0"/>
              </a:rPr>
              <a:t>known</a:t>
            </a:r>
            <a:r>
              <a:rPr lang="fr-CH" sz="1600" dirty="0">
                <a:latin typeface="Calibri Light" panose="020F0302020204030204" pitchFamily="34" charset="0"/>
                <a:cs typeface="Calibri Light" panose="020F0302020204030204" pitchFamily="34" charset="0"/>
              </a:rPr>
              <a:t> </a:t>
            </a:r>
            <a:r>
              <a:rPr lang="fr-CH" sz="1600" i="1" dirty="0" err="1">
                <a:latin typeface="Calibri Light" panose="020F0302020204030204" pitchFamily="34" charset="0"/>
                <a:cs typeface="Calibri Light" panose="020F0302020204030204" pitchFamily="34" charset="0"/>
              </a:rPr>
              <a:t>exactly</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For </a:t>
            </a:r>
            <a:r>
              <a:rPr lang="fr-CH" sz="1600" dirty="0" err="1">
                <a:latin typeface="Calibri Light" panose="020F0302020204030204" pitchFamily="34" charset="0"/>
                <a:cs typeface="Calibri Light" panose="020F0302020204030204" pitchFamily="34" charset="0"/>
              </a:rPr>
              <a:t>models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where</a:t>
            </a:r>
            <a:r>
              <a:rPr lang="fr-CH" sz="1600" dirty="0">
                <a:latin typeface="Calibri Light" panose="020F0302020204030204" pitchFamily="34" charset="0"/>
                <a:cs typeface="Calibri Light" panose="020F0302020204030204" pitchFamily="34" charset="0"/>
              </a:rPr>
              <a:t> the variance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non-constant and the covariance </a:t>
            </a:r>
            <a:r>
              <a:rPr lang="fr-CH" sz="1600" dirty="0" err="1">
                <a:latin typeface="Calibri Light" panose="020F0302020204030204" pitchFamily="34" charset="0"/>
                <a:cs typeface="Calibri Light" panose="020F0302020204030204" pitchFamily="34" charset="0"/>
              </a:rPr>
              <a:t>possibly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complex</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degrees</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freedom</a:t>
            </a:r>
            <a:r>
              <a:rPr lang="fr-CH" sz="1600" dirty="0">
                <a:latin typeface="Calibri Light" panose="020F0302020204030204" pitchFamily="34" charset="0"/>
                <a:cs typeface="Calibri Light" panose="020F0302020204030204" pitchFamily="34" charset="0"/>
              </a:rPr>
              <a:t> are </a:t>
            </a:r>
            <a:r>
              <a:rPr lang="fr-CH" sz="1600" u="sng" dirty="0">
                <a:solidFill>
                  <a:srgbClr val="FF0000"/>
                </a:solidFill>
                <a:latin typeface="Calibri Light" panose="020F0302020204030204" pitchFamily="34" charset="0"/>
                <a:cs typeface="Calibri Light" panose="020F0302020204030204" pitchFamily="34" charset="0"/>
              </a:rPr>
              <a:t>not </a:t>
            </a:r>
            <a:r>
              <a:rPr lang="fr-CH" sz="1600" u="sng" dirty="0" err="1">
                <a:solidFill>
                  <a:srgbClr val="FF0000"/>
                </a:solidFill>
                <a:latin typeface="Calibri Light" panose="020F0302020204030204" pitchFamily="34" charset="0"/>
                <a:cs typeface="Calibri Light" panose="020F0302020204030204" pitchFamily="34" charset="0"/>
              </a:rPr>
              <a:t>known</a:t>
            </a:r>
            <a:r>
              <a:rPr lang="fr-CH" sz="1600" u="sng" dirty="0">
                <a:solidFill>
                  <a:srgbClr val="FF0000"/>
                </a:solidFill>
                <a:latin typeface="Calibri Light" panose="020F0302020204030204" pitchFamily="34" charset="0"/>
                <a:cs typeface="Calibri Light" panose="020F0302020204030204" pitchFamily="34" charset="0"/>
              </a:rPr>
              <a:t> </a:t>
            </a:r>
            <a:r>
              <a:rPr lang="fr-CH" sz="1600" u="sng" dirty="0" err="1">
                <a:solidFill>
                  <a:srgbClr val="FF0000"/>
                </a:solidFill>
                <a:latin typeface="Calibri Light" panose="020F0302020204030204" pitchFamily="34" charset="0"/>
                <a:cs typeface="Calibri Light" panose="020F0302020204030204" pitchFamily="34" charset="0"/>
              </a:rPr>
              <a:t>exactly</a:t>
            </a:r>
            <a:r>
              <a:rPr lang="fr-CH" sz="1600" dirty="0">
                <a:latin typeface="Calibri Light" panose="020F0302020204030204" pitchFamily="34" charset="0"/>
                <a:cs typeface="Calibri Light" panose="020F0302020204030204" pitchFamily="34" charset="0"/>
              </a:rPr>
              <a:t>. It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not </a:t>
            </a:r>
            <a:r>
              <a:rPr lang="fr-CH" sz="1600" dirty="0" err="1">
                <a:latin typeface="Calibri Light" panose="020F0302020204030204" pitchFamily="34" charset="0"/>
                <a:cs typeface="Calibri Light" panose="020F0302020204030204" pitchFamily="34" charset="0"/>
              </a:rPr>
              <a:t>even</a:t>
            </a:r>
            <a:r>
              <a:rPr lang="fr-CH" sz="1600" dirty="0">
                <a:latin typeface="Calibri Light" panose="020F0302020204030204" pitchFamily="34" charset="0"/>
                <a:cs typeface="Calibri Light" panose="020F0302020204030204" pitchFamily="34" charset="0"/>
              </a:rPr>
              <a:t> certain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the distribution of the test </a:t>
            </a:r>
            <a:r>
              <a:rPr lang="fr-CH" sz="1600" dirty="0" err="1">
                <a:latin typeface="Calibri Light" panose="020F0302020204030204" pitchFamily="34" charset="0"/>
                <a:cs typeface="Calibri Light" panose="020F0302020204030204" pitchFamily="34" charset="0"/>
              </a:rPr>
              <a:t>statistic</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under</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null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hypothesis</a:t>
            </a:r>
            <a:r>
              <a:rPr lang="fr-CH" sz="1600" dirty="0">
                <a:latin typeface="Calibri Light" panose="020F0302020204030204" pitchFamily="34" charset="0"/>
                <a:cs typeface="Calibri Light" panose="020F0302020204030204" pitchFamily="34" charset="0"/>
              </a:rPr>
              <a:t>) has a </a:t>
            </a:r>
            <a:r>
              <a:rPr lang="fr-CH" sz="1600" i="1" dirty="0">
                <a:latin typeface="Calibri Light" panose="020F0302020204030204" pitchFamily="34" charset="0"/>
                <a:cs typeface="Calibri Light" panose="020F0302020204030204" pitchFamily="34" charset="0"/>
              </a:rPr>
              <a:t>t</a:t>
            </a:r>
            <a:r>
              <a:rPr lang="fr-CH" sz="1600" dirty="0">
                <a:latin typeface="Calibri Light" panose="020F0302020204030204" pitchFamily="34" charset="0"/>
                <a:cs typeface="Calibri Light" panose="020F0302020204030204" pitchFamily="34" charset="0"/>
              </a:rPr>
              <a:t>- or </a:t>
            </a:r>
            <a:r>
              <a:rPr lang="fr-CH" sz="1600" i="1" dirty="0">
                <a:latin typeface="Calibri Light" panose="020F0302020204030204" pitchFamily="34" charset="0"/>
                <a:cs typeface="Calibri Light" panose="020F0302020204030204" pitchFamily="34" charset="0"/>
              </a:rPr>
              <a:t>F</a:t>
            </a:r>
            <a:r>
              <a:rPr lang="fr-CH" sz="1600" dirty="0">
                <a:latin typeface="Calibri Light" panose="020F0302020204030204" pitchFamily="34" charset="0"/>
                <a:cs typeface="Calibri Light" panose="020F0302020204030204" pitchFamily="34" charset="0"/>
              </a:rPr>
              <a:t>-distribution.</a:t>
            </a:r>
          </a:p>
          <a:p>
            <a:endParaRPr lang="fr-CH" sz="1600" dirty="0">
              <a:latin typeface="Calibri Light" panose="020F0302020204030204" pitchFamily="34" charset="0"/>
              <a:cs typeface="Calibri Light" panose="020F0302020204030204" pitchFamily="34" charset="0"/>
            </a:endParaRPr>
          </a:p>
          <a:p>
            <a:r>
              <a:rPr lang="fr-CH" sz="1600" dirty="0" err="1">
                <a:latin typeface="Calibri Light" panose="020F0302020204030204" pitchFamily="34" charset="0"/>
                <a:cs typeface="Calibri Light" panose="020F0302020204030204" pitchFamily="34" charset="0"/>
              </a:rPr>
              <a:t>Different</a:t>
            </a:r>
            <a:r>
              <a:rPr lang="fr-CH" sz="1600" dirty="0">
                <a:latin typeface="Calibri Light" panose="020F0302020204030204" pitchFamily="34" charset="0"/>
                <a:cs typeface="Calibri Light" panose="020F0302020204030204" pitchFamily="34" charset="0"/>
              </a:rPr>
              <a:t> software/books/</a:t>
            </a:r>
            <a:r>
              <a:rPr lang="fr-CH" sz="1600" dirty="0" err="1">
                <a:latin typeface="Calibri Light" panose="020F0302020204030204" pitchFamily="34" charset="0"/>
                <a:cs typeface="Calibri Light" panose="020F0302020204030204" pitchFamily="34" charset="0"/>
              </a:rPr>
              <a:t>authors</a:t>
            </a:r>
            <a:r>
              <a:rPr lang="fr-CH" sz="1600" dirty="0">
                <a:latin typeface="Calibri Light" panose="020F0302020204030204" pitchFamily="34" charset="0"/>
                <a:cs typeface="Calibri Light" panose="020F0302020204030204" pitchFamily="34" charset="0"/>
              </a:rPr>
              <a:t> have </a:t>
            </a:r>
            <a:r>
              <a:rPr lang="fr-CH" sz="1600" dirty="0" err="1">
                <a:latin typeface="Calibri Light" panose="020F0302020204030204" pitchFamily="34" charset="0"/>
                <a:cs typeface="Calibri Light" panose="020F0302020204030204" pitchFamily="34" charset="0"/>
              </a:rPr>
              <a:t>attempted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various</a:t>
            </a:r>
            <a:r>
              <a:rPr lang="fr-CH" sz="1600" dirty="0">
                <a:latin typeface="Calibri Light" panose="020F0302020204030204" pitchFamily="34" charset="0"/>
                <a:cs typeface="Calibri Light" panose="020F0302020204030204" pitchFamily="34" charset="0"/>
              </a:rPr>
              <a:t> solutions to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problem</a:t>
            </a:r>
            <a:r>
              <a:rPr lang="fr-CH" sz="1600" dirty="0">
                <a:latin typeface="Calibri Light" panose="020F0302020204030204" pitchFamily="34" charset="0"/>
                <a:cs typeface="Calibri Light" panose="020F0302020204030204" pitchFamily="34" charset="0"/>
              </a:rPr>
              <a:t>:</a:t>
            </a:r>
          </a:p>
          <a:p>
            <a:endParaRPr lang="fr-CH" sz="1600" dirty="0">
              <a:latin typeface="Times New Roman" panose="02020603050405020304" pitchFamily="18" charset="0"/>
              <a:cs typeface="Times New Roman" panose="02020603050405020304" pitchFamily="18" charset="0"/>
            </a:endParaRPr>
          </a:p>
          <a:p>
            <a:pPr lvl="1"/>
            <a:r>
              <a:rPr lang="fr-CH" sz="1600" dirty="0" err="1">
                <a:solidFill>
                  <a:srgbClr val="0070C0"/>
                </a:solidFill>
                <a:latin typeface="Calibri Light" panose="020F0302020204030204" pitchFamily="34" charset="0"/>
                <a:cs typeface="Calibri Light" panose="020F0302020204030204" pitchFamily="34" charset="0"/>
              </a:rPr>
              <a:t>Theoretical</a:t>
            </a:r>
            <a:r>
              <a:rPr lang="fr-CH" sz="1600" dirty="0">
                <a:solidFill>
                  <a:srgbClr val="0070C0"/>
                </a:solidFill>
                <a:latin typeface="Calibri Light" panose="020F0302020204030204" pitchFamily="34" charset="0"/>
                <a:cs typeface="Calibri Light" panose="020F0302020204030204" pitchFamily="34" charset="0"/>
              </a:rPr>
              <a:t> approximations </a:t>
            </a:r>
            <a:r>
              <a:rPr lang="fr-CH" sz="1600" dirty="0">
                <a:latin typeface="Calibri Light" panose="020F0302020204030204" pitchFamily="34" charset="0"/>
                <a:cs typeface="Calibri Light" panose="020F0302020204030204" pitchFamily="34" charset="0"/>
              </a:rPr>
              <a:t>to the </a:t>
            </a:r>
            <a:r>
              <a:rPr lang="fr-CH" sz="1600" dirty="0" err="1">
                <a:latin typeface="Calibri Light" panose="020F0302020204030204" pitchFamily="34" charset="0"/>
                <a:cs typeface="Calibri Light" panose="020F0302020204030204" pitchFamily="34" charset="0"/>
              </a:rPr>
              <a:t>degrees</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freedom</a:t>
            </a:r>
            <a:r>
              <a:rPr lang="fr-CH" sz="1600" dirty="0">
                <a:latin typeface="Calibri Light" panose="020F0302020204030204" pitchFamily="34" charset="0"/>
                <a:cs typeface="Calibri Light" panose="020F0302020204030204" pitchFamily="34" charset="0"/>
              </a:rPr>
              <a:t> (e.g., </a:t>
            </a:r>
            <a:r>
              <a:rPr lang="fr-CH" sz="1600" dirty="0" err="1">
                <a:latin typeface="Calibri Light" panose="020F0302020204030204" pitchFamily="34" charset="0"/>
                <a:cs typeface="Calibri Light" panose="020F0302020204030204" pitchFamily="34" charset="0"/>
              </a:rPr>
              <a:t>Satterthwaite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Kenward</a:t>
            </a:r>
            <a:r>
              <a:rPr lang="fr-CH" sz="1600" dirty="0">
                <a:latin typeface="Calibri Light" panose="020F0302020204030204" pitchFamily="34" charset="0"/>
                <a:cs typeface="Calibri Light" panose="020F0302020204030204" pitchFamily="34" charset="0"/>
              </a:rPr>
              <a:t>-Roger). </a:t>
            </a:r>
            <a:r>
              <a:rPr lang="fr-CH" sz="1600" dirty="0" err="1">
                <a:latin typeface="Calibri Light" panose="020F0302020204030204" pitchFamily="34" charset="0"/>
                <a:cs typeface="Calibri Light" panose="020F0302020204030204" pitchFamily="34" charset="0"/>
              </a:rPr>
              <a:t>Implemented</a:t>
            </a:r>
            <a:r>
              <a:rPr lang="fr-CH" sz="1600" dirty="0">
                <a:latin typeface="Calibri Light" panose="020F0302020204030204" pitchFamily="34" charset="0"/>
                <a:cs typeface="Calibri Light" panose="020F0302020204030204" pitchFamily="34" charset="0"/>
              </a:rPr>
              <a:t> in SAS, SPSS, and the R packages </a:t>
            </a:r>
            <a:r>
              <a:rPr lang="fr-CH" sz="1400" dirty="0" err="1">
                <a:latin typeface="Courier New" panose="02070309020205020404" pitchFamily="49" charset="0"/>
                <a:cs typeface="Courier New" panose="02070309020205020404" pitchFamily="49" charset="0"/>
              </a:rPr>
              <a:t>pbkrtest</a:t>
            </a:r>
            <a:r>
              <a:rPr lang="fr-CH" sz="1600" dirty="0">
                <a:latin typeface="Calibri Light" panose="020F0302020204030204" pitchFamily="34" charset="0"/>
                <a:cs typeface="Calibri Light" panose="020F0302020204030204" pitchFamily="34" charset="0"/>
              </a:rPr>
              <a:t> and </a:t>
            </a:r>
            <a:r>
              <a:rPr lang="fr-CH" sz="1400" dirty="0" err="1">
                <a:latin typeface="Courier New" panose="02070309020205020404" pitchFamily="49" charset="0"/>
                <a:cs typeface="Courier New" panose="02070309020205020404" pitchFamily="49" charset="0"/>
              </a:rPr>
              <a:t>lmerTest</a:t>
            </a:r>
            <a:r>
              <a:rPr lang="fr-CH" sz="1600" dirty="0">
                <a:latin typeface="Times New Roman" panose="02020603050405020304" pitchFamily="18" charset="0"/>
                <a:cs typeface="Times New Roman" panose="02020603050405020304" pitchFamily="18" charset="0"/>
              </a:rPr>
              <a:t>.</a:t>
            </a:r>
          </a:p>
          <a:p>
            <a:pPr lvl="1"/>
            <a:r>
              <a:rPr lang="fr-CH" sz="1600" dirty="0" err="1">
                <a:solidFill>
                  <a:srgbClr val="0070C0"/>
                </a:solidFill>
                <a:latin typeface="Calibri Light" panose="020F0302020204030204" pitchFamily="34" charset="0"/>
                <a:cs typeface="Calibri Light" panose="020F0302020204030204" pitchFamily="34" charset="0"/>
              </a:rPr>
              <a:t>Bayesian</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approaches</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approximate</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null</a:t>
            </a:r>
            <a:r>
              <a:rPr lang="fr-CH" sz="1600" dirty="0">
                <a:latin typeface="Calibri Light" panose="020F0302020204030204" pitchFamily="34" charset="0"/>
                <a:cs typeface="Calibri Light" panose="020F0302020204030204" pitchFamily="34" charset="0"/>
              </a:rPr>
              <a:t> distribution </a:t>
            </a:r>
            <a:r>
              <a:rPr lang="fr-CH" sz="1600" dirty="0" err="1">
                <a:latin typeface="Calibri Light" panose="020F0302020204030204" pitchFamily="34" charset="0"/>
                <a:cs typeface="Calibri Light" panose="020F0302020204030204" pitchFamily="34" charset="0"/>
              </a:rPr>
              <a:t>empirically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Implemented</a:t>
            </a:r>
            <a:r>
              <a:rPr lang="fr-CH" sz="1600" dirty="0">
                <a:latin typeface="Calibri Light" panose="020F0302020204030204" pitchFamily="34" charset="0"/>
                <a:cs typeface="Calibri Light" panose="020F0302020204030204" pitchFamily="34" charset="0"/>
              </a:rPr>
              <a:t> in the </a:t>
            </a:r>
            <a:r>
              <a:rPr lang="fr-CH" sz="1600" dirty="0" err="1">
                <a:latin typeface="Calibri Light" panose="020F0302020204030204" pitchFamily="34" charset="0"/>
                <a:cs typeface="Calibri Light" panose="020F0302020204030204" pitchFamily="34" charset="0"/>
              </a:rPr>
              <a:t>now</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defunct</a:t>
            </a:r>
            <a:r>
              <a:rPr lang="fr-CH" sz="1600" dirty="0">
                <a:latin typeface="Calibri Light" panose="020F0302020204030204" pitchFamily="34" charset="0"/>
                <a:cs typeface="Calibri Light" panose="020F0302020204030204" pitchFamily="34" charset="0"/>
              </a:rPr>
              <a:t> R package </a:t>
            </a:r>
            <a:r>
              <a:rPr lang="fr-CH" sz="1400" dirty="0" err="1">
                <a:latin typeface="Courier New" panose="02070309020205020404" pitchFamily="49" charset="0"/>
                <a:cs typeface="Courier New" panose="02070309020205020404" pitchFamily="49" charset="0"/>
              </a:rPr>
              <a:t>languageR</a:t>
            </a:r>
            <a:r>
              <a:rPr lang="fr-CH" sz="1600" dirty="0">
                <a:latin typeface="Calibri Light" panose="020F0302020204030204" pitchFamily="34" charset="0"/>
                <a:cs typeface="Calibri Light" panose="020F0302020204030204" pitchFamily="34" charset="0"/>
              </a:rPr>
              <a:t>, and more </a:t>
            </a:r>
            <a:r>
              <a:rPr lang="fr-CH" sz="1600" dirty="0" err="1">
                <a:latin typeface="Calibri Light" panose="020F0302020204030204" pitchFamily="34" charset="0"/>
                <a:cs typeface="Calibri Light" panose="020F0302020204030204" pitchFamily="34" charset="0"/>
              </a:rPr>
              <a:t>recently</a:t>
            </a:r>
            <a:r>
              <a:rPr lang="fr-CH" sz="1600" dirty="0">
                <a:latin typeface="Calibri Light" panose="020F0302020204030204" pitchFamily="34" charset="0"/>
                <a:cs typeface="Calibri Light" panose="020F0302020204030204" pitchFamily="34" charset="0"/>
              </a:rPr>
              <a:t> in </a:t>
            </a:r>
            <a:r>
              <a:rPr lang="fr-CH" sz="1400" dirty="0" err="1">
                <a:latin typeface="Courier New" panose="02070309020205020404" pitchFamily="49" charset="0"/>
                <a:cs typeface="Courier New" panose="02070309020205020404" pitchFamily="49" charset="0"/>
              </a:rPr>
              <a:t>mcmGLMM</a:t>
            </a:r>
            <a:r>
              <a:rPr lang="fr-CH" sz="1600" dirty="0">
                <a:latin typeface="Times New Roman" panose="02020603050405020304" pitchFamily="18" charset="0"/>
                <a:cs typeface="Times New Roman" panose="02020603050405020304" pitchFamily="18" charset="0"/>
              </a:rPr>
              <a:t>.</a:t>
            </a:r>
          </a:p>
          <a:p>
            <a:pPr lvl="1"/>
            <a:r>
              <a:rPr lang="fr-CH" sz="1600" dirty="0" err="1">
                <a:solidFill>
                  <a:srgbClr val="0070C0"/>
                </a:solidFill>
                <a:latin typeface="Calibri Light" panose="020F0302020204030204" pitchFamily="34" charset="0"/>
                <a:cs typeface="Calibri Light" panose="020F0302020204030204" pitchFamily="34" charset="0"/>
              </a:rPr>
              <a:t>Bootstrapping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procedures</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acquiring</a:t>
            </a:r>
            <a:r>
              <a:rPr lang="fr-CH" sz="1600" dirty="0">
                <a:latin typeface="Calibri Light" panose="020F0302020204030204" pitchFamily="34" charset="0"/>
                <a:cs typeface="Calibri Light" panose="020F0302020204030204" pitchFamily="34" charset="0"/>
              </a:rPr>
              <a:t> </a:t>
            </a:r>
            <a:r>
              <a:rPr lang="fr-CH" sz="1600" i="1" dirty="0" err="1">
                <a:latin typeface="Calibri Light" panose="020F0302020204030204" pitchFamily="34" charset="0"/>
                <a:cs typeface="Calibri Light" panose="020F0302020204030204" pitchFamily="34" charset="0"/>
              </a:rPr>
              <a:t>empirical</a:t>
            </a:r>
            <a:r>
              <a:rPr lang="fr-CH" sz="1600" i="1" dirty="0">
                <a:latin typeface="Calibri Light" panose="020F0302020204030204" pitchFamily="34" charset="0"/>
                <a:cs typeface="Calibri Light" panose="020F0302020204030204" pitchFamily="34" charset="0"/>
              </a:rPr>
              <a:t> </a:t>
            </a:r>
            <a:r>
              <a:rPr lang="fr-CH" sz="1600" dirty="0">
                <a:latin typeface="Calibri Light" panose="020F0302020204030204" pitchFamily="34" charset="0"/>
                <a:cs typeface="Calibri Light" panose="020F0302020204030204" pitchFamily="34" charset="0"/>
              </a:rPr>
              <a:t>confidence </a:t>
            </a:r>
            <a:r>
              <a:rPr lang="fr-CH" sz="1600" dirty="0" err="1">
                <a:latin typeface="Calibri Light" panose="020F0302020204030204" pitchFamily="34" charset="0"/>
                <a:cs typeface="Calibri Light" panose="020F0302020204030204" pitchFamily="34" charset="0"/>
              </a:rPr>
              <a:t>intervals</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hypothesis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testing</a:t>
            </a:r>
            <a:r>
              <a:rPr lang="fr-CH" sz="1600" dirty="0">
                <a:latin typeface="Calibri Light" panose="020F0302020204030204" pitchFamily="34" charset="0"/>
                <a:cs typeface="Calibri Light" panose="020F0302020204030204" pitchFamily="34" charset="0"/>
              </a:rPr>
              <a:t>. Possible via the </a:t>
            </a:r>
            <a:r>
              <a:rPr lang="fr-CH" sz="1400" dirty="0" err="1">
                <a:latin typeface="Courier New" panose="02070309020205020404" pitchFamily="49" charset="0"/>
                <a:cs typeface="Courier New" panose="02070309020205020404" pitchFamily="49" charset="0"/>
              </a:rPr>
              <a:t>bootMer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function</a:t>
            </a:r>
            <a:r>
              <a:rPr lang="fr-CH" sz="1600" dirty="0">
                <a:latin typeface="Calibri Light" panose="020F0302020204030204" pitchFamily="34" charset="0"/>
                <a:cs typeface="Calibri Light" panose="020F0302020204030204" pitchFamily="34" charset="0"/>
              </a:rPr>
              <a:t> in </a:t>
            </a:r>
            <a:r>
              <a:rPr lang="fr-CH" sz="1400" dirty="0">
                <a:latin typeface="Courier New" panose="02070309020205020404" pitchFamily="49" charset="0"/>
                <a:cs typeface="Courier New" panose="02070309020205020404" pitchFamily="49" charset="0"/>
              </a:rPr>
              <a:t>lme4</a:t>
            </a:r>
            <a:endParaRPr lang="fr-CH" sz="1600" dirty="0">
              <a:latin typeface="Times New Roman" panose="02020603050405020304" pitchFamily="18" charset="0"/>
              <a:cs typeface="Times New Roman" panose="02020603050405020304" pitchFamily="18" charset="0"/>
            </a:endParaRPr>
          </a:p>
          <a:p>
            <a:pPr lvl="1"/>
            <a:r>
              <a:rPr lang="fr-CH" sz="1600" dirty="0">
                <a:latin typeface="Calibri Light" panose="020F0302020204030204" pitchFamily="34" charset="0"/>
                <a:cs typeface="Calibri Light" panose="020F0302020204030204" pitchFamily="34" charset="0"/>
              </a:rPr>
              <a:t>The R package </a:t>
            </a:r>
            <a:r>
              <a:rPr lang="fr-CH" sz="1400">
                <a:latin typeface="Courier New" panose="02070309020205020404" pitchFamily="49" charset="0"/>
                <a:cs typeface="Courier New" panose="02070309020205020404" pitchFamily="49" charset="0"/>
              </a:rPr>
              <a:t>lme4</a:t>
            </a:r>
            <a:r>
              <a:rPr lang="fr-CH" sz="1600">
                <a:latin typeface="Calibri Light" panose="020F0302020204030204" pitchFamily="34" charset="0"/>
                <a:cs typeface="Calibri Light" panose="020F0302020204030204" pitchFamily="34" charset="0"/>
              </a:rPr>
              <a:t> by itself considers the DF issue unresolved </a:t>
            </a:r>
            <a:r>
              <a:rPr lang="fr-CH" sz="1600" dirty="0">
                <a:latin typeface="Calibri Light" panose="020F0302020204030204" pitchFamily="34" charset="0"/>
                <a:cs typeface="Calibri Light" panose="020F0302020204030204" pitchFamily="34" charset="0"/>
              </a:rPr>
              <a:t>and </a:t>
            </a:r>
            <a:r>
              <a:rPr lang="fr-CH" sz="1600" dirty="0">
                <a:solidFill>
                  <a:srgbClr val="0070C0"/>
                </a:solidFill>
                <a:latin typeface="Calibri Light" panose="020F0302020204030204" pitchFamily="34" charset="0"/>
                <a:cs typeface="Calibri Light" panose="020F0302020204030204" pitchFamily="34" charset="0"/>
              </a:rPr>
              <a:t>refuses to </a:t>
            </a:r>
            <a:r>
              <a:rPr lang="fr-CH" sz="1600" dirty="0" err="1">
                <a:solidFill>
                  <a:srgbClr val="0070C0"/>
                </a:solidFill>
                <a:latin typeface="Calibri Light" panose="020F0302020204030204" pitchFamily="34" charset="0"/>
                <a:cs typeface="Calibri Light" panose="020F0302020204030204" pitchFamily="34" charset="0"/>
              </a:rPr>
              <a:t>print</a:t>
            </a:r>
            <a:r>
              <a:rPr lang="fr-CH" sz="1600" dirty="0">
                <a:solidFill>
                  <a:srgbClr val="0070C0"/>
                </a:solidFill>
                <a:latin typeface="Calibri Light" panose="020F0302020204030204" pitchFamily="34" charset="0"/>
                <a:cs typeface="Calibri Light" panose="020F0302020204030204" pitchFamily="34" charset="0"/>
              </a:rPr>
              <a:t> </a:t>
            </a:r>
            <a:r>
              <a:rPr lang="fr-CH" sz="1600" i="1">
                <a:solidFill>
                  <a:srgbClr val="0070C0"/>
                </a:solidFill>
                <a:latin typeface="Calibri Light" panose="020F0302020204030204" pitchFamily="34" charset="0"/>
                <a:cs typeface="Calibri Light" panose="020F0302020204030204" pitchFamily="34" charset="0"/>
              </a:rPr>
              <a:t>p</a:t>
            </a:r>
            <a:r>
              <a:rPr lang="fr-CH" sz="1600">
                <a:solidFill>
                  <a:srgbClr val="0070C0"/>
                </a:solidFill>
                <a:latin typeface="Calibri Light" panose="020F0302020204030204" pitchFamily="34" charset="0"/>
                <a:cs typeface="Calibri Light" panose="020F0302020204030204" pitchFamily="34" charset="0"/>
              </a:rPr>
              <a:t>-values </a:t>
            </a:r>
            <a:r>
              <a:rPr lang="fr-CH" sz="1600">
                <a:latin typeface="Calibri Light" panose="020F0302020204030204" pitchFamily="34" charset="0"/>
                <a:cs typeface="Calibri Light" panose="020F0302020204030204" pitchFamily="34" charset="0"/>
              </a:rPr>
              <a:t>until it is!</a:t>
            </a:r>
            <a:endParaRPr lang="fr-CH" sz="1600" dirty="0">
              <a:latin typeface="Calibri Light" panose="020F0302020204030204" pitchFamily="34" charset="0"/>
              <a:cs typeface="Calibri Light" panose="020F0302020204030204" pitchFamily="34" charset="0"/>
            </a:endParaRPr>
          </a:p>
          <a:p>
            <a:pPr marL="0" indent="0">
              <a:buNone/>
            </a:pPr>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Inference on fixed effects in multilevel models</a:t>
            </a:r>
            <a:endParaRPr lang="en-GB" sz="320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3985BCF2-AA1F-4BD0-BABA-FDC2195D1E42}"/>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9375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a:latin typeface="Calibri Light" panose="020F0302020204030204" pitchFamily="34" charset="0"/>
                <a:cs typeface="Calibri Light" panose="020F0302020204030204" pitchFamily="34" charset="0"/>
              </a:rPr>
              <a:t>Using the </a:t>
            </a:r>
            <a:r>
              <a:rPr lang="fr-CH" sz="1400">
                <a:latin typeface="Courier New" panose="02070309020205020404" pitchFamily="49" charset="0"/>
                <a:cs typeface="Courier New" panose="02070309020205020404" pitchFamily="49" charset="0"/>
              </a:rPr>
              <a:t>lmerTest</a:t>
            </a:r>
            <a:r>
              <a:rPr lang="fr-CH" sz="1600">
                <a:latin typeface="Times New Roman" panose="02020603050405020304" pitchFamily="18" charset="0"/>
                <a:cs typeface="Times New Roman" panose="02020603050405020304" pitchFamily="18" charset="0"/>
              </a:rPr>
              <a:t> </a:t>
            </a:r>
            <a:r>
              <a:rPr lang="fr-CH" sz="1600">
                <a:latin typeface="Calibri Light" panose="020F0302020204030204" pitchFamily="34" charset="0"/>
                <a:cs typeface="Calibri Light" panose="020F0302020204030204" pitchFamily="34" charset="0"/>
              </a:rPr>
              <a:t>package in R:</a:t>
            </a:r>
          </a:p>
          <a:p>
            <a:pPr marL="0" indent="0">
              <a:buNone/>
            </a:pPr>
            <a:endParaRPr lang="fr-CH" sz="1600">
              <a:latin typeface="Times New Roman" panose="02020603050405020304" pitchFamily="18" charset="0"/>
              <a:cs typeface="Times New Roman" panose="02020603050405020304" pitchFamily="18" charset="0"/>
            </a:endParaRPr>
          </a:p>
          <a:p>
            <a:pPr marL="0" indent="0">
              <a:buNone/>
            </a:pPr>
            <a:endParaRPr lang="fr-CH" sz="1600">
              <a:latin typeface="Times New Roman" panose="02020603050405020304" pitchFamily="18" charset="0"/>
              <a:cs typeface="Times New Roman" panose="02020603050405020304" pitchFamily="18" charset="0"/>
            </a:endParaRPr>
          </a:p>
          <a:p>
            <a:pPr marL="0" indent="0">
              <a:buNone/>
            </a:pPr>
            <a:endParaRPr lang="fr-CH" sz="1600">
              <a:latin typeface="Times New Roman" panose="02020603050405020304" pitchFamily="18" charset="0"/>
              <a:cs typeface="Times New Roman" panose="02020603050405020304" pitchFamily="18" charset="0"/>
            </a:endParaRPr>
          </a:p>
          <a:p>
            <a:pPr marL="0" indent="0">
              <a:buNone/>
            </a:pPr>
            <a:endParaRPr lang="fr-CH" sz="1600">
              <a:latin typeface="Times New Roman" panose="02020603050405020304" pitchFamily="18" charset="0"/>
              <a:cs typeface="Times New Roman" panose="02020603050405020304" pitchFamily="18" charset="0"/>
            </a:endParaRPr>
          </a:p>
          <a:p>
            <a:pPr marL="0" indent="0">
              <a:buNone/>
            </a:pPr>
            <a:endParaRPr lang="fr-CH" sz="1600">
              <a:latin typeface="Times New Roman" panose="02020603050405020304" pitchFamily="18" charset="0"/>
              <a:cs typeface="Times New Roman" panose="02020603050405020304" pitchFamily="18" charset="0"/>
            </a:endParaRPr>
          </a:p>
          <a:p>
            <a:pPr marL="0" indent="0">
              <a:buNone/>
            </a:pPr>
            <a:endParaRPr lang="fr-CH" sz="1600">
              <a:latin typeface="Times New Roman" panose="02020603050405020304" pitchFamily="18" charset="0"/>
              <a:cs typeface="Times New Roman" panose="02020603050405020304" pitchFamily="18" charset="0"/>
            </a:endParaRPr>
          </a:p>
          <a:p>
            <a:pPr marL="0" indent="0">
              <a:buNone/>
            </a:pPr>
            <a:endParaRPr lang="fr-CH" sz="1600">
              <a:latin typeface="Times New Roman" panose="02020603050405020304" pitchFamily="18" charset="0"/>
              <a:cs typeface="Times New Roman" panose="02020603050405020304" pitchFamily="18" charset="0"/>
            </a:endParaRPr>
          </a:p>
          <a:p>
            <a:pPr marL="0" indent="0">
              <a:buNone/>
            </a:pPr>
            <a:endParaRPr lang="fr-CH" sz="1600">
              <a:latin typeface="Times New Roman" panose="02020603050405020304" pitchFamily="18" charset="0"/>
              <a:cs typeface="Times New Roman" panose="02020603050405020304" pitchFamily="18" charset="0"/>
            </a:endParaRPr>
          </a:p>
          <a:p>
            <a:pPr marL="0" indent="0">
              <a:buNone/>
            </a:pPr>
            <a:endParaRPr lang="fr-CH" sz="1600">
              <a:latin typeface="Times New Roman" panose="02020603050405020304" pitchFamily="18" charset="0"/>
              <a:cs typeface="Times New Roman" panose="02020603050405020304" pitchFamily="18" charset="0"/>
            </a:endParaRPr>
          </a:p>
          <a:p>
            <a:pPr marL="0" indent="0">
              <a:buNone/>
            </a:pPr>
            <a:endParaRPr lang="fr-CH" sz="1600">
              <a:latin typeface="Times New Roman" panose="02020603050405020304" pitchFamily="18" charset="0"/>
              <a:cs typeface="Times New Roman" panose="02020603050405020304" pitchFamily="18" charset="0"/>
            </a:endParaRPr>
          </a:p>
          <a:p>
            <a:pPr marL="0" indent="0">
              <a:buNone/>
            </a:pPr>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endParaRPr lang="fr-CH" sz="1600">
              <a:latin typeface="Times New Roman" panose="02020603050405020304" pitchFamily="18" charset="0"/>
              <a:cs typeface="Times New Roman" panose="02020603050405020304" pitchFamily="18" charset="0"/>
            </a:endParaRPr>
          </a:p>
          <a:p>
            <a:r>
              <a:rPr lang="fr-CH" sz="1600">
                <a:latin typeface="Calibri Light" panose="020F0302020204030204" pitchFamily="34" charset="0"/>
                <a:cs typeface="Calibri Light" panose="020F0302020204030204" pitchFamily="34" charset="0"/>
              </a:rPr>
              <a:t>Finally we have degrees of freedom and a </a:t>
            </a:r>
            <a:r>
              <a:rPr lang="fr-CH" sz="1600" i="1">
                <a:latin typeface="Calibri Light" panose="020F0302020204030204" pitchFamily="34" charset="0"/>
                <a:cs typeface="Calibri Light" panose="020F0302020204030204" pitchFamily="34" charset="0"/>
              </a:rPr>
              <a:t>p</a:t>
            </a:r>
            <a:r>
              <a:rPr lang="fr-CH" sz="1600">
                <a:latin typeface="Calibri Light" panose="020F0302020204030204" pitchFamily="34" charset="0"/>
                <a:cs typeface="Calibri Light" panose="020F0302020204030204" pitchFamily="34" charset="0"/>
              </a:rPr>
              <a:t>-value, yielding a significant deprivation effect. Note the </a:t>
            </a:r>
            <a:r>
              <a:rPr lang="fr-CH" sz="1600">
                <a:solidFill>
                  <a:srgbClr val="0070C0"/>
                </a:solidFill>
                <a:latin typeface="Calibri Light" panose="020F0302020204030204" pitchFamily="34" charset="0"/>
                <a:cs typeface="Calibri Light" panose="020F0302020204030204" pitchFamily="34" charset="0"/>
              </a:rPr>
              <a:t>fractional degrees of freedom</a:t>
            </a:r>
            <a:r>
              <a:rPr lang="fr-CH" sz="1600">
                <a:latin typeface="Calibri Light" panose="020F0302020204030204" pitchFamily="34" charset="0"/>
                <a:cs typeface="Calibri Light" panose="020F0302020204030204" pitchFamily="34" charset="0"/>
              </a:rPr>
              <a:t> due to Satterthwaite's approximation. We have seen fractional degrees of freedom before in the Greenhouse-Geisser correction for sphericity!</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Fixed effects inference with </a:t>
            </a:r>
            <a:r>
              <a:rPr lang="fr-CH" sz="3200">
                <a:solidFill>
                  <a:schemeClr val="tx2">
                    <a:lumMod val="75000"/>
                  </a:schemeClr>
                </a:solidFill>
                <a:latin typeface="Courier New" panose="02070309020205020404" pitchFamily="49" charset="0"/>
                <a:cs typeface="Courier New" panose="02070309020205020404" pitchFamily="49" charset="0"/>
              </a:rPr>
              <a:t>lmerTest</a:t>
            </a:r>
            <a:endParaRPr lang="en-GB" sz="3200">
              <a:solidFill>
                <a:schemeClr val="tx2">
                  <a:lumMod val="75000"/>
                </a:schemeClr>
              </a:solidFill>
              <a:latin typeface="Courier New" panose="02070309020205020404" pitchFamily="49" charset="0"/>
              <a:cs typeface="Courier New" panose="02070309020205020404" pitchFamily="49" charset="0"/>
            </a:endParaRPr>
          </a:p>
        </p:txBody>
      </p:sp>
      <p:cxnSp>
        <p:nvCxnSpPr>
          <p:cNvPr id="7" name="Straight Connector 6">
            <a:extLst>
              <a:ext uri="{FF2B5EF4-FFF2-40B4-BE49-F238E27FC236}">
                <a16:creationId xmlns:a16="http://schemas.microsoft.com/office/drawing/2014/main" id="{3A29CEE9-300A-4A29-B9C5-BF55EBD1D259}"/>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50418B60-C403-42A7-AE19-B0DB1E4B59F3}"/>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2" name="Rectangle 1">
            <a:extLst>
              <a:ext uri="{FF2B5EF4-FFF2-40B4-BE49-F238E27FC236}">
                <a16:creationId xmlns:a16="http://schemas.microsoft.com/office/drawing/2014/main" id="{FA7B6A6D-E445-4107-8928-1E23CC7C89DD}"/>
              </a:ext>
            </a:extLst>
          </p:cNvPr>
          <p:cNvSpPr/>
          <p:nvPr/>
        </p:nvSpPr>
        <p:spPr>
          <a:xfrm>
            <a:off x="2063552" y="2132856"/>
            <a:ext cx="6552730" cy="3231654"/>
          </a:xfrm>
          <a:prstGeom prst="rect">
            <a:avLst/>
          </a:prstGeom>
          <a:ln>
            <a:solidFill>
              <a:schemeClr val="tx1">
                <a:lumMod val="50000"/>
                <a:lumOff val="50000"/>
              </a:schemeClr>
            </a:solidFill>
            <a:prstDash val="dash"/>
          </a:ln>
        </p:spPr>
        <p:txBody>
          <a:bodyPr wrap="square">
            <a:spAutoFit/>
          </a:bodyPr>
          <a:lstStyle/>
          <a:p>
            <a:r>
              <a:rPr lang="fr-CH" sz="1200" dirty="0" err="1">
                <a:latin typeface="Courier New" panose="02070309020205020404" pitchFamily="49" charset="0"/>
                <a:cs typeface="Courier New" panose="02070309020205020404" pitchFamily="49" charset="0"/>
              </a:rPr>
              <a:t>library</a:t>
            </a:r>
            <a:r>
              <a:rPr lang="fr-CH" sz="1200" dirty="0">
                <a:latin typeface="Courier New" panose="02070309020205020404" pitchFamily="49" charset="0"/>
                <a:cs typeface="Courier New" panose="02070309020205020404" pitchFamily="49" charset="0"/>
              </a:rPr>
              <a:t>(</a:t>
            </a:r>
            <a:r>
              <a:rPr lang="fr-CH" sz="1200" dirty="0" err="1">
                <a:latin typeface="Courier New" panose="02070309020205020404" pitchFamily="49" charset="0"/>
                <a:cs typeface="Courier New" panose="02070309020205020404" pitchFamily="49" charset="0"/>
              </a:rPr>
              <a:t>lmerTest</a:t>
            </a:r>
            <a:r>
              <a:rPr lang="fr-CH" sz="1200" dirty="0">
                <a:latin typeface="Courier New" panose="02070309020205020404" pitchFamily="49" charset="0"/>
                <a:cs typeface="Courier New" panose="02070309020205020404" pitchFamily="49" charset="0"/>
              </a:rPr>
              <a:t>)</a:t>
            </a:r>
          </a:p>
          <a:p>
            <a:endParaRPr lang="fr-CH" sz="1200" dirty="0">
              <a:latin typeface="Courier New" panose="02070309020205020404" pitchFamily="49" charset="0"/>
              <a:cs typeface="Courier New" panose="02070309020205020404" pitchFamily="49" charset="0"/>
            </a:endParaRPr>
          </a:p>
          <a:p>
            <a:r>
              <a:rPr lang="en-GB" sz="1200" dirty="0" err="1">
                <a:latin typeface="Courier New" panose="02070309020205020404" pitchFamily="49" charset="0"/>
                <a:cs typeface="Courier New" panose="02070309020205020404" pitchFamily="49" charset="0"/>
              </a:rPr>
              <a:t>rint</a:t>
            </a:r>
            <a:r>
              <a:rPr lang="en-GB" sz="1200" dirty="0">
                <a:latin typeface="Courier New" panose="02070309020205020404" pitchFamily="49" charset="0"/>
                <a:cs typeface="Courier New" panose="02070309020205020404" pitchFamily="49" charset="0"/>
              </a:rPr>
              <a:t> &lt;- </a:t>
            </a:r>
            <a:r>
              <a:rPr lang="en-GB" sz="1200" dirty="0" err="1">
                <a:latin typeface="Courier New" panose="02070309020205020404" pitchFamily="49" charset="0"/>
                <a:cs typeface="Courier New" panose="02070309020205020404" pitchFamily="49" charset="0"/>
              </a:rPr>
              <a:t>lmer</a:t>
            </a:r>
            <a:r>
              <a:rPr lang="en-GB" sz="1200" dirty="0">
                <a:latin typeface="Courier New" panose="02070309020205020404" pitchFamily="49" charset="0"/>
                <a:cs typeface="Courier New" panose="02070309020205020404" pitchFamily="49" charset="0"/>
              </a:rPr>
              <a:t>(Attention ~ 1 + Deprivation + (1|Subject),data=sleep)</a:t>
            </a:r>
          </a:p>
          <a:p>
            <a:r>
              <a:rPr lang="fr-CH" sz="1200" dirty="0" err="1">
                <a:latin typeface="Courier New" panose="02070309020205020404" pitchFamily="49" charset="0"/>
                <a:cs typeface="Courier New" panose="02070309020205020404" pitchFamily="49" charset="0"/>
              </a:rPr>
              <a:t>summary</a:t>
            </a:r>
            <a:r>
              <a:rPr lang="fr-CH" sz="1200" dirty="0">
                <a:latin typeface="Courier New" panose="02070309020205020404" pitchFamily="49" charset="0"/>
                <a:cs typeface="Courier New" panose="02070309020205020404" pitchFamily="49" charset="0"/>
              </a:rPr>
              <a:t>(</a:t>
            </a:r>
            <a:r>
              <a:rPr lang="fr-CH" sz="1200" dirty="0" err="1">
                <a:latin typeface="Courier New" panose="02070309020205020404" pitchFamily="49" charset="0"/>
                <a:cs typeface="Courier New" panose="02070309020205020404" pitchFamily="49" charset="0"/>
              </a:rPr>
              <a:t>rint</a:t>
            </a:r>
            <a:r>
              <a:rPr lang="fr-CH" sz="1200" dirty="0">
                <a:latin typeface="Courier New" panose="02070309020205020404" pitchFamily="49" charset="0"/>
                <a:cs typeface="Courier New" panose="02070309020205020404" pitchFamily="49" charset="0"/>
              </a:rPr>
              <a:t>)</a:t>
            </a:r>
          </a:p>
          <a:p>
            <a:endParaRPr lang="fr-CH" sz="1200" dirty="0">
              <a:latin typeface="Courier New" panose="02070309020205020404" pitchFamily="49" charset="0"/>
              <a:cs typeface="Courier New" panose="02070309020205020404" pitchFamily="49" charset="0"/>
            </a:endParaRPr>
          </a:p>
          <a:p>
            <a:endParaRPr lang="fr-CH" sz="1200" dirty="0">
              <a:latin typeface="Courier New" panose="02070309020205020404" pitchFamily="49" charset="0"/>
              <a:cs typeface="Courier New" panose="02070309020205020404" pitchFamily="49" charset="0"/>
            </a:endParaRPr>
          </a:p>
          <a:p>
            <a:r>
              <a:rPr lang="fr-CH" sz="1200" dirty="0" err="1">
                <a:latin typeface="Courier New" panose="02070309020205020404" pitchFamily="49" charset="0"/>
                <a:cs typeface="Courier New" panose="02070309020205020404" pitchFamily="49" charset="0"/>
              </a:rPr>
              <a:t>Linear</a:t>
            </a:r>
            <a:r>
              <a:rPr lang="fr-CH" sz="1200" dirty="0">
                <a:latin typeface="Courier New" panose="02070309020205020404" pitchFamily="49" charset="0"/>
                <a:cs typeface="Courier New" panose="02070309020205020404" pitchFamily="49" charset="0"/>
              </a:rPr>
              <a:t> mixed model fit by REML </a:t>
            </a:r>
          </a:p>
          <a:p>
            <a:r>
              <a:rPr lang="fr-CH" sz="1200" b="1" u="sng" dirty="0">
                <a:solidFill>
                  <a:srgbClr val="FF0000"/>
                </a:solidFill>
                <a:latin typeface="Courier New" panose="02070309020205020404" pitchFamily="49" charset="0"/>
                <a:cs typeface="Courier New" panose="02070309020205020404" pitchFamily="49" charset="0"/>
              </a:rPr>
              <a:t>t-tests use </a:t>
            </a:r>
            <a:r>
              <a:rPr lang="fr-CH" sz="1200" b="1" u="sng" dirty="0" err="1">
                <a:solidFill>
                  <a:srgbClr val="FF0000"/>
                </a:solidFill>
                <a:latin typeface="Courier New" panose="02070309020205020404" pitchFamily="49" charset="0"/>
                <a:cs typeface="Courier New" panose="02070309020205020404" pitchFamily="49" charset="0"/>
              </a:rPr>
              <a:t>Satterthwaite</a:t>
            </a:r>
            <a:r>
              <a:rPr lang="fr-CH" sz="1200" b="1" u="sng" dirty="0">
                <a:solidFill>
                  <a:srgbClr val="FF0000"/>
                </a:solidFill>
                <a:latin typeface="Courier New" panose="02070309020205020404" pitchFamily="49" charset="0"/>
                <a:cs typeface="Courier New" panose="02070309020205020404" pitchFamily="49" charset="0"/>
              </a:rPr>
              <a:t> approximations to </a:t>
            </a:r>
            <a:r>
              <a:rPr lang="fr-CH" sz="1200" b="1" u="sng" dirty="0" err="1">
                <a:solidFill>
                  <a:srgbClr val="FF0000"/>
                </a:solidFill>
                <a:latin typeface="Courier New" panose="02070309020205020404" pitchFamily="49" charset="0"/>
                <a:cs typeface="Courier New" panose="02070309020205020404" pitchFamily="49" charset="0"/>
              </a:rPr>
              <a:t>degrees</a:t>
            </a:r>
            <a:r>
              <a:rPr lang="fr-CH" sz="1200" b="1" u="sng" dirty="0">
                <a:solidFill>
                  <a:srgbClr val="FF0000"/>
                </a:solidFill>
                <a:latin typeface="Courier New" panose="02070309020205020404" pitchFamily="49" charset="0"/>
                <a:cs typeface="Courier New" panose="02070309020205020404" pitchFamily="49" charset="0"/>
              </a:rPr>
              <a:t> of </a:t>
            </a:r>
            <a:r>
              <a:rPr lang="fr-CH" sz="1200" b="1" u="sng" dirty="0" err="1">
                <a:solidFill>
                  <a:srgbClr val="FF0000"/>
                </a:solidFill>
                <a:latin typeface="Courier New" panose="02070309020205020404" pitchFamily="49" charset="0"/>
                <a:cs typeface="Courier New" panose="02070309020205020404" pitchFamily="49" charset="0"/>
              </a:rPr>
              <a:t>freedom</a:t>
            </a:r>
            <a:endParaRPr lang="fr-CH" sz="1200" b="1" u="sng" dirty="0">
              <a:solidFill>
                <a:srgbClr val="FF0000"/>
              </a:solidFill>
              <a:latin typeface="Courier New" panose="02070309020205020404" pitchFamily="49" charset="0"/>
              <a:cs typeface="Courier New" panose="02070309020205020404" pitchFamily="49" charset="0"/>
            </a:endParaRPr>
          </a:p>
          <a:p>
            <a:endParaRPr lang="fr-CH" sz="1200" dirty="0">
              <a:latin typeface="Courier New" panose="02070309020205020404" pitchFamily="49" charset="0"/>
              <a:cs typeface="Courier New" panose="02070309020205020404" pitchFamily="49" charset="0"/>
            </a:endParaRPr>
          </a:p>
          <a:p>
            <a:r>
              <a:rPr lang="fr-CH" sz="1200" dirty="0">
                <a:latin typeface="Courier New" panose="02070309020205020404" pitchFamily="49" charset="0"/>
                <a:cs typeface="Courier New" panose="02070309020205020404" pitchFamily="49" charset="0"/>
              </a:rPr>
              <a:t>[...]</a:t>
            </a:r>
          </a:p>
          <a:p>
            <a:endParaRPr lang="fr-CH" sz="1200" dirty="0">
              <a:latin typeface="Courier New" panose="02070309020205020404" pitchFamily="49" charset="0"/>
              <a:cs typeface="Courier New" panose="02070309020205020404" pitchFamily="49" charset="0"/>
            </a:endParaRPr>
          </a:p>
          <a:p>
            <a:r>
              <a:rPr lang="fr-CH" sz="1200" dirty="0" err="1">
                <a:latin typeface="Courier New" panose="02070309020205020404" pitchFamily="49" charset="0"/>
                <a:cs typeface="Courier New" panose="02070309020205020404" pitchFamily="49" charset="0"/>
              </a:rPr>
              <a:t>Fixed</a:t>
            </a: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effects</a:t>
            </a:r>
            <a:r>
              <a:rPr lang="fr-CH" sz="1200" dirty="0">
                <a:latin typeface="Courier New" panose="02070309020205020404" pitchFamily="49" charset="0"/>
                <a:cs typeface="Courier New" panose="02070309020205020404" pitchFamily="49" charset="0"/>
              </a:rPr>
              <a:t>:</a:t>
            </a:r>
          </a:p>
          <a:p>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Estimate</a:t>
            </a: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Std.Error</a:t>
            </a: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df</a:t>
            </a:r>
            <a:r>
              <a:rPr lang="fr-CH" sz="1200" dirty="0">
                <a:latin typeface="Courier New" panose="02070309020205020404" pitchFamily="49" charset="0"/>
                <a:cs typeface="Courier New" panose="02070309020205020404" pitchFamily="49" charset="0"/>
              </a:rPr>
              <a:t>   t-val    P-val    </a:t>
            </a:r>
          </a:p>
          <a:p>
            <a:r>
              <a:rPr lang="fr-CH" sz="1200" dirty="0">
                <a:latin typeface="Courier New" panose="02070309020205020404" pitchFamily="49" charset="0"/>
                <a:cs typeface="Courier New" panose="02070309020205020404" pitchFamily="49" charset="0"/>
              </a:rPr>
              <a:t>(Intercept)   1.42218    0.07379  53.90000   19.27   &lt;2e-16 ***</a:t>
            </a:r>
          </a:p>
          <a:p>
            <a:r>
              <a:rPr lang="fr-CH" sz="1200" dirty="0" err="1">
                <a:latin typeface="Courier New" panose="02070309020205020404" pitchFamily="49" charset="0"/>
                <a:cs typeface="Courier New" panose="02070309020205020404" pitchFamily="49" charset="0"/>
              </a:rPr>
              <a:t>Deprivation</a:t>
            </a:r>
            <a:r>
              <a:rPr lang="fr-CH" sz="1200" dirty="0">
                <a:latin typeface="Courier New" panose="02070309020205020404" pitchFamily="49" charset="0"/>
                <a:cs typeface="Courier New" panose="02070309020205020404" pitchFamily="49" charset="0"/>
              </a:rPr>
              <a:t>  -0.28006    0.00315 </a:t>
            </a:r>
            <a:r>
              <a:rPr lang="fr-CH" sz="1200" b="1" u="sng" dirty="0">
                <a:solidFill>
                  <a:srgbClr val="FF0000"/>
                </a:solidFill>
                <a:latin typeface="Courier New" panose="02070309020205020404" pitchFamily="49" charset="0"/>
                <a:cs typeface="Courier New" panose="02070309020205020404" pitchFamily="49" charset="0"/>
              </a:rPr>
              <a:t>950.10000</a:t>
            </a:r>
            <a:r>
              <a:rPr lang="fr-CH" sz="1200" dirty="0">
                <a:latin typeface="Courier New" panose="02070309020205020404" pitchFamily="49" charset="0"/>
                <a:cs typeface="Courier New" panose="02070309020205020404" pitchFamily="49" charset="0"/>
              </a:rPr>
              <a:t>  -88.91   </a:t>
            </a:r>
            <a:r>
              <a:rPr lang="fr-CH" sz="1200" b="1" u="sng" dirty="0">
                <a:solidFill>
                  <a:srgbClr val="FF0000"/>
                </a:solidFill>
                <a:latin typeface="Courier New" panose="02070309020205020404" pitchFamily="49" charset="0"/>
                <a:cs typeface="Courier New" panose="02070309020205020404" pitchFamily="49" charset="0"/>
              </a:rPr>
              <a:t>&lt;2e-16 ***</a:t>
            </a:r>
          </a:p>
          <a:p>
            <a:r>
              <a:rPr lang="fr-CH" sz="1200" dirty="0">
                <a:latin typeface="Courier New" panose="02070309020205020404" pitchFamily="49" charset="0"/>
                <a:cs typeface="Courier New" panose="02070309020205020404" pitchFamily="49" charset="0"/>
              </a:rPr>
              <a:t>---</a:t>
            </a:r>
          </a:p>
          <a:p>
            <a:r>
              <a:rPr lang="fr-CH" sz="1200" dirty="0" err="1">
                <a:latin typeface="Courier New" panose="02070309020205020404" pitchFamily="49" charset="0"/>
                <a:cs typeface="Courier New" panose="02070309020205020404" pitchFamily="49" charset="0"/>
              </a:rPr>
              <a:t>Signif</a:t>
            </a:r>
            <a:r>
              <a:rPr lang="fr-CH" sz="1200" dirty="0">
                <a:latin typeface="Courier New" panose="02070309020205020404" pitchFamily="49" charset="0"/>
                <a:cs typeface="Courier New" panose="02070309020205020404" pitchFamily="49" charset="0"/>
              </a:rPr>
              <a:t>. codes:  0 ‘***’ 0.001 ‘**’ 0.01 ‘*’ 0.05 ‘.’ 0.1 ‘ ’ 1</a:t>
            </a:r>
          </a:p>
        </p:txBody>
      </p:sp>
    </p:spTree>
    <p:extLst>
      <p:ext uri="{BB962C8B-B14F-4D97-AF65-F5344CB8AC3E}">
        <p14:creationId xmlns:p14="http://schemas.microsoft.com/office/powerpoint/2010/main" val="2437514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dirty="0">
                <a:latin typeface="Calibri Light" panose="020F0302020204030204" pitchFamily="34" charset="0"/>
                <a:cs typeface="Calibri Light" panose="020F0302020204030204" pitchFamily="34" charset="0"/>
              </a:rPr>
              <a:t>But </a:t>
            </a:r>
            <a:r>
              <a:rPr lang="fr-CH" sz="1600" dirty="0" err="1">
                <a:latin typeface="Calibri Light" panose="020F0302020204030204" pitchFamily="34" charset="0"/>
                <a:cs typeface="Calibri Light" panose="020F0302020204030204" pitchFamily="34" charset="0"/>
              </a:rPr>
              <a:t>wait</a:t>
            </a:r>
            <a:r>
              <a:rPr lang="fr-CH" sz="1600" dirty="0">
                <a:latin typeface="Calibri Light" panose="020F0302020204030204" pitchFamily="34" charset="0"/>
                <a:cs typeface="Calibri Light" panose="020F0302020204030204" pitchFamily="34" charset="0"/>
              </a:rPr>
              <a:t> a minute, </a:t>
            </a:r>
            <a:r>
              <a:rPr lang="fr-CH" sz="1600" dirty="0" err="1">
                <a:latin typeface="Calibri Light" panose="020F0302020204030204" pitchFamily="34" charset="0"/>
                <a:cs typeface="Calibri Light" panose="020F0302020204030204" pitchFamily="34" charset="0"/>
              </a:rPr>
              <a:t>what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exactly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going</a:t>
            </a:r>
            <a:r>
              <a:rPr lang="fr-CH" sz="1600" dirty="0">
                <a:latin typeface="Calibri Light" panose="020F0302020204030204" pitchFamily="34" charset="0"/>
                <a:cs typeface="Calibri Light" panose="020F0302020204030204" pitchFamily="34" charset="0"/>
              </a:rPr>
              <a:t> on </a:t>
            </a:r>
            <a:r>
              <a:rPr lang="fr-CH" sz="1600" dirty="0" err="1">
                <a:latin typeface="Calibri Light" panose="020F0302020204030204" pitchFamily="34" charset="0"/>
                <a:cs typeface="Calibri Light" panose="020F0302020204030204" pitchFamily="34" charset="0"/>
              </a:rPr>
              <a:t>here</a:t>
            </a:r>
            <a:r>
              <a:rPr lang="fr-CH" sz="1600" dirty="0">
                <a:latin typeface="Calibri Light" panose="020F0302020204030204" pitchFamily="34" charset="0"/>
                <a:cs typeface="Calibri Light" panose="020F0302020204030204" pitchFamily="34" charset="0"/>
              </a:rPr>
              <a:t>…?</a:t>
            </a: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degrees</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freedom</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enormous</a:t>
            </a:r>
            <a:r>
              <a:rPr lang="fr-CH" sz="1600" dirty="0">
                <a:latin typeface="Calibri Light" panose="020F0302020204030204" pitchFamily="34" charset="0"/>
                <a:cs typeface="Calibri Light" panose="020F0302020204030204" pitchFamily="34" charset="0"/>
              </a:rPr>
              <a:t>, close to 1000, </a:t>
            </a:r>
            <a:r>
              <a:rPr lang="fr-CH" sz="1600" dirty="0" err="1">
                <a:latin typeface="Calibri Light" panose="020F0302020204030204" pitchFamily="34" charset="0"/>
                <a:cs typeface="Calibri Light" panose="020F0302020204030204" pitchFamily="34" charset="0"/>
              </a:rPr>
              <a:t>which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nearly</a:t>
            </a:r>
            <a:r>
              <a:rPr lang="fr-CH" sz="1600" dirty="0">
                <a:latin typeface="Calibri Light" panose="020F0302020204030204" pitchFamily="34" charset="0"/>
                <a:cs typeface="Calibri Light" panose="020F0302020204030204" pitchFamily="34" charset="0"/>
              </a:rPr>
              <a:t> the total </a:t>
            </a:r>
            <a:r>
              <a:rPr lang="fr-CH" sz="1600" dirty="0" err="1">
                <a:latin typeface="Calibri Light" panose="020F0302020204030204" pitchFamily="34" charset="0"/>
                <a:cs typeface="Calibri Light" panose="020F0302020204030204" pitchFamily="34" charset="0"/>
              </a:rPr>
              <a:t>number</a:t>
            </a:r>
            <a:r>
              <a:rPr lang="fr-CH" sz="1600" dirty="0">
                <a:latin typeface="Calibri Light" panose="020F0302020204030204" pitchFamily="34" charset="0"/>
                <a:cs typeface="Calibri Light" panose="020F0302020204030204" pitchFamily="34" charset="0"/>
              </a:rPr>
              <a:t> of observations (50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 20 </a:t>
            </a:r>
            <a:r>
              <a:rPr lang="fr-CH" sz="1600" dirty="0" err="1">
                <a:latin typeface="Calibri Light" panose="020F0302020204030204" pitchFamily="34" charset="0"/>
                <a:cs typeface="Calibri Light" panose="020F0302020204030204" pitchFamily="34" charset="0"/>
              </a:rPr>
              <a:t>measurements</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r>
              <a:rPr lang="fr-CH" sz="1600" dirty="0" err="1">
                <a:latin typeface="Calibri Light" panose="020F0302020204030204" pitchFamily="34" charset="0"/>
                <a:cs typeface="Calibri Light" panose="020F0302020204030204" pitchFamily="34" charset="0"/>
              </a:rPr>
              <a:t>Does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suggest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our</a:t>
            </a:r>
            <a:r>
              <a:rPr lang="fr-CH" sz="1600" dirty="0">
                <a:latin typeface="Calibri Light" panose="020F0302020204030204" pitchFamily="34" charset="0"/>
                <a:cs typeface="Calibri Light" panose="020F0302020204030204" pitchFamily="34" charset="0"/>
              </a:rPr>
              <a:t> 1000 observations are </a:t>
            </a:r>
            <a:r>
              <a:rPr lang="fr-CH" sz="1600" dirty="0" err="1">
                <a:latin typeface="Calibri Light" panose="020F0302020204030204" pitchFamily="34" charset="0"/>
                <a:cs typeface="Calibri Light" panose="020F0302020204030204" pitchFamily="34" charset="0"/>
              </a:rPr>
              <a:t>nearly</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independent</a:t>
            </a:r>
            <a:r>
              <a:rPr lang="fr-CH" sz="160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answer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 </a:t>
            </a:r>
            <a:r>
              <a:rPr lang="fr-CH" sz="1600" u="sng" dirty="0" err="1">
                <a:solidFill>
                  <a:srgbClr val="FF0000"/>
                </a:solidFill>
                <a:latin typeface="Calibri Light" panose="020F0302020204030204" pitchFamily="34" charset="0"/>
                <a:cs typeface="Calibri Light" panose="020F0302020204030204" pitchFamily="34" charset="0"/>
              </a:rPr>
              <a:t>strong</a:t>
            </a:r>
            <a:r>
              <a:rPr lang="fr-CH" sz="1600" u="sng" dirty="0">
                <a:solidFill>
                  <a:srgbClr val="FF0000"/>
                </a:solidFill>
                <a:latin typeface="Calibri Light" panose="020F0302020204030204" pitchFamily="34" charset="0"/>
                <a:cs typeface="Calibri Light" panose="020F0302020204030204" pitchFamily="34" charset="0"/>
              </a:rPr>
              <a:t> </a:t>
            </a:r>
            <a:r>
              <a:rPr lang="fr-CH" sz="1600" u="sng">
                <a:solidFill>
                  <a:srgbClr val="FF0000"/>
                </a:solidFill>
                <a:latin typeface="Calibri Light" panose="020F0302020204030204" pitchFamily="34" charset="0"/>
                <a:cs typeface="Calibri Light" panose="020F0302020204030204" pitchFamily="34" charset="0"/>
              </a:rPr>
              <a:t>no</a:t>
            </a:r>
            <a:r>
              <a:rPr lang="fr-CH" sz="1600">
                <a:latin typeface="Calibri Light" panose="020F0302020204030204" pitchFamily="34" charset="0"/>
                <a:cs typeface="Calibri Light" panose="020F0302020204030204" pitchFamily="34" charset="0"/>
              </a:rPr>
              <a:t>.</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The DFs are reduced somewhat here by the </a:t>
            </a:r>
            <a:r>
              <a:rPr lang="fr-CH" sz="1600" dirty="0">
                <a:latin typeface="Calibri Light" panose="020F0302020204030204" pitchFamily="34" charset="0"/>
                <a:cs typeface="Calibri Light" panose="020F0302020204030204" pitchFamily="34" charset="0"/>
              </a:rPr>
              <a:t>size of </a:t>
            </a:r>
            <a:r>
              <a:rPr lang="fr-CH" sz="1600">
                <a:latin typeface="Calibri Light" panose="020F0302020204030204" pitchFamily="34" charset="0"/>
                <a:cs typeface="Calibri Light" panose="020F0302020204030204" pitchFamily="34" charset="0"/>
              </a:rPr>
              <a:t>the random intercept variance, but they remain extremely large because of the simple model imposed by the random intercept on repeated measures covariance.</a:t>
            </a:r>
            <a:endParaRPr lang="fr-CH" sz="1600" dirty="0">
              <a:latin typeface="Calibri Light" panose="020F0302020204030204" pitchFamily="34" charset="0"/>
              <a:cs typeface="Calibri Light" panose="020F0302020204030204" pitchFamily="34" charset="0"/>
            </a:endParaRPr>
          </a:p>
          <a:p>
            <a:pPr marL="0" indent="0">
              <a:buNone/>
            </a:pPr>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Caution with the random-intercept model!</a:t>
            </a:r>
            <a:endParaRPr lang="en-GB" sz="320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3985BCF2-AA1F-4BD0-BABA-FDC2195D1E42}"/>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5402B9E0-91F8-4E28-A0A2-4CB20F27658B}"/>
              </a:ext>
            </a:extLst>
          </p:cNvPr>
          <p:cNvSpPr/>
          <p:nvPr/>
        </p:nvSpPr>
        <p:spPr>
          <a:xfrm>
            <a:off x="2238250" y="2204864"/>
            <a:ext cx="4361806" cy="830997"/>
          </a:xfrm>
          <a:prstGeom prst="rect">
            <a:avLst/>
          </a:prstGeom>
          <a:ln>
            <a:solidFill>
              <a:schemeClr val="tx1">
                <a:lumMod val="50000"/>
                <a:lumOff val="50000"/>
              </a:schemeClr>
            </a:solidFill>
            <a:prstDash val="dash"/>
          </a:ln>
        </p:spPr>
        <p:txBody>
          <a:bodyPr wrap="square">
            <a:spAutoFit/>
          </a:bodyPr>
          <a:lstStyle/>
          <a:p>
            <a:r>
              <a:rPr lang="fr-CH" sz="1200">
                <a:latin typeface="Courier New" panose="02070309020205020404" pitchFamily="49" charset="0"/>
                <a:cs typeface="Courier New" panose="02070309020205020404" pitchFamily="49" charset="0"/>
              </a:rPr>
              <a:t>Fixed effects:</a:t>
            </a:r>
          </a:p>
          <a:p>
            <a:r>
              <a:rPr lang="fr-CH" sz="1200">
                <a:latin typeface="Courier New" panose="02070309020205020404" pitchFamily="49" charset="0"/>
                <a:cs typeface="Courier New" panose="02070309020205020404" pitchFamily="49" charset="0"/>
              </a:rPr>
              <a:t>	    Estimate  Std.Error        </a:t>
            </a:r>
            <a:r>
              <a:rPr lang="fr-CH" sz="1200" b="1" u="sng">
                <a:solidFill>
                  <a:srgbClr val="FF0000"/>
                </a:solidFill>
                <a:latin typeface="Courier New" panose="02070309020205020404" pitchFamily="49" charset="0"/>
                <a:cs typeface="Courier New" panose="02070309020205020404" pitchFamily="49" charset="0"/>
              </a:rPr>
              <a:t>df</a:t>
            </a:r>
          </a:p>
          <a:p>
            <a:r>
              <a:rPr lang="fr-CH" sz="1200">
                <a:latin typeface="Courier New" panose="02070309020205020404" pitchFamily="49" charset="0"/>
                <a:cs typeface="Courier New" panose="02070309020205020404" pitchFamily="49" charset="0"/>
              </a:rPr>
              <a:t>(Deprivation  -0.28006    0.00315 </a:t>
            </a:r>
            <a:r>
              <a:rPr lang="fr-CH" sz="1200" b="1" u="sng">
                <a:solidFill>
                  <a:srgbClr val="FF0000"/>
                </a:solidFill>
                <a:latin typeface="Courier New" panose="02070309020205020404" pitchFamily="49" charset="0"/>
                <a:cs typeface="Courier New" panose="02070309020205020404" pitchFamily="49" charset="0"/>
              </a:rPr>
              <a:t>950.10000</a:t>
            </a:r>
            <a:endParaRPr lang="fr-CH" sz="1200">
              <a:latin typeface="Courier New" panose="02070309020205020404" pitchFamily="49" charset="0"/>
              <a:cs typeface="Courier New" panose="02070309020205020404" pitchFamily="49" charset="0"/>
            </a:endParaRPr>
          </a:p>
          <a:p>
            <a:r>
              <a:rPr lang="fr-CH" sz="1200">
                <a:latin typeface="Courier New" panose="02070309020205020404" pitchFamily="49" charset="0"/>
                <a:cs typeface="Courier New" panose="02070309020205020404" pitchFamily="49" charset="0"/>
              </a:rPr>
              <a:t>---</a:t>
            </a:r>
          </a:p>
        </p:txBody>
      </p:sp>
      <p:pic>
        <p:nvPicPr>
          <p:cNvPr id="10" name="Picture 9">
            <a:extLst>
              <a:ext uri="{FF2B5EF4-FFF2-40B4-BE49-F238E27FC236}">
                <a16:creationId xmlns:a16="http://schemas.microsoft.com/office/drawing/2014/main" id="{C37BDDCA-3F4F-4551-BF4F-0E29475067D3}"/>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10684582" y="187890"/>
            <a:ext cx="1316074" cy="1168881"/>
          </a:xfrm>
          <a:prstGeom prst="rect">
            <a:avLst/>
          </a:prstGeom>
        </p:spPr>
      </p:pic>
    </p:spTree>
    <p:extLst>
      <p:ext uri="{BB962C8B-B14F-4D97-AF65-F5344CB8AC3E}">
        <p14:creationId xmlns:p14="http://schemas.microsoft.com/office/powerpoint/2010/main" val="3101340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Caution with the random-intercept model!</a:t>
            </a:r>
            <a:endParaRPr lang="en-GB" sz="320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3985BCF2-AA1F-4BD0-BABA-FDC2195D1E42}"/>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826AB0E6-37D7-468A-86BF-107888CE6DE9}"/>
              </a:ext>
            </a:extLst>
          </p:cNvPr>
          <p:cNvSpPr txBox="1">
            <a:spLocks/>
          </p:cNvSpPr>
          <p:nvPr/>
        </p:nvSpPr>
        <p:spPr>
          <a:xfrm>
            <a:off x="1127448" y="1600200"/>
            <a:ext cx="9793088" cy="49251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CH" sz="1600" dirty="0" err="1">
                <a:latin typeface="Calibri Light" panose="020F0302020204030204" pitchFamily="34" charset="0"/>
                <a:cs typeface="Calibri Light" panose="020F0302020204030204" pitchFamily="34" charset="0"/>
              </a:rPr>
              <a:t>Recall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intercept model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virtually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equivalent</a:t>
            </a:r>
            <a:r>
              <a:rPr lang="fr-CH" sz="1600" dirty="0">
                <a:latin typeface="Calibri Light" panose="020F0302020204030204" pitchFamily="34" charset="0"/>
                <a:cs typeface="Calibri Light" panose="020F0302020204030204" pitchFamily="34" charset="0"/>
              </a:rPr>
              <a:t> to </a:t>
            </a:r>
            <a:r>
              <a:rPr lang="fr-CH" sz="1600" u="sng" dirty="0" err="1">
                <a:solidFill>
                  <a:srgbClr val="FF0000"/>
                </a:solidFill>
                <a:latin typeface="Calibri Light" panose="020F0302020204030204" pitchFamily="34" charset="0"/>
                <a:cs typeface="Calibri Light" panose="020F0302020204030204" pitchFamily="34" charset="0"/>
              </a:rPr>
              <a:t>uncorrected</a:t>
            </a:r>
            <a:r>
              <a:rPr lang="fr-CH" sz="1600" i="1" u="sng" dirty="0">
                <a:solidFill>
                  <a:srgbClr val="FF0000"/>
                </a:solidFill>
                <a:latin typeface="Calibri Light" panose="020F0302020204030204" pitchFamily="34" charset="0"/>
                <a:cs typeface="Calibri Light" panose="020F0302020204030204" pitchFamily="34" charset="0"/>
              </a:rPr>
              <a:t> </a:t>
            </a:r>
            <a:r>
              <a:rPr lang="fr-CH" sz="1600" u="sng" dirty="0" err="1">
                <a:solidFill>
                  <a:srgbClr val="FF0000"/>
                </a:solidFill>
                <a:latin typeface="Calibri Light" panose="020F0302020204030204" pitchFamily="34" charset="0"/>
                <a:cs typeface="Calibri Light" panose="020F0302020204030204" pitchFamily="34" charset="0"/>
              </a:rPr>
              <a:t>repeated</a:t>
            </a:r>
            <a:r>
              <a:rPr lang="fr-CH" sz="1600" u="sng" dirty="0">
                <a:solidFill>
                  <a:srgbClr val="FF0000"/>
                </a:solidFill>
                <a:latin typeface="Calibri Light" panose="020F0302020204030204" pitchFamily="34" charset="0"/>
                <a:cs typeface="Calibri Light" panose="020F0302020204030204" pitchFamily="34" charset="0"/>
              </a:rPr>
              <a:t> </a:t>
            </a:r>
            <a:r>
              <a:rPr lang="fr-CH" sz="1600" u="sng" dirty="0" err="1">
                <a:solidFill>
                  <a:srgbClr val="FF0000"/>
                </a:solidFill>
                <a:latin typeface="Calibri Light" panose="020F0302020204030204" pitchFamily="34" charset="0"/>
                <a:cs typeface="Calibri Light" panose="020F0302020204030204" pitchFamily="34" charset="0"/>
              </a:rPr>
              <a:t>measures</a:t>
            </a:r>
            <a:r>
              <a:rPr lang="fr-CH" sz="1600" u="sng" dirty="0">
                <a:solidFill>
                  <a:srgbClr val="FF0000"/>
                </a:solidFill>
                <a:latin typeface="Calibri Light" panose="020F0302020204030204" pitchFamily="34" charset="0"/>
                <a:cs typeface="Calibri Light" panose="020F0302020204030204" pitchFamily="34" charset="0"/>
              </a:rPr>
              <a:t> ANOVA</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which</a:t>
            </a:r>
            <a:r>
              <a:rPr lang="fr-CH" sz="1600" dirty="0">
                <a:latin typeface="Calibri Light" panose="020F0302020204030204" pitchFamily="34" charset="0"/>
                <a:cs typeface="Calibri Light" panose="020F0302020204030204" pitchFamily="34" charset="0"/>
              </a:rPr>
              <a:t> assumes </a:t>
            </a:r>
            <a:r>
              <a:rPr lang="fr-CH" sz="1600" dirty="0" err="1">
                <a:latin typeface="Calibri Light" panose="020F0302020204030204" pitchFamily="34" charset="0"/>
                <a:cs typeface="Calibri Light" panose="020F0302020204030204" pitchFamily="34" charset="0"/>
              </a:rPr>
              <a:t>sphericity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Hence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these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two</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models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should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treated</a:t>
            </a:r>
            <a:r>
              <a:rPr lang="fr-CH" sz="1600" dirty="0">
                <a:latin typeface="Calibri Light" panose="020F0302020204030204" pitchFamily="34" charset="0"/>
                <a:cs typeface="Calibri Light" panose="020F0302020204030204" pitchFamily="34" charset="0"/>
              </a:rPr>
              <a:t> as </a:t>
            </a:r>
            <a:r>
              <a:rPr lang="fr-CH" sz="1600" dirty="0" err="1">
                <a:latin typeface="Calibri Light" panose="020F0302020204030204" pitchFamily="34" charset="0"/>
                <a:cs typeface="Calibri Light" panose="020F0302020204030204" pitchFamily="34" charset="0"/>
              </a:rPr>
              <a:t>equally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simplistic</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If </a:t>
            </a:r>
            <a:r>
              <a:rPr lang="fr-CH" sz="1600" dirty="0" err="1">
                <a:latin typeface="Calibri Light" panose="020F0302020204030204" pitchFamily="34" charset="0"/>
                <a:cs typeface="Calibri Light" panose="020F0302020204030204" pitchFamily="34" charset="0"/>
              </a:rPr>
              <a:t>sphericity</a:t>
            </a:r>
            <a:r>
              <a:rPr lang="fr-CH" sz="1600" dirty="0">
                <a:latin typeface="Calibri Light" panose="020F0302020204030204" pitchFamily="34" charset="0"/>
                <a:cs typeface="Calibri Light" panose="020F0302020204030204" pitchFamily="34" charset="0"/>
              </a:rPr>
              <a:t>/compound </a:t>
            </a:r>
            <a:r>
              <a:rPr lang="fr-CH" sz="1600" dirty="0" err="1">
                <a:latin typeface="Calibri Light" panose="020F0302020204030204" pitchFamily="34" charset="0"/>
                <a:cs typeface="Calibri Light" panose="020F0302020204030204" pitchFamily="34" charset="0"/>
              </a:rPr>
              <a:t>symmetry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violated</a:t>
            </a:r>
            <a:r>
              <a:rPr lang="fr-CH" sz="1600" dirty="0">
                <a:latin typeface="Calibri Light" panose="020F0302020204030204" pitchFamily="34" charset="0"/>
                <a:cs typeface="Calibri Light" panose="020F0302020204030204" pitchFamily="34" charset="0"/>
              </a:rPr>
              <a:t>—and </a:t>
            </a:r>
            <a:r>
              <a:rPr lang="fr-CH" sz="1600" dirty="0" err="1">
                <a:latin typeface="Calibri Light" panose="020F0302020204030204" pitchFamily="34" charset="0"/>
                <a:cs typeface="Calibri Light" panose="020F0302020204030204" pitchFamily="34" charset="0"/>
              </a:rPr>
              <a:t>very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often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intercept model </a:t>
            </a:r>
            <a:r>
              <a:rPr lang="fr-CH" sz="1600" dirty="0" err="1">
                <a:latin typeface="Calibri Light" panose="020F0302020204030204" pitchFamily="34" charset="0"/>
                <a:cs typeface="Calibri Light" panose="020F0302020204030204" pitchFamily="34" charset="0"/>
              </a:rPr>
              <a:t>will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dramatically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overestimate</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degrees</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of freedom for fixed effects tests. </a:t>
            </a:r>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statistical</a:t>
            </a:r>
            <a:r>
              <a:rPr lang="fr-CH" sz="1600" dirty="0">
                <a:latin typeface="Calibri Light" panose="020F0302020204030204" pitchFamily="34" charset="0"/>
                <a:cs typeface="Calibri Light" panose="020F0302020204030204" pitchFamily="34" charset="0"/>
              </a:rPr>
              <a:t> power of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model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attractive but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very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misleading</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For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reason</a:t>
            </a:r>
            <a:r>
              <a:rPr lang="fr-CH" sz="1600" dirty="0">
                <a:latin typeface="Calibri Light" panose="020F0302020204030204" pitchFamily="34" charset="0"/>
                <a:cs typeface="Calibri Light" panose="020F0302020204030204" pitchFamily="34" charset="0"/>
              </a:rPr>
              <a:t>, </a:t>
            </a:r>
            <a:r>
              <a:rPr lang="fr-CH" sz="1600" u="sng" dirty="0">
                <a:solidFill>
                  <a:srgbClr val="FF0000"/>
                </a:solidFill>
                <a:latin typeface="Calibri Light" panose="020F0302020204030204" pitchFamily="34" charset="0"/>
                <a:cs typeface="Calibri Light" panose="020F0302020204030204" pitchFamily="34" charset="0"/>
              </a:rPr>
              <a:t>the </a:t>
            </a:r>
            <a:r>
              <a:rPr lang="fr-CH" sz="1600" u="sng" dirty="0" err="1">
                <a:solidFill>
                  <a:srgbClr val="FF0000"/>
                </a:solidFill>
                <a:latin typeface="Calibri Light" panose="020F0302020204030204" pitchFamily="34" charset="0"/>
                <a:cs typeface="Calibri Light" panose="020F0302020204030204" pitchFamily="34" charset="0"/>
              </a:rPr>
              <a:t>random</a:t>
            </a:r>
            <a:r>
              <a:rPr lang="fr-CH" sz="1600" u="sng" dirty="0">
                <a:solidFill>
                  <a:srgbClr val="FF0000"/>
                </a:solidFill>
                <a:latin typeface="Calibri Light" panose="020F0302020204030204" pitchFamily="34" charset="0"/>
                <a:cs typeface="Calibri Light" panose="020F0302020204030204" pitchFamily="34" charset="0"/>
              </a:rPr>
              <a:t> intercept model </a:t>
            </a:r>
            <a:r>
              <a:rPr lang="fr-CH" sz="1600" u="sng" dirty="0" err="1">
                <a:solidFill>
                  <a:srgbClr val="FF0000"/>
                </a:solidFill>
                <a:latin typeface="Calibri Light" panose="020F0302020204030204" pitchFamily="34" charset="0"/>
                <a:cs typeface="Calibri Light" panose="020F0302020204030204" pitchFamily="34" charset="0"/>
              </a:rPr>
              <a:t>should</a:t>
            </a:r>
            <a:r>
              <a:rPr lang="fr-CH" sz="1600" u="sng" dirty="0">
                <a:solidFill>
                  <a:srgbClr val="FF0000"/>
                </a:solidFill>
                <a:latin typeface="Calibri Light" panose="020F0302020204030204" pitchFamily="34" charset="0"/>
                <a:cs typeface="Calibri Light" panose="020F0302020204030204" pitchFamily="34" charset="0"/>
              </a:rPr>
              <a:t> </a:t>
            </a:r>
            <a:r>
              <a:rPr lang="fr-CH" sz="1600" u="sng" dirty="0" err="1">
                <a:solidFill>
                  <a:srgbClr val="FF0000"/>
                </a:solidFill>
                <a:latin typeface="Calibri Light" panose="020F0302020204030204" pitchFamily="34" charset="0"/>
                <a:cs typeface="Calibri Light" panose="020F0302020204030204" pitchFamily="34" charset="0"/>
              </a:rPr>
              <a:t>rarely</a:t>
            </a:r>
            <a:r>
              <a:rPr lang="fr-CH" sz="1600" u="sng" dirty="0">
                <a:solidFill>
                  <a:srgbClr val="FF0000"/>
                </a:solidFill>
                <a:latin typeface="Calibri Light" panose="020F0302020204030204" pitchFamily="34" charset="0"/>
                <a:cs typeface="Calibri Light" panose="020F0302020204030204" pitchFamily="34" charset="0"/>
              </a:rPr>
              <a:t> </a:t>
            </a:r>
            <a:r>
              <a:rPr lang="fr-CH" sz="1600" u="sng" dirty="0" err="1">
                <a:solidFill>
                  <a:srgbClr val="FF0000"/>
                </a:solidFill>
                <a:latin typeface="Calibri Light" panose="020F0302020204030204" pitchFamily="34" charset="0"/>
                <a:cs typeface="Calibri Light" panose="020F0302020204030204" pitchFamily="34" charset="0"/>
              </a:rPr>
              <a:t>be</a:t>
            </a:r>
            <a:r>
              <a:rPr lang="fr-CH" sz="1600" u="sng" dirty="0">
                <a:solidFill>
                  <a:srgbClr val="FF0000"/>
                </a:solidFill>
                <a:latin typeface="Calibri Light" panose="020F0302020204030204" pitchFamily="34" charset="0"/>
                <a:cs typeface="Calibri Light" panose="020F0302020204030204" pitchFamily="34" charset="0"/>
              </a:rPr>
              <a:t> the final model for the </a:t>
            </a:r>
            <a:r>
              <a:rPr lang="fr-CH" sz="1600" u="sng" dirty="0" err="1">
                <a:solidFill>
                  <a:srgbClr val="FF0000"/>
                </a:solidFill>
                <a:latin typeface="Calibri Light" panose="020F0302020204030204" pitchFamily="34" charset="0"/>
                <a:cs typeface="Calibri Light" panose="020F0302020204030204" pitchFamily="34" charset="0"/>
              </a:rPr>
              <a:t>random</a:t>
            </a:r>
            <a:r>
              <a:rPr lang="fr-CH" sz="1600" u="sng" dirty="0">
                <a:solidFill>
                  <a:srgbClr val="FF0000"/>
                </a:solidFill>
                <a:latin typeface="Calibri Light" panose="020F0302020204030204" pitchFamily="34" charset="0"/>
                <a:cs typeface="Calibri Light" panose="020F0302020204030204" pitchFamily="34" charset="0"/>
              </a:rPr>
              <a:t> </a:t>
            </a:r>
            <a:r>
              <a:rPr lang="fr-CH" sz="1600" u="sng" err="1">
                <a:solidFill>
                  <a:srgbClr val="FF0000"/>
                </a:solidFill>
                <a:latin typeface="Calibri Light" panose="020F0302020204030204" pitchFamily="34" charset="0"/>
                <a:cs typeface="Calibri Light" panose="020F0302020204030204" pitchFamily="34" charset="0"/>
              </a:rPr>
              <a:t>effects</a:t>
            </a:r>
            <a:r>
              <a:rPr lang="fr-CH" sz="1600" u="sng">
                <a:solidFill>
                  <a:srgbClr val="FF0000"/>
                </a:solidFill>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The random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should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always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as </a:t>
            </a:r>
            <a:r>
              <a:rPr lang="fr-CH" sz="1600" dirty="0" err="1">
                <a:latin typeface="Calibri Light" panose="020F0302020204030204" pitchFamily="34" charset="0"/>
                <a:cs typeface="Calibri Light" panose="020F0302020204030204" pitchFamily="34" charset="0"/>
              </a:rPr>
              <a:t>complex</a:t>
            </a:r>
            <a:r>
              <a:rPr lang="fr-CH" sz="1600" dirty="0">
                <a:latin typeface="Calibri Light" panose="020F0302020204030204" pitchFamily="34" charset="0"/>
                <a:cs typeface="Calibri Light" panose="020F0302020204030204" pitchFamily="34" charset="0"/>
              </a:rPr>
              <a:t> as the data </a:t>
            </a:r>
            <a:r>
              <a:rPr lang="fr-CH" sz="1600" dirty="0" err="1">
                <a:latin typeface="Calibri Light" panose="020F0302020204030204" pitchFamily="34" charset="0"/>
                <a:cs typeface="Calibri Light" panose="020F0302020204030204" pitchFamily="34" charset="0"/>
              </a:rPr>
              <a:t>allows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Doing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so</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typically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reduce</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degrees</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freedom</a:t>
            </a:r>
            <a:r>
              <a:rPr lang="fr-CH" sz="1600" dirty="0">
                <a:latin typeface="Calibri Light" panose="020F0302020204030204" pitchFamily="34" charset="0"/>
                <a:cs typeface="Calibri Light" panose="020F0302020204030204" pitchFamily="34" charset="0"/>
              </a:rPr>
              <a:t> to more </a:t>
            </a:r>
            <a:r>
              <a:rPr lang="fr-CH" sz="1600" dirty="0" err="1">
                <a:latin typeface="Calibri Light" panose="020F0302020204030204" pitchFamily="34" charset="0"/>
                <a:cs typeface="Calibri Light" panose="020F0302020204030204" pitchFamily="34" charset="0"/>
              </a:rPr>
              <a:t>realistic</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estimates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although</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still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relatively</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high).</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Next we will see how we can make our random effects more complex…</a:t>
            </a:r>
            <a:endParaRPr lang="fr-CH" sz="1600" dirty="0">
              <a:latin typeface="Calibri Light" panose="020F0302020204030204" pitchFamily="34" charset="0"/>
              <a:cs typeface="Calibri Light" panose="020F0302020204030204" pitchFamily="34" charset="0"/>
            </a:endParaRPr>
          </a:p>
          <a:p>
            <a:pPr marL="0" indent="0">
              <a:buFont typeface="Arial" panose="020B0604020202020204" pitchFamily="34" charset="0"/>
              <a:buNone/>
            </a:pPr>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C37BDDCA-3F4F-4551-BF4F-0E29475067D3}"/>
              </a:ext>
            </a:extLst>
          </p:cNvPr>
          <p:cNvPicPr>
            <a:picLocks noChangeAspect="1"/>
          </p:cNvPicPr>
          <p:nvPr/>
        </p:nvPicPr>
        <p:blipFill>
          <a:blip r:embed="rId2" cstate="print">
            <a:biLevel thresh="25000"/>
            <a:extLst>
              <a:ext uri="{28A0092B-C50C-407E-A947-70E740481C1C}">
                <a14:useLocalDpi xmlns:a14="http://schemas.microsoft.com/office/drawing/2010/main" val="0"/>
              </a:ext>
            </a:extLst>
          </a:blip>
          <a:stretch>
            <a:fillRect/>
          </a:stretch>
        </p:blipFill>
        <p:spPr>
          <a:xfrm>
            <a:off x="10684582" y="187890"/>
            <a:ext cx="1316074" cy="1168881"/>
          </a:xfrm>
          <a:prstGeom prst="rect">
            <a:avLst/>
          </a:prstGeom>
        </p:spPr>
      </p:pic>
    </p:spTree>
    <p:extLst>
      <p:ext uri="{BB962C8B-B14F-4D97-AF65-F5344CB8AC3E}">
        <p14:creationId xmlns:p14="http://schemas.microsoft.com/office/powerpoint/2010/main" val="10082561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1305256"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Axis </a:t>
            </a:r>
            <a:r>
              <a:rPr lang="fr-CH" sz="3200">
                <a:solidFill>
                  <a:schemeClr val="tx2">
                    <a:lumMod val="75000"/>
                  </a:schemeClr>
                </a:solidFill>
                <a:latin typeface="Tw Cen MT" panose="020B0602020104020603" pitchFamily="34" charset="0"/>
              </a:rPr>
              <a:t>of parametric complexity </a:t>
            </a:r>
            <a:r>
              <a:rPr lang="fr-CH" sz="3200" dirty="0">
                <a:solidFill>
                  <a:schemeClr val="tx2">
                    <a:lumMod val="75000"/>
                  </a:schemeClr>
                </a:solidFill>
                <a:latin typeface="Tw Cen MT" panose="020B0602020104020603" pitchFamily="34" charset="0"/>
              </a:rPr>
              <a:t>– Marginal and </a:t>
            </a:r>
            <a:r>
              <a:rPr lang="fr-CH" sz="3200" dirty="0" err="1">
                <a:solidFill>
                  <a:schemeClr val="tx2">
                    <a:lumMod val="75000"/>
                  </a:schemeClr>
                </a:solidFill>
                <a:latin typeface="Tw Cen MT" panose="020B0602020104020603" pitchFamily="34" charset="0"/>
              </a:rPr>
              <a:t>hierarchical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models</a:t>
            </a:r>
            <a:endParaRPr lang="en-GB" sz="3200" dirty="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2D2A9B6-D35F-4C8A-AA17-8197772F728A}"/>
              </a:ext>
            </a:extLst>
          </p:cNvPr>
          <p:cNvCxnSpPr/>
          <p:nvPr/>
        </p:nvCxnSpPr>
        <p:spPr>
          <a:xfrm>
            <a:off x="2795604" y="4514466"/>
            <a:ext cx="59046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B8680CF-AF1F-49DF-8784-32CB599D754B}"/>
              </a:ext>
            </a:extLst>
          </p:cNvPr>
          <p:cNvCxnSpPr/>
          <p:nvPr/>
        </p:nvCxnSpPr>
        <p:spPr>
          <a:xfrm>
            <a:off x="2795604" y="4370450"/>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00BF730E-C2C2-445F-B811-A1A0EF021F4C}"/>
              </a:ext>
            </a:extLst>
          </p:cNvPr>
          <p:cNvCxnSpPr/>
          <p:nvPr/>
        </p:nvCxnSpPr>
        <p:spPr>
          <a:xfrm>
            <a:off x="8700260" y="4370450"/>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B7206E6-D850-413A-8EBF-5A1BBF8893D2}"/>
              </a:ext>
            </a:extLst>
          </p:cNvPr>
          <p:cNvSpPr txBox="1"/>
          <p:nvPr/>
        </p:nvSpPr>
        <p:spPr>
          <a:xfrm>
            <a:off x="2123283" y="3650370"/>
            <a:ext cx="2244525" cy="523220"/>
          </a:xfrm>
          <a:prstGeom prst="rect">
            <a:avLst/>
          </a:prstGeom>
          <a:noFill/>
        </p:spPr>
        <p:txBody>
          <a:bodyPr wrap="none" rtlCol="0">
            <a:spAutoFit/>
          </a:bodyPr>
          <a:lstStyle/>
          <a:p>
            <a:pPr marL="285750" indent="-285750">
              <a:buFont typeface="Arial" panose="020B0604020202020204" pitchFamily="34" charset="0"/>
              <a:buChar char="•"/>
            </a:pPr>
            <a:r>
              <a:rPr lang="fr-CH" sz="1400" dirty="0" err="1">
                <a:latin typeface="Calibri Light" panose="020F0302020204030204" pitchFamily="34" charset="0"/>
                <a:cs typeface="Calibri Light" panose="020F0302020204030204" pitchFamily="34" charset="0"/>
              </a:rPr>
              <a:t>Rm</a:t>
            </a:r>
            <a:r>
              <a:rPr lang="fr-CH" sz="1400" dirty="0">
                <a:latin typeface="Calibri Light" panose="020F0302020204030204" pitchFamily="34" charset="0"/>
                <a:cs typeface="Calibri Light" panose="020F0302020204030204" pitchFamily="34" charset="0"/>
              </a:rPr>
              <a:t>-ANOVA</a:t>
            </a:r>
          </a:p>
          <a:p>
            <a:pPr marL="285750" indent="-285750">
              <a:buFont typeface="Arial" panose="020B0604020202020204" pitchFamily="34" charset="0"/>
              <a:buChar char="•"/>
            </a:pPr>
            <a:r>
              <a:rPr lang="fr-CH" sz="1400" dirty="0" err="1">
                <a:latin typeface="Calibri Light" panose="020F0302020204030204" pitchFamily="34" charset="0"/>
                <a:cs typeface="Calibri Light" panose="020F0302020204030204" pitchFamily="34" charset="0"/>
              </a:rPr>
              <a:t>Random</a:t>
            </a:r>
            <a:r>
              <a:rPr lang="fr-CH" sz="1400" dirty="0">
                <a:latin typeface="Calibri Light" panose="020F0302020204030204" pitchFamily="34" charset="0"/>
                <a:cs typeface="Calibri Light" panose="020F0302020204030204" pitchFamily="34" charset="0"/>
              </a:rPr>
              <a:t>-intercept LMM</a:t>
            </a:r>
            <a:endParaRPr lang="en-GB" sz="1400" dirty="0">
              <a:latin typeface="Calibri Light" panose="020F0302020204030204" pitchFamily="34" charset="0"/>
              <a:cs typeface="Calibri Light" panose="020F0302020204030204" pitchFamily="34" charset="0"/>
            </a:endParaRPr>
          </a:p>
        </p:txBody>
      </p:sp>
      <p:sp>
        <p:nvSpPr>
          <p:cNvPr id="37" name="TextBox 36">
            <a:extLst>
              <a:ext uri="{FF2B5EF4-FFF2-40B4-BE49-F238E27FC236}">
                <a16:creationId xmlns:a16="http://schemas.microsoft.com/office/drawing/2014/main" id="{29206AA0-AA9A-42E7-AC28-D76FEBBD55AB}"/>
              </a:ext>
            </a:extLst>
          </p:cNvPr>
          <p:cNvSpPr txBox="1"/>
          <p:nvPr/>
        </p:nvSpPr>
        <p:spPr>
          <a:xfrm>
            <a:off x="8123819" y="3825660"/>
            <a:ext cx="1152880" cy="307777"/>
          </a:xfrm>
          <a:prstGeom prst="rect">
            <a:avLst/>
          </a:prstGeom>
          <a:noFill/>
        </p:spPr>
        <p:txBody>
          <a:bodyPr wrap="none" rtlCol="0">
            <a:spAutoFit/>
          </a:bodyPr>
          <a:lstStyle/>
          <a:p>
            <a:pPr algn="ctr"/>
            <a:r>
              <a:rPr lang="fr-CH" sz="1400" dirty="0" err="1">
                <a:latin typeface="Calibri Light" panose="020F0302020204030204" pitchFamily="34" charset="0"/>
                <a:cs typeface="Calibri Light" panose="020F0302020204030204" pitchFamily="34" charset="0"/>
              </a:rPr>
              <a:t>Rm</a:t>
            </a:r>
            <a:r>
              <a:rPr lang="fr-CH" sz="1400" dirty="0">
                <a:latin typeface="Calibri Light" panose="020F0302020204030204" pitchFamily="34" charset="0"/>
                <a:cs typeface="Calibri Light" panose="020F0302020204030204" pitchFamily="34" charset="0"/>
              </a:rPr>
              <a:t>-MANOVA</a:t>
            </a:r>
          </a:p>
        </p:txBody>
      </p:sp>
      <p:sp>
        <p:nvSpPr>
          <p:cNvPr id="38" name="TextBox 37">
            <a:extLst>
              <a:ext uri="{FF2B5EF4-FFF2-40B4-BE49-F238E27FC236}">
                <a16:creationId xmlns:a16="http://schemas.microsoft.com/office/drawing/2014/main" id="{BA82C9B0-362B-4B1F-BEBC-0BEAFD22B370}"/>
              </a:ext>
            </a:extLst>
          </p:cNvPr>
          <p:cNvSpPr txBox="1"/>
          <p:nvPr/>
        </p:nvSpPr>
        <p:spPr>
          <a:xfrm>
            <a:off x="4530457" y="1899989"/>
            <a:ext cx="2756460" cy="1384995"/>
          </a:xfrm>
          <a:prstGeom prst="rect">
            <a:avLst/>
          </a:prstGeom>
          <a:noFill/>
        </p:spPr>
        <p:txBody>
          <a:bodyPr wrap="none" rtlCol="0">
            <a:spAutoFit/>
          </a:bodyPr>
          <a:lstStyle>
            <a:defPPr>
              <a:defRPr lang="en-US"/>
            </a:defPPr>
            <a:lvl1pPr algn="ctr">
              <a:defRPr sz="1400"/>
            </a:lvl1pPr>
          </a:lstStyle>
          <a:p>
            <a:pPr marL="285750" indent="-285750" algn="l">
              <a:buFont typeface="Arial" panose="020B0604020202020204" pitchFamily="34" charset="0"/>
              <a:buChar char="•"/>
            </a:pPr>
            <a:r>
              <a:rPr lang="fr-CH" dirty="0" err="1">
                <a:latin typeface="Calibri Light" panose="020F0302020204030204" pitchFamily="34" charset="0"/>
                <a:cs typeface="Calibri Light" panose="020F0302020204030204" pitchFamily="34" charset="0"/>
              </a:rPr>
              <a:t>Greenhouse-Geisser</a:t>
            </a:r>
            <a:r>
              <a:rPr lang="fr-CH" dirty="0">
                <a:latin typeface="Calibri Light" panose="020F0302020204030204" pitchFamily="34" charset="0"/>
                <a:cs typeface="Calibri Light" panose="020F0302020204030204" pitchFamily="34" charset="0"/>
              </a:rPr>
              <a:t> </a:t>
            </a:r>
            <a:r>
              <a:rPr lang="fr-CH" dirty="0" err="1">
                <a:latin typeface="Calibri Light" panose="020F0302020204030204" pitchFamily="34" charset="0"/>
                <a:cs typeface="Calibri Light" panose="020F0302020204030204" pitchFamily="34" charset="0"/>
              </a:rPr>
              <a:t>rm</a:t>
            </a:r>
            <a:r>
              <a:rPr lang="fr-CH" dirty="0">
                <a:latin typeface="Calibri Light" panose="020F0302020204030204" pitchFamily="34" charset="0"/>
                <a:cs typeface="Calibri Light" panose="020F0302020204030204" pitchFamily="34" charset="0"/>
              </a:rPr>
              <a:t>-ANOVA</a:t>
            </a:r>
          </a:p>
          <a:p>
            <a:pPr marL="285750" indent="-285750" algn="l">
              <a:buFont typeface="Arial" panose="020B0604020202020204" pitchFamily="34" charset="0"/>
              <a:buChar char="•"/>
            </a:pPr>
            <a:r>
              <a:rPr lang="fr-CH" dirty="0">
                <a:latin typeface="Calibri Light" panose="020F0302020204030204" pitchFamily="34" charset="0"/>
                <a:cs typeface="Calibri Light" panose="020F0302020204030204" pitchFamily="34" charset="0"/>
              </a:rPr>
              <a:t>Marginal </a:t>
            </a:r>
            <a:r>
              <a:rPr lang="fr-CH" dirty="0" err="1">
                <a:latin typeface="Calibri Light" panose="020F0302020204030204" pitchFamily="34" charset="0"/>
                <a:cs typeface="Calibri Light" panose="020F0302020204030204" pitchFamily="34" charset="0"/>
              </a:rPr>
              <a:t>autoregressive</a:t>
            </a:r>
            <a:endParaRPr lang="fr-CH" dirty="0">
              <a:latin typeface="Calibri Light" panose="020F0302020204030204" pitchFamily="34" charset="0"/>
              <a:cs typeface="Calibri Light" panose="020F0302020204030204" pitchFamily="34" charset="0"/>
            </a:endParaRPr>
          </a:p>
          <a:p>
            <a:pPr marL="285750" indent="-285750" algn="l">
              <a:buFont typeface="Arial" panose="020B0604020202020204" pitchFamily="34" charset="0"/>
              <a:buChar char="•"/>
            </a:pPr>
            <a:r>
              <a:rPr lang="fr-CH" dirty="0">
                <a:latin typeface="Calibri Light" panose="020F0302020204030204" pitchFamily="34" charset="0"/>
                <a:cs typeface="Calibri Light" panose="020F0302020204030204" pitchFamily="34" charset="0"/>
              </a:rPr>
              <a:t>Marginal </a:t>
            </a:r>
            <a:r>
              <a:rPr lang="fr-CH" dirty="0" err="1">
                <a:latin typeface="Calibri Light" panose="020F0302020204030204" pitchFamily="34" charset="0"/>
                <a:cs typeface="Calibri Light" panose="020F0302020204030204" pitchFamily="34" charset="0"/>
              </a:rPr>
              <a:t>Toeplitz</a:t>
            </a:r>
            <a:endParaRPr lang="fr-CH" dirty="0">
              <a:latin typeface="Calibri Light" panose="020F0302020204030204" pitchFamily="34" charset="0"/>
              <a:cs typeface="Calibri Light" panose="020F0302020204030204" pitchFamily="34" charset="0"/>
            </a:endParaRPr>
          </a:p>
          <a:p>
            <a:pPr marL="285750" indent="-285750" algn="l">
              <a:buFont typeface="Arial" panose="020B0604020202020204" pitchFamily="34" charset="0"/>
              <a:buChar char="•"/>
            </a:pPr>
            <a:r>
              <a:rPr lang="fr-CH" dirty="0" err="1">
                <a:latin typeface="Calibri Light" panose="020F0302020204030204" pitchFamily="34" charset="0"/>
                <a:cs typeface="Calibri Light" panose="020F0302020204030204" pitchFamily="34" charset="0"/>
              </a:rPr>
              <a:t>Random</a:t>
            </a:r>
            <a:r>
              <a:rPr lang="fr-CH" dirty="0">
                <a:latin typeface="Calibri Light" panose="020F0302020204030204" pitchFamily="34" charset="0"/>
                <a:cs typeface="Calibri Light" panose="020F0302020204030204" pitchFamily="34" charset="0"/>
              </a:rPr>
              <a:t> </a:t>
            </a:r>
            <a:r>
              <a:rPr lang="fr-CH" dirty="0" err="1">
                <a:latin typeface="Calibri Light" panose="020F0302020204030204" pitchFamily="34" charset="0"/>
                <a:cs typeface="Calibri Light" panose="020F0302020204030204" pitchFamily="34" charset="0"/>
              </a:rPr>
              <a:t>slopes</a:t>
            </a:r>
            <a:r>
              <a:rPr lang="fr-CH" dirty="0">
                <a:latin typeface="Calibri Light" panose="020F0302020204030204" pitchFamily="34" charset="0"/>
                <a:cs typeface="Calibri Light" panose="020F0302020204030204" pitchFamily="34" charset="0"/>
              </a:rPr>
              <a:t> LMM</a:t>
            </a:r>
          </a:p>
          <a:p>
            <a:pPr marL="285750" indent="-285750" algn="l">
              <a:buFont typeface="Arial" panose="020B0604020202020204" pitchFamily="34" charset="0"/>
              <a:buChar char="•"/>
            </a:pPr>
            <a:r>
              <a:rPr lang="fr-CH" dirty="0" err="1">
                <a:latin typeface="Calibri Light" panose="020F0302020204030204" pitchFamily="34" charset="0"/>
                <a:cs typeface="Calibri Light" panose="020F0302020204030204" pitchFamily="34" charset="0"/>
              </a:rPr>
              <a:t>Random</a:t>
            </a:r>
            <a:r>
              <a:rPr lang="fr-CH" dirty="0">
                <a:latin typeface="Calibri Light" panose="020F0302020204030204" pitchFamily="34" charset="0"/>
                <a:cs typeface="Calibri Light" panose="020F0302020204030204" pitchFamily="34" charset="0"/>
              </a:rPr>
              <a:t> intercepts LMM</a:t>
            </a:r>
          </a:p>
          <a:p>
            <a:r>
              <a:rPr lang="fr-CH" dirty="0">
                <a:latin typeface="Calibri Light" panose="020F0302020204030204" pitchFamily="34" charset="0"/>
                <a:cs typeface="Calibri Light" panose="020F0302020204030204" pitchFamily="34" charset="0"/>
              </a:rPr>
              <a:t>...</a:t>
            </a:r>
            <a:endParaRPr lang="en-GB" dirty="0">
              <a:latin typeface="Calibri Light" panose="020F0302020204030204" pitchFamily="34" charset="0"/>
              <a:cs typeface="Calibri Light" panose="020F0302020204030204" pitchFamily="34" charset="0"/>
            </a:endParaRPr>
          </a:p>
        </p:txBody>
      </p:sp>
      <p:cxnSp>
        <p:nvCxnSpPr>
          <p:cNvPr id="39" name="Straight Arrow Connector 38">
            <a:extLst>
              <a:ext uri="{FF2B5EF4-FFF2-40B4-BE49-F238E27FC236}">
                <a16:creationId xmlns:a16="http://schemas.microsoft.com/office/drawing/2014/main" id="{42A04A4B-C8B4-438D-AB4E-006765EE09C9}"/>
              </a:ext>
            </a:extLst>
          </p:cNvPr>
          <p:cNvCxnSpPr>
            <a:cxnSpLocks/>
            <a:stCxn id="38" idx="2"/>
          </p:cNvCxnSpPr>
          <p:nvPr/>
        </p:nvCxnSpPr>
        <p:spPr>
          <a:xfrm flipH="1">
            <a:off x="4655840" y="3284984"/>
            <a:ext cx="1252847" cy="928676"/>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6B9D62F-4E84-498D-B7B0-682BFFBDF383}"/>
              </a:ext>
            </a:extLst>
          </p:cNvPr>
          <p:cNvCxnSpPr>
            <a:cxnSpLocks/>
            <a:stCxn id="38" idx="2"/>
          </p:cNvCxnSpPr>
          <p:nvPr/>
        </p:nvCxnSpPr>
        <p:spPr>
          <a:xfrm flipH="1">
            <a:off x="5457245" y="3284984"/>
            <a:ext cx="451442" cy="928676"/>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63D950EF-F9CA-4E18-8D9A-BF0879FEB119}"/>
              </a:ext>
            </a:extLst>
          </p:cNvPr>
          <p:cNvCxnSpPr>
            <a:cxnSpLocks/>
            <a:stCxn id="38" idx="2"/>
          </p:cNvCxnSpPr>
          <p:nvPr/>
        </p:nvCxnSpPr>
        <p:spPr>
          <a:xfrm>
            <a:off x="5908687" y="3284984"/>
            <a:ext cx="1339441" cy="928676"/>
          </a:xfrm>
          <a:prstGeom prst="straightConnector1">
            <a:avLst/>
          </a:prstGeom>
          <a:ln w="1270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A5CA791D-F218-4A80-9D2D-0D40575F7BAF}"/>
              </a:ext>
            </a:extLst>
          </p:cNvPr>
          <p:cNvCxnSpPr/>
          <p:nvPr/>
        </p:nvCxnSpPr>
        <p:spPr>
          <a:xfrm flipH="1">
            <a:off x="1325427" y="4514466"/>
            <a:ext cx="147017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E0BCBC4-35E4-40B9-A38D-A0D989BAD89A}"/>
              </a:ext>
            </a:extLst>
          </p:cNvPr>
          <p:cNvCxnSpPr/>
          <p:nvPr/>
        </p:nvCxnSpPr>
        <p:spPr>
          <a:xfrm>
            <a:off x="1335215" y="4378834"/>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A043A52-F3E6-4155-8E63-AC3B70662416}"/>
              </a:ext>
            </a:extLst>
          </p:cNvPr>
          <p:cNvSpPr txBox="1"/>
          <p:nvPr/>
        </p:nvSpPr>
        <p:spPr>
          <a:xfrm>
            <a:off x="757912" y="3742218"/>
            <a:ext cx="1136851" cy="307777"/>
          </a:xfrm>
          <a:prstGeom prst="rect">
            <a:avLst/>
          </a:prstGeom>
          <a:noFill/>
        </p:spPr>
        <p:txBody>
          <a:bodyPr wrap="none" rtlCol="0">
            <a:spAutoFit/>
          </a:bodyPr>
          <a:lstStyle/>
          <a:p>
            <a:pPr algn="ctr"/>
            <a:r>
              <a:rPr lang="fr-CH" sz="1400" dirty="0">
                <a:latin typeface="Calibri Light" panose="020F0302020204030204" pitchFamily="34" charset="0"/>
                <a:cs typeface="Calibri Light" panose="020F0302020204030204" pitchFamily="34" charset="0"/>
              </a:rPr>
              <a:t>Standard LM</a:t>
            </a:r>
            <a:endParaRPr lang="en-GB" sz="1400" dirty="0">
              <a:latin typeface="Calibri Light" panose="020F0302020204030204" pitchFamily="34" charset="0"/>
              <a:cs typeface="Calibri Light" panose="020F0302020204030204" pitchFamily="34" charset="0"/>
            </a:endParaRPr>
          </a:p>
        </p:txBody>
      </p:sp>
      <p:sp>
        <p:nvSpPr>
          <p:cNvPr id="45" name="TextBox 44">
            <a:extLst>
              <a:ext uri="{FF2B5EF4-FFF2-40B4-BE49-F238E27FC236}">
                <a16:creationId xmlns:a16="http://schemas.microsoft.com/office/drawing/2014/main" id="{E6CFC2AF-85F7-4293-BAC4-82D8697DDBA6}"/>
              </a:ext>
            </a:extLst>
          </p:cNvPr>
          <p:cNvSpPr txBox="1"/>
          <p:nvPr/>
        </p:nvSpPr>
        <p:spPr>
          <a:xfrm>
            <a:off x="1925975" y="4793378"/>
            <a:ext cx="1739259" cy="523220"/>
          </a:xfrm>
          <a:prstGeom prst="rect">
            <a:avLst/>
          </a:prstGeom>
          <a:noFill/>
        </p:spPr>
        <p:txBody>
          <a:bodyPr wrap="none" rtlCol="0">
            <a:spAutoFit/>
          </a:bodyPr>
          <a:lstStyle/>
          <a:p>
            <a:pPr algn="ctr"/>
            <a:r>
              <a:rPr lang="fr-CH" sz="1400" b="1">
                <a:solidFill>
                  <a:schemeClr val="bg2">
                    <a:lumMod val="50000"/>
                  </a:schemeClr>
                </a:solidFill>
                <a:latin typeface="Calibri Light" panose="020F0302020204030204" pitchFamily="34" charset="0"/>
                <a:cs typeface="Calibri Light" panose="020F0302020204030204" pitchFamily="34" charset="0"/>
              </a:rPr>
              <a:t>Sphericity</a:t>
            </a:r>
          </a:p>
          <a:p>
            <a:pPr algn="ctr"/>
            <a:r>
              <a:rPr lang="fr-CH" sz="1400" b="1">
                <a:solidFill>
                  <a:schemeClr val="bg2">
                    <a:lumMod val="50000"/>
                  </a:schemeClr>
                </a:solidFill>
                <a:latin typeface="Calibri Light" panose="020F0302020204030204" pitchFamily="34" charset="0"/>
                <a:cs typeface="Calibri Light" panose="020F0302020204030204" pitchFamily="34" charset="0"/>
              </a:rPr>
              <a:t>Compound symmetry</a:t>
            </a:r>
            <a:endParaRPr lang="en-GB" sz="1400" b="1">
              <a:solidFill>
                <a:schemeClr val="bg2">
                  <a:lumMod val="50000"/>
                </a:schemeClr>
              </a:solidFill>
              <a:latin typeface="Calibri Light" panose="020F0302020204030204" pitchFamily="34" charset="0"/>
              <a:cs typeface="Calibri Light" panose="020F0302020204030204" pitchFamily="34" charset="0"/>
            </a:endParaRPr>
          </a:p>
        </p:txBody>
      </p:sp>
      <p:cxnSp>
        <p:nvCxnSpPr>
          <p:cNvPr id="46" name="Straight Connector 45">
            <a:extLst>
              <a:ext uri="{FF2B5EF4-FFF2-40B4-BE49-F238E27FC236}">
                <a16:creationId xmlns:a16="http://schemas.microsoft.com/office/drawing/2014/main" id="{78285266-31CD-4519-848F-C511C524DCAB}"/>
              </a:ext>
            </a:extLst>
          </p:cNvPr>
          <p:cNvCxnSpPr/>
          <p:nvPr/>
        </p:nvCxnSpPr>
        <p:spPr>
          <a:xfrm>
            <a:off x="2795604" y="4522850"/>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918AD98-F031-4232-B214-F0896A48D296}"/>
              </a:ext>
            </a:extLst>
          </p:cNvPr>
          <p:cNvCxnSpPr/>
          <p:nvPr/>
        </p:nvCxnSpPr>
        <p:spPr>
          <a:xfrm>
            <a:off x="1335215" y="4522850"/>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19259AC-F496-4762-8489-F1F576446EAA}"/>
              </a:ext>
            </a:extLst>
          </p:cNvPr>
          <p:cNvCxnSpPr/>
          <p:nvPr/>
        </p:nvCxnSpPr>
        <p:spPr>
          <a:xfrm>
            <a:off x="8700260" y="4514466"/>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063C02C-B305-49C1-9C2D-8A62E4973CFD}"/>
              </a:ext>
            </a:extLst>
          </p:cNvPr>
          <p:cNvSpPr txBox="1"/>
          <p:nvPr/>
        </p:nvSpPr>
        <p:spPr>
          <a:xfrm>
            <a:off x="956642" y="4870322"/>
            <a:ext cx="737574" cy="307777"/>
          </a:xfrm>
          <a:prstGeom prst="rect">
            <a:avLst/>
          </a:prstGeom>
          <a:noFill/>
        </p:spPr>
        <p:txBody>
          <a:bodyPr wrap="none" rtlCol="0">
            <a:spAutoFit/>
          </a:bodyPr>
          <a:lstStyle/>
          <a:p>
            <a:pPr algn="ctr"/>
            <a:r>
              <a:rPr lang="fr-CH" sz="1400" b="1">
                <a:solidFill>
                  <a:schemeClr val="bg2">
                    <a:lumMod val="50000"/>
                  </a:schemeClr>
                </a:solidFill>
                <a:latin typeface="Calibri Light" panose="020F0302020204030204" pitchFamily="34" charset="0"/>
                <a:cs typeface="Calibri Light" panose="020F0302020204030204" pitchFamily="34" charset="0"/>
              </a:rPr>
              <a:t>Identity</a:t>
            </a:r>
            <a:endParaRPr lang="en-GB" sz="1400" b="1">
              <a:solidFill>
                <a:schemeClr val="bg2">
                  <a:lumMod val="50000"/>
                </a:schemeClr>
              </a:solidFill>
              <a:latin typeface="Calibri Light" panose="020F0302020204030204" pitchFamily="34" charset="0"/>
              <a:cs typeface="Calibri Light" panose="020F0302020204030204" pitchFamily="34" charset="0"/>
            </a:endParaRPr>
          </a:p>
        </p:txBody>
      </p:sp>
      <p:sp>
        <p:nvSpPr>
          <p:cNvPr id="50" name="TextBox 49">
            <a:extLst>
              <a:ext uri="{FF2B5EF4-FFF2-40B4-BE49-F238E27FC236}">
                <a16:creationId xmlns:a16="http://schemas.microsoft.com/office/drawing/2014/main" id="{BE4F075D-86FA-4D86-A0E6-329816C5405F}"/>
              </a:ext>
            </a:extLst>
          </p:cNvPr>
          <p:cNvSpPr txBox="1"/>
          <p:nvPr/>
        </p:nvSpPr>
        <p:spPr>
          <a:xfrm>
            <a:off x="7822523" y="4870321"/>
            <a:ext cx="1755481" cy="523220"/>
          </a:xfrm>
          <a:prstGeom prst="rect">
            <a:avLst/>
          </a:prstGeom>
          <a:noFill/>
        </p:spPr>
        <p:txBody>
          <a:bodyPr wrap="none" rtlCol="0">
            <a:spAutoFit/>
          </a:bodyPr>
          <a:lstStyle/>
          <a:p>
            <a:pPr algn="ctr"/>
            <a:r>
              <a:rPr lang="fr-CH" sz="1400" b="1" dirty="0" err="1">
                <a:solidFill>
                  <a:schemeClr val="bg2">
                    <a:lumMod val="50000"/>
                  </a:schemeClr>
                </a:solidFill>
                <a:latin typeface="Calibri Light" panose="020F0302020204030204" pitchFamily="34" charset="0"/>
                <a:cs typeface="Calibri Light" panose="020F0302020204030204" pitchFamily="34" charset="0"/>
              </a:rPr>
              <a:t>Unstructured</a:t>
            </a:r>
            <a:endParaRPr lang="fr-CH" sz="1400" b="1" dirty="0">
              <a:solidFill>
                <a:schemeClr val="bg2">
                  <a:lumMod val="50000"/>
                </a:schemeClr>
              </a:solidFill>
              <a:latin typeface="Calibri Light" panose="020F0302020204030204" pitchFamily="34" charset="0"/>
              <a:cs typeface="Calibri Light" panose="020F0302020204030204" pitchFamily="34" charset="0"/>
            </a:endParaRPr>
          </a:p>
          <a:p>
            <a:pPr algn="ctr"/>
            <a:r>
              <a:rPr lang="fr-CH" sz="1400" b="1" dirty="0">
                <a:solidFill>
                  <a:schemeClr val="bg2">
                    <a:lumMod val="50000"/>
                  </a:schemeClr>
                </a:solidFill>
                <a:latin typeface="Calibri Light" panose="020F0302020204030204" pitchFamily="34" charset="0"/>
                <a:cs typeface="Calibri Light" panose="020F0302020204030204" pitchFamily="34" charset="0"/>
              </a:rPr>
              <a:t>(</a:t>
            </a:r>
            <a:r>
              <a:rPr lang="fr-CH" sz="1400" b="1" dirty="0" err="1">
                <a:solidFill>
                  <a:schemeClr val="bg2">
                    <a:lumMod val="50000"/>
                  </a:schemeClr>
                </a:solidFill>
                <a:latin typeface="Calibri Light" panose="020F0302020204030204" pitchFamily="34" charset="0"/>
                <a:cs typeface="Calibri Light" panose="020F0302020204030204" pitchFamily="34" charset="0"/>
              </a:rPr>
              <a:t>repeated</a:t>
            </a:r>
            <a:r>
              <a:rPr lang="fr-CH" sz="1400" b="1" dirty="0">
                <a:solidFill>
                  <a:schemeClr val="bg2">
                    <a:lumMod val="50000"/>
                  </a:schemeClr>
                </a:solidFill>
                <a:latin typeface="Calibri Light" panose="020F0302020204030204" pitchFamily="34" charset="0"/>
                <a:cs typeface="Calibri Light" panose="020F0302020204030204" pitchFamily="34" charset="0"/>
              </a:rPr>
              <a:t> covariance)</a:t>
            </a:r>
            <a:endParaRPr lang="en-GB" sz="1400" b="1" dirty="0">
              <a:solidFill>
                <a:schemeClr val="bg2">
                  <a:lumMod val="50000"/>
                </a:schemeClr>
              </a:solidFill>
              <a:latin typeface="Calibri Light" panose="020F0302020204030204" pitchFamily="34" charset="0"/>
              <a:cs typeface="Calibri Light" panose="020F0302020204030204" pitchFamily="34" charset="0"/>
            </a:endParaRPr>
          </a:p>
        </p:txBody>
      </p:sp>
      <p:sp>
        <p:nvSpPr>
          <p:cNvPr id="51" name="TextBox 50">
            <a:extLst>
              <a:ext uri="{FF2B5EF4-FFF2-40B4-BE49-F238E27FC236}">
                <a16:creationId xmlns:a16="http://schemas.microsoft.com/office/drawing/2014/main" id="{851A336E-EFE1-4447-8696-BE3E108C59D3}"/>
              </a:ext>
            </a:extLst>
          </p:cNvPr>
          <p:cNvSpPr txBox="1"/>
          <p:nvPr/>
        </p:nvSpPr>
        <p:spPr>
          <a:xfrm>
            <a:off x="4693878" y="4870322"/>
            <a:ext cx="1940148" cy="307777"/>
          </a:xfrm>
          <a:prstGeom prst="rect">
            <a:avLst/>
          </a:prstGeom>
          <a:noFill/>
        </p:spPr>
        <p:txBody>
          <a:bodyPr wrap="none" rtlCol="0">
            <a:spAutoFit/>
          </a:bodyPr>
          <a:lstStyle/>
          <a:p>
            <a:pPr algn="ctr"/>
            <a:r>
              <a:rPr lang="fr-CH" sz="1400" b="1">
                <a:solidFill>
                  <a:schemeClr val="bg2">
                    <a:lumMod val="50000"/>
                  </a:schemeClr>
                </a:solidFill>
                <a:latin typeface="Calibri Light" panose="020F0302020204030204" pitchFamily="34" charset="0"/>
                <a:cs typeface="Calibri Light" panose="020F0302020204030204" pitchFamily="34" charset="0"/>
              </a:rPr>
              <a:t>Almost everything else…</a:t>
            </a:r>
            <a:endParaRPr lang="en-GB" sz="1400" b="1">
              <a:solidFill>
                <a:schemeClr val="bg2">
                  <a:lumMod val="50000"/>
                </a:schemeClr>
              </a:solidFill>
              <a:latin typeface="Calibri Light" panose="020F0302020204030204" pitchFamily="34" charset="0"/>
              <a:cs typeface="Calibri Light" panose="020F0302020204030204" pitchFamily="34" charset="0"/>
            </a:endParaRPr>
          </a:p>
        </p:txBody>
      </p:sp>
      <p:sp>
        <p:nvSpPr>
          <p:cNvPr id="52" name="TextBox 51">
            <a:extLst>
              <a:ext uri="{FF2B5EF4-FFF2-40B4-BE49-F238E27FC236}">
                <a16:creationId xmlns:a16="http://schemas.microsoft.com/office/drawing/2014/main" id="{B10C4C5B-30DB-4289-AD56-FABCBB1EAB16}"/>
              </a:ext>
            </a:extLst>
          </p:cNvPr>
          <p:cNvSpPr txBox="1"/>
          <p:nvPr/>
        </p:nvSpPr>
        <p:spPr>
          <a:xfrm>
            <a:off x="603516" y="3017031"/>
            <a:ext cx="1340432" cy="369332"/>
          </a:xfrm>
          <a:prstGeom prst="rect">
            <a:avLst/>
          </a:prstGeom>
          <a:noFill/>
        </p:spPr>
        <p:txBody>
          <a:bodyPr wrap="none" rtlCol="0">
            <a:spAutoFit/>
          </a:bodyPr>
          <a:lstStyle/>
          <a:p>
            <a:r>
              <a:rPr lang="fr-CH" b="1" dirty="0">
                <a:latin typeface="Calibri Light" panose="020F0302020204030204" pitchFamily="34" charset="0"/>
                <a:cs typeface="Calibri Light" panose="020F0302020204030204" pitchFamily="34" charset="0"/>
              </a:rPr>
              <a:t>Model </a:t>
            </a:r>
            <a:r>
              <a:rPr lang="fr-CH" b="1" dirty="0" err="1">
                <a:latin typeface="Calibri Light" panose="020F0302020204030204" pitchFamily="34" charset="0"/>
                <a:cs typeface="Calibri Light" panose="020F0302020204030204" pitchFamily="34" charset="0"/>
              </a:rPr>
              <a:t>name</a:t>
            </a:r>
            <a:endParaRPr lang="en-GB" b="1" dirty="0">
              <a:latin typeface="Calibri Light" panose="020F0302020204030204" pitchFamily="34" charset="0"/>
              <a:cs typeface="Calibri Light" panose="020F0302020204030204" pitchFamily="34" charset="0"/>
            </a:endParaRPr>
          </a:p>
        </p:txBody>
      </p:sp>
      <p:cxnSp>
        <p:nvCxnSpPr>
          <p:cNvPr id="3" name="Straight Arrow Connector 2">
            <a:extLst>
              <a:ext uri="{FF2B5EF4-FFF2-40B4-BE49-F238E27FC236}">
                <a16:creationId xmlns:a16="http://schemas.microsoft.com/office/drawing/2014/main" id="{2CBD8767-38C9-4A1C-8ADC-5C3FD7AA1FEA}"/>
              </a:ext>
            </a:extLst>
          </p:cNvPr>
          <p:cNvCxnSpPr/>
          <p:nvPr/>
        </p:nvCxnSpPr>
        <p:spPr>
          <a:xfrm>
            <a:off x="8700258" y="4514466"/>
            <a:ext cx="2232000" cy="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9C0E28D6-5200-4C20-AC66-765BD96DC97D}"/>
              </a:ext>
            </a:extLst>
          </p:cNvPr>
          <p:cNvCxnSpPr/>
          <p:nvPr/>
        </p:nvCxnSpPr>
        <p:spPr>
          <a:xfrm>
            <a:off x="10500460" y="4378834"/>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19C5950-B061-4DCF-AFF7-73214A15E5E7}"/>
              </a:ext>
            </a:extLst>
          </p:cNvPr>
          <p:cNvCxnSpPr/>
          <p:nvPr/>
        </p:nvCxnSpPr>
        <p:spPr>
          <a:xfrm>
            <a:off x="10500460" y="4522850"/>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E2D90B03-788D-4AC4-84F8-A84F993B318B}"/>
              </a:ext>
            </a:extLst>
          </p:cNvPr>
          <p:cNvSpPr txBox="1"/>
          <p:nvPr/>
        </p:nvSpPr>
        <p:spPr>
          <a:xfrm>
            <a:off x="10273475" y="3802694"/>
            <a:ext cx="453970" cy="307777"/>
          </a:xfrm>
          <a:prstGeom prst="rect">
            <a:avLst/>
          </a:prstGeom>
          <a:noFill/>
        </p:spPr>
        <p:txBody>
          <a:bodyPr wrap="none" rtlCol="0">
            <a:spAutoFit/>
          </a:bodyPr>
          <a:lstStyle/>
          <a:p>
            <a:pPr algn="ctr"/>
            <a:r>
              <a:rPr lang="fr-CH" sz="1400" dirty="0">
                <a:latin typeface="Calibri Light" panose="020F0302020204030204" pitchFamily="34" charset="0"/>
                <a:cs typeface="Calibri Light" panose="020F0302020204030204" pitchFamily="34" charset="0"/>
              </a:rPr>
              <a:t>GLS</a:t>
            </a:r>
          </a:p>
        </p:txBody>
      </p:sp>
      <p:sp>
        <p:nvSpPr>
          <p:cNvPr id="31" name="TextBox 30">
            <a:extLst>
              <a:ext uri="{FF2B5EF4-FFF2-40B4-BE49-F238E27FC236}">
                <a16:creationId xmlns:a16="http://schemas.microsoft.com/office/drawing/2014/main" id="{B9509CEA-77DB-4812-A8AB-0EBB0DCA75D4}"/>
              </a:ext>
            </a:extLst>
          </p:cNvPr>
          <p:cNvSpPr txBox="1"/>
          <p:nvPr/>
        </p:nvSpPr>
        <p:spPr>
          <a:xfrm>
            <a:off x="9664271" y="4870320"/>
            <a:ext cx="1672382" cy="523220"/>
          </a:xfrm>
          <a:prstGeom prst="rect">
            <a:avLst/>
          </a:prstGeom>
          <a:noFill/>
        </p:spPr>
        <p:txBody>
          <a:bodyPr wrap="none" rtlCol="0">
            <a:spAutoFit/>
          </a:bodyPr>
          <a:lstStyle/>
          <a:p>
            <a:pPr algn="ctr"/>
            <a:r>
              <a:rPr lang="fr-CH" sz="1400" b="1" dirty="0" err="1">
                <a:solidFill>
                  <a:schemeClr val="bg2">
                    <a:lumMod val="50000"/>
                  </a:schemeClr>
                </a:solidFill>
                <a:latin typeface="Calibri Light" panose="020F0302020204030204" pitchFamily="34" charset="0"/>
                <a:cs typeface="Calibri Light" panose="020F0302020204030204" pitchFamily="34" charset="0"/>
              </a:rPr>
              <a:t>Unstructured</a:t>
            </a:r>
            <a:endParaRPr lang="fr-CH" sz="1400" b="1" dirty="0">
              <a:solidFill>
                <a:schemeClr val="bg2">
                  <a:lumMod val="50000"/>
                </a:schemeClr>
              </a:solidFill>
              <a:latin typeface="Calibri Light" panose="020F0302020204030204" pitchFamily="34" charset="0"/>
              <a:cs typeface="Calibri Light" panose="020F0302020204030204" pitchFamily="34" charset="0"/>
            </a:endParaRPr>
          </a:p>
          <a:p>
            <a:pPr algn="ctr"/>
            <a:r>
              <a:rPr lang="fr-CH" sz="1400" b="1" dirty="0">
                <a:solidFill>
                  <a:schemeClr val="bg2">
                    <a:lumMod val="50000"/>
                  </a:schemeClr>
                </a:solidFill>
                <a:latin typeface="Calibri Light" panose="020F0302020204030204" pitchFamily="34" charset="0"/>
                <a:cs typeface="Calibri Light" panose="020F0302020204030204" pitchFamily="34" charset="0"/>
              </a:rPr>
              <a:t>(</a:t>
            </a:r>
            <a:r>
              <a:rPr lang="fr-CH" sz="1400" b="1" dirty="0" err="1">
                <a:solidFill>
                  <a:schemeClr val="bg2">
                    <a:lumMod val="50000"/>
                  </a:schemeClr>
                </a:solidFill>
                <a:latin typeface="Calibri Light" panose="020F0302020204030204" pitchFamily="34" charset="0"/>
                <a:cs typeface="Calibri Light" panose="020F0302020204030204" pitchFamily="34" charset="0"/>
              </a:rPr>
              <a:t>residual</a:t>
            </a:r>
            <a:r>
              <a:rPr lang="fr-CH" sz="1400" b="1" dirty="0">
                <a:solidFill>
                  <a:schemeClr val="bg2">
                    <a:lumMod val="50000"/>
                  </a:schemeClr>
                </a:solidFill>
                <a:latin typeface="Calibri Light" panose="020F0302020204030204" pitchFamily="34" charset="0"/>
                <a:cs typeface="Calibri Light" panose="020F0302020204030204" pitchFamily="34" charset="0"/>
              </a:rPr>
              <a:t> covariance)</a:t>
            </a:r>
            <a:endParaRPr lang="en-GB" sz="1400" b="1" dirty="0">
              <a:solidFill>
                <a:schemeClr val="bg2">
                  <a:lumMod val="50000"/>
                </a:schemeClr>
              </a:solidFill>
              <a:latin typeface="Calibri Light" panose="020F0302020204030204" pitchFamily="34" charset="0"/>
              <a:cs typeface="Calibri Light" panose="020F0302020204030204" pitchFamily="34" charset="0"/>
            </a:endParaRPr>
          </a:p>
        </p:txBody>
      </p:sp>
      <p:cxnSp>
        <p:nvCxnSpPr>
          <p:cNvPr id="30" name="Straight Connector 29">
            <a:extLst>
              <a:ext uri="{FF2B5EF4-FFF2-40B4-BE49-F238E27FC236}">
                <a16:creationId xmlns:a16="http://schemas.microsoft.com/office/drawing/2014/main" id="{3C6C3EBB-6368-4447-8A63-56961B3A1E55}"/>
              </a:ext>
            </a:extLst>
          </p:cNvPr>
          <p:cNvCxnSpPr/>
          <p:nvPr/>
        </p:nvCxnSpPr>
        <p:spPr>
          <a:xfrm>
            <a:off x="9768408" y="4370450"/>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CE323A1-A925-41FD-BF4D-517E7B31F750}"/>
              </a:ext>
            </a:extLst>
          </p:cNvPr>
          <p:cNvCxnSpPr/>
          <p:nvPr/>
        </p:nvCxnSpPr>
        <p:spPr>
          <a:xfrm>
            <a:off x="9768408" y="4514466"/>
            <a:ext cx="0" cy="144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DAD43D4-2B4F-4D69-AF10-5A50FCA903BB}"/>
              </a:ext>
            </a:extLst>
          </p:cNvPr>
          <p:cNvSpPr txBox="1"/>
          <p:nvPr/>
        </p:nvSpPr>
        <p:spPr>
          <a:xfrm>
            <a:off x="9514395" y="3802694"/>
            <a:ext cx="500458" cy="307777"/>
          </a:xfrm>
          <a:prstGeom prst="rect">
            <a:avLst/>
          </a:prstGeom>
          <a:noFill/>
        </p:spPr>
        <p:txBody>
          <a:bodyPr wrap="none" rtlCol="0">
            <a:spAutoFit/>
          </a:bodyPr>
          <a:lstStyle/>
          <a:p>
            <a:pPr algn="ctr"/>
            <a:r>
              <a:rPr lang="fr-CH" sz="1400">
                <a:latin typeface="Calibri Light" panose="020F0302020204030204" pitchFamily="34" charset="0"/>
                <a:cs typeface="Calibri Light" panose="020F0302020204030204" pitchFamily="34" charset="0"/>
              </a:rPr>
              <a:t>WLS</a:t>
            </a:r>
            <a:endParaRPr lang="fr-CH"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6226296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770DBF41-CB8B-49DE-A311-EB8DC18B68E6}"/>
              </a:ext>
            </a:extLst>
          </p:cNvPr>
          <p:cNvSpPr txBox="1"/>
          <p:nvPr/>
        </p:nvSpPr>
        <p:spPr>
          <a:xfrm>
            <a:off x="335360" y="292297"/>
            <a:ext cx="11305256"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Axis </a:t>
            </a:r>
            <a:r>
              <a:rPr lang="fr-CH" sz="3200">
                <a:solidFill>
                  <a:schemeClr val="tx2">
                    <a:lumMod val="75000"/>
                  </a:schemeClr>
                </a:solidFill>
                <a:latin typeface="Tw Cen MT" panose="020B0602020104020603" pitchFamily="34" charset="0"/>
              </a:rPr>
              <a:t>of parametric complexity </a:t>
            </a:r>
            <a:r>
              <a:rPr lang="fr-CH" sz="3200" dirty="0">
                <a:solidFill>
                  <a:schemeClr val="tx2">
                    <a:lumMod val="75000"/>
                  </a:schemeClr>
                </a:solidFill>
                <a:latin typeface="Tw Cen MT" panose="020B0602020104020603" pitchFamily="34" charset="0"/>
              </a:rPr>
              <a:t>– Marginal and </a:t>
            </a:r>
            <a:r>
              <a:rPr lang="fr-CH" sz="3200" dirty="0" err="1">
                <a:solidFill>
                  <a:schemeClr val="tx2">
                    <a:lumMod val="75000"/>
                  </a:schemeClr>
                </a:solidFill>
                <a:latin typeface="Tw Cen MT" panose="020B0602020104020603" pitchFamily="34" charset="0"/>
              </a:rPr>
              <a:t>hierarchical</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models</a:t>
            </a:r>
            <a:endParaRPr lang="en-GB" sz="3200" dirty="0">
              <a:solidFill>
                <a:schemeClr val="tx2">
                  <a:lumMod val="75000"/>
                </a:schemeClr>
              </a:solidFill>
              <a:latin typeface="Tw Cen MT" panose="020B0602020104020603" pitchFamily="34" charset="0"/>
            </a:endParaRPr>
          </a:p>
        </p:txBody>
      </p:sp>
      <p:graphicFrame>
        <p:nvGraphicFramePr>
          <p:cNvPr id="7" name="Content Placeholder 3">
            <a:extLst>
              <a:ext uri="{FF2B5EF4-FFF2-40B4-BE49-F238E27FC236}">
                <a16:creationId xmlns:a16="http://schemas.microsoft.com/office/drawing/2014/main" id="{54719D1B-1C64-4EC2-95B7-5B171345049C}"/>
              </a:ext>
            </a:extLst>
          </p:cNvPr>
          <p:cNvGraphicFramePr>
            <a:graphicFrameLocks/>
          </p:cNvGraphicFramePr>
          <p:nvPr>
            <p:extLst>
              <p:ext uri="{D42A27DB-BD31-4B8C-83A1-F6EECF244321}">
                <p14:modId xmlns:p14="http://schemas.microsoft.com/office/powerpoint/2010/main" val="3550003182"/>
              </p:ext>
            </p:extLst>
          </p:nvPr>
        </p:nvGraphicFramePr>
        <p:xfrm>
          <a:off x="2927648" y="1916832"/>
          <a:ext cx="5688636" cy="4009598"/>
        </p:xfrm>
        <a:graphic>
          <a:graphicData uri="http://schemas.openxmlformats.org/drawingml/2006/table">
            <a:tbl>
              <a:tblPr firstRow="1" bandRow="1">
                <a:tableStyleId>{2D5ABB26-0587-4C30-8999-92F81FD0307C}</a:tableStyleId>
              </a:tblPr>
              <a:tblGrid>
                <a:gridCol w="474053">
                  <a:extLst>
                    <a:ext uri="{9D8B030D-6E8A-4147-A177-3AD203B41FA5}">
                      <a16:colId xmlns:a16="http://schemas.microsoft.com/office/drawing/2014/main" val="20000"/>
                    </a:ext>
                  </a:extLst>
                </a:gridCol>
                <a:gridCol w="474053">
                  <a:extLst>
                    <a:ext uri="{9D8B030D-6E8A-4147-A177-3AD203B41FA5}">
                      <a16:colId xmlns:a16="http://schemas.microsoft.com/office/drawing/2014/main" val="20001"/>
                    </a:ext>
                  </a:extLst>
                </a:gridCol>
                <a:gridCol w="474053">
                  <a:extLst>
                    <a:ext uri="{9D8B030D-6E8A-4147-A177-3AD203B41FA5}">
                      <a16:colId xmlns:a16="http://schemas.microsoft.com/office/drawing/2014/main" val="20002"/>
                    </a:ext>
                  </a:extLst>
                </a:gridCol>
                <a:gridCol w="474053">
                  <a:extLst>
                    <a:ext uri="{9D8B030D-6E8A-4147-A177-3AD203B41FA5}">
                      <a16:colId xmlns:a16="http://schemas.microsoft.com/office/drawing/2014/main" val="20003"/>
                    </a:ext>
                  </a:extLst>
                </a:gridCol>
                <a:gridCol w="474053">
                  <a:extLst>
                    <a:ext uri="{9D8B030D-6E8A-4147-A177-3AD203B41FA5}">
                      <a16:colId xmlns:a16="http://schemas.microsoft.com/office/drawing/2014/main" val="20004"/>
                    </a:ext>
                  </a:extLst>
                </a:gridCol>
                <a:gridCol w="474053">
                  <a:extLst>
                    <a:ext uri="{9D8B030D-6E8A-4147-A177-3AD203B41FA5}">
                      <a16:colId xmlns:a16="http://schemas.microsoft.com/office/drawing/2014/main" val="20005"/>
                    </a:ext>
                  </a:extLst>
                </a:gridCol>
                <a:gridCol w="474053">
                  <a:extLst>
                    <a:ext uri="{9D8B030D-6E8A-4147-A177-3AD203B41FA5}">
                      <a16:colId xmlns:a16="http://schemas.microsoft.com/office/drawing/2014/main" val="20006"/>
                    </a:ext>
                  </a:extLst>
                </a:gridCol>
                <a:gridCol w="474053">
                  <a:extLst>
                    <a:ext uri="{9D8B030D-6E8A-4147-A177-3AD203B41FA5}">
                      <a16:colId xmlns:a16="http://schemas.microsoft.com/office/drawing/2014/main" val="20007"/>
                    </a:ext>
                  </a:extLst>
                </a:gridCol>
                <a:gridCol w="474053">
                  <a:extLst>
                    <a:ext uri="{9D8B030D-6E8A-4147-A177-3AD203B41FA5}">
                      <a16:colId xmlns:a16="http://schemas.microsoft.com/office/drawing/2014/main" val="20008"/>
                    </a:ext>
                  </a:extLst>
                </a:gridCol>
                <a:gridCol w="474053">
                  <a:extLst>
                    <a:ext uri="{9D8B030D-6E8A-4147-A177-3AD203B41FA5}">
                      <a16:colId xmlns:a16="http://schemas.microsoft.com/office/drawing/2014/main" val="20009"/>
                    </a:ext>
                  </a:extLst>
                </a:gridCol>
                <a:gridCol w="474053">
                  <a:extLst>
                    <a:ext uri="{9D8B030D-6E8A-4147-A177-3AD203B41FA5}">
                      <a16:colId xmlns:a16="http://schemas.microsoft.com/office/drawing/2014/main" val="20010"/>
                    </a:ext>
                  </a:extLst>
                </a:gridCol>
                <a:gridCol w="474053">
                  <a:extLst>
                    <a:ext uri="{9D8B030D-6E8A-4147-A177-3AD203B41FA5}">
                      <a16:colId xmlns:a16="http://schemas.microsoft.com/office/drawing/2014/main" val="20011"/>
                    </a:ext>
                  </a:extLst>
                </a:gridCol>
              </a:tblGrid>
              <a:tr h="328399">
                <a:tc>
                  <a:txBody>
                    <a:bodyPr/>
                    <a:lstStyle/>
                    <a:p>
                      <a:pPr algn="ctr"/>
                      <a:r>
                        <a:rPr lang="en-US" sz="1400" b="1">
                          <a:latin typeface="Times New Roman" panose="02020603050405020304" pitchFamily="18" charset="0"/>
                          <a:cs typeface="Times New Roman" panose="02020603050405020304" pitchFamily="18" charset="0"/>
                        </a:rPr>
                        <a:t>ε</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nl-BE" sz="1400" b="1" i="0">
                          <a:latin typeface="Times New Roman" panose="02020603050405020304" pitchFamily="18" charset="0"/>
                          <a:cs typeface="Times New Roman" panose="02020603050405020304" pitchFamily="18" charset="0"/>
                        </a:rPr>
                        <a:t>1</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tcPr>
                </a:tc>
                <a:tc>
                  <a:txBody>
                    <a:bodyPr/>
                    <a:lstStyle/>
                    <a:p>
                      <a:pPr algn="ctr"/>
                      <a:r>
                        <a:rPr lang="nl-BE" sz="1400" b="1" i="0">
                          <a:latin typeface="Times New Roman" panose="02020603050405020304" pitchFamily="18" charset="0"/>
                          <a:cs typeface="Times New Roman" panose="02020603050405020304" pitchFamily="18" charset="0"/>
                        </a:rPr>
                        <a:t>2</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3</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4</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5</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6</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7</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8</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9</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N</a:t>
                      </a:r>
                      <a:endParaRPr lang="nl-BE" sz="1400" b="1" i="0" dirty="0">
                        <a:latin typeface="Times New Roman" panose="02020603050405020304" pitchFamily="18" charset="0"/>
                        <a:cs typeface="Times New Roman" panose="02020603050405020304" pitchFamily="18"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r h="328399">
                <a:tc>
                  <a:txBody>
                    <a:bodyPr/>
                    <a:lstStyle/>
                    <a:p>
                      <a:pPr algn="ctr"/>
                      <a:r>
                        <a:rPr lang="nl-BE" sz="1400" b="1" i="0">
                          <a:latin typeface="Times New Roman" panose="02020603050405020304" pitchFamily="18" charset="0"/>
                          <a:cs typeface="Times New Roman" panose="02020603050405020304" pitchFamily="18" charset="0"/>
                        </a:rPr>
                        <a:t>1</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28399">
                <a:tc>
                  <a:txBody>
                    <a:bodyPr/>
                    <a:lstStyle/>
                    <a:p>
                      <a:pPr algn="ctr"/>
                      <a:r>
                        <a:rPr lang="nl-BE" sz="1400" b="1" i="0">
                          <a:latin typeface="Times New Roman" panose="02020603050405020304" pitchFamily="18" charset="0"/>
                          <a:cs typeface="Times New Roman" panose="02020603050405020304" pitchFamily="18" charset="0"/>
                        </a:rPr>
                        <a:t>2</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28399">
                <a:tc>
                  <a:txBody>
                    <a:bodyPr/>
                    <a:lstStyle/>
                    <a:p>
                      <a:pPr algn="ctr"/>
                      <a:r>
                        <a:rPr lang="nl-BE" sz="1400" b="1" i="0">
                          <a:latin typeface="Times New Roman" panose="02020603050405020304" pitchFamily="18" charset="0"/>
                          <a:cs typeface="Times New Roman" panose="02020603050405020304" pitchFamily="18" charset="0"/>
                        </a:rPr>
                        <a:t>3</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28399">
                <a:tc>
                  <a:txBody>
                    <a:bodyPr/>
                    <a:lstStyle/>
                    <a:p>
                      <a:pPr algn="ctr"/>
                      <a:r>
                        <a:rPr lang="nl-BE" sz="1400" b="1" i="0">
                          <a:latin typeface="Times New Roman" panose="02020603050405020304" pitchFamily="18" charset="0"/>
                          <a:cs typeface="Times New Roman" panose="02020603050405020304" pitchFamily="18" charset="0"/>
                        </a:rPr>
                        <a:t>4</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28399">
                <a:tc>
                  <a:txBody>
                    <a:bodyPr/>
                    <a:lstStyle/>
                    <a:p>
                      <a:pPr algn="ctr"/>
                      <a:r>
                        <a:rPr lang="nl-BE" sz="1400" b="1" i="0">
                          <a:latin typeface="Times New Roman" panose="02020603050405020304" pitchFamily="18" charset="0"/>
                          <a:cs typeface="Times New Roman" panose="02020603050405020304" pitchFamily="18" charset="0"/>
                        </a:rPr>
                        <a:t>5</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28399">
                <a:tc>
                  <a:txBody>
                    <a:bodyPr/>
                    <a:lstStyle/>
                    <a:p>
                      <a:pPr algn="ctr"/>
                      <a:r>
                        <a:rPr lang="nl-BE" sz="1400" b="1" i="0">
                          <a:latin typeface="Times New Roman" panose="02020603050405020304" pitchFamily="18" charset="0"/>
                          <a:cs typeface="Times New Roman" panose="02020603050405020304" pitchFamily="18" charset="0"/>
                        </a:rPr>
                        <a:t>6</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28399">
                <a:tc>
                  <a:txBody>
                    <a:bodyPr/>
                    <a:lstStyle/>
                    <a:p>
                      <a:pPr algn="ctr"/>
                      <a:r>
                        <a:rPr lang="nl-BE" sz="1400" b="1" i="0">
                          <a:latin typeface="Times New Roman" panose="02020603050405020304" pitchFamily="18" charset="0"/>
                          <a:cs typeface="Times New Roman" panose="02020603050405020304" pitchFamily="18" charset="0"/>
                        </a:rPr>
                        <a:t>7</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28399">
                <a:tc>
                  <a:txBody>
                    <a:bodyPr/>
                    <a:lstStyle/>
                    <a:p>
                      <a:pPr algn="ctr"/>
                      <a:r>
                        <a:rPr lang="nl-BE" sz="1400" b="1" i="0">
                          <a:latin typeface="Times New Roman" panose="02020603050405020304" pitchFamily="18" charset="0"/>
                          <a:cs typeface="Times New Roman" panose="02020603050405020304" pitchFamily="18" charset="0"/>
                        </a:rPr>
                        <a:t>8</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8"/>
                  </a:ext>
                </a:extLst>
              </a:tr>
              <a:tr h="328399">
                <a:tc>
                  <a:txBody>
                    <a:bodyPr/>
                    <a:lstStyle/>
                    <a:p>
                      <a:pPr algn="ctr"/>
                      <a:r>
                        <a:rPr lang="nl-BE" sz="1400" b="1" i="0">
                          <a:latin typeface="Times New Roman" panose="02020603050405020304" pitchFamily="18" charset="0"/>
                          <a:cs typeface="Times New Roman" panose="02020603050405020304" pitchFamily="18" charset="0"/>
                        </a:rPr>
                        <a:t>9</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i="1">
                          <a:latin typeface="Times New Roman" panose="02020603050405020304" pitchFamily="18" charset="0"/>
                          <a:cs typeface="Times New Roman" panose="02020603050405020304" pitchFamily="18" charset="0"/>
                        </a:rPr>
                        <a:t>...</a:t>
                      </a:r>
                      <a:endParaRPr lang="nl-BE" sz="1400" i="1"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9"/>
                  </a:ext>
                </a:extLst>
              </a:tr>
              <a:tr h="328399">
                <a:tc>
                  <a:txBody>
                    <a:bodyPr/>
                    <a:lstStyle/>
                    <a:p>
                      <a:pPr algn="ctr"/>
                      <a:r>
                        <a:rPr lang="nl-BE" sz="1400" b="1">
                          <a:latin typeface="Times New Roman" panose="02020603050405020304" pitchFamily="18" charset="0"/>
                          <a:cs typeface="Times New Roman" panose="02020603050405020304" pitchFamily="18" charset="0"/>
                        </a:rPr>
                        <a:t>...</a:t>
                      </a:r>
                      <a:endParaRPr lang="nl-BE" sz="1400" b="1" dirty="0">
                        <a:latin typeface="Times New Roman" panose="02020603050405020304" pitchFamily="18" charset="0"/>
                        <a:cs typeface="Times New Roman" panose="02020603050405020304" pitchFamily="18" charset="0"/>
                      </a:endParaRPr>
                    </a:p>
                  </a:txBody>
                  <a:tcPr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vert="vert270">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algn="ctr"/>
                      <a:r>
                        <a:rPr lang="nl-BE" sz="1400" i="1">
                          <a:latin typeface="Times New Roman" panose="02020603050405020304" pitchFamily="18" charset="0"/>
                          <a:cs typeface="Times New Roman" panose="02020603050405020304" pitchFamily="18" charset="0"/>
                        </a:rPr>
                        <a:t>...</a:t>
                      </a:r>
                      <a:endParaRPr lang="nl-BE" sz="1400" i="1" dirty="0">
                        <a:latin typeface="Times New Roman" panose="02020603050405020304" pitchFamily="18" charset="0"/>
                        <a:cs typeface="Times New Roman" panose="02020603050405020304" pitchFamily="18" charset="0"/>
                      </a:endParaRPr>
                    </a:p>
                  </a:txBody>
                  <a:tcPr vert="vert270"/>
                </a:tc>
                <a:tc>
                  <a:txBody>
                    <a:bodyPr/>
                    <a:lstStyle/>
                    <a:p>
                      <a:pPr algn="ctr"/>
                      <a:endParaRPr lang="nl-BE" sz="1400" i="1"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28399">
                <a:tc>
                  <a:txBody>
                    <a:bodyPr/>
                    <a:lstStyle/>
                    <a:p>
                      <a:pPr algn="ctr"/>
                      <a:r>
                        <a:rPr lang="nl-BE" sz="1400" b="1" i="1">
                          <a:latin typeface="Times New Roman" panose="02020603050405020304" pitchFamily="18" charset="0"/>
                          <a:cs typeface="Times New Roman" panose="02020603050405020304" pitchFamily="18" charset="0"/>
                        </a:rPr>
                        <a:t>N</a:t>
                      </a:r>
                      <a:endParaRPr lang="nl-BE" sz="1400" b="1" i="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i="1">
                          <a:latin typeface="Times New Roman" panose="02020603050405020304" pitchFamily="18" charset="0"/>
                          <a:cs typeface="Times New Roman" panose="02020603050405020304" pitchFamily="18" charset="0"/>
                        </a:rPr>
                        <a:t>σ</a:t>
                      </a:r>
                      <a:r>
                        <a:rPr lang="nl-BE" sz="1600" i="1">
                          <a:latin typeface="Times New Roman" panose="02020603050405020304" pitchFamily="18" charset="0"/>
                          <a:cs typeface="Times New Roman" panose="02020603050405020304" pitchFamily="18" charset="0"/>
                        </a:rPr>
                        <a:t>²</a:t>
                      </a: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9987879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3492" y="3121804"/>
            <a:ext cx="9145017" cy="523220"/>
          </a:xfrm>
          <a:prstGeom prst="rect">
            <a:avLst/>
          </a:prstGeom>
          <a:noFill/>
        </p:spPr>
        <p:txBody>
          <a:bodyPr wrap="square" rtlCol="0">
            <a:spAutoFit/>
          </a:bodyPr>
          <a:lstStyle/>
          <a:p>
            <a:pPr algn="ctr"/>
            <a:r>
              <a:rPr lang="fr-CH" sz="2800" b="1" dirty="0">
                <a:solidFill>
                  <a:schemeClr val="tx2">
                    <a:lumMod val="75000"/>
                  </a:schemeClr>
                </a:solidFill>
                <a:latin typeface="Tw Cen MT" panose="020B0602020104020603" pitchFamily="34" charset="0"/>
              </a:rPr>
              <a:t>2</a:t>
            </a:r>
            <a:r>
              <a:rPr lang="fr-CH" sz="2800" b="1">
                <a:solidFill>
                  <a:schemeClr val="tx2">
                    <a:lumMod val="75000"/>
                  </a:schemeClr>
                </a:solidFill>
                <a:latin typeface="Tw Cen MT" panose="020B0602020104020603" pitchFamily="34" charset="0"/>
              </a:rPr>
              <a:t>. Random intercept and random slope model</a:t>
            </a:r>
            <a:endParaRPr lang="en-GB" sz="2800" b="1" dirty="0">
              <a:solidFill>
                <a:schemeClr val="tx2">
                  <a:lumMod val="75000"/>
                </a:schemeClr>
              </a:solidFill>
              <a:latin typeface="Tw Cen MT" panose="020B0602020104020603" pitchFamily="34" charset="0"/>
            </a:endParaRPr>
          </a:p>
        </p:txBody>
      </p:sp>
      <p:cxnSp>
        <p:nvCxnSpPr>
          <p:cNvPr id="6" name="Straight Connector 5"/>
          <p:cNvCxnSpPr/>
          <p:nvPr/>
        </p:nvCxnSpPr>
        <p:spPr>
          <a:xfrm>
            <a:off x="1416000" y="2924944"/>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836F5AD-2CF7-43D1-9AC1-2EA2FE52F9F9}"/>
              </a:ext>
            </a:extLst>
          </p:cNvPr>
          <p:cNvCxnSpPr/>
          <p:nvPr/>
        </p:nvCxnSpPr>
        <p:spPr>
          <a:xfrm>
            <a:off x="1416000" y="3861048"/>
            <a:ext cx="936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52595897-33A5-4D30-9038-ED9F489C69FE}"/>
              </a:ext>
            </a:extLst>
          </p:cNvPr>
          <p:cNvSpPr txBox="1"/>
          <p:nvPr/>
        </p:nvSpPr>
        <p:spPr>
          <a:xfrm>
            <a:off x="4628878" y="4119462"/>
            <a:ext cx="2934266" cy="461665"/>
          </a:xfrm>
          <a:prstGeom prst="rect">
            <a:avLst/>
          </a:prstGeom>
          <a:noFill/>
        </p:spPr>
        <p:txBody>
          <a:bodyPr wrap="none" rtlCol="0">
            <a:spAutoFit/>
          </a:bodyPr>
          <a:lstStyle/>
          <a:p>
            <a:pPr algn="ctr"/>
            <a:r>
              <a:rPr lang="en-GB" sz="2400" i="1" dirty="0">
                <a:solidFill>
                  <a:schemeClr val="bg2">
                    <a:lumMod val="50000"/>
                  </a:schemeClr>
                </a:solidFill>
                <a:latin typeface="Tw Cen MT" panose="020B0602020104020603" pitchFamily="34" charset="0"/>
              </a:rPr>
              <a:t>B. Random slope model</a:t>
            </a:r>
          </a:p>
        </p:txBody>
      </p:sp>
    </p:spTree>
    <p:extLst>
      <p:ext uri="{BB962C8B-B14F-4D97-AF65-F5344CB8AC3E}">
        <p14:creationId xmlns:p14="http://schemas.microsoft.com/office/powerpoint/2010/main" val="2908418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dirty="0" err="1">
                <a:latin typeface="Calibri Light" panose="020F0302020204030204" pitchFamily="34" charset="0"/>
                <a:cs typeface="Calibri Light" panose="020F0302020204030204" pitchFamily="34" charset="0"/>
              </a:rPr>
              <a:t>Sometimes</a:t>
            </a:r>
            <a:r>
              <a:rPr lang="fr-CH" sz="1600" dirty="0">
                <a:latin typeface="Calibri Light" panose="020F0302020204030204" pitchFamily="34" charset="0"/>
                <a:cs typeface="Calibri Light" panose="020F0302020204030204" pitchFamily="34" charset="0"/>
              </a:rPr>
              <a:t>/</a:t>
            </a:r>
            <a:r>
              <a:rPr lang="fr-CH" sz="1600" dirty="0" err="1">
                <a:latin typeface="Calibri Light" panose="020F0302020204030204" pitchFamily="34" charset="0"/>
                <a:cs typeface="Calibri Light" panose="020F0302020204030204" pitchFamily="34" charset="0"/>
              </a:rPr>
              <a:t>often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not </a:t>
            </a:r>
            <a:r>
              <a:rPr lang="fr-CH" sz="1600" dirty="0" err="1">
                <a:latin typeface="Calibri Light" panose="020F0302020204030204" pitchFamily="34" charset="0"/>
                <a:cs typeface="Calibri Light" panose="020F0302020204030204" pitchFamily="34" charset="0"/>
              </a:rPr>
              <a:t>only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differ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respect to </a:t>
            </a:r>
            <a:r>
              <a:rPr lang="fr-CH" sz="1600" dirty="0" err="1">
                <a:latin typeface="Calibri Light" panose="020F0302020204030204" pitchFamily="34" charset="0"/>
                <a:cs typeface="Calibri Light" panose="020F0302020204030204" pitchFamily="34" charset="0"/>
              </a:rPr>
              <a:t>their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baseline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deviation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from</a:t>
            </a:r>
            <a:r>
              <a:rPr lang="fr-CH" sz="1600" dirty="0">
                <a:latin typeface="Calibri Light" panose="020F0302020204030204" pitchFamily="34" charset="0"/>
                <a:cs typeface="Calibri Light" panose="020F0302020204030204" pitchFamily="34" charset="0"/>
              </a:rPr>
              <a:t> the </a:t>
            </a:r>
            <a:r>
              <a:rPr lang="fr-CH" sz="1600">
                <a:latin typeface="Calibri Light" panose="020F0302020204030204" pitchFamily="34" charset="0"/>
                <a:cs typeface="Calibri Light" panose="020F0302020204030204" pitchFamily="34" charset="0"/>
              </a:rPr>
              <a:t>population trend/effect, but also with </a:t>
            </a:r>
            <a:r>
              <a:rPr lang="fr-CH" sz="1600" dirty="0">
                <a:latin typeface="Calibri Light" panose="020F0302020204030204" pitchFamily="34" charset="0"/>
                <a:cs typeface="Calibri Light" panose="020F0302020204030204" pitchFamily="34" charset="0"/>
              </a:rPr>
              <a:t>respect to </a:t>
            </a:r>
            <a:r>
              <a:rPr lang="fr-CH" sz="1600">
                <a:latin typeface="Calibri Light" panose="020F0302020204030204" pitchFamily="34" charset="0"/>
                <a:cs typeface="Calibri Light" panose="020F0302020204030204" pitchFamily="34" charset="0"/>
              </a:rPr>
              <a:t>the </a:t>
            </a:r>
            <a:r>
              <a:rPr lang="fr-CH" sz="1600">
                <a:solidFill>
                  <a:srgbClr val="0070C0"/>
                </a:solidFill>
                <a:latin typeface="Calibri Light" panose="020F0302020204030204" pitchFamily="34" charset="0"/>
                <a:cs typeface="Calibri Light" panose="020F0302020204030204" pitchFamily="34" charset="0"/>
              </a:rPr>
              <a:t>trend/effect </a:t>
            </a:r>
            <a:r>
              <a:rPr lang="fr-CH" sz="1600" dirty="0" err="1">
                <a:solidFill>
                  <a:srgbClr val="0070C0"/>
                </a:solidFill>
                <a:latin typeface="Calibri Light" panose="020F0302020204030204" pitchFamily="34" charset="0"/>
                <a:cs typeface="Calibri Light" panose="020F0302020204030204" pitchFamily="34" charset="0"/>
              </a:rPr>
              <a:t>itself</a:t>
            </a:r>
            <a:r>
              <a:rPr lang="fr-CH" sz="1600">
                <a:latin typeface="Calibri Light" panose="020F0302020204030204" pitchFamily="34" charset="0"/>
                <a:cs typeface="Calibri Light" panose="020F0302020204030204" pitchFamily="34" charset="0"/>
              </a:rPr>
              <a:t>. Such individual differences </a:t>
            </a:r>
            <a:r>
              <a:rPr lang="fr-CH" sz="1600" dirty="0" err="1">
                <a:latin typeface="Calibri Light" panose="020F0302020204030204" pitchFamily="34" charset="0"/>
                <a:cs typeface="Calibri Light" panose="020F0302020204030204" pitchFamily="34" charset="0"/>
              </a:rPr>
              <a:t>would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called</a:t>
            </a:r>
            <a:r>
              <a:rPr lang="fr-CH" sz="1600" dirty="0">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random</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slopes</a:t>
            </a:r>
            <a:r>
              <a:rPr lang="fr-CH" sz="1600" dirty="0">
                <a:latin typeface="Calibri Light" panose="020F0302020204030204" pitchFamily="34" charset="0"/>
                <a:cs typeface="Calibri Light" panose="020F0302020204030204" pitchFamily="34" charset="0"/>
              </a:rPr>
              <a:t>.</a:t>
            </a:r>
            <a:endParaRPr lang="fr-CH" sz="1400" dirty="0">
              <a:latin typeface="Calibri Light" panose="020F0302020204030204" pitchFamily="34" charset="0"/>
              <a:cs typeface="Calibri Light" panose="020F0302020204030204" pitchFamily="34" charset="0"/>
            </a:endParaRPr>
          </a:p>
        </p:txBody>
      </p:sp>
      <p:pic>
        <p:nvPicPr>
          <p:cNvPr id="10" name="Picture 9">
            <a:extLst>
              <a:ext uri="{FF2B5EF4-FFF2-40B4-BE49-F238E27FC236}">
                <a16:creationId xmlns:a16="http://schemas.microsoft.com/office/drawing/2014/main" id="{404B7421-E145-445B-AD3B-A0857EB8AA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08" r="3798"/>
          <a:stretch/>
        </p:blipFill>
        <p:spPr>
          <a:xfrm>
            <a:off x="5951984" y="2699203"/>
            <a:ext cx="3900546" cy="3672406"/>
          </a:xfrm>
          <a:prstGeom prst="rect">
            <a:avLst/>
          </a:prstGeom>
        </p:spPr>
      </p:pic>
      <p:pic>
        <p:nvPicPr>
          <p:cNvPr id="11" name="Picture 10">
            <a:extLst>
              <a:ext uri="{FF2B5EF4-FFF2-40B4-BE49-F238E27FC236}">
                <a16:creationId xmlns:a16="http://schemas.microsoft.com/office/drawing/2014/main" id="{7587EB8D-10F3-4303-B640-98E49EFCD5D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9391"/>
          <a:stretch/>
        </p:blipFill>
        <p:spPr>
          <a:xfrm>
            <a:off x="1607593" y="2708920"/>
            <a:ext cx="4062718" cy="3672407"/>
          </a:xfrm>
          <a:prstGeom prst="rect">
            <a:avLst/>
          </a:prstGeom>
          <a:ln>
            <a:noFill/>
          </a:ln>
        </p:spPr>
      </p:pic>
      <p:sp>
        <p:nvSpPr>
          <p:cNvPr id="12" name="TextBox 11">
            <a:extLst>
              <a:ext uri="{FF2B5EF4-FFF2-40B4-BE49-F238E27FC236}">
                <a16:creationId xmlns:a16="http://schemas.microsoft.com/office/drawing/2014/main" id="{0646412D-7297-41F7-9145-DAE932A3FC9A}"/>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slopes</a:t>
            </a:r>
            <a:endParaRPr lang="en-GB" sz="3200" dirty="0">
              <a:solidFill>
                <a:schemeClr val="tx2">
                  <a:lumMod val="75000"/>
                </a:schemeClr>
              </a:solidFill>
              <a:latin typeface="Tw Cen MT" panose="020B0602020104020603" pitchFamily="34" charset="0"/>
            </a:endParaRPr>
          </a:p>
        </p:txBody>
      </p:sp>
      <p:cxnSp>
        <p:nvCxnSpPr>
          <p:cNvPr id="13" name="Straight Connector 12">
            <a:extLst>
              <a:ext uri="{FF2B5EF4-FFF2-40B4-BE49-F238E27FC236}">
                <a16:creationId xmlns:a16="http://schemas.microsoft.com/office/drawing/2014/main" id="{3C3D8E32-06BF-49F4-B011-A2E7CFC598CF}"/>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007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en-GB" sz="1600" dirty="0">
                <a:latin typeface="Calibri Light" panose="020F0302020204030204" pitchFamily="34" charset="0"/>
                <a:cs typeface="Calibri Light" panose="020F0302020204030204" pitchFamily="34" charset="0"/>
              </a:rPr>
              <a:t>Let us now extend the random intercept model with additional random effects. Again, for simple one-way regression:</a:t>
            </a: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pPr marL="0" indent="0" algn="ctr">
              <a:buNone/>
            </a:pPr>
            <a:r>
              <a:rPr lang="fr-CH" sz="1800" i="1" dirty="0" err="1">
                <a:latin typeface="Times New Roman" panose="02020603050405020304" pitchFamily="18" charset="0"/>
                <a:cs typeface="Times New Roman" panose="02020603050405020304" pitchFamily="18" charset="0"/>
              </a:rPr>
              <a:t>Y</a:t>
            </a:r>
            <a:r>
              <a:rPr lang="fr-CH" sz="1800" i="1" baseline="-25000" dirty="0" err="1">
                <a:latin typeface="Times New Roman" panose="02020603050405020304" pitchFamily="18" charset="0"/>
                <a:cs typeface="Times New Roman" panose="02020603050405020304" pitchFamily="18" charset="0"/>
              </a:rPr>
              <a:t>ij</a:t>
            </a:r>
            <a:r>
              <a:rPr lang="fr-CH" sz="1800" i="1" dirty="0">
                <a:latin typeface="Times New Roman" panose="02020603050405020304" pitchFamily="18" charset="0"/>
                <a:cs typeface="Times New Roman" panose="02020603050405020304" pitchFamily="18" charset="0"/>
              </a:rPr>
              <a:t> = </a:t>
            </a:r>
            <a:r>
              <a:rPr lang="el-GR" sz="1800" i="1" dirty="0">
                <a:latin typeface="Times New Roman" panose="02020603050405020304" pitchFamily="18" charset="0"/>
                <a:cs typeface="Times New Roman" panose="02020603050405020304" pitchFamily="18" charset="0"/>
              </a:rPr>
              <a:t>β</a:t>
            </a:r>
            <a:r>
              <a:rPr lang="fr-CH" sz="1800" i="1" baseline="-25000" dirty="0">
                <a:latin typeface="Times New Roman" panose="02020603050405020304" pitchFamily="18" charset="0"/>
                <a:cs typeface="Times New Roman" panose="02020603050405020304" pitchFamily="18" charset="0"/>
              </a:rPr>
              <a:t>0</a:t>
            </a:r>
            <a:r>
              <a:rPr lang="fr-CH" sz="1800" i="1" dirty="0">
                <a:latin typeface="Times New Roman" panose="02020603050405020304" pitchFamily="18" charset="0"/>
                <a:cs typeface="Times New Roman" panose="02020603050405020304" pitchFamily="18" charset="0"/>
              </a:rPr>
              <a:t> + </a:t>
            </a:r>
            <a:r>
              <a:rPr lang="el-GR" sz="1800" i="1" dirty="0">
                <a:latin typeface="Times New Roman" panose="02020603050405020304" pitchFamily="18" charset="0"/>
                <a:cs typeface="Times New Roman" panose="02020603050405020304" pitchFamily="18" charset="0"/>
              </a:rPr>
              <a:t>β</a:t>
            </a:r>
            <a:r>
              <a:rPr lang="fr-CH" sz="1800" i="1" baseline="-25000" dirty="0">
                <a:latin typeface="Times New Roman" panose="02020603050405020304" pitchFamily="18" charset="0"/>
                <a:cs typeface="Times New Roman" panose="02020603050405020304" pitchFamily="18" charset="0"/>
              </a:rPr>
              <a:t>1</a:t>
            </a:r>
            <a:r>
              <a:rPr lang="fr-CH" sz="1800" i="1" dirty="0">
                <a:latin typeface="Times New Roman" panose="02020603050405020304" pitchFamily="18" charset="0"/>
                <a:cs typeface="Times New Roman" panose="02020603050405020304" pitchFamily="18" charset="0"/>
              </a:rPr>
              <a:t>X</a:t>
            </a:r>
            <a:r>
              <a:rPr lang="fr-CH" sz="1800" i="1" baseline="-25000" dirty="0">
                <a:latin typeface="Times New Roman" panose="02020603050405020304" pitchFamily="18" charset="0"/>
                <a:cs typeface="Times New Roman" panose="02020603050405020304" pitchFamily="18" charset="0"/>
              </a:rPr>
              <a:t>ij</a:t>
            </a:r>
            <a:r>
              <a:rPr lang="fr-CH" sz="1800" i="1" dirty="0">
                <a:latin typeface="Times New Roman" panose="02020603050405020304" pitchFamily="18" charset="0"/>
                <a:cs typeface="Times New Roman" panose="02020603050405020304" pitchFamily="18" charset="0"/>
              </a:rPr>
              <a:t> 	+ b</a:t>
            </a:r>
            <a:r>
              <a:rPr lang="fr-CH" sz="1800" i="1" baseline="-25000" dirty="0">
                <a:latin typeface="Times New Roman" panose="02020603050405020304" pitchFamily="18" charset="0"/>
                <a:cs typeface="Times New Roman" panose="02020603050405020304" pitchFamily="18" charset="0"/>
              </a:rPr>
              <a:t>0i</a:t>
            </a:r>
            <a:r>
              <a:rPr lang="fr-CH" sz="1800" i="1" dirty="0">
                <a:latin typeface="Times New Roman" panose="02020603050405020304" pitchFamily="18" charset="0"/>
                <a:cs typeface="Times New Roman" panose="02020603050405020304" pitchFamily="18" charset="0"/>
              </a:rPr>
              <a:t> + b</a:t>
            </a:r>
            <a:r>
              <a:rPr lang="fr-CH" sz="1800" i="1" baseline="-25000" dirty="0">
                <a:latin typeface="Times New Roman" panose="02020603050405020304" pitchFamily="18" charset="0"/>
                <a:cs typeface="Times New Roman" panose="02020603050405020304" pitchFamily="18" charset="0"/>
              </a:rPr>
              <a:t>1i</a:t>
            </a:r>
            <a:r>
              <a:rPr lang="fr-CH" sz="1800" i="1" dirty="0">
                <a:latin typeface="Times New Roman" panose="02020603050405020304" pitchFamily="18" charset="0"/>
                <a:cs typeface="Times New Roman" panose="02020603050405020304" pitchFamily="18" charset="0"/>
              </a:rPr>
              <a:t>X</a:t>
            </a:r>
            <a:r>
              <a:rPr lang="fr-CH" sz="1800" i="1" baseline="-25000" dirty="0">
                <a:latin typeface="Times New Roman" panose="02020603050405020304" pitchFamily="18" charset="0"/>
                <a:cs typeface="Times New Roman" panose="02020603050405020304" pitchFamily="18" charset="0"/>
              </a:rPr>
              <a:t>ij</a:t>
            </a:r>
            <a:r>
              <a:rPr lang="fr-CH" sz="1800" i="1" dirty="0">
                <a:latin typeface="Times New Roman" panose="02020603050405020304" pitchFamily="18" charset="0"/>
                <a:cs typeface="Times New Roman" panose="02020603050405020304" pitchFamily="18" charset="0"/>
              </a:rPr>
              <a:t> + </a:t>
            </a:r>
            <a:r>
              <a:rPr lang="el-GR" sz="1800" i="1" dirty="0">
                <a:latin typeface="Times New Roman" panose="02020603050405020304" pitchFamily="18" charset="0"/>
                <a:cs typeface="Times New Roman" panose="02020603050405020304" pitchFamily="18" charset="0"/>
              </a:rPr>
              <a:t>ε</a:t>
            </a:r>
            <a:r>
              <a:rPr lang="fr-CH" sz="1800" i="1" baseline="-25000" dirty="0" err="1">
                <a:latin typeface="Times New Roman" panose="02020603050405020304" pitchFamily="18" charset="0"/>
                <a:cs typeface="Times New Roman" panose="02020603050405020304" pitchFamily="18" charset="0"/>
              </a:rPr>
              <a:t>ij</a:t>
            </a:r>
            <a:endParaRPr lang="fr-CH" sz="1800" i="1"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r>
              <a:rPr lang="en-US" sz="1600" b="1" i="1">
                <a:latin typeface="Times New Roman" panose="02020603050405020304" pitchFamily="18" charset="0"/>
                <a:cs typeface="Times New Roman" panose="02020603050405020304" pitchFamily="18" charset="0"/>
              </a:rPr>
              <a:t>	</a:t>
            </a:r>
            <a:r>
              <a:rPr lang="el-GR" sz="1600" b="1" i="1">
                <a:latin typeface="Times New Roman" panose="02020603050405020304" pitchFamily="18" charset="0"/>
                <a:cs typeface="Times New Roman" panose="02020603050405020304" pitchFamily="18" charset="0"/>
              </a:rPr>
              <a:t>β</a:t>
            </a:r>
            <a:r>
              <a:rPr lang="fr-CH" sz="1600" b="1" i="1" baseline="-25000" dirty="0">
                <a:latin typeface="Times New Roman" panose="02020603050405020304" pitchFamily="18" charset="0"/>
                <a:cs typeface="Times New Roman" panose="02020603050405020304" pitchFamily="18" charset="0"/>
              </a:rPr>
              <a:t>0</a:t>
            </a:r>
            <a:r>
              <a:rPr lang="fr-CH" sz="1400" dirty="0">
                <a:latin typeface="Times New Roman" panose="02020603050405020304" pitchFamily="18" charset="0"/>
                <a:cs typeface="Times New Roman" panose="02020603050405020304" pitchFamily="18" charset="0"/>
              </a:rPr>
              <a:t>	</a:t>
            </a:r>
            <a:r>
              <a:rPr lang="fr-CH" sz="1400" dirty="0">
                <a:latin typeface="Calibri Light" panose="020F0302020204030204" pitchFamily="34" charset="0"/>
                <a:cs typeface="Calibri Light" panose="020F0302020204030204" pitchFamily="34" charset="0"/>
              </a:rPr>
              <a:t>The population intercept. The </a:t>
            </a:r>
            <a:r>
              <a:rPr lang="fr-CH" sz="1400" dirty="0" err="1">
                <a:latin typeface="Calibri Light" panose="020F0302020204030204" pitchFamily="34" charset="0"/>
                <a:cs typeface="Calibri Light" panose="020F0302020204030204" pitchFamily="34" charset="0"/>
              </a:rPr>
              <a:t>baseline</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response</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across</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subjects</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when</a:t>
            </a:r>
            <a:r>
              <a:rPr lang="fr-CH" sz="1400" dirty="0">
                <a:latin typeface="Calibri Light" panose="020F0302020204030204" pitchFamily="34" charset="0"/>
                <a:cs typeface="Calibri Light" panose="020F0302020204030204" pitchFamily="34" charset="0"/>
              </a:rPr>
              <a:t> </a:t>
            </a:r>
            <a:r>
              <a:rPr lang="fr-CH" sz="1400" i="1" dirty="0" err="1">
                <a:latin typeface="Calibri Light" panose="020F0302020204030204" pitchFamily="34" charset="0"/>
                <a:cs typeface="Calibri Light" panose="020F0302020204030204" pitchFamily="34" charset="0"/>
              </a:rPr>
              <a:t>X</a:t>
            </a:r>
            <a:r>
              <a:rPr lang="fr-CH" sz="1400" i="1" baseline="-25000" dirty="0" err="1">
                <a:latin typeface="Calibri Light" panose="020F0302020204030204" pitchFamily="34" charset="0"/>
                <a:cs typeface="Calibri Light" panose="020F0302020204030204" pitchFamily="34" charset="0"/>
              </a:rPr>
              <a:t>ij</a:t>
            </a:r>
            <a:r>
              <a:rPr lang="fr-CH" sz="1400" dirty="0">
                <a:latin typeface="Calibri Light" panose="020F0302020204030204" pitchFamily="34" charset="0"/>
                <a:cs typeface="Calibri Light" panose="020F0302020204030204" pitchFamily="34" charset="0"/>
              </a:rPr>
              <a:t> = 0</a:t>
            </a:r>
          </a:p>
          <a:p>
            <a:pPr marL="0" indent="0">
              <a:buNone/>
            </a:pPr>
            <a:r>
              <a:rPr lang="en-US" sz="1600" b="1" i="1">
                <a:latin typeface="Times New Roman" panose="02020603050405020304" pitchFamily="18" charset="0"/>
                <a:cs typeface="Times New Roman" panose="02020603050405020304" pitchFamily="18" charset="0"/>
              </a:rPr>
              <a:t>	</a:t>
            </a:r>
            <a:r>
              <a:rPr lang="el-GR" sz="1600" b="1" i="1">
                <a:latin typeface="Times New Roman" panose="02020603050405020304" pitchFamily="18" charset="0"/>
                <a:cs typeface="Times New Roman" panose="02020603050405020304" pitchFamily="18" charset="0"/>
              </a:rPr>
              <a:t>β</a:t>
            </a:r>
            <a:r>
              <a:rPr lang="fr-CH" sz="1600" b="1" i="1" baseline="-25000" dirty="0">
                <a:latin typeface="Times New Roman" panose="02020603050405020304" pitchFamily="18" charset="0"/>
                <a:cs typeface="Times New Roman" panose="02020603050405020304" pitchFamily="18" charset="0"/>
              </a:rPr>
              <a:t>1</a:t>
            </a:r>
            <a:r>
              <a:rPr lang="fr-CH" sz="1400" i="1" baseline="-25000" dirty="0">
                <a:latin typeface="Times New Roman" panose="02020603050405020304" pitchFamily="18" charset="0"/>
                <a:cs typeface="Times New Roman" panose="02020603050405020304" pitchFamily="18" charset="0"/>
              </a:rPr>
              <a:t>	</a:t>
            </a:r>
            <a:r>
              <a:rPr lang="fr-CH" sz="1400" dirty="0">
                <a:latin typeface="Calibri Light" panose="020F0302020204030204" pitchFamily="34" charset="0"/>
                <a:cs typeface="Calibri Light" panose="020F0302020204030204" pitchFamily="34" charset="0"/>
              </a:rPr>
              <a:t>The population </a:t>
            </a:r>
            <a:r>
              <a:rPr lang="fr-CH" sz="1400" dirty="0" err="1">
                <a:latin typeface="Calibri Light" panose="020F0302020204030204" pitchFamily="34" charset="0"/>
                <a:cs typeface="Calibri Light" panose="020F0302020204030204" pitchFamily="34" charset="0"/>
              </a:rPr>
              <a:t>slope</a:t>
            </a:r>
            <a:r>
              <a:rPr lang="fr-CH" sz="1400" dirty="0">
                <a:latin typeface="Calibri Light" panose="020F0302020204030204" pitchFamily="34" charset="0"/>
                <a:cs typeface="Calibri Light" panose="020F0302020204030204" pitchFamily="34" charset="0"/>
              </a:rPr>
              <a:t>. The rate of change </a:t>
            </a:r>
            <a:r>
              <a:rPr lang="fr-CH" sz="1400" dirty="0" err="1">
                <a:latin typeface="Calibri Light" panose="020F0302020204030204" pitchFamily="34" charset="0"/>
                <a:cs typeface="Calibri Light" panose="020F0302020204030204" pitchFamily="34" charset="0"/>
              </a:rPr>
              <a:t>between</a:t>
            </a:r>
            <a:r>
              <a:rPr lang="fr-CH" sz="1400" dirty="0">
                <a:latin typeface="Calibri Light" panose="020F0302020204030204" pitchFamily="34" charset="0"/>
                <a:cs typeface="Calibri Light" panose="020F0302020204030204" pitchFamily="34" charset="0"/>
              </a:rPr>
              <a:t> </a:t>
            </a:r>
            <a:r>
              <a:rPr lang="fr-CH" sz="1400" i="1" dirty="0">
                <a:latin typeface="Calibri Light" panose="020F0302020204030204" pitchFamily="34" charset="0"/>
                <a:cs typeface="Calibri Light" panose="020F0302020204030204" pitchFamily="34" charset="0"/>
              </a:rPr>
              <a:t>X</a:t>
            </a:r>
            <a:r>
              <a:rPr lang="fr-CH" sz="1400" dirty="0">
                <a:latin typeface="Calibri Light" panose="020F0302020204030204" pitchFamily="34" charset="0"/>
                <a:cs typeface="Calibri Light" panose="020F0302020204030204" pitchFamily="34" charset="0"/>
              </a:rPr>
              <a:t> and </a:t>
            </a:r>
            <a:r>
              <a:rPr lang="fr-CH" sz="1400" i="1" dirty="0">
                <a:latin typeface="Calibri Light" panose="020F0302020204030204" pitchFamily="34" charset="0"/>
                <a:cs typeface="Calibri Light" panose="020F0302020204030204" pitchFamily="34" charset="0"/>
              </a:rPr>
              <a:t>Y</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across</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subjects</a:t>
            </a:r>
            <a:endParaRPr lang="fr-CH" sz="1400" dirty="0">
              <a:latin typeface="Calibri Light" panose="020F0302020204030204" pitchFamily="34" charset="0"/>
              <a:cs typeface="Calibri Light" panose="020F0302020204030204" pitchFamily="34" charset="0"/>
            </a:endParaRPr>
          </a:p>
          <a:p>
            <a:pPr marL="0" indent="0">
              <a:buNone/>
            </a:pPr>
            <a:r>
              <a:rPr lang="fr-CH" sz="1600" b="1" i="1">
                <a:latin typeface="Times New Roman" panose="02020603050405020304" pitchFamily="18" charset="0"/>
                <a:cs typeface="Times New Roman" panose="02020603050405020304" pitchFamily="18" charset="0"/>
              </a:rPr>
              <a:t>	b</a:t>
            </a:r>
            <a:r>
              <a:rPr lang="fr-CH" sz="1600" b="1" i="1" baseline="-25000">
                <a:latin typeface="Times New Roman" panose="02020603050405020304" pitchFamily="18" charset="0"/>
                <a:cs typeface="Times New Roman" panose="02020603050405020304" pitchFamily="18" charset="0"/>
              </a:rPr>
              <a:t>0i</a:t>
            </a:r>
            <a:r>
              <a:rPr lang="fr-CH" sz="1400" dirty="0">
                <a:latin typeface="Times New Roman" panose="02020603050405020304" pitchFamily="18" charset="0"/>
                <a:cs typeface="Times New Roman" panose="02020603050405020304" pitchFamily="18" charset="0"/>
              </a:rPr>
              <a:t>	</a:t>
            </a:r>
            <a:r>
              <a:rPr lang="fr-CH" sz="1400" dirty="0">
                <a:latin typeface="Calibri Light" panose="020F0302020204030204" pitchFamily="34" charset="0"/>
                <a:cs typeface="Calibri Light" panose="020F0302020204030204" pitchFamily="34" charset="0"/>
              </a:rPr>
              <a:t>A </a:t>
            </a:r>
            <a:r>
              <a:rPr lang="fr-CH" sz="1400" dirty="0" err="1">
                <a:latin typeface="Calibri Light" panose="020F0302020204030204" pitchFamily="34" charset="0"/>
                <a:cs typeface="Calibri Light" panose="020F0302020204030204" pitchFamily="34" charset="0"/>
              </a:rPr>
              <a:t>between-subject</a:t>
            </a:r>
            <a:r>
              <a:rPr lang="fr-CH" sz="1400" dirty="0">
                <a:latin typeface="Calibri Light" panose="020F0302020204030204" pitchFamily="34" charset="0"/>
                <a:cs typeface="Calibri Light" panose="020F0302020204030204" pitchFamily="34" charset="0"/>
              </a:rPr>
              <a:t> intercept. A </a:t>
            </a:r>
            <a:r>
              <a:rPr lang="fr-CH" sz="1400" dirty="0" err="1">
                <a:latin typeface="Calibri Light" panose="020F0302020204030204" pitchFamily="34" charset="0"/>
                <a:cs typeface="Calibri Light" panose="020F0302020204030204" pitchFamily="34" charset="0"/>
              </a:rPr>
              <a:t>deviation</a:t>
            </a:r>
            <a:r>
              <a:rPr lang="fr-CH" sz="1400" dirty="0">
                <a:latin typeface="Calibri Light" panose="020F0302020204030204" pitchFamily="34" charset="0"/>
                <a:cs typeface="Calibri Light" panose="020F0302020204030204" pitchFamily="34" charset="0"/>
              </a:rPr>
              <a:t> of the population intercept</a:t>
            </a:r>
          </a:p>
          <a:p>
            <a:pPr marL="0" indent="0">
              <a:buNone/>
            </a:pPr>
            <a:r>
              <a:rPr lang="fr-CH" sz="1400">
                <a:latin typeface="Calibri Light" panose="020F0302020204030204" pitchFamily="34" charset="0"/>
                <a:cs typeface="Calibri Light" panose="020F0302020204030204" pitchFamily="34" charset="0"/>
              </a:rPr>
              <a:t>		for </a:t>
            </a:r>
            <a:r>
              <a:rPr lang="fr-CH" sz="1400" dirty="0">
                <a:latin typeface="Calibri Light" panose="020F0302020204030204" pitchFamily="34" charset="0"/>
                <a:cs typeface="Calibri Light" panose="020F0302020204030204" pitchFamily="34" charset="0"/>
              </a:rPr>
              <a:t>the </a:t>
            </a:r>
            <a:r>
              <a:rPr lang="fr-CH" sz="1400" i="1" dirty="0" err="1">
                <a:latin typeface="Calibri Light" panose="020F0302020204030204" pitchFamily="34" charset="0"/>
                <a:cs typeface="Calibri Light" panose="020F0302020204030204" pitchFamily="34" charset="0"/>
              </a:rPr>
              <a:t>i</a:t>
            </a:r>
            <a:r>
              <a:rPr lang="fr-CH" sz="1400" i="1" baseline="30000" dirty="0" err="1">
                <a:latin typeface="Calibri Light" panose="020F0302020204030204" pitchFamily="34" charset="0"/>
                <a:cs typeface="Calibri Light" panose="020F0302020204030204" pitchFamily="34" charset="0"/>
              </a:rPr>
              <a:t>th</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subject</a:t>
            </a:r>
            <a:endParaRPr lang="fr-CH" sz="1400" dirty="0">
              <a:latin typeface="Calibri Light" panose="020F0302020204030204" pitchFamily="34" charset="0"/>
              <a:cs typeface="Calibri Light" panose="020F0302020204030204" pitchFamily="34" charset="0"/>
            </a:endParaRPr>
          </a:p>
          <a:p>
            <a:pPr marL="0" indent="0">
              <a:buNone/>
            </a:pPr>
            <a:r>
              <a:rPr lang="fr-CH" sz="1600" b="1" i="1">
                <a:latin typeface="Times New Roman" panose="02020603050405020304" pitchFamily="18" charset="0"/>
                <a:cs typeface="Times New Roman" panose="02020603050405020304" pitchFamily="18" charset="0"/>
              </a:rPr>
              <a:t>	b</a:t>
            </a:r>
            <a:r>
              <a:rPr lang="fr-CH" sz="1600" b="1" i="1" baseline="-25000">
                <a:latin typeface="Times New Roman" panose="02020603050405020304" pitchFamily="18" charset="0"/>
                <a:cs typeface="Times New Roman" panose="02020603050405020304" pitchFamily="18" charset="0"/>
              </a:rPr>
              <a:t>1i</a:t>
            </a:r>
            <a:r>
              <a:rPr lang="fr-CH" sz="1400" dirty="0">
                <a:latin typeface="Times New Roman" panose="02020603050405020304" pitchFamily="18" charset="0"/>
                <a:cs typeface="Times New Roman" panose="02020603050405020304" pitchFamily="18" charset="0"/>
              </a:rPr>
              <a:t>	</a:t>
            </a:r>
            <a:r>
              <a:rPr lang="fr-CH" sz="1400" dirty="0">
                <a:latin typeface="Calibri Light" panose="020F0302020204030204" pitchFamily="34" charset="0"/>
                <a:cs typeface="Calibri Light" panose="020F0302020204030204" pitchFamily="34" charset="0"/>
              </a:rPr>
              <a:t>A </a:t>
            </a:r>
            <a:r>
              <a:rPr lang="fr-CH" sz="1400" dirty="0" err="1">
                <a:latin typeface="Calibri Light" panose="020F0302020204030204" pitchFamily="34" charset="0"/>
                <a:cs typeface="Calibri Light" panose="020F0302020204030204" pitchFamily="34" charset="0"/>
              </a:rPr>
              <a:t>within-subject</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slope</a:t>
            </a:r>
            <a:r>
              <a:rPr lang="fr-CH" sz="1400" dirty="0">
                <a:latin typeface="Calibri Light" panose="020F0302020204030204" pitchFamily="34" charset="0"/>
                <a:cs typeface="Calibri Light" panose="020F0302020204030204" pitchFamily="34" charset="0"/>
              </a:rPr>
              <a:t>. A </a:t>
            </a:r>
            <a:r>
              <a:rPr lang="fr-CH" sz="1400" dirty="0" err="1">
                <a:latin typeface="Calibri Light" panose="020F0302020204030204" pitchFamily="34" charset="0"/>
                <a:cs typeface="Calibri Light" panose="020F0302020204030204" pitchFamily="34" charset="0"/>
              </a:rPr>
              <a:t>deviation</a:t>
            </a:r>
            <a:r>
              <a:rPr lang="fr-CH" sz="1400" dirty="0">
                <a:latin typeface="Calibri Light" panose="020F0302020204030204" pitchFamily="34" charset="0"/>
                <a:cs typeface="Calibri Light" panose="020F0302020204030204" pitchFamily="34" charset="0"/>
              </a:rPr>
              <a:t> of the population </a:t>
            </a:r>
            <a:r>
              <a:rPr lang="fr-CH" sz="1400" dirty="0" err="1">
                <a:latin typeface="Calibri Light" panose="020F0302020204030204" pitchFamily="34" charset="0"/>
                <a:cs typeface="Calibri Light" panose="020F0302020204030204" pitchFamily="34" charset="0"/>
              </a:rPr>
              <a:t>slope</a:t>
            </a:r>
            <a:r>
              <a:rPr lang="fr-CH" sz="1400" dirty="0">
                <a:latin typeface="Calibri Light" panose="020F0302020204030204" pitchFamily="34" charset="0"/>
                <a:cs typeface="Calibri Light" panose="020F0302020204030204" pitchFamily="34" charset="0"/>
              </a:rPr>
              <a:t> for </a:t>
            </a:r>
            <a:r>
              <a:rPr lang="fr-CH" sz="1400" i="1" dirty="0" err="1">
                <a:latin typeface="Calibri Light" panose="020F0302020204030204" pitchFamily="34" charset="0"/>
                <a:cs typeface="Calibri Light" panose="020F0302020204030204" pitchFamily="34" charset="0"/>
              </a:rPr>
              <a:t>X</a:t>
            </a:r>
            <a:r>
              <a:rPr lang="fr-CH" sz="1400" i="1" baseline="-25000" dirty="0" err="1">
                <a:latin typeface="Calibri Light" panose="020F0302020204030204" pitchFamily="34" charset="0"/>
                <a:cs typeface="Calibri Light" panose="020F0302020204030204" pitchFamily="34" charset="0"/>
              </a:rPr>
              <a:t>ij</a:t>
            </a:r>
            <a:endParaRPr lang="fr-CH" sz="1400" dirty="0">
              <a:latin typeface="Calibri Light" panose="020F0302020204030204" pitchFamily="34" charset="0"/>
              <a:cs typeface="Calibri Light" panose="020F0302020204030204" pitchFamily="34" charset="0"/>
            </a:endParaRPr>
          </a:p>
          <a:p>
            <a:pPr marL="0" indent="0">
              <a:buNone/>
            </a:pPr>
            <a:r>
              <a:rPr lang="fr-CH" sz="1400">
                <a:latin typeface="Calibri Light" panose="020F0302020204030204" pitchFamily="34" charset="0"/>
                <a:cs typeface="Calibri Light" panose="020F0302020204030204" pitchFamily="34" charset="0"/>
              </a:rPr>
              <a:t>		for </a:t>
            </a:r>
            <a:r>
              <a:rPr lang="fr-CH" sz="1400" dirty="0">
                <a:latin typeface="Calibri Light" panose="020F0302020204030204" pitchFamily="34" charset="0"/>
                <a:cs typeface="Calibri Light" panose="020F0302020204030204" pitchFamily="34" charset="0"/>
              </a:rPr>
              <a:t>the </a:t>
            </a:r>
            <a:r>
              <a:rPr lang="fr-CH" sz="1400" i="1" dirty="0" err="1">
                <a:latin typeface="Calibri Light" panose="020F0302020204030204" pitchFamily="34" charset="0"/>
                <a:cs typeface="Calibri Light" panose="020F0302020204030204" pitchFamily="34" charset="0"/>
              </a:rPr>
              <a:t>i</a:t>
            </a:r>
            <a:r>
              <a:rPr lang="fr-CH" sz="1400" i="1" baseline="30000" dirty="0" err="1">
                <a:latin typeface="Calibri Light" panose="020F0302020204030204" pitchFamily="34" charset="0"/>
                <a:cs typeface="Calibri Light" panose="020F0302020204030204" pitchFamily="34" charset="0"/>
              </a:rPr>
              <a:t>th</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subject</a:t>
            </a:r>
            <a:endParaRPr lang="fr-CH" sz="1400" dirty="0">
              <a:latin typeface="Calibri Light" panose="020F0302020204030204" pitchFamily="34" charset="0"/>
              <a:cs typeface="Calibri Light" panose="020F0302020204030204" pitchFamily="34" charset="0"/>
            </a:endParaRPr>
          </a:p>
          <a:p>
            <a:pPr marL="0" indent="0">
              <a:buNone/>
            </a:pPr>
            <a:r>
              <a:rPr lang="en-US" sz="1600" b="1" i="1">
                <a:latin typeface="Times New Roman" panose="02020603050405020304" pitchFamily="18" charset="0"/>
                <a:cs typeface="Times New Roman" panose="02020603050405020304" pitchFamily="18" charset="0"/>
              </a:rPr>
              <a:t>	</a:t>
            </a:r>
            <a:r>
              <a:rPr lang="el-GR" sz="1600" b="1" i="1">
                <a:latin typeface="Times New Roman" panose="02020603050405020304" pitchFamily="18" charset="0"/>
                <a:cs typeface="Times New Roman" panose="02020603050405020304" pitchFamily="18" charset="0"/>
              </a:rPr>
              <a:t>ε</a:t>
            </a:r>
            <a:r>
              <a:rPr lang="fr-CH" sz="1600" b="1" i="1" baseline="-25000" dirty="0" err="1">
                <a:latin typeface="Times New Roman" panose="02020603050405020304" pitchFamily="18" charset="0"/>
                <a:cs typeface="Times New Roman" panose="02020603050405020304" pitchFamily="18" charset="0"/>
              </a:rPr>
              <a:t>ij</a:t>
            </a:r>
            <a:r>
              <a:rPr lang="fr-CH" sz="1400" i="1" dirty="0">
                <a:latin typeface="Times New Roman" panose="02020603050405020304" pitchFamily="18" charset="0"/>
                <a:cs typeface="Times New Roman" panose="02020603050405020304" pitchFamily="18" charset="0"/>
              </a:rPr>
              <a:t>	</a:t>
            </a:r>
            <a:r>
              <a:rPr lang="fr-CH" sz="1400" dirty="0">
                <a:latin typeface="Calibri Light" panose="020F0302020204030204" pitchFamily="34" charset="0"/>
                <a:cs typeface="Calibri Light" panose="020F0302020204030204" pitchFamily="34" charset="0"/>
              </a:rPr>
              <a:t>A </a:t>
            </a:r>
            <a:r>
              <a:rPr lang="fr-CH" sz="1400" dirty="0" err="1">
                <a:latin typeface="Calibri Light" panose="020F0302020204030204" pitchFamily="34" charset="0"/>
                <a:cs typeface="Calibri Light" panose="020F0302020204030204" pitchFamily="34" charset="0"/>
              </a:rPr>
              <a:t>within-subject</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error</a:t>
            </a:r>
            <a:r>
              <a:rPr lang="fr-CH" sz="1400" dirty="0">
                <a:latin typeface="Calibri Light" panose="020F0302020204030204" pitchFamily="34" charset="0"/>
                <a:cs typeface="Calibri Light" panose="020F0302020204030204" pitchFamily="34" charset="0"/>
              </a:rPr>
              <a:t>. A constant </a:t>
            </a:r>
            <a:r>
              <a:rPr lang="fr-CH" sz="1400" dirty="0" err="1">
                <a:latin typeface="Calibri Light" panose="020F0302020204030204" pitchFamily="34" charset="0"/>
                <a:cs typeface="Calibri Light" panose="020F0302020204030204" pitchFamily="34" charset="0"/>
              </a:rPr>
              <a:t>deviation</a:t>
            </a:r>
            <a:r>
              <a:rPr lang="fr-CH" sz="1400" dirty="0">
                <a:latin typeface="Calibri Light" panose="020F0302020204030204" pitchFamily="34" charset="0"/>
                <a:cs typeface="Calibri Light" panose="020F0302020204030204" pitchFamily="34" charset="0"/>
              </a:rPr>
              <a:t> of the population </a:t>
            </a:r>
            <a:r>
              <a:rPr lang="fr-CH" sz="1400" dirty="0" err="1">
                <a:latin typeface="Calibri Light" panose="020F0302020204030204" pitchFamily="34" charset="0"/>
                <a:cs typeface="Calibri Light" panose="020F0302020204030204" pitchFamily="34" charset="0"/>
              </a:rPr>
              <a:t>response</a:t>
            </a:r>
            <a:endParaRPr lang="fr-CH" sz="1400" dirty="0">
              <a:latin typeface="Calibri Light" panose="020F0302020204030204" pitchFamily="34" charset="0"/>
              <a:cs typeface="Calibri Light" panose="020F0302020204030204" pitchFamily="34" charset="0"/>
            </a:endParaRPr>
          </a:p>
          <a:p>
            <a:pPr marL="0" indent="0">
              <a:buNone/>
            </a:pPr>
            <a:r>
              <a:rPr lang="fr-CH" sz="1400">
                <a:latin typeface="Calibri Light" panose="020F0302020204030204" pitchFamily="34" charset="0"/>
                <a:cs typeface="Calibri Light" panose="020F0302020204030204" pitchFamily="34" charset="0"/>
              </a:rPr>
              <a:t>		for </a:t>
            </a:r>
            <a:r>
              <a:rPr lang="fr-CH" sz="1400" dirty="0">
                <a:latin typeface="Calibri Light" panose="020F0302020204030204" pitchFamily="34" charset="0"/>
                <a:cs typeface="Calibri Light" panose="020F0302020204030204" pitchFamily="34" charset="0"/>
              </a:rPr>
              <a:t>the </a:t>
            </a:r>
            <a:r>
              <a:rPr lang="fr-CH" sz="1400" i="1" dirty="0" err="1">
                <a:latin typeface="Calibri Light" panose="020F0302020204030204" pitchFamily="34" charset="0"/>
                <a:cs typeface="Calibri Light" panose="020F0302020204030204" pitchFamily="34" charset="0"/>
              </a:rPr>
              <a:t>i</a:t>
            </a:r>
            <a:r>
              <a:rPr lang="fr-CH" sz="1400" i="1" baseline="30000" dirty="0" err="1">
                <a:latin typeface="Calibri Light" panose="020F0302020204030204" pitchFamily="34" charset="0"/>
                <a:cs typeface="Calibri Light" panose="020F0302020204030204" pitchFamily="34" charset="0"/>
              </a:rPr>
              <a:t>th</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subject</a:t>
            </a:r>
            <a:r>
              <a:rPr lang="fr-CH" sz="1400" dirty="0">
                <a:latin typeface="Calibri Light" panose="020F0302020204030204" pitchFamily="34" charset="0"/>
                <a:cs typeface="Calibri Light" panose="020F0302020204030204" pitchFamily="34" charset="0"/>
              </a:rPr>
              <a:t> for the </a:t>
            </a:r>
            <a:r>
              <a:rPr lang="fr-CH" sz="1400" i="1" dirty="0" err="1">
                <a:latin typeface="Calibri Light" panose="020F0302020204030204" pitchFamily="34" charset="0"/>
                <a:cs typeface="Calibri Light" panose="020F0302020204030204" pitchFamily="34" charset="0"/>
              </a:rPr>
              <a:t>j</a:t>
            </a:r>
            <a:r>
              <a:rPr lang="fr-CH" sz="1400" i="1" baseline="30000" dirty="0" err="1">
                <a:latin typeface="Calibri Light" panose="020F0302020204030204" pitchFamily="34" charset="0"/>
                <a:cs typeface="Calibri Light" panose="020F0302020204030204" pitchFamily="34" charset="0"/>
              </a:rPr>
              <a:t>th</a:t>
            </a:r>
            <a:r>
              <a:rPr lang="fr-CH" sz="1400" dirty="0">
                <a:latin typeface="Calibri Light" panose="020F0302020204030204" pitchFamily="34" charset="0"/>
                <a:cs typeface="Calibri Light" panose="020F0302020204030204" pitchFamily="34" charset="0"/>
              </a:rPr>
              <a:t> </a:t>
            </a:r>
            <a:r>
              <a:rPr lang="fr-CH" sz="1400" dirty="0" err="1">
                <a:latin typeface="Calibri Light" panose="020F0302020204030204" pitchFamily="34" charset="0"/>
                <a:cs typeface="Calibri Light" panose="020F0302020204030204" pitchFamily="34" charset="0"/>
              </a:rPr>
              <a:t>repeat</a:t>
            </a:r>
            <a:endParaRPr lang="fr-CH" sz="14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slope</a:t>
            </a:r>
            <a:r>
              <a:rPr lang="fr-CH" sz="3200" dirty="0">
                <a:solidFill>
                  <a:schemeClr val="tx2">
                    <a:lumMod val="75000"/>
                  </a:schemeClr>
                </a:solidFill>
                <a:latin typeface="Tw Cen MT" panose="020B0602020104020603" pitchFamily="34" charset="0"/>
              </a:rPr>
              <a:t> model</a:t>
            </a:r>
            <a:endParaRPr lang="en-GB" sz="3200" dirty="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89415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27448" y="1600200"/>
                <a:ext cx="9793088" cy="4925144"/>
              </a:xfrm>
            </p:spPr>
            <p:txBody>
              <a:bodyPr>
                <a:normAutofit/>
              </a:bodyPr>
              <a:lstStyle/>
              <a:p>
                <a:r>
                  <a:rPr lang="fr-CH" sz="1600" dirty="0">
                    <a:latin typeface="Calibri Light" panose="020F0302020204030204" pitchFamily="34" charset="0"/>
                    <a:cs typeface="Calibri Light" panose="020F0302020204030204" pitchFamily="34" charset="0"/>
                  </a:rPr>
                  <a:t>Once </a:t>
                </a:r>
                <a:r>
                  <a:rPr lang="fr-CH" sz="1600" dirty="0" err="1">
                    <a:latin typeface="Calibri Light" panose="020F0302020204030204" pitchFamily="34" charset="0"/>
                    <a:cs typeface="Calibri Light" panose="020F0302020204030204" pitchFamily="34" charset="0"/>
                  </a:rPr>
                  <a:t>again</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associated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the </a:t>
                </a:r>
                <a:r>
                  <a:rPr lang="fr-CH" sz="1600" i="1" dirty="0">
                    <a:latin typeface="Calibri Light" panose="020F0302020204030204" pitchFamily="34" charset="0"/>
                    <a:cs typeface="Calibri Light" panose="020F0302020204030204" pitchFamily="34" charset="0"/>
                  </a:rPr>
                  <a:t>b</a:t>
                </a:r>
                <a:r>
                  <a:rPr lang="fr-CH" sz="1600" i="1" baseline="-25000" dirty="0">
                    <a:latin typeface="Calibri Light" panose="020F0302020204030204" pitchFamily="34" charset="0"/>
                    <a:cs typeface="Calibri Light" panose="020F0302020204030204" pitchFamily="34" charset="0"/>
                  </a:rPr>
                  <a:t>0i</a:t>
                </a:r>
                <a:r>
                  <a:rPr lang="fr-CH" sz="1600" dirty="0">
                    <a:latin typeface="Calibri Light" panose="020F0302020204030204" pitchFamily="34" charset="0"/>
                    <a:cs typeface="Calibri Light" panose="020F0302020204030204" pitchFamily="34" charset="0"/>
                  </a:rPr>
                  <a:t>'s and </a:t>
                </a:r>
                <a:r>
                  <a:rPr lang="fr-CH" sz="1600" i="1" dirty="0">
                    <a:latin typeface="Calibri Light" panose="020F0302020204030204" pitchFamily="34" charset="0"/>
                    <a:cs typeface="Calibri Light" panose="020F0302020204030204" pitchFamily="34" charset="0"/>
                  </a:rPr>
                  <a:t>b</a:t>
                </a:r>
                <a:r>
                  <a:rPr lang="fr-CH" sz="1600" i="1" baseline="-25000" dirty="0">
                    <a:latin typeface="Calibri Light" panose="020F0302020204030204" pitchFamily="34" charset="0"/>
                    <a:cs typeface="Calibri Light" panose="020F0302020204030204" pitchFamily="34" charset="0"/>
                  </a:rPr>
                  <a:t>1i</a:t>
                </a:r>
                <a:r>
                  <a:rPr lang="fr-CH" sz="1600" dirty="0">
                    <a:latin typeface="Calibri Light" panose="020F0302020204030204" pitchFamily="34" charset="0"/>
                    <a:cs typeface="Calibri Light" panose="020F0302020204030204" pitchFamily="34" charset="0"/>
                  </a:rPr>
                  <a:t>'s are not the </a:t>
                </a:r>
                <a:r>
                  <a:rPr lang="fr-CH" sz="1600" i="1" dirty="0">
                    <a:latin typeface="Calibri Light" panose="020F0302020204030204" pitchFamily="34" charset="0"/>
                    <a:cs typeface="Calibri Light" panose="020F0302020204030204" pitchFamily="34" charset="0"/>
                  </a:rPr>
                  <a:t>b</a:t>
                </a:r>
                <a:r>
                  <a:rPr lang="fr-CH" sz="1600" i="1" baseline="-25000" dirty="0">
                    <a:latin typeface="Calibri Light" panose="020F0302020204030204" pitchFamily="34" charset="0"/>
                    <a:cs typeface="Calibri Light" panose="020F0302020204030204" pitchFamily="34" charset="0"/>
                  </a:rPr>
                  <a:t>0i</a:t>
                </a:r>
                <a:r>
                  <a:rPr lang="fr-CH" sz="1600" dirty="0">
                    <a:latin typeface="Calibri Light" panose="020F0302020204030204" pitchFamily="34" charset="0"/>
                    <a:cs typeface="Calibri Light" panose="020F0302020204030204" pitchFamily="34" charset="0"/>
                  </a:rPr>
                  <a:t>'s and </a:t>
                </a:r>
                <a:r>
                  <a:rPr lang="fr-CH" sz="1600" i="1" dirty="0">
                    <a:latin typeface="Calibri Light" panose="020F0302020204030204" pitchFamily="34" charset="0"/>
                    <a:cs typeface="Calibri Light" panose="020F0302020204030204" pitchFamily="34" charset="0"/>
                  </a:rPr>
                  <a:t>b</a:t>
                </a:r>
                <a:r>
                  <a:rPr lang="fr-CH" sz="1600" i="1" baseline="-25000" dirty="0">
                    <a:latin typeface="Calibri Light" panose="020F0302020204030204" pitchFamily="34" charset="0"/>
                    <a:cs typeface="Calibri Light" panose="020F0302020204030204" pitchFamily="34" charset="0"/>
                  </a:rPr>
                  <a:t>1i</a:t>
                </a:r>
                <a:r>
                  <a:rPr lang="fr-CH" sz="1600" dirty="0">
                    <a:latin typeface="Calibri Light" panose="020F0302020204030204" pitchFamily="34" charset="0"/>
                    <a:cs typeface="Calibri Light" panose="020F0302020204030204" pitchFamily="34" charset="0"/>
                  </a:rPr>
                  <a:t>'s </a:t>
                </a:r>
                <a:r>
                  <a:rPr lang="fr-CH" sz="1600" dirty="0" err="1">
                    <a:latin typeface="Calibri Light" panose="020F0302020204030204" pitchFamily="34" charset="0"/>
                    <a:cs typeface="Calibri Light" panose="020F0302020204030204" pitchFamily="34" charset="0"/>
                  </a:rPr>
                  <a:t>themselves</a:t>
                </a:r>
                <a:r>
                  <a:rPr lang="fr-CH" sz="1600" dirty="0">
                    <a:latin typeface="Calibri Light" panose="020F0302020204030204" pitchFamily="34" charset="0"/>
                    <a:cs typeface="Calibri Light" panose="020F0302020204030204" pitchFamily="34" charset="0"/>
                  </a:rPr>
                  <a:t>. In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model the </a:t>
                </a:r>
                <a:r>
                  <a:rPr lang="fr-CH" sz="1600" dirty="0" err="1">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 are:</a:t>
                </a:r>
              </a:p>
              <a:p>
                <a:endParaRPr lang="fr-CH" sz="1600" dirty="0">
                  <a:latin typeface="Times New Roman" panose="02020603050405020304" pitchFamily="18" charset="0"/>
                  <a:cs typeface="Times New Roman" panose="02020603050405020304" pitchFamily="18" charset="0"/>
                </a:endParaRPr>
              </a:p>
              <a:p>
                <a:pPr marL="0" indent="0">
                  <a:buNone/>
                </a:pPr>
                <a:r>
                  <a:rPr lang="en-GB" sz="1600" dirty="0"/>
                  <a:t>	</a:t>
                </a:r>
                <a14:m>
                  <m:oMath xmlns:m="http://schemas.openxmlformats.org/officeDocument/2006/math">
                    <m:sSubSup>
                      <m:sSubSupPr>
                        <m:ctrlPr>
                          <a:rPr lang="en-GB" sz="1600" i="1">
                            <a:latin typeface="Cambria Math" panose="02040503050406030204" pitchFamily="18" charset="0"/>
                          </a:rPr>
                        </m:ctrlPr>
                      </m:sSubSupPr>
                      <m:e>
                        <m:r>
                          <a:rPr lang="en-GB" sz="1600" i="1">
                            <a:latin typeface="Cambria Math" panose="02040503050406030204" pitchFamily="18" charset="0"/>
                          </a:rPr>
                          <m:t>𝜎</m:t>
                        </m:r>
                      </m:e>
                      <m:sub>
                        <m:r>
                          <m:rPr>
                            <m:sty m:val="p"/>
                          </m:rPr>
                          <a:rPr lang="en-GB" sz="1600">
                            <a:latin typeface="Cambria Math" panose="02040503050406030204" pitchFamily="18" charset="0"/>
                          </a:rPr>
                          <m:t>b</m:t>
                        </m:r>
                        <m:r>
                          <a:rPr lang="fr-CH" sz="1600">
                            <a:latin typeface="Cambria Math"/>
                          </a:rPr>
                          <m:t>0</m:t>
                        </m:r>
                      </m:sub>
                      <m:sup>
                        <m:r>
                          <a:rPr lang="en-GB" sz="1600" i="1">
                            <a:latin typeface="Cambria Math" panose="02040503050406030204" pitchFamily="18" charset="0"/>
                          </a:rPr>
                          <m:t>2</m:t>
                        </m:r>
                      </m:sup>
                    </m:sSubSup>
                  </m:oMath>
                </a14:m>
                <a:r>
                  <a:rPr lang="fr-CH" sz="1600" dirty="0">
                    <a:latin typeface="Times New Roman" panose="02020603050405020304" pitchFamily="18" charset="0"/>
                    <a:cs typeface="Times New Roman" panose="02020603050405020304" pitchFamily="18" charset="0"/>
                  </a:rPr>
                  <a:t>	</a:t>
                </a:r>
                <a:r>
                  <a:rPr lang="fr-CH" sz="1600" dirty="0">
                    <a:latin typeface="Calibri Light" panose="020F0302020204030204" pitchFamily="34" charset="0"/>
                    <a:cs typeface="Calibri Light" panose="020F0302020204030204" pitchFamily="34" charset="0"/>
                  </a:rPr>
                  <a:t>Variance of the </a:t>
                </a:r>
                <a:r>
                  <a:rPr lang="fr-CH" sz="1600" dirty="0" err="1">
                    <a:latin typeface="Calibri Light" panose="020F0302020204030204" pitchFamily="34" charset="0"/>
                    <a:cs typeface="Calibri Light" panose="020F0302020204030204" pitchFamily="34" charset="0"/>
                  </a:rPr>
                  <a:t>subject</a:t>
                </a:r>
                <a:r>
                  <a:rPr lang="fr-CH" sz="1600" dirty="0">
                    <a:latin typeface="Calibri Light" panose="020F0302020204030204" pitchFamily="34" charset="0"/>
                    <a:cs typeface="Calibri Light" panose="020F0302020204030204" pitchFamily="34" charset="0"/>
                  </a:rPr>
                  <a:t> intercepts</a:t>
                </a:r>
              </a:p>
              <a:p>
                <a:pPr marL="0" indent="0">
                  <a:buNone/>
                </a:pPr>
                <a:r>
                  <a:rPr lang="en-GB" sz="1600" dirty="0"/>
                  <a:t>	</a:t>
                </a:r>
                <a14:m>
                  <m:oMath xmlns:m="http://schemas.openxmlformats.org/officeDocument/2006/math">
                    <m:sSubSup>
                      <m:sSubSupPr>
                        <m:ctrlPr>
                          <a:rPr lang="en-GB" sz="1600" i="1">
                            <a:latin typeface="Cambria Math" panose="02040503050406030204" pitchFamily="18" charset="0"/>
                          </a:rPr>
                        </m:ctrlPr>
                      </m:sSubSupPr>
                      <m:e>
                        <m:r>
                          <a:rPr lang="en-GB" sz="1600" i="1">
                            <a:latin typeface="Cambria Math" panose="02040503050406030204" pitchFamily="18" charset="0"/>
                          </a:rPr>
                          <m:t>𝜎</m:t>
                        </m:r>
                      </m:e>
                      <m:sub>
                        <m:r>
                          <m:rPr>
                            <m:sty m:val="p"/>
                          </m:rPr>
                          <a:rPr lang="en-GB" sz="1600">
                            <a:latin typeface="Cambria Math" panose="02040503050406030204" pitchFamily="18" charset="0"/>
                          </a:rPr>
                          <m:t>b</m:t>
                        </m:r>
                        <m:r>
                          <a:rPr lang="fr-CH" sz="1600">
                            <a:latin typeface="Cambria Math"/>
                          </a:rPr>
                          <m:t>1</m:t>
                        </m:r>
                      </m:sub>
                      <m:sup>
                        <m:r>
                          <a:rPr lang="en-GB" sz="1600" i="1">
                            <a:latin typeface="Cambria Math" panose="02040503050406030204" pitchFamily="18" charset="0"/>
                          </a:rPr>
                          <m:t>2</m:t>
                        </m:r>
                      </m:sup>
                    </m:sSubSup>
                  </m:oMath>
                </a14:m>
                <a:r>
                  <a:rPr lang="fr-CH" sz="1600" dirty="0">
                    <a:latin typeface="Times New Roman" panose="02020603050405020304" pitchFamily="18" charset="0"/>
                    <a:cs typeface="Times New Roman" panose="02020603050405020304" pitchFamily="18" charset="0"/>
                  </a:rPr>
                  <a:t>	</a:t>
                </a:r>
                <a:r>
                  <a:rPr lang="fr-CH" sz="1600" dirty="0">
                    <a:latin typeface="Calibri Light" panose="020F0302020204030204" pitchFamily="34" charset="0"/>
                    <a:cs typeface="Calibri Light" panose="020F0302020204030204" pitchFamily="34" charset="0"/>
                  </a:rPr>
                  <a:t>Variance of the </a:t>
                </a:r>
                <a:r>
                  <a:rPr lang="fr-CH" sz="1600" dirty="0" err="1">
                    <a:latin typeface="Calibri Light" panose="020F0302020204030204" pitchFamily="34" charset="0"/>
                    <a:cs typeface="Calibri Light" panose="020F0302020204030204" pitchFamily="34" charset="0"/>
                  </a:rPr>
                  <a:t>slopes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within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subjects</a:t>
                </a:r>
                <a:endParaRPr lang="fr-CH" sz="1600" dirty="0">
                  <a:latin typeface="Calibri Light" panose="020F0302020204030204" pitchFamily="34" charset="0"/>
                  <a:cs typeface="Calibri Light" panose="020F0302020204030204" pitchFamily="34" charset="0"/>
                </a:endParaRPr>
              </a:p>
              <a:p>
                <a:pPr marL="0" indent="0">
                  <a:buNone/>
                </a:pPr>
                <a:r>
                  <a:rPr lang="en-GB" sz="1600" dirty="0"/>
                  <a:t>	</a:t>
                </a:r>
                <a14:m>
                  <m:oMath xmlns:m="http://schemas.openxmlformats.org/officeDocument/2006/math">
                    <m:sSubSup>
                      <m:sSubSupPr>
                        <m:ctrlPr>
                          <a:rPr lang="en-GB" sz="1600" i="1">
                            <a:latin typeface="Cambria Math" panose="02040503050406030204" pitchFamily="18" charset="0"/>
                          </a:rPr>
                        </m:ctrlPr>
                      </m:sSubSupPr>
                      <m:e>
                        <m:r>
                          <a:rPr lang="en-GB" sz="1600" i="1">
                            <a:latin typeface="Cambria Math" panose="02040503050406030204" pitchFamily="18" charset="0"/>
                          </a:rPr>
                          <m:t>𝜎</m:t>
                        </m:r>
                      </m:e>
                      <m:sub>
                        <m:r>
                          <m:rPr>
                            <m:sty m:val="p"/>
                          </m:rPr>
                          <a:rPr lang="en-GB" sz="1600">
                            <a:latin typeface="Cambria Math" panose="02040503050406030204" pitchFamily="18" charset="0"/>
                          </a:rPr>
                          <m:t>b</m:t>
                        </m:r>
                        <m:r>
                          <a:rPr lang="fr-CH" sz="1600">
                            <a:latin typeface="Cambria Math"/>
                          </a:rPr>
                          <m:t>0,</m:t>
                        </m:r>
                        <m:r>
                          <m:rPr>
                            <m:sty m:val="p"/>
                          </m:rPr>
                          <a:rPr lang="fr-CH" sz="1600">
                            <a:latin typeface="Cambria Math"/>
                          </a:rPr>
                          <m:t>b</m:t>
                        </m:r>
                        <m:r>
                          <a:rPr lang="fr-CH" sz="1600">
                            <a:latin typeface="Cambria Math"/>
                          </a:rPr>
                          <m:t>1</m:t>
                        </m:r>
                      </m:sub>
                      <m:sup/>
                    </m:sSubSup>
                  </m:oMath>
                </a14:m>
                <a:r>
                  <a:rPr lang="fr-CH" sz="1600" dirty="0">
                    <a:latin typeface="Times New Roman" panose="02020603050405020304" pitchFamily="18" charset="0"/>
                    <a:cs typeface="Times New Roman" panose="02020603050405020304" pitchFamily="18" charset="0"/>
                  </a:rPr>
                  <a:t>	</a:t>
                </a:r>
                <a:r>
                  <a:rPr lang="fr-CH" sz="1600" dirty="0">
                    <a:latin typeface="Calibri Light" panose="020F0302020204030204" pitchFamily="34" charset="0"/>
                    <a:cs typeface="Calibri Light" panose="020F0302020204030204" pitchFamily="34" charset="0"/>
                  </a:rPr>
                  <a:t>Covariance </a:t>
                </a:r>
                <a:r>
                  <a:rPr lang="fr-CH" sz="1600" dirty="0" err="1">
                    <a:latin typeface="Calibri Light" panose="020F0302020204030204" pitchFamily="34" charset="0"/>
                    <a:cs typeface="Calibri Light" panose="020F0302020204030204" pitchFamily="34" charset="0"/>
                  </a:rPr>
                  <a:t>between</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subject</a:t>
                </a:r>
                <a:r>
                  <a:rPr lang="fr-CH" sz="1600" dirty="0">
                    <a:latin typeface="Calibri Light" panose="020F0302020204030204" pitchFamily="34" charset="0"/>
                    <a:cs typeface="Calibri Light" panose="020F0302020204030204" pitchFamily="34" charset="0"/>
                  </a:rPr>
                  <a:t> intercepts and </a:t>
                </a:r>
                <a:r>
                  <a:rPr lang="fr-CH" sz="1600" dirty="0" err="1">
                    <a:latin typeface="Calibri Light" panose="020F0302020204030204" pitchFamily="34" charset="0"/>
                    <a:cs typeface="Calibri Light" panose="020F0302020204030204" pitchFamily="34" charset="0"/>
                  </a:rPr>
                  <a:t>slopes</a:t>
                </a:r>
                <a:endParaRPr lang="fr-CH" sz="1600" dirty="0">
                  <a:latin typeface="Calibri Light" panose="020F0302020204030204" pitchFamily="34" charset="0"/>
                  <a:cs typeface="Calibri Light" panose="020F0302020204030204" pitchFamily="34" charset="0"/>
                </a:endParaRPr>
              </a:p>
              <a:p>
                <a:pPr marL="0" indent="0">
                  <a:buNone/>
                </a:pPr>
                <a:r>
                  <a:rPr lang="en-GB" sz="1600" dirty="0"/>
                  <a:t>	</a:t>
                </a:r>
                <a14:m>
                  <m:oMath xmlns:m="http://schemas.openxmlformats.org/officeDocument/2006/math">
                    <m:sSubSup>
                      <m:sSubSupPr>
                        <m:ctrlPr>
                          <a:rPr lang="en-GB" sz="1600" i="1">
                            <a:latin typeface="Cambria Math" panose="02040503050406030204" pitchFamily="18" charset="0"/>
                          </a:rPr>
                        </m:ctrlPr>
                      </m:sSubSupPr>
                      <m:e>
                        <m:r>
                          <a:rPr lang="en-GB" sz="1600" i="1">
                            <a:latin typeface="Cambria Math" panose="02040503050406030204" pitchFamily="18" charset="0"/>
                          </a:rPr>
                          <m:t>𝜎</m:t>
                        </m:r>
                      </m:e>
                      <m:sub/>
                      <m:sup>
                        <m:r>
                          <a:rPr lang="en-GB" sz="1600" i="1">
                            <a:latin typeface="Cambria Math" panose="02040503050406030204" pitchFamily="18" charset="0"/>
                          </a:rPr>
                          <m:t>2</m:t>
                        </m:r>
                      </m:sup>
                    </m:sSubSup>
                  </m:oMath>
                </a14:m>
                <a:r>
                  <a:rPr lang="fr-CH" sz="1600" dirty="0">
                    <a:latin typeface="Times New Roman" panose="02020603050405020304" pitchFamily="18" charset="0"/>
                    <a:cs typeface="Times New Roman" panose="02020603050405020304" pitchFamily="18" charset="0"/>
                  </a:rPr>
                  <a:t>	</a:t>
                </a:r>
                <a:r>
                  <a:rPr lang="fr-CH" sz="1600" dirty="0" err="1">
                    <a:latin typeface="Calibri Light" panose="020F0302020204030204" pitchFamily="34" charset="0"/>
                    <a:cs typeface="Calibri Light" panose="020F0302020204030204" pitchFamily="34" charset="0"/>
                  </a:rPr>
                  <a:t>Residual</a:t>
                </a:r>
                <a:r>
                  <a:rPr lang="fr-CH" sz="1600" dirty="0">
                    <a:latin typeface="Calibri Light" panose="020F0302020204030204" pitchFamily="34" charset="0"/>
                    <a:cs typeface="Calibri Light" panose="020F0302020204030204" pitchFamily="34" charset="0"/>
                  </a:rPr>
                  <a:t> variance</a:t>
                </a:r>
              </a:p>
              <a:p>
                <a:pPr marL="0" indent="0">
                  <a:buNone/>
                </a:pPr>
                <a:endParaRPr lang="fr-CH" sz="1600" dirty="0">
                  <a:latin typeface="Times New Roman" panose="02020603050405020304" pitchFamily="18" charset="0"/>
                  <a:cs typeface="Times New Roman" panose="02020603050405020304" pitchFamily="18" charset="0"/>
                </a:endParaRPr>
              </a:p>
              <a:p>
                <a:r>
                  <a:rPr lang="fr-CH" sz="1600">
                    <a:latin typeface="Calibri Light" panose="020F0302020204030204" pitchFamily="34" charset="0"/>
                    <a:cs typeface="Calibri Light" panose="020F0302020204030204" pitchFamily="34" charset="0"/>
                  </a:rPr>
                  <a:t>Contrary </a:t>
                </a:r>
                <a:r>
                  <a:rPr lang="fr-CH" sz="1600" dirty="0">
                    <a:latin typeface="Calibri Light" panose="020F0302020204030204" pitchFamily="34" charset="0"/>
                    <a:cs typeface="Calibri Light" panose="020F0302020204030204" pitchFamily="34" charset="0"/>
                  </a:rPr>
                  <a:t>to intuition</a:t>
                </a:r>
                <a:r>
                  <a:rPr lang="fr-CH" sz="160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slope</a:t>
                </a:r>
                <a:r>
                  <a:rPr lang="fr-CH" sz="1600">
                    <a:latin typeface="Calibri Light" panose="020F0302020204030204" pitchFamily="34" charset="0"/>
                    <a:cs typeface="Calibri Light" panose="020F0302020204030204" pitchFamily="34" charset="0"/>
                  </a:rPr>
                  <a:t> added two parameters to the </a:t>
                </a:r>
                <a:r>
                  <a:rPr lang="fr-CH" sz="1600" dirty="0">
                    <a:latin typeface="Calibri Light" panose="020F0302020204030204" pitchFamily="34" charset="0"/>
                    <a:cs typeface="Calibri Light" panose="020F0302020204030204" pitchFamily="34" charset="0"/>
                  </a:rPr>
                  <a:t>model</a:t>
                </a:r>
                <a:r>
                  <a:rPr lang="fr-CH" sz="1600">
                    <a:latin typeface="Calibri Light" panose="020F0302020204030204" pitchFamily="34" charset="0"/>
                    <a:cs typeface="Calibri Light" panose="020F0302020204030204" pitchFamily="34" charset="0"/>
                  </a:rPr>
                  <a:t>, not one! </a:t>
                </a:r>
                <a:r>
                  <a:rPr lang="fr-CH" sz="1600" dirty="0">
                    <a:latin typeface="Calibri Light" panose="020F0302020204030204" pitchFamily="34" charset="0"/>
                    <a:cs typeface="Calibri Light" panose="020F0302020204030204" pitchFamily="34" charset="0"/>
                  </a:rPr>
                  <a:t>This </a:t>
                </a:r>
                <a:r>
                  <a:rPr lang="fr-CH" sz="1600" dirty="0" err="1">
                    <a:latin typeface="Calibri Light" panose="020F0302020204030204" pitchFamily="34" charset="0"/>
                    <a:cs typeface="Calibri Light" panose="020F0302020204030204" pitchFamily="34" charset="0"/>
                  </a:rPr>
                  <a:t>will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generally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true</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models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nested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unless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otherwise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specified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see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later</a:t>
                </a:r>
                <a:r>
                  <a:rPr lang="fr-CH" sz="1600" dirty="0">
                    <a:latin typeface="Calibri Light" panose="020F0302020204030204" pitchFamily="34" charset="0"/>
                    <a:cs typeface="Calibri Light" panose="020F0302020204030204" pitchFamily="34" charset="0"/>
                  </a:rPr>
                  <a:t>).</a:t>
                </a:r>
                <a:endParaRPr lang="en-GB" sz="1600" dirty="0">
                  <a:latin typeface="Calibri Light" panose="020F0302020204030204" pitchFamily="34" charset="0"/>
                  <a:cs typeface="Calibri Light" panose="020F0302020204030204" pitchFamily="34" charset="0"/>
                </a:endParaRPr>
              </a:p>
              <a:p>
                <a:endParaRPr lang="fr-CH" sz="1600" dirty="0">
                  <a:latin typeface="Times New Roman" panose="02020603050405020304" pitchFamily="18" charset="0"/>
                  <a:cs typeface="Times New Roman" panose="02020603050405020304" pitchFamily="18" charset="0"/>
                </a:endParaRPr>
              </a:p>
              <a:p>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together</a:t>
                </a:r>
                <a:r>
                  <a:rPr lang="fr-CH" sz="1600" dirty="0">
                    <a:latin typeface="Calibri Light" panose="020F0302020204030204" pitchFamily="34" charset="0"/>
                    <a:cs typeface="Calibri Light" panose="020F0302020204030204" pitchFamily="34" charset="0"/>
                  </a:rPr>
                  <a:t> </a:t>
                </a:r>
                <a:br>
                  <a:rPr lang="fr-CH" sz="1600" dirty="0">
                    <a:latin typeface="Calibri Light" panose="020F0302020204030204" pitchFamily="34" charset="0"/>
                    <a:cs typeface="Calibri Light" panose="020F0302020204030204" pitchFamily="34" charset="0"/>
                  </a:rPr>
                </a:br>
                <a:r>
                  <a:rPr lang="fr-CH" sz="1600" dirty="0" err="1">
                    <a:latin typeface="Calibri Light" panose="020F0302020204030204" pitchFamily="34" charset="0"/>
                    <a:cs typeface="Calibri Light" panose="020F0302020204030204" pitchFamily="34" charset="0"/>
                  </a:rPr>
                  <a:t>define</a:t>
                </a:r>
                <a:r>
                  <a:rPr lang="fr-CH" sz="1600" dirty="0">
                    <a:latin typeface="Calibri Light" panose="020F0302020204030204" pitchFamily="34" charset="0"/>
                    <a:cs typeface="Calibri Light" panose="020F0302020204030204" pitchFamily="34" charset="0"/>
                  </a:rPr>
                  <a:t> a covariance matrix </a:t>
                </a:r>
                <a:r>
                  <a:rPr lang="fr-CH" sz="1600" i="1" dirty="0">
                    <a:latin typeface="Calibri Light" panose="020F0302020204030204" pitchFamily="34" charset="0"/>
                    <a:cs typeface="Calibri Light" panose="020F0302020204030204" pitchFamily="34" charset="0"/>
                  </a:rPr>
                  <a:t>G</a:t>
                </a:r>
                <a:r>
                  <a:rPr lang="fr-CH" sz="1600" dirty="0">
                    <a:latin typeface="Calibri Light" panose="020F0302020204030204" pitchFamily="34" charset="0"/>
                    <a:cs typeface="Calibri Light" panose="020F03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27448" y="1600200"/>
                <a:ext cx="9793088" cy="4925144"/>
              </a:xfrm>
              <a:blipFill>
                <a:blip r:embed="rId2"/>
                <a:stretch>
                  <a:fillRect l="-249" t="-372"/>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slope</a:t>
            </a:r>
            <a:r>
              <a:rPr lang="fr-CH" sz="3200" dirty="0">
                <a:solidFill>
                  <a:schemeClr val="tx2">
                    <a:lumMod val="75000"/>
                  </a:schemeClr>
                </a:solidFill>
                <a:latin typeface="Tw Cen MT" panose="020B0602020104020603" pitchFamily="34" charset="0"/>
              </a:rPr>
              <a:t> model</a:t>
            </a:r>
            <a:endParaRPr lang="en-GB" sz="3200" dirty="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51C2E932-431F-4FC6-AAC5-A5DA76215AB2}"/>
                  </a:ext>
                </a:extLst>
              </p:cNvPr>
              <p:cNvGraphicFramePr>
                <a:graphicFrameLocks noGrp="1"/>
              </p:cNvGraphicFramePr>
              <p:nvPr>
                <p:extLst>
                  <p:ext uri="{D42A27DB-BD31-4B8C-83A1-F6EECF244321}">
                    <p14:modId xmlns:p14="http://schemas.microsoft.com/office/powerpoint/2010/main" val="1814279061"/>
                  </p:ext>
                </p:extLst>
              </p:nvPr>
            </p:nvGraphicFramePr>
            <p:xfrm>
              <a:off x="6571252" y="5185994"/>
              <a:ext cx="1901012" cy="1036916"/>
            </p:xfrm>
            <a:graphic>
              <a:graphicData uri="http://schemas.openxmlformats.org/drawingml/2006/table">
                <a:tbl>
                  <a:tblPr firstRow="1" bandRow="1">
                    <a:tableStyleId>{2D5ABB26-0587-4C30-8999-92F81FD0307C}</a:tableStyleId>
                  </a:tblPr>
                  <a:tblGrid>
                    <a:gridCol w="950506">
                      <a:extLst>
                        <a:ext uri="{9D8B030D-6E8A-4147-A177-3AD203B41FA5}">
                          <a16:colId xmlns:a16="http://schemas.microsoft.com/office/drawing/2014/main" val="20000"/>
                        </a:ext>
                      </a:extLst>
                    </a:gridCol>
                    <a:gridCol w="950506">
                      <a:extLst>
                        <a:ext uri="{9D8B030D-6E8A-4147-A177-3AD203B41FA5}">
                          <a16:colId xmlns:a16="http://schemas.microsoft.com/office/drawing/2014/main" val="20001"/>
                        </a:ext>
                      </a:extLst>
                    </a:gridCol>
                  </a:tblGrid>
                  <a:tr h="518458">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1" i="1" smtClean="0">
                                        <a:solidFill>
                                          <a:schemeClr val="accent1">
                                            <a:lumMod val="75000"/>
                                          </a:schemeClr>
                                        </a:solidFill>
                                        <a:latin typeface="Cambria Math" panose="02040503050406030204" pitchFamily="18" charset="0"/>
                                      </a:rPr>
                                    </m:ctrlPr>
                                  </m:sSubSupPr>
                                  <m:e>
                                    <m:r>
                                      <a:rPr lang="en-GB" sz="1600" b="1" i="1">
                                        <a:solidFill>
                                          <a:schemeClr val="accent1">
                                            <a:lumMod val="75000"/>
                                          </a:schemeClr>
                                        </a:solidFill>
                                        <a:latin typeface="Cambria Math" panose="02040503050406030204" pitchFamily="18" charset="0"/>
                                      </a:rPr>
                                      <m:t>𝝈</m:t>
                                    </m:r>
                                  </m:e>
                                  <m:sub>
                                    <m:r>
                                      <a:rPr lang="en-GB" sz="1600" b="1" i="0">
                                        <a:solidFill>
                                          <a:schemeClr val="accent1">
                                            <a:lumMod val="75000"/>
                                          </a:schemeClr>
                                        </a:solidFill>
                                        <a:latin typeface="Cambria Math" panose="02040503050406030204" pitchFamily="18" charset="0"/>
                                      </a:rPr>
                                      <m:t>𝐛</m:t>
                                    </m:r>
                                    <m:r>
                                      <a:rPr lang="fr-CH" sz="1600" b="1" i="0" smtClean="0">
                                        <a:solidFill>
                                          <a:schemeClr val="accent1">
                                            <a:lumMod val="75000"/>
                                          </a:schemeClr>
                                        </a:solidFill>
                                        <a:latin typeface="Cambria Math"/>
                                      </a:rPr>
                                      <m:t>𝟎</m:t>
                                    </m:r>
                                  </m:sub>
                                  <m:sup>
                                    <m:r>
                                      <a:rPr lang="en-GB" sz="1600" b="1" i="1">
                                        <a:solidFill>
                                          <a:schemeClr val="accent1">
                                            <a:lumMod val="75000"/>
                                          </a:schemeClr>
                                        </a:solidFill>
                                        <a:latin typeface="Cambria Math" panose="02040503050406030204" pitchFamily="18" charset="0"/>
                                      </a:rPr>
                                      <m:t>𝟐</m:t>
                                    </m:r>
                                  </m:sup>
                                </m:sSubSup>
                              </m:oMath>
                            </m:oMathPara>
                          </a14:m>
                          <a:endParaRPr lang="nl-BE" sz="1600" b="1" i="1" dirty="0">
                            <a:solidFill>
                              <a:schemeClr val="tx1"/>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i="1" smtClean="0">
                                        <a:solidFill>
                                          <a:schemeClr val="bg1">
                                            <a:lumMod val="65000"/>
                                          </a:schemeClr>
                                        </a:solidFill>
                                        <a:latin typeface="Cambria Math" panose="02040503050406030204" pitchFamily="18" charset="0"/>
                                      </a:rPr>
                                    </m:ctrlPr>
                                  </m:sSubSupPr>
                                  <m:e>
                                    <m:r>
                                      <a:rPr lang="en-GB" sz="1600" i="1">
                                        <a:solidFill>
                                          <a:schemeClr val="bg1">
                                            <a:lumMod val="65000"/>
                                          </a:schemeClr>
                                        </a:solidFill>
                                        <a:latin typeface="Cambria Math" panose="02040503050406030204" pitchFamily="18" charset="0"/>
                                      </a:rPr>
                                      <m:t>𝜎</m:t>
                                    </m:r>
                                  </m:e>
                                  <m:sub>
                                    <m:r>
                                      <m:rPr>
                                        <m:sty m:val="p"/>
                                      </m:rPr>
                                      <a:rPr lang="en-GB" sz="1600" i="0">
                                        <a:solidFill>
                                          <a:schemeClr val="bg1">
                                            <a:lumMod val="65000"/>
                                          </a:schemeClr>
                                        </a:solidFill>
                                        <a:latin typeface="Cambria Math" panose="02040503050406030204" pitchFamily="18" charset="0"/>
                                      </a:rPr>
                                      <m:t>b</m:t>
                                    </m:r>
                                    <m:r>
                                      <a:rPr lang="fr-CH" sz="1600" i="0">
                                        <a:solidFill>
                                          <a:schemeClr val="bg1">
                                            <a:lumMod val="65000"/>
                                          </a:schemeClr>
                                        </a:solidFill>
                                        <a:latin typeface="Cambria Math"/>
                                      </a:rPr>
                                      <m:t>0</m:t>
                                    </m:r>
                                    <m:r>
                                      <a:rPr lang="fr-CH" sz="1600" b="0" i="0" smtClean="0">
                                        <a:solidFill>
                                          <a:schemeClr val="bg1">
                                            <a:lumMod val="65000"/>
                                          </a:schemeClr>
                                        </a:solidFill>
                                        <a:latin typeface="Cambria Math"/>
                                      </a:rPr>
                                      <m:t>,</m:t>
                                    </m:r>
                                    <m:r>
                                      <m:rPr>
                                        <m:sty m:val="p"/>
                                      </m:rPr>
                                      <a:rPr lang="fr-CH" sz="1600" b="0" i="0" smtClean="0">
                                        <a:solidFill>
                                          <a:schemeClr val="bg1">
                                            <a:lumMod val="65000"/>
                                          </a:schemeClr>
                                        </a:solidFill>
                                        <a:latin typeface="Cambria Math"/>
                                      </a:rPr>
                                      <m:t>b</m:t>
                                    </m:r>
                                    <m:r>
                                      <a:rPr lang="fr-CH" sz="1600" b="0" i="0" smtClean="0">
                                        <a:solidFill>
                                          <a:schemeClr val="bg1">
                                            <a:lumMod val="65000"/>
                                          </a:schemeClr>
                                        </a:solidFill>
                                        <a:latin typeface="Cambria Math"/>
                                      </a:rPr>
                                      <m:t>1</m:t>
                                    </m:r>
                                  </m:sub>
                                  <m:sup/>
                                </m:sSubSup>
                              </m:oMath>
                            </m:oMathPara>
                          </a14:m>
                          <a:endParaRPr lang="nl-BE" sz="1600" b="0" dirty="0">
                            <a:solidFill>
                              <a:schemeClr val="tx1"/>
                            </a:solidFill>
                            <a:latin typeface="Times New Roman" panose="02020603050405020304" pitchFamily="18" charset="0"/>
                            <a:cs typeface="Times New Roman" panose="02020603050405020304" pitchFamily="18" charset="0"/>
                          </a:endParaRPr>
                        </a:p>
                      </a:txBody>
                      <a:tcPr anchor="ctr">
                        <a:lnL>
                          <a:noFill/>
                        </a:lnL>
                        <a:lnR w="1905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518458">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1" i="1" smtClean="0">
                                        <a:solidFill>
                                          <a:schemeClr val="accent6">
                                            <a:lumMod val="50000"/>
                                          </a:schemeClr>
                                        </a:solidFill>
                                        <a:latin typeface="Cambria Math" panose="02040503050406030204" pitchFamily="18" charset="0"/>
                                      </a:rPr>
                                    </m:ctrlPr>
                                  </m:sSubSupPr>
                                  <m:e>
                                    <m:r>
                                      <a:rPr lang="en-GB" sz="1600" b="1" i="1">
                                        <a:solidFill>
                                          <a:schemeClr val="accent6">
                                            <a:lumMod val="50000"/>
                                          </a:schemeClr>
                                        </a:solidFill>
                                        <a:latin typeface="Cambria Math" panose="02040503050406030204" pitchFamily="18" charset="0"/>
                                      </a:rPr>
                                      <m:t>𝝈</m:t>
                                    </m:r>
                                  </m:e>
                                  <m:sub>
                                    <m:r>
                                      <a:rPr lang="en-GB" sz="1600" b="1" i="0">
                                        <a:solidFill>
                                          <a:schemeClr val="accent6">
                                            <a:lumMod val="50000"/>
                                          </a:schemeClr>
                                        </a:solidFill>
                                        <a:latin typeface="Cambria Math" panose="02040503050406030204" pitchFamily="18" charset="0"/>
                                      </a:rPr>
                                      <m:t>𝐛</m:t>
                                    </m:r>
                                    <m:r>
                                      <a:rPr lang="fr-CH" sz="1600" b="1" i="0">
                                        <a:solidFill>
                                          <a:schemeClr val="accent6">
                                            <a:lumMod val="50000"/>
                                          </a:schemeClr>
                                        </a:solidFill>
                                        <a:latin typeface="Cambria Math"/>
                                      </a:rPr>
                                      <m:t>𝟎</m:t>
                                    </m:r>
                                    <m:r>
                                      <a:rPr lang="fr-CH" sz="1600" b="1" i="0" smtClean="0">
                                        <a:solidFill>
                                          <a:schemeClr val="accent6">
                                            <a:lumMod val="50000"/>
                                          </a:schemeClr>
                                        </a:solidFill>
                                        <a:latin typeface="Cambria Math"/>
                                      </a:rPr>
                                      <m:t>,</m:t>
                                    </m:r>
                                    <m:r>
                                      <a:rPr lang="fr-CH" sz="1600" b="1" i="0" smtClean="0">
                                        <a:solidFill>
                                          <a:schemeClr val="accent6">
                                            <a:lumMod val="50000"/>
                                          </a:schemeClr>
                                        </a:solidFill>
                                        <a:latin typeface="Cambria Math"/>
                                      </a:rPr>
                                      <m:t>𝐛𝟏</m:t>
                                    </m:r>
                                  </m:sub>
                                  <m:sup/>
                                </m:sSubSup>
                              </m:oMath>
                            </m:oMathPara>
                          </a14:m>
                          <a:endParaRPr lang="nl-BE" sz="1600" b="1" dirty="0">
                            <a:solidFill>
                              <a:schemeClr val="accent6">
                                <a:lumMod val="75000"/>
                              </a:schemeClr>
                            </a:solidFill>
                            <a:latin typeface="Times New Roman" panose="02020603050405020304" pitchFamily="18" charset="0"/>
                            <a:cs typeface="Times New Roman" panose="02020603050405020304" pitchFamily="18" charset="0"/>
                          </a:endParaRPr>
                        </a:p>
                      </a:txBody>
                      <a:tcPr anchor="ctr">
                        <a:lnL w="1905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tc>
                      <a:txBody>
                        <a:bodyPr/>
                        <a:lstStyle/>
                        <a:p>
                          <a:pPr algn="ctr"/>
                          <a14:m>
                            <m:oMathPara xmlns:m="http://schemas.openxmlformats.org/officeDocument/2006/math">
                              <m:oMathParaPr>
                                <m:jc m:val="centerGroup"/>
                              </m:oMathParaPr>
                              <m:oMath xmlns:m="http://schemas.openxmlformats.org/officeDocument/2006/math">
                                <m:sSubSup>
                                  <m:sSubSupPr>
                                    <m:ctrlPr>
                                      <a:rPr lang="en-GB" sz="1600" b="1" i="1" kern="1200" smtClean="0">
                                        <a:solidFill>
                                          <a:schemeClr val="accent1">
                                            <a:lumMod val="75000"/>
                                          </a:schemeClr>
                                        </a:solidFill>
                                        <a:latin typeface="Cambria Math" panose="02040503050406030204" pitchFamily="18" charset="0"/>
                                        <a:ea typeface="+mn-ea"/>
                                        <a:cs typeface="+mn-cs"/>
                                      </a:rPr>
                                    </m:ctrlPr>
                                  </m:sSubSupPr>
                                  <m:e>
                                    <m:r>
                                      <a:rPr lang="en-GB" sz="1600" b="1" i="1" kern="1200">
                                        <a:solidFill>
                                          <a:schemeClr val="accent1">
                                            <a:lumMod val="75000"/>
                                          </a:schemeClr>
                                        </a:solidFill>
                                        <a:latin typeface="Cambria Math"/>
                                        <a:ea typeface="+mn-ea"/>
                                        <a:cs typeface="+mn-cs"/>
                                      </a:rPr>
                                      <m:t>𝝈</m:t>
                                    </m:r>
                                  </m:e>
                                  <m:sub>
                                    <m:r>
                                      <a:rPr lang="en-GB" sz="1600" b="1" i="0" kern="1200">
                                        <a:solidFill>
                                          <a:schemeClr val="accent1">
                                            <a:lumMod val="75000"/>
                                          </a:schemeClr>
                                        </a:solidFill>
                                        <a:latin typeface="Cambria Math"/>
                                        <a:ea typeface="+mn-ea"/>
                                        <a:cs typeface="+mn-cs"/>
                                      </a:rPr>
                                      <m:t>𝐛</m:t>
                                    </m:r>
                                    <m:r>
                                      <a:rPr lang="fr-CH" sz="1600" b="1" i="0" kern="1200" smtClean="0">
                                        <a:solidFill>
                                          <a:schemeClr val="accent1">
                                            <a:lumMod val="75000"/>
                                          </a:schemeClr>
                                        </a:solidFill>
                                        <a:latin typeface="Cambria Math"/>
                                        <a:ea typeface="+mn-ea"/>
                                        <a:cs typeface="+mn-cs"/>
                                      </a:rPr>
                                      <m:t>𝟏</m:t>
                                    </m:r>
                                  </m:sub>
                                  <m:sup>
                                    <m:r>
                                      <a:rPr lang="en-GB" sz="1600" b="1" i="1" kern="1200">
                                        <a:solidFill>
                                          <a:schemeClr val="accent1">
                                            <a:lumMod val="75000"/>
                                          </a:schemeClr>
                                        </a:solidFill>
                                        <a:latin typeface="Cambria Math"/>
                                        <a:ea typeface="+mn-ea"/>
                                        <a:cs typeface="+mn-cs"/>
                                      </a:rPr>
                                      <m:t>𝟐</m:t>
                                    </m:r>
                                  </m:sup>
                                </m:sSubSup>
                              </m:oMath>
                            </m:oMathPara>
                          </a14:m>
                          <a:endParaRPr lang="nl-BE" sz="1600" b="1" i="1" kern="1200" dirty="0">
                            <a:solidFill>
                              <a:schemeClr val="tx2">
                                <a:lumMod val="60000"/>
                                <a:lumOff val="40000"/>
                              </a:schemeClr>
                            </a:solidFill>
                            <a:latin typeface="Cambria Math"/>
                            <a:ea typeface="+mn-ea"/>
                            <a:cs typeface="+mn-cs"/>
                          </a:endParaRPr>
                        </a:p>
                      </a:txBody>
                      <a:tcPr anchor="ctr">
                        <a:lnL>
                          <a:noFill/>
                        </a:lnL>
                        <a:lnR w="190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mc:Choice>
        <mc:Fallback xmlns="">
          <p:graphicFrame>
            <p:nvGraphicFramePr>
              <p:cNvPr id="5" name="Table 4">
                <a:extLst>
                  <a:ext uri="{FF2B5EF4-FFF2-40B4-BE49-F238E27FC236}">
                    <a16:creationId xmlns:a16="http://schemas.microsoft.com/office/drawing/2014/main" id="{51C2E932-431F-4FC6-AAC5-A5DA76215AB2}"/>
                  </a:ext>
                </a:extLst>
              </p:cNvPr>
              <p:cNvGraphicFramePr>
                <a:graphicFrameLocks noGrp="1"/>
              </p:cNvGraphicFramePr>
              <p:nvPr>
                <p:extLst>
                  <p:ext uri="{D42A27DB-BD31-4B8C-83A1-F6EECF244321}">
                    <p14:modId xmlns:p14="http://schemas.microsoft.com/office/powerpoint/2010/main" val="1814279061"/>
                  </p:ext>
                </p:extLst>
              </p:nvPr>
            </p:nvGraphicFramePr>
            <p:xfrm>
              <a:off x="6571252" y="5185994"/>
              <a:ext cx="1901012" cy="1036916"/>
            </p:xfrm>
            <a:graphic>
              <a:graphicData uri="http://schemas.openxmlformats.org/drawingml/2006/table">
                <a:tbl>
                  <a:tblPr firstRow="1" bandRow="1">
                    <a:tableStyleId>{2D5ABB26-0587-4C30-8999-92F81FD0307C}</a:tableStyleId>
                  </a:tblPr>
                  <a:tblGrid>
                    <a:gridCol w="950506">
                      <a:extLst>
                        <a:ext uri="{9D8B030D-6E8A-4147-A177-3AD203B41FA5}">
                          <a16:colId xmlns:a16="http://schemas.microsoft.com/office/drawing/2014/main" val="20000"/>
                        </a:ext>
                      </a:extLst>
                    </a:gridCol>
                    <a:gridCol w="950506">
                      <a:extLst>
                        <a:ext uri="{9D8B030D-6E8A-4147-A177-3AD203B41FA5}">
                          <a16:colId xmlns:a16="http://schemas.microsoft.com/office/drawing/2014/main" val="20001"/>
                        </a:ext>
                      </a:extLst>
                    </a:gridCol>
                  </a:tblGrid>
                  <a:tr h="518458">
                    <a:tc>
                      <a:txBody>
                        <a:bodyPr/>
                        <a:lstStyle/>
                        <a:p>
                          <a:endParaRPr lang="en-US"/>
                        </a:p>
                      </a:txBody>
                      <a:tcPr anchor="ctr">
                        <a:lnL w="19050" cap="flat" cmpd="sng" algn="ctr">
                          <a:solidFill>
                            <a:schemeClr val="tx1"/>
                          </a:solidFill>
                          <a:prstDash val="solid"/>
                          <a:round/>
                          <a:headEnd type="none" w="med" len="med"/>
                          <a:tailEnd type="none" w="med" len="med"/>
                        </a:lnL>
                        <a:lnR>
                          <a:noFill/>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blipFill>
                          <a:blip r:embed="rId3"/>
                          <a:stretch>
                            <a:fillRect l="-637" r="-100637" b="-101163"/>
                          </a:stretch>
                        </a:blipFill>
                      </a:tcPr>
                    </a:tc>
                    <a:tc>
                      <a:txBody>
                        <a:bodyPr/>
                        <a:lstStyle/>
                        <a:p>
                          <a:endParaRPr lang="en-US"/>
                        </a:p>
                      </a:txBody>
                      <a:tcPr anchor="ctr">
                        <a:lnL>
                          <a:noFill/>
                        </a:lnL>
                        <a:lnR w="19050" cap="flat" cmpd="sng" algn="ctr">
                          <a:solidFill>
                            <a:schemeClr val="tx1"/>
                          </a:solidFill>
                          <a:prstDash val="solid"/>
                          <a:round/>
                          <a:headEnd type="none" w="med" len="med"/>
                          <a:tailEnd type="none" w="med" len="med"/>
                        </a:lnR>
                        <a:lnT w="12700" cap="flat" cmpd="sng" algn="ctr">
                          <a:noFill/>
                          <a:prstDash val="sysDot"/>
                          <a:round/>
                          <a:headEnd type="none" w="med" len="med"/>
                          <a:tailEnd type="none" w="med" len="med"/>
                        </a:lnT>
                        <a:lnB>
                          <a:noFill/>
                        </a:lnB>
                        <a:lnTlToBr w="12700" cmpd="sng">
                          <a:noFill/>
                          <a:prstDash val="solid"/>
                        </a:lnTlToBr>
                        <a:lnBlToTr w="12700" cmpd="sng">
                          <a:noFill/>
                          <a:prstDash val="solid"/>
                        </a:lnBlToTr>
                        <a:blipFill>
                          <a:blip r:embed="rId3"/>
                          <a:stretch>
                            <a:fillRect l="-101282" r="-1282" b="-101163"/>
                          </a:stretch>
                        </a:blipFill>
                      </a:tcPr>
                    </a:tc>
                    <a:extLst>
                      <a:ext uri="{0D108BD9-81ED-4DB2-BD59-A6C34878D82A}">
                        <a16:rowId xmlns:a16="http://schemas.microsoft.com/office/drawing/2014/main" val="10000"/>
                      </a:ext>
                    </a:extLst>
                  </a:tr>
                  <a:tr h="518458">
                    <a:tc>
                      <a:txBody>
                        <a:bodyPr/>
                        <a:lstStyle/>
                        <a:p>
                          <a:endParaRPr lang="en-US"/>
                        </a:p>
                      </a:txBody>
                      <a:tcPr anchor="ctr">
                        <a:lnL w="1905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blipFill>
                          <a:blip r:embed="rId3"/>
                          <a:stretch>
                            <a:fillRect l="-637" t="-101176" r="-100637" b="-2353"/>
                          </a:stretch>
                        </a:blipFill>
                      </a:tcPr>
                    </a:tc>
                    <a:tc>
                      <a:txBody>
                        <a:bodyPr/>
                        <a:lstStyle/>
                        <a:p>
                          <a:endParaRPr lang="en-US"/>
                        </a:p>
                      </a:txBody>
                      <a:tcPr anchor="ctr">
                        <a:lnL>
                          <a:noFill/>
                        </a:lnL>
                        <a:lnR w="190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blipFill>
                          <a:blip r:embed="rId3"/>
                          <a:stretch>
                            <a:fillRect l="-101282" t="-101176" r="-1282" b="-2353"/>
                          </a:stretch>
                        </a:blipFill>
                      </a:tcPr>
                    </a:tc>
                    <a:extLst>
                      <a:ext uri="{0D108BD9-81ED-4DB2-BD59-A6C34878D82A}">
                        <a16:rowId xmlns:a16="http://schemas.microsoft.com/office/drawing/2014/main" val="10001"/>
                      </a:ext>
                    </a:extLst>
                  </a:tr>
                </a:tbl>
              </a:graphicData>
            </a:graphic>
          </p:graphicFrame>
        </mc:Fallback>
      </mc:AlternateContent>
      <p:sp>
        <p:nvSpPr>
          <p:cNvPr id="7" name="Rectangle 6">
            <a:extLst>
              <a:ext uri="{FF2B5EF4-FFF2-40B4-BE49-F238E27FC236}">
                <a16:creationId xmlns:a16="http://schemas.microsoft.com/office/drawing/2014/main" id="{90A6DBF1-62D4-41A2-A2B9-8F16219B7293}"/>
              </a:ext>
            </a:extLst>
          </p:cNvPr>
          <p:cNvSpPr/>
          <p:nvPr/>
        </p:nvSpPr>
        <p:spPr>
          <a:xfrm>
            <a:off x="5372012" y="5474026"/>
            <a:ext cx="1127232" cy="369332"/>
          </a:xfrm>
          <a:prstGeom prst="rect">
            <a:avLst/>
          </a:prstGeom>
        </p:spPr>
        <p:txBody>
          <a:bodyPr wrap="none">
            <a:spAutoFit/>
          </a:bodyPr>
          <a:lstStyle/>
          <a:p>
            <a:r>
              <a:rPr lang="fr-CH">
                <a:latin typeface="Times New Roman" panose="02020603050405020304" pitchFamily="18" charset="0"/>
                <a:cs typeface="Times New Roman" panose="02020603050405020304" pitchFamily="18" charset="0"/>
              </a:rPr>
              <a:t>Cov(</a:t>
            </a:r>
            <a:r>
              <a:rPr lang="fr-CH" i="1">
                <a:latin typeface="Times New Roman" panose="02020603050405020304" pitchFamily="18" charset="0"/>
                <a:cs typeface="Times New Roman" panose="02020603050405020304" pitchFamily="18" charset="0"/>
              </a:rPr>
              <a:t>b</a:t>
            </a:r>
            <a:r>
              <a:rPr lang="fr-CH" i="1" baseline="-25000">
                <a:latin typeface="Times New Roman" panose="02020603050405020304" pitchFamily="18" charset="0"/>
                <a:cs typeface="Times New Roman" panose="02020603050405020304" pitchFamily="18" charset="0"/>
              </a:rPr>
              <a:t>i</a:t>
            </a:r>
            <a:r>
              <a:rPr lang="fr-CH">
                <a:latin typeface="Times New Roman" panose="02020603050405020304" pitchFamily="18" charset="0"/>
                <a:cs typeface="Times New Roman" panose="02020603050405020304" pitchFamily="18" charset="0"/>
              </a:rPr>
              <a:t>) = </a:t>
            </a:r>
            <a:endParaRPr lang="en-GB">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3872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Let us backtrack for a moment</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92FD5F5-028F-47C1-816C-5B3914ABA48A}"/>
              </a:ext>
            </a:extLst>
          </p:cNvPr>
          <p:cNvSpPr/>
          <p:nvPr/>
        </p:nvSpPr>
        <p:spPr>
          <a:xfrm>
            <a:off x="3922122" y="2204864"/>
            <a:ext cx="72008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C7B52781-1033-4746-BFC9-51603099113B}"/>
              </a:ext>
            </a:extLst>
          </p:cNvPr>
          <p:cNvSpPr/>
          <p:nvPr/>
        </p:nvSpPr>
        <p:spPr>
          <a:xfrm>
            <a:off x="6941468" y="2852936"/>
            <a:ext cx="720080" cy="648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9" name="Content Placeholder 3">
            <a:extLst>
              <a:ext uri="{FF2B5EF4-FFF2-40B4-BE49-F238E27FC236}">
                <a16:creationId xmlns:a16="http://schemas.microsoft.com/office/drawing/2014/main" id="{BB6066F1-9043-4E49-AF3C-2812435D4866}"/>
              </a:ext>
            </a:extLst>
          </p:cNvPr>
          <p:cNvGraphicFramePr>
            <a:graphicFrameLocks/>
          </p:cNvGraphicFramePr>
          <p:nvPr>
            <p:extLst>
              <p:ext uri="{D42A27DB-BD31-4B8C-83A1-F6EECF244321}">
                <p14:modId xmlns:p14="http://schemas.microsoft.com/office/powerpoint/2010/main" val="2042155587"/>
              </p:ext>
            </p:extLst>
          </p:nvPr>
        </p:nvGraphicFramePr>
        <p:xfrm>
          <a:off x="2063552" y="2420888"/>
          <a:ext cx="3425792" cy="3225948"/>
        </p:xfrm>
        <a:graphic>
          <a:graphicData uri="http://schemas.openxmlformats.org/drawingml/2006/table">
            <a:tbl>
              <a:tblPr firstRow="1" bandRow="1">
                <a:tableStyleId>{2D5ABB26-0587-4C30-8999-92F81FD0307C}</a:tableStyleId>
              </a:tblPr>
              <a:tblGrid>
                <a:gridCol w="856448">
                  <a:extLst>
                    <a:ext uri="{9D8B030D-6E8A-4147-A177-3AD203B41FA5}">
                      <a16:colId xmlns:a16="http://schemas.microsoft.com/office/drawing/2014/main" val="20000"/>
                    </a:ext>
                  </a:extLst>
                </a:gridCol>
                <a:gridCol w="856448">
                  <a:extLst>
                    <a:ext uri="{9D8B030D-6E8A-4147-A177-3AD203B41FA5}">
                      <a16:colId xmlns:a16="http://schemas.microsoft.com/office/drawing/2014/main" val="20001"/>
                    </a:ext>
                  </a:extLst>
                </a:gridCol>
                <a:gridCol w="856448">
                  <a:extLst>
                    <a:ext uri="{9D8B030D-6E8A-4147-A177-3AD203B41FA5}">
                      <a16:colId xmlns:a16="http://schemas.microsoft.com/office/drawing/2014/main" val="20002"/>
                    </a:ext>
                  </a:extLst>
                </a:gridCol>
                <a:gridCol w="856448">
                  <a:extLst>
                    <a:ext uri="{9D8B030D-6E8A-4147-A177-3AD203B41FA5}">
                      <a16:colId xmlns:a16="http://schemas.microsoft.com/office/drawing/2014/main" val="20003"/>
                    </a:ext>
                  </a:extLst>
                </a:gridCol>
              </a:tblGrid>
              <a:tr h="268829">
                <a:tc>
                  <a:txBody>
                    <a:bodyPr/>
                    <a:lstStyle/>
                    <a:p>
                      <a:pPr algn="ctr"/>
                      <a:r>
                        <a:rPr lang="nl-BE" sz="1100" b="1">
                          <a:latin typeface="Calibri Light" panose="020F0302020204030204" pitchFamily="34" charset="0"/>
                          <a:cs typeface="Calibri Light" panose="020F0302020204030204" pitchFamily="34" charset="0"/>
                        </a:rPr>
                        <a:t>Obs.</a:t>
                      </a:r>
                      <a:endParaRPr lang="nl-BE" sz="1100" b="1" dirty="0">
                        <a:latin typeface="Calibri Light" panose="020F0302020204030204" pitchFamily="34" charset="0"/>
                        <a:cs typeface="Calibri Light" panose="020F0302020204030204" pitchFamily="34"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b="1" dirty="0">
                          <a:latin typeface="Calibri Light" panose="020F0302020204030204" pitchFamily="34" charset="0"/>
                          <a:cs typeface="Calibri Light" panose="020F0302020204030204" pitchFamily="34" charset="0"/>
                        </a:rPr>
                        <a:t>Subject</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b="1">
                          <a:latin typeface="Calibri Light" panose="020F0302020204030204" pitchFamily="34" charset="0"/>
                          <a:cs typeface="Calibri Light" panose="020F0302020204030204" pitchFamily="34" charset="0"/>
                        </a:rPr>
                        <a:t>Throw</a:t>
                      </a:r>
                      <a:endParaRPr lang="nl-BE" sz="1100" b="1" dirty="0">
                        <a:latin typeface="Calibri Light" panose="020F0302020204030204" pitchFamily="34" charset="0"/>
                        <a:cs typeface="Calibri Light" panose="020F0302020204030204" pitchFamily="34"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b="1">
                          <a:latin typeface="Calibri Light" panose="020F0302020204030204" pitchFamily="34" charset="0"/>
                          <a:cs typeface="Calibri Light" panose="020F0302020204030204" pitchFamily="34" charset="0"/>
                        </a:rPr>
                        <a:t>Points</a:t>
                      </a:r>
                      <a:endParaRPr lang="nl-BE" sz="1100" b="1" dirty="0">
                        <a:latin typeface="Calibri Light" panose="020F0302020204030204" pitchFamily="34" charset="0"/>
                        <a:cs typeface="Calibri Light" panose="020F0302020204030204" pitchFamily="34"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8829">
                <a:tc>
                  <a:txBody>
                    <a:bodyPr/>
                    <a:lstStyle/>
                    <a:p>
                      <a:pPr algn="ctr"/>
                      <a:r>
                        <a:rPr lang="nl-BE" sz="1100" dirty="0">
                          <a:latin typeface="Calibri Light" panose="020F0302020204030204" pitchFamily="34" charset="0"/>
                          <a:cs typeface="Calibri Light" panose="020F0302020204030204" pitchFamily="34" charset="0"/>
                        </a:rPr>
                        <a:t>1</a:t>
                      </a:r>
                    </a:p>
                  </a:txBody>
                  <a:tcPr>
                    <a:lnT w="12700" cap="flat" cmpd="sng" algn="ctr">
                      <a:solidFill>
                        <a:schemeClr val="tx1"/>
                      </a:solidFill>
                      <a:prstDash val="solid"/>
                      <a:round/>
                      <a:headEnd type="none" w="med" len="med"/>
                      <a:tailEnd type="none" w="med" len="med"/>
                    </a:lnT>
                  </a:tcPr>
                </a:tc>
                <a:tc>
                  <a:txBody>
                    <a:bodyPr/>
                    <a:lstStyle/>
                    <a:p>
                      <a:pPr algn="ctr"/>
                      <a:r>
                        <a:rPr lang="nl-BE" sz="1100">
                          <a:latin typeface="Calibri Light" panose="020F0302020204030204" pitchFamily="34" charset="0"/>
                          <a:cs typeface="Calibri Light" panose="020F0302020204030204" pitchFamily="34" charset="0"/>
                        </a:rPr>
                        <a:t>Batman</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nl-BE" sz="1100" dirty="0">
                          <a:latin typeface="Calibri Light" panose="020F0302020204030204" pitchFamily="34" charset="0"/>
                          <a:cs typeface="Calibri Light" panose="020F0302020204030204" pitchFamily="34" charset="0"/>
                        </a:rPr>
                        <a:t>T1</a:t>
                      </a:r>
                    </a:p>
                  </a:txBody>
                  <a:tcPr>
                    <a:lnT w="12700" cap="flat" cmpd="sng" algn="ctr">
                      <a:solidFill>
                        <a:schemeClr val="tx1"/>
                      </a:solidFill>
                      <a:prstDash val="solid"/>
                      <a:round/>
                      <a:headEnd type="none" w="med" len="med"/>
                      <a:tailEnd type="none" w="med" len="med"/>
                    </a:lnT>
                  </a:tcPr>
                </a:tc>
                <a:tc>
                  <a:txBody>
                    <a:bodyPr/>
                    <a:lstStyle/>
                    <a:p>
                      <a:pPr algn="ctr"/>
                      <a:r>
                        <a:rPr lang="nl-BE" sz="1100">
                          <a:latin typeface="Calibri Light" panose="020F0302020204030204" pitchFamily="34" charset="0"/>
                          <a:cs typeface="Calibri Light" panose="020F0302020204030204" pitchFamily="34" charset="0"/>
                        </a:rPr>
                        <a:t>60</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68829">
                <a:tc>
                  <a:txBody>
                    <a:bodyPr/>
                    <a:lstStyle/>
                    <a:p>
                      <a:pPr algn="ctr"/>
                      <a:r>
                        <a:rPr lang="nl-BE" sz="1100" dirty="0">
                          <a:latin typeface="Calibri Light" panose="020F0302020204030204" pitchFamily="34" charset="0"/>
                          <a:cs typeface="Calibri Light" panose="020F0302020204030204" pitchFamily="34" charset="0"/>
                        </a:rPr>
                        <a:t>2</a:t>
                      </a:r>
                    </a:p>
                  </a:txBody>
                  <a:tcPr/>
                </a:tc>
                <a:tc>
                  <a:txBody>
                    <a:bodyPr/>
                    <a:lstStyle/>
                    <a:p>
                      <a:pPr algn="ctr"/>
                      <a:r>
                        <a:rPr lang="nl-BE" sz="1100">
                          <a:latin typeface="Calibri Light" panose="020F0302020204030204" pitchFamily="34" charset="0"/>
                          <a:cs typeface="Calibri Light" panose="020F0302020204030204" pitchFamily="34" charset="0"/>
                        </a:rPr>
                        <a:t>Batman</a:t>
                      </a:r>
                      <a:endParaRPr lang="nl-BE" sz="1100" dirty="0">
                        <a:latin typeface="Calibri Light" panose="020F0302020204030204" pitchFamily="34" charset="0"/>
                        <a:cs typeface="Calibri Light" panose="020F0302020204030204" pitchFamily="34" charset="0"/>
                      </a:endParaRPr>
                    </a:p>
                  </a:txBody>
                  <a:tcPr/>
                </a:tc>
                <a:tc>
                  <a:txBody>
                    <a:bodyPr/>
                    <a:lstStyle/>
                    <a:p>
                      <a:pPr algn="ctr"/>
                      <a:r>
                        <a:rPr lang="nl-BE" sz="1100" dirty="0">
                          <a:latin typeface="Calibri Light" panose="020F0302020204030204" pitchFamily="34" charset="0"/>
                          <a:cs typeface="Calibri Light" panose="020F0302020204030204" pitchFamily="34" charset="0"/>
                        </a:rPr>
                        <a:t>T2</a:t>
                      </a:r>
                    </a:p>
                  </a:txBody>
                  <a:tcPr/>
                </a:tc>
                <a:tc>
                  <a:txBody>
                    <a:bodyPr/>
                    <a:lstStyle/>
                    <a:p>
                      <a:pPr algn="ctr"/>
                      <a:r>
                        <a:rPr lang="nl-BE" sz="1100">
                          <a:latin typeface="Calibri Light" panose="020F0302020204030204" pitchFamily="34" charset="0"/>
                          <a:cs typeface="Calibri Light" panose="020F0302020204030204" pitchFamily="34" charset="0"/>
                        </a:rPr>
                        <a:t>40</a:t>
                      </a:r>
                      <a:endParaRPr lang="nl-BE" sz="11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2"/>
                  </a:ext>
                </a:extLst>
              </a:tr>
              <a:tr h="268829">
                <a:tc>
                  <a:txBody>
                    <a:bodyPr/>
                    <a:lstStyle/>
                    <a:p>
                      <a:pPr algn="ctr"/>
                      <a:r>
                        <a:rPr lang="nl-BE" sz="1100" dirty="0">
                          <a:latin typeface="Calibri Light" panose="020F0302020204030204" pitchFamily="34" charset="0"/>
                          <a:cs typeface="Calibri Light" panose="020F0302020204030204" pitchFamily="34" charset="0"/>
                        </a:rPr>
                        <a:t>3</a:t>
                      </a: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Batman</a:t>
                      </a:r>
                      <a:endParaRPr lang="nl-BE" sz="1100" dirty="0">
                        <a:latin typeface="Calibri Light" panose="020F0302020204030204" pitchFamily="34" charset="0"/>
                        <a:cs typeface="Calibri Light" panose="020F0302020204030204" pitchFamily="34" charset="0"/>
                      </a:endParaRP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100" dirty="0">
                          <a:latin typeface="Calibri Light" panose="020F0302020204030204" pitchFamily="34" charset="0"/>
                          <a:cs typeface="Calibri Light" panose="020F0302020204030204" pitchFamily="34" charset="0"/>
                        </a:rPr>
                        <a:t>T3</a:t>
                      </a: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50</a:t>
                      </a:r>
                      <a:endParaRPr lang="nl-BE" sz="1100" dirty="0">
                        <a:latin typeface="Calibri Light" panose="020F0302020204030204" pitchFamily="34" charset="0"/>
                        <a:cs typeface="Calibri Light" panose="020F0302020204030204" pitchFamily="34" charset="0"/>
                      </a:endParaRPr>
                    </a:p>
                  </a:txBody>
                  <a:tcPr>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10003"/>
                  </a:ext>
                </a:extLst>
              </a:tr>
              <a:tr h="268829">
                <a:tc>
                  <a:txBody>
                    <a:bodyPr/>
                    <a:lstStyle/>
                    <a:p>
                      <a:pPr algn="ctr"/>
                      <a:r>
                        <a:rPr lang="nl-BE" sz="1100" dirty="0">
                          <a:latin typeface="Calibri Light" panose="020F0302020204030204" pitchFamily="34" charset="0"/>
                          <a:cs typeface="Calibri Light" panose="020F0302020204030204" pitchFamily="34" charset="0"/>
                        </a:rPr>
                        <a:t>4</a:t>
                      </a:r>
                    </a:p>
                  </a:txBody>
                  <a:tcP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nl-BE" sz="1100">
                          <a:latin typeface="Calibri Light" panose="020F0302020204030204" pitchFamily="34" charset="0"/>
                          <a:cs typeface="Calibri Light" panose="020F0302020204030204" pitchFamily="34" charset="0"/>
                        </a:rPr>
                        <a:t>Hulk</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nl-BE" sz="1100" dirty="0">
                          <a:latin typeface="Calibri Light" panose="020F0302020204030204" pitchFamily="34" charset="0"/>
                          <a:cs typeface="Calibri Light" panose="020F0302020204030204" pitchFamily="34" charset="0"/>
                        </a:rPr>
                        <a:t>T1</a:t>
                      </a:r>
                    </a:p>
                  </a:txBody>
                  <a:tcP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nl-BE" sz="1100">
                          <a:latin typeface="Calibri Light" panose="020F0302020204030204" pitchFamily="34" charset="0"/>
                          <a:cs typeface="Calibri Light" panose="020F0302020204030204" pitchFamily="34" charset="0"/>
                        </a:rPr>
                        <a:t>1</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tcPr>
                </a:tc>
                <a:extLst>
                  <a:ext uri="{0D108BD9-81ED-4DB2-BD59-A6C34878D82A}">
                    <a16:rowId xmlns:a16="http://schemas.microsoft.com/office/drawing/2014/main" val="10004"/>
                  </a:ext>
                </a:extLst>
              </a:tr>
              <a:tr h="268829">
                <a:tc>
                  <a:txBody>
                    <a:bodyPr/>
                    <a:lstStyle/>
                    <a:p>
                      <a:pPr algn="ctr"/>
                      <a:r>
                        <a:rPr lang="nl-BE" sz="1100" dirty="0">
                          <a:latin typeface="Calibri Light" panose="020F0302020204030204" pitchFamily="34" charset="0"/>
                          <a:cs typeface="Calibri Light" panose="020F0302020204030204" pitchFamily="34" charset="0"/>
                        </a:rPr>
                        <a:t>5</a:t>
                      </a:r>
                    </a:p>
                  </a:txBody>
                  <a:tcPr/>
                </a:tc>
                <a:tc>
                  <a:txBody>
                    <a:bodyPr/>
                    <a:lstStyle/>
                    <a:p>
                      <a:pPr algn="ctr"/>
                      <a:r>
                        <a:rPr lang="nl-BE" sz="1100">
                          <a:latin typeface="Calibri Light" panose="020F0302020204030204" pitchFamily="34" charset="0"/>
                          <a:cs typeface="Calibri Light" panose="020F0302020204030204" pitchFamily="34" charset="0"/>
                        </a:rPr>
                        <a:t>Hulk</a:t>
                      </a:r>
                      <a:endParaRPr lang="nl-BE" sz="1100" dirty="0">
                        <a:latin typeface="Calibri Light" panose="020F0302020204030204" pitchFamily="34" charset="0"/>
                        <a:cs typeface="Calibri Light" panose="020F0302020204030204" pitchFamily="34" charset="0"/>
                      </a:endParaRPr>
                    </a:p>
                  </a:txBody>
                  <a:tcPr/>
                </a:tc>
                <a:tc>
                  <a:txBody>
                    <a:bodyPr/>
                    <a:lstStyle/>
                    <a:p>
                      <a:pPr algn="ctr"/>
                      <a:r>
                        <a:rPr lang="nl-BE" sz="1100" dirty="0">
                          <a:latin typeface="Calibri Light" panose="020F0302020204030204" pitchFamily="34" charset="0"/>
                          <a:cs typeface="Calibri Light" panose="020F0302020204030204" pitchFamily="34" charset="0"/>
                        </a:rPr>
                        <a:t>T2</a:t>
                      </a:r>
                    </a:p>
                  </a:txBody>
                  <a:tcPr/>
                </a:tc>
                <a:tc>
                  <a:txBody>
                    <a:bodyPr/>
                    <a:lstStyle/>
                    <a:p>
                      <a:pPr algn="ctr"/>
                      <a:r>
                        <a:rPr lang="nl-BE" sz="1100">
                          <a:latin typeface="Calibri Light" panose="020F0302020204030204" pitchFamily="34" charset="0"/>
                          <a:cs typeface="Calibri Light" panose="020F0302020204030204" pitchFamily="34" charset="0"/>
                        </a:rPr>
                        <a:t>10</a:t>
                      </a:r>
                      <a:endParaRPr lang="nl-BE" sz="11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5"/>
                  </a:ext>
                </a:extLst>
              </a:tr>
              <a:tr h="268829">
                <a:tc>
                  <a:txBody>
                    <a:bodyPr/>
                    <a:lstStyle/>
                    <a:p>
                      <a:pPr algn="ctr"/>
                      <a:r>
                        <a:rPr lang="nl-BE" sz="1100" dirty="0">
                          <a:latin typeface="Calibri Light" panose="020F0302020204030204" pitchFamily="34" charset="0"/>
                          <a:cs typeface="Calibri Light" panose="020F0302020204030204" pitchFamily="34" charset="0"/>
                        </a:rPr>
                        <a:t>6</a:t>
                      </a: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Hulk</a:t>
                      </a:r>
                      <a:endParaRPr lang="nl-BE" sz="1100" dirty="0">
                        <a:latin typeface="Calibri Light" panose="020F0302020204030204" pitchFamily="34" charset="0"/>
                        <a:cs typeface="Calibri Light" panose="020F0302020204030204" pitchFamily="34" charset="0"/>
                      </a:endParaRP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100" dirty="0">
                          <a:latin typeface="Calibri Light" panose="020F0302020204030204" pitchFamily="34" charset="0"/>
                          <a:cs typeface="Calibri Light" panose="020F0302020204030204" pitchFamily="34" charset="0"/>
                        </a:rPr>
                        <a:t>T3</a:t>
                      </a: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25</a:t>
                      </a:r>
                      <a:endParaRPr lang="nl-BE" sz="1100" dirty="0">
                        <a:latin typeface="Calibri Light" panose="020F0302020204030204" pitchFamily="34" charset="0"/>
                        <a:cs typeface="Calibri Light" panose="020F0302020204030204" pitchFamily="34" charset="0"/>
                      </a:endParaRPr>
                    </a:p>
                  </a:txBody>
                  <a:tcPr>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10006"/>
                  </a:ext>
                </a:extLst>
              </a:tr>
              <a:tr h="268829">
                <a:tc>
                  <a:txBody>
                    <a:bodyPr/>
                    <a:lstStyle/>
                    <a:p>
                      <a:pPr algn="ctr"/>
                      <a:r>
                        <a:rPr lang="nl-BE" sz="1100" dirty="0">
                          <a:latin typeface="Calibri Light" panose="020F0302020204030204" pitchFamily="34" charset="0"/>
                          <a:cs typeface="Calibri Light" panose="020F0302020204030204" pitchFamily="34" charset="0"/>
                        </a:rPr>
                        <a:t>7</a:t>
                      </a:r>
                    </a:p>
                  </a:txBody>
                  <a:tcP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nl-BE" sz="1100">
                          <a:latin typeface="Calibri Light" panose="020F0302020204030204" pitchFamily="34" charset="0"/>
                          <a:cs typeface="Calibri Light" panose="020F0302020204030204" pitchFamily="34" charset="0"/>
                        </a:rPr>
                        <a:t>Spider-Man</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nl-BE" sz="1100" dirty="0">
                          <a:latin typeface="Calibri Light" panose="020F0302020204030204" pitchFamily="34" charset="0"/>
                          <a:cs typeface="Calibri Light" panose="020F0302020204030204" pitchFamily="34" charset="0"/>
                        </a:rPr>
                        <a:t>T1</a:t>
                      </a:r>
                    </a:p>
                  </a:txBody>
                  <a:tcP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nl-BE" sz="1100">
                          <a:latin typeface="Calibri Light" panose="020F0302020204030204" pitchFamily="34" charset="0"/>
                          <a:cs typeface="Calibri Light" panose="020F0302020204030204" pitchFamily="34" charset="0"/>
                        </a:rPr>
                        <a:t>50</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tcPr>
                </a:tc>
                <a:extLst>
                  <a:ext uri="{0D108BD9-81ED-4DB2-BD59-A6C34878D82A}">
                    <a16:rowId xmlns:a16="http://schemas.microsoft.com/office/drawing/2014/main" val="10007"/>
                  </a:ext>
                </a:extLst>
              </a:tr>
              <a:tr h="268829">
                <a:tc>
                  <a:txBody>
                    <a:bodyPr/>
                    <a:lstStyle/>
                    <a:p>
                      <a:pPr algn="ctr"/>
                      <a:r>
                        <a:rPr lang="nl-BE" sz="1100" dirty="0">
                          <a:latin typeface="Calibri Light" panose="020F0302020204030204" pitchFamily="34" charset="0"/>
                          <a:cs typeface="Calibri Light" panose="020F0302020204030204" pitchFamily="34" charset="0"/>
                        </a:rPr>
                        <a:t>8</a:t>
                      </a:r>
                    </a:p>
                  </a:txBody>
                  <a:tcPr/>
                </a:tc>
                <a:tc>
                  <a:txBody>
                    <a:bodyPr/>
                    <a:lstStyle/>
                    <a:p>
                      <a:pPr algn="ctr"/>
                      <a:r>
                        <a:rPr lang="nl-BE" sz="1100">
                          <a:latin typeface="Calibri Light" panose="020F0302020204030204" pitchFamily="34" charset="0"/>
                          <a:cs typeface="Calibri Light" panose="020F0302020204030204" pitchFamily="34" charset="0"/>
                        </a:rPr>
                        <a:t>Spider-Man</a:t>
                      </a:r>
                      <a:endParaRPr lang="nl-BE" sz="1100" dirty="0">
                        <a:latin typeface="Calibri Light" panose="020F0302020204030204" pitchFamily="34" charset="0"/>
                        <a:cs typeface="Calibri Light" panose="020F0302020204030204" pitchFamily="34" charset="0"/>
                      </a:endParaRPr>
                    </a:p>
                  </a:txBody>
                  <a:tcPr/>
                </a:tc>
                <a:tc>
                  <a:txBody>
                    <a:bodyPr/>
                    <a:lstStyle/>
                    <a:p>
                      <a:pPr algn="ctr"/>
                      <a:r>
                        <a:rPr lang="nl-BE" sz="1100" dirty="0">
                          <a:latin typeface="Calibri Light" panose="020F0302020204030204" pitchFamily="34" charset="0"/>
                          <a:cs typeface="Calibri Light" panose="020F0302020204030204" pitchFamily="34" charset="0"/>
                        </a:rPr>
                        <a:t>T2</a:t>
                      </a:r>
                    </a:p>
                  </a:txBody>
                  <a:tcPr/>
                </a:tc>
                <a:tc>
                  <a:txBody>
                    <a:bodyPr/>
                    <a:lstStyle/>
                    <a:p>
                      <a:pPr algn="ctr"/>
                      <a:r>
                        <a:rPr lang="nl-BE" sz="1100">
                          <a:latin typeface="Calibri Light" panose="020F0302020204030204" pitchFamily="34" charset="0"/>
                          <a:cs typeface="Calibri Light" panose="020F0302020204030204" pitchFamily="34" charset="0"/>
                        </a:rPr>
                        <a:t>15</a:t>
                      </a:r>
                      <a:endParaRPr lang="nl-BE" sz="11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8"/>
                  </a:ext>
                </a:extLst>
              </a:tr>
              <a:tr h="268829">
                <a:tc>
                  <a:txBody>
                    <a:bodyPr/>
                    <a:lstStyle/>
                    <a:p>
                      <a:pPr algn="ctr"/>
                      <a:r>
                        <a:rPr lang="nl-BE" sz="1100" dirty="0">
                          <a:latin typeface="Calibri Light" panose="020F0302020204030204" pitchFamily="34" charset="0"/>
                          <a:cs typeface="Calibri Light" panose="020F0302020204030204" pitchFamily="34" charset="0"/>
                        </a:rPr>
                        <a:t>9</a:t>
                      </a: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Spider-Man</a:t>
                      </a:r>
                      <a:endParaRPr lang="nl-BE" sz="1100" dirty="0">
                        <a:latin typeface="Calibri Light" panose="020F0302020204030204" pitchFamily="34" charset="0"/>
                        <a:cs typeface="Calibri Light" panose="020F0302020204030204" pitchFamily="34" charset="0"/>
                      </a:endParaRP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100" dirty="0">
                          <a:latin typeface="Calibri Light" panose="020F0302020204030204" pitchFamily="34" charset="0"/>
                          <a:cs typeface="Calibri Light" panose="020F0302020204030204" pitchFamily="34" charset="0"/>
                        </a:rPr>
                        <a:t>T3</a:t>
                      </a:r>
                    </a:p>
                  </a:txBody>
                  <a:tcP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11</a:t>
                      </a:r>
                      <a:endParaRPr lang="nl-BE" sz="1100" dirty="0">
                        <a:latin typeface="Calibri Light" panose="020F0302020204030204" pitchFamily="34" charset="0"/>
                        <a:cs typeface="Calibri Light" panose="020F0302020204030204" pitchFamily="34" charset="0"/>
                      </a:endParaRPr>
                    </a:p>
                  </a:txBody>
                  <a:tcPr>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10009"/>
                  </a:ext>
                </a:extLst>
              </a:tr>
              <a:tr h="268829">
                <a:tc>
                  <a:txBody>
                    <a:bodyPr/>
                    <a:lstStyle/>
                    <a:p>
                      <a:pPr algn="ctr"/>
                      <a:r>
                        <a:rPr lang="nl-BE" sz="1100">
                          <a:latin typeface="Calibri Light" panose="020F0302020204030204" pitchFamily="34" charset="0"/>
                          <a:cs typeface="Calibri Light" panose="020F0302020204030204" pitchFamily="34" charset="0"/>
                        </a:rPr>
                        <a:t>...</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lumMod val="50000"/>
                          <a:lumOff val="50000"/>
                        </a:schemeClr>
                      </a:solidFill>
                      <a:prstDash val="sysDot"/>
                      <a:round/>
                      <a:headEnd type="none" w="med" len="med"/>
                      <a:tailEnd type="none" w="med" len="med"/>
                    </a:lnT>
                    <a:lnB w="12700" cap="flat" cmpd="sng" algn="ctr">
                      <a:noFill/>
                      <a:prstDash val="sysDot"/>
                      <a:round/>
                      <a:headEnd type="none" w="med" len="med"/>
                      <a:tailEnd type="none" w="med" len="med"/>
                    </a:lnB>
                  </a:tcPr>
                </a:tc>
                <a:extLst>
                  <a:ext uri="{0D108BD9-81ED-4DB2-BD59-A6C34878D82A}">
                    <a16:rowId xmlns:a16="http://schemas.microsoft.com/office/drawing/2014/main" val="10010"/>
                  </a:ext>
                </a:extLst>
              </a:tr>
              <a:tr h="268829">
                <a:tc>
                  <a:txBody>
                    <a:bodyPr/>
                    <a:lstStyle/>
                    <a:p>
                      <a:pPr algn="ctr"/>
                      <a:r>
                        <a:rPr lang="nl-BE" sz="1100">
                          <a:latin typeface="Calibri Light" panose="020F0302020204030204" pitchFamily="34" charset="0"/>
                          <a:cs typeface="Calibri Light" panose="020F0302020204030204" pitchFamily="34" charset="0"/>
                        </a:rPr>
                        <a:t>60</a:t>
                      </a:r>
                      <a:endParaRPr lang="nl-BE" sz="11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Iron</a:t>
                      </a:r>
                      <a:r>
                        <a:rPr lang="nl-BE" sz="1100" baseline="0">
                          <a:latin typeface="Calibri Light" panose="020F0302020204030204" pitchFamily="34" charset="0"/>
                          <a:cs typeface="Calibri Light" panose="020F0302020204030204" pitchFamily="34" charset="0"/>
                        </a:rPr>
                        <a:t> Man</a:t>
                      </a:r>
                      <a:endParaRPr lang="nl-BE" sz="11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T3</a:t>
                      </a:r>
                      <a:endParaRPr lang="nl-BE" sz="11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19</a:t>
                      </a:r>
                      <a:endParaRPr lang="nl-BE" sz="11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10" name="Content Placeholder 3">
            <a:extLst>
              <a:ext uri="{FF2B5EF4-FFF2-40B4-BE49-F238E27FC236}">
                <a16:creationId xmlns:a16="http://schemas.microsoft.com/office/drawing/2014/main" id="{09792357-DC4E-485F-BB09-FD1473511AC3}"/>
              </a:ext>
            </a:extLst>
          </p:cNvPr>
          <p:cNvGraphicFramePr>
            <a:graphicFrameLocks/>
          </p:cNvGraphicFramePr>
          <p:nvPr>
            <p:extLst>
              <p:ext uri="{D42A27DB-BD31-4B8C-83A1-F6EECF244321}">
                <p14:modId xmlns:p14="http://schemas.microsoft.com/office/powerpoint/2010/main" val="1528046598"/>
              </p:ext>
            </p:extLst>
          </p:nvPr>
        </p:nvGraphicFramePr>
        <p:xfrm>
          <a:off x="6127681" y="3140968"/>
          <a:ext cx="4248471" cy="1612974"/>
        </p:xfrm>
        <a:graphic>
          <a:graphicData uri="http://schemas.openxmlformats.org/drawingml/2006/table">
            <a:tbl>
              <a:tblPr firstRow="1" bandRow="1">
                <a:tableStyleId>{2D5ABB26-0587-4C30-8999-92F81FD0307C}</a:tableStyleId>
              </a:tblPr>
              <a:tblGrid>
                <a:gridCol w="849694">
                  <a:extLst>
                    <a:ext uri="{9D8B030D-6E8A-4147-A177-3AD203B41FA5}">
                      <a16:colId xmlns:a16="http://schemas.microsoft.com/office/drawing/2014/main" val="20000"/>
                    </a:ext>
                  </a:extLst>
                </a:gridCol>
                <a:gridCol w="886638">
                  <a:extLst>
                    <a:ext uri="{9D8B030D-6E8A-4147-A177-3AD203B41FA5}">
                      <a16:colId xmlns:a16="http://schemas.microsoft.com/office/drawing/2014/main" val="20001"/>
                    </a:ext>
                  </a:extLst>
                </a:gridCol>
                <a:gridCol w="812751">
                  <a:extLst>
                    <a:ext uri="{9D8B030D-6E8A-4147-A177-3AD203B41FA5}">
                      <a16:colId xmlns:a16="http://schemas.microsoft.com/office/drawing/2014/main" val="20002"/>
                    </a:ext>
                  </a:extLst>
                </a:gridCol>
                <a:gridCol w="849694">
                  <a:extLst>
                    <a:ext uri="{9D8B030D-6E8A-4147-A177-3AD203B41FA5}">
                      <a16:colId xmlns:a16="http://schemas.microsoft.com/office/drawing/2014/main" val="20003"/>
                    </a:ext>
                  </a:extLst>
                </a:gridCol>
                <a:gridCol w="849694">
                  <a:extLst>
                    <a:ext uri="{9D8B030D-6E8A-4147-A177-3AD203B41FA5}">
                      <a16:colId xmlns:a16="http://schemas.microsoft.com/office/drawing/2014/main" val="20004"/>
                    </a:ext>
                  </a:extLst>
                </a:gridCol>
              </a:tblGrid>
              <a:tr h="268829">
                <a:tc>
                  <a:txBody>
                    <a:bodyPr/>
                    <a:lstStyle/>
                    <a:p>
                      <a:pPr algn="ctr"/>
                      <a:r>
                        <a:rPr lang="nl-BE" sz="1100" b="1">
                          <a:latin typeface="Calibri Light" panose="020F0302020204030204" pitchFamily="34" charset="0"/>
                          <a:cs typeface="Calibri Light" panose="020F0302020204030204" pitchFamily="34" charset="0"/>
                        </a:rPr>
                        <a:t>Obs.</a:t>
                      </a:r>
                      <a:endParaRPr lang="nl-BE" sz="1100" b="1" dirty="0">
                        <a:latin typeface="Calibri Light" panose="020F0302020204030204" pitchFamily="34" charset="0"/>
                        <a:cs typeface="Calibri Light" panose="020F0302020204030204" pitchFamily="34"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b="1" dirty="0">
                          <a:latin typeface="Calibri Light" panose="020F0302020204030204" pitchFamily="34" charset="0"/>
                          <a:cs typeface="Calibri Light" panose="020F0302020204030204" pitchFamily="34" charset="0"/>
                        </a:rPr>
                        <a:t>Subject</a:t>
                      </a: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b="1">
                          <a:latin typeface="Calibri Light" panose="020F0302020204030204" pitchFamily="34" charset="0"/>
                          <a:cs typeface="Calibri Light" panose="020F0302020204030204" pitchFamily="34" charset="0"/>
                        </a:rPr>
                        <a:t>T1</a:t>
                      </a:r>
                      <a:endParaRPr lang="nl-BE" sz="1100" b="1" dirty="0">
                        <a:latin typeface="Calibri Light" panose="020F0302020204030204" pitchFamily="34" charset="0"/>
                        <a:cs typeface="Calibri Light" panose="020F0302020204030204" pitchFamily="34"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b="1">
                          <a:latin typeface="Calibri Light" panose="020F0302020204030204" pitchFamily="34" charset="0"/>
                          <a:cs typeface="Calibri Light" panose="020F0302020204030204" pitchFamily="34" charset="0"/>
                        </a:rPr>
                        <a:t>T2</a:t>
                      </a:r>
                      <a:endParaRPr lang="nl-BE" sz="1100" b="1" dirty="0">
                        <a:latin typeface="Calibri Light" panose="020F0302020204030204" pitchFamily="34" charset="0"/>
                        <a:cs typeface="Calibri Light" panose="020F0302020204030204" pitchFamily="34"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b="1">
                          <a:latin typeface="Calibri Light" panose="020F0302020204030204" pitchFamily="34" charset="0"/>
                          <a:cs typeface="Calibri Light" panose="020F0302020204030204" pitchFamily="34" charset="0"/>
                        </a:rPr>
                        <a:t>T3</a:t>
                      </a:r>
                      <a:endParaRPr lang="nl-BE" sz="1100" b="1" dirty="0">
                        <a:latin typeface="Calibri Light" panose="020F0302020204030204" pitchFamily="34" charset="0"/>
                        <a:cs typeface="Calibri Light" panose="020F0302020204030204" pitchFamily="34" charset="0"/>
                      </a:endParaRPr>
                    </a:p>
                  </a:txBody>
                  <a:tcPr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68829">
                <a:tc>
                  <a:txBody>
                    <a:bodyPr/>
                    <a:lstStyle/>
                    <a:p>
                      <a:pPr algn="ctr"/>
                      <a:r>
                        <a:rPr lang="nl-BE" sz="1100" dirty="0">
                          <a:latin typeface="Calibri Light" panose="020F0302020204030204" pitchFamily="34" charset="0"/>
                          <a:cs typeface="Calibri Light" panose="020F0302020204030204" pitchFamily="34" charset="0"/>
                        </a:rPr>
                        <a:t>1</a:t>
                      </a:r>
                    </a:p>
                  </a:txBody>
                  <a:tcPr>
                    <a:lnT w="12700" cap="flat" cmpd="sng" algn="ctr">
                      <a:solidFill>
                        <a:schemeClr val="tx1"/>
                      </a:solidFill>
                      <a:prstDash val="solid"/>
                      <a:round/>
                      <a:headEnd type="none" w="med" len="med"/>
                      <a:tailEnd type="none" w="med" len="med"/>
                    </a:lnT>
                  </a:tcPr>
                </a:tc>
                <a:tc>
                  <a:txBody>
                    <a:bodyPr/>
                    <a:lstStyle/>
                    <a:p>
                      <a:pPr algn="ctr"/>
                      <a:r>
                        <a:rPr lang="nl-BE" sz="1100">
                          <a:latin typeface="Calibri Light" panose="020F0302020204030204" pitchFamily="34" charset="0"/>
                          <a:cs typeface="Calibri Light" panose="020F0302020204030204" pitchFamily="34" charset="0"/>
                        </a:rPr>
                        <a:t>Batman</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nl-BE" sz="1100">
                          <a:latin typeface="Calibri Light" panose="020F0302020204030204" pitchFamily="34" charset="0"/>
                          <a:cs typeface="Calibri Light" panose="020F0302020204030204" pitchFamily="34" charset="0"/>
                        </a:rPr>
                        <a:t>60</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nl-BE" sz="1100">
                          <a:latin typeface="Calibri Light" panose="020F0302020204030204" pitchFamily="34" charset="0"/>
                          <a:cs typeface="Calibri Light" panose="020F0302020204030204" pitchFamily="34" charset="0"/>
                        </a:rPr>
                        <a:t>40</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tc>
                  <a:txBody>
                    <a:bodyPr/>
                    <a:lstStyle/>
                    <a:p>
                      <a:pPr algn="ctr"/>
                      <a:r>
                        <a:rPr lang="nl-BE" sz="1100">
                          <a:latin typeface="Calibri Light" panose="020F0302020204030204" pitchFamily="34" charset="0"/>
                          <a:cs typeface="Calibri Light" panose="020F0302020204030204" pitchFamily="34" charset="0"/>
                        </a:rPr>
                        <a:t>50</a:t>
                      </a:r>
                      <a:endParaRPr lang="nl-BE" sz="1100" dirty="0">
                        <a:latin typeface="Calibri Light" panose="020F0302020204030204" pitchFamily="34" charset="0"/>
                        <a:cs typeface="Calibri Light" panose="020F0302020204030204" pitchFamily="34" charset="0"/>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268829">
                <a:tc>
                  <a:txBody>
                    <a:bodyPr/>
                    <a:lstStyle/>
                    <a:p>
                      <a:pPr algn="ctr"/>
                      <a:r>
                        <a:rPr lang="nl-BE" sz="1100">
                          <a:latin typeface="Calibri Light" panose="020F0302020204030204" pitchFamily="34" charset="0"/>
                          <a:cs typeface="Calibri Light" panose="020F0302020204030204" pitchFamily="34" charset="0"/>
                        </a:rPr>
                        <a:t>2</a:t>
                      </a:r>
                      <a:endParaRPr lang="nl-BE" sz="1100" dirty="0">
                        <a:latin typeface="Calibri Light" panose="020F0302020204030204" pitchFamily="34" charset="0"/>
                        <a:cs typeface="Calibri Light" panose="020F0302020204030204" pitchFamily="34" charset="0"/>
                      </a:endParaRPr>
                    </a:p>
                  </a:txBody>
                  <a:tcPr/>
                </a:tc>
                <a:tc>
                  <a:txBody>
                    <a:bodyPr/>
                    <a:lstStyle/>
                    <a:p>
                      <a:pPr algn="ctr"/>
                      <a:r>
                        <a:rPr lang="nl-BE" sz="1100">
                          <a:latin typeface="Calibri Light" panose="020F0302020204030204" pitchFamily="34" charset="0"/>
                          <a:cs typeface="Calibri Light" panose="020F0302020204030204" pitchFamily="34" charset="0"/>
                        </a:rPr>
                        <a:t>Hulk</a:t>
                      </a:r>
                      <a:endParaRPr lang="nl-BE" sz="1100" dirty="0">
                        <a:latin typeface="Calibri Light" panose="020F0302020204030204" pitchFamily="34" charset="0"/>
                        <a:cs typeface="Calibri Light" panose="020F0302020204030204" pitchFamily="34" charset="0"/>
                      </a:endParaRPr>
                    </a:p>
                  </a:txBody>
                  <a:tcPr/>
                </a:tc>
                <a:tc>
                  <a:txBody>
                    <a:bodyPr/>
                    <a:lstStyle/>
                    <a:p>
                      <a:pPr algn="ctr"/>
                      <a:r>
                        <a:rPr lang="nl-BE" sz="1100">
                          <a:latin typeface="Calibri Light" panose="020F0302020204030204" pitchFamily="34" charset="0"/>
                          <a:cs typeface="Calibri Light" panose="020F0302020204030204" pitchFamily="34" charset="0"/>
                        </a:rPr>
                        <a:t>1</a:t>
                      </a:r>
                      <a:endParaRPr lang="nl-BE" sz="1100" dirty="0">
                        <a:latin typeface="Calibri Light" panose="020F0302020204030204" pitchFamily="34" charset="0"/>
                        <a:cs typeface="Calibri Light" panose="020F0302020204030204" pitchFamily="34" charset="0"/>
                      </a:endParaRPr>
                    </a:p>
                  </a:txBody>
                  <a:tcPr/>
                </a:tc>
                <a:tc>
                  <a:txBody>
                    <a:bodyPr/>
                    <a:lstStyle/>
                    <a:p>
                      <a:pPr algn="ctr"/>
                      <a:r>
                        <a:rPr lang="nl-BE" sz="1100">
                          <a:latin typeface="Calibri Light" panose="020F0302020204030204" pitchFamily="34" charset="0"/>
                          <a:cs typeface="Calibri Light" panose="020F0302020204030204" pitchFamily="34" charset="0"/>
                        </a:rPr>
                        <a:t>10</a:t>
                      </a:r>
                      <a:endParaRPr lang="nl-BE" sz="1100" dirty="0">
                        <a:latin typeface="Calibri Light" panose="020F0302020204030204" pitchFamily="34" charset="0"/>
                        <a:cs typeface="Calibri Light" panose="020F0302020204030204" pitchFamily="34" charset="0"/>
                      </a:endParaRPr>
                    </a:p>
                  </a:txBody>
                  <a:tcPr/>
                </a:tc>
                <a:tc>
                  <a:txBody>
                    <a:bodyPr/>
                    <a:lstStyle/>
                    <a:p>
                      <a:pPr algn="ctr"/>
                      <a:r>
                        <a:rPr lang="nl-BE" sz="1100">
                          <a:latin typeface="Calibri Light" panose="020F0302020204030204" pitchFamily="34" charset="0"/>
                          <a:cs typeface="Calibri Light" panose="020F0302020204030204" pitchFamily="34" charset="0"/>
                        </a:rPr>
                        <a:t>25</a:t>
                      </a:r>
                      <a:endParaRPr lang="nl-BE" sz="11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2"/>
                  </a:ext>
                </a:extLst>
              </a:tr>
              <a:tr h="268829">
                <a:tc>
                  <a:txBody>
                    <a:bodyPr/>
                    <a:lstStyle/>
                    <a:p>
                      <a:pPr algn="ctr"/>
                      <a:r>
                        <a:rPr lang="nl-BE" sz="1100">
                          <a:latin typeface="Calibri Light" panose="020F0302020204030204" pitchFamily="34" charset="0"/>
                          <a:cs typeface="Calibri Light" panose="020F0302020204030204" pitchFamily="34" charset="0"/>
                        </a:rPr>
                        <a:t>3</a:t>
                      </a:r>
                      <a:endParaRPr lang="nl-BE" sz="1100" dirty="0">
                        <a:latin typeface="Calibri Light" panose="020F0302020204030204" pitchFamily="34" charset="0"/>
                        <a:cs typeface="Calibri Light" panose="020F0302020204030204" pitchFamily="34" charset="0"/>
                      </a:endParaRPr>
                    </a:p>
                  </a:txBody>
                  <a:tcPr/>
                </a:tc>
                <a:tc>
                  <a:txBody>
                    <a:bodyPr/>
                    <a:lstStyle/>
                    <a:p>
                      <a:pPr algn="ctr"/>
                      <a:r>
                        <a:rPr lang="nl-BE" sz="1100">
                          <a:latin typeface="Calibri Light" panose="020F0302020204030204" pitchFamily="34" charset="0"/>
                          <a:cs typeface="Calibri Light" panose="020F0302020204030204" pitchFamily="34" charset="0"/>
                        </a:rPr>
                        <a:t>Spider-Man</a:t>
                      </a:r>
                      <a:endParaRPr lang="nl-BE" sz="1100" dirty="0">
                        <a:latin typeface="Calibri Light" panose="020F0302020204030204" pitchFamily="34" charset="0"/>
                        <a:cs typeface="Calibri Light" panose="020F0302020204030204" pitchFamily="34" charset="0"/>
                      </a:endParaRPr>
                    </a:p>
                  </a:txBody>
                  <a:tcPr/>
                </a:tc>
                <a:tc>
                  <a:txBody>
                    <a:bodyPr/>
                    <a:lstStyle/>
                    <a:p>
                      <a:pPr algn="ctr"/>
                      <a:r>
                        <a:rPr lang="nl-BE" sz="1100">
                          <a:latin typeface="Calibri Light" panose="020F0302020204030204" pitchFamily="34" charset="0"/>
                          <a:cs typeface="Calibri Light" panose="020F0302020204030204" pitchFamily="34" charset="0"/>
                        </a:rPr>
                        <a:t>50</a:t>
                      </a:r>
                      <a:endParaRPr lang="nl-BE" sz="1100" dirty="0">
                        <a:latin typeface="Calibri Light" panose="020F0302020204030204" pitchFamily="34" charset="0"/>
                        <a:cs typeface="Calibri Light" panose="020F0302020204030204" pitchFamily="34" charset="0"/>
                      </a:endParaRPr>
                    </a:p>
                  </a:txBody>
                  <a:tcPr/>
                </a:tc>
                <a:tc>
                  <a:txBody>
                    <a:bodyPr/>
                    <a:lstStyle/>
                    <a:p>
                      <a:pPr algn="ctr"/>
                      <a:r>
                        <a:rPr lang="nl-BE" sz="1100">
                          <a:latin typeface="Calibri Light" panose="020F0302020204030204" pitchFamily="34" charset="0"/>
                          <a:cs typeface="Calibri Light" panose="020F0302020204030204" pitchFamily="34" charset="0"/>
                        </a:rPr>
                        <a:t>15</a:t>
                      </a:r>
                      <a:endParaRPr lang="nl-BE" sz="1100" dirty="0">
                        <a:latin typeface="Calibri Light" panose="020F0302020204030204" pitchFamily="34" charset="0"/>
                        <a:cs typeface="Calibri Light" panose="020F0302020204030204" pitchFamily="34" charset="0"/>
                      </a:endParaRPr>
                    </a:p>
                  </a:txBody>
                  <a:tcPr/>
                </a:tc>
                <a:tc>
                  <a:txBody>
                    <a:bodyPr/>
                    <a:lstStyle/>
                    <a:p>
                      <a:pPr algn="ctr"/>
                      <a:r>
                        <a:rPr lang="nl-BE" sz="1100">
                          <a:latin typeface="Calibri Light" panose="020F0302020204030204" pitchFamily="34" charset="0"/>
                          <a:cs typeface="Calibri Light" panose="020F0302020204030204" pitchFamily="34" charset="0"/>
                        </a:rPr>
                        <a:t>11</a:t>
                      </a:r>
                      <a:endParaRPr lang="nl-BE" sz="11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val="10003"/>
                  </a:ext>
                </a:extLst>
              </a:tr>
              <a:tr h="268829">
                <a:tc>
                  <a:txBody>
                    <a:bodyPr/>
                    <a:lstStyle/>
                    <a:p>
                      <a:pPr algn="ctr"/>
                      <a:r>
                        <a:rPr lang="nl-BE" sz="1100">
                          <a:latin typeface="Calibri Light" panose="020F0302020204030204" pitchFamily="34" charset="0"/>
                          <a:cs typeface="Calibri Light" panose="020F0302020204030204" pitchFamily="34" charset="0"/>
                        </a:rPr>
                        <a:t>...</a:t>
                      </a:r>
                      <a:endParaRPr lang="nl-BE" sz="1100" dirty="0">
                        <a:latin typeface="Calibri Light" panose="020F0302020204030204" pitchFamily="34" charset="0"/>
                        <a:cs typeface="Calibri Light" panose="020F0302020204030204" pitchFamily="34" charset="0"/>
                      </a:endParaRPr>
                    </a:p>
                  </a:txBody>
                  <a:tcPr>
                    <a:lnB w="12700" cap="flat" cmpd="sng" algn="ctr">
                      <a:no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a:t>
                      </a:r>
                      <a:endParaRPr lang="nl-BE" sz="1100" dirty="0">
                        <a:latin typeface="Calibri Light" panose="020F0302020204030204" pitchFamily="34" charset="0"/>
                        <a:cs typeface="Calibri Light" panose="020F0302020204030204" pitchFamily="34" charset="0"/>
                      </a:endParaRPr>
                    </a:p>
                  </a:txBody>
                  <a:tcPr>
                    <a:lnB w="12700" cap="flat" cmpd="sng" algn="ctr">
                      <a:no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a:t>
                      </a:r>
                      <a:endParaRPr lang="nl-BE" sz="1100" dirty="0">
                        <a:latin typeface="Calibri Light" panose="020F0302020204030204" pitchFamily="34" charset="0"/>
                        <a:cs typeface="Calibri Light" panose="020F0302020204030204" pitchFamily="34" charset="0"/>
                      </a:endParaRPr>
                    </a:p>
                  </a:txBody>
                  <a:tcPr>
                    <a:lnB w="12700" cap="flat" cmpd="sng" algn="ctr">
                      <a:noFill/>
                      <a:prstDash val="sysDot"/>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a:t>
                      </a:r>
                      <a:endParaRPr lang="nl-BE" sz="1100" dirty="0">
                        <a:latin typeface="Calibri Light" panose="020F0302020204030204" pitchFamily="34" charset="0"/>
                        <a:cs typeface="Calibri Light" panose="020F0302020204030204" pitchFamily="34" charset="0"/>
                      </a:endParaRPr>
                    </a:p>
                  </a:txBody>
                  <a:tcPr>
                    <a:lnB w="12700" cap="flat" cmpd="sng" algn="ctr">
                      <a:noFill/>
                      <a:prstDash val="sysDot"/>
                      <a:round/>
                      <a:headEnd type="none" w="med" len="med"/>
                      <a:tailEnd type="none" w="med" len="med"/>
                    </a:lnB>
                  </a:tcPr>
                </a:tc>
                <a:tc>
                  <a:txBody>
                    <a:bodyPr/>
                    <a:lstStyle/>
                    <a:p>
                      <a:pPr algn="ctr"/>
                      <a:endParaRPr lang="nl-BE" sz="1100" dirty="0">
                        <a:latin typeface="Calibri Light" panose="020F0302020204030204" pitchFamily="34" charset="0"/>
                        <a:cs typeface="Calibri Light" panose="020F0302020204030204" pitchFamily="34" charset="0"/>
                      </a:endParaRPr>
                    </a:p>
                  </a:txBody>
                  <a:tcPr>
                    <a:lnB w="12700" cap="flat" cmpd="sng" algn="ctr">
                      <a:noFill/>
                      <a:prstDash val="sysDot"/>
                      <a:round/>
                      <a:headEnd type="none" w="med" len="med"/>
                      <a:tailEnd type="none" w="med" len="med"/>
                    </a:lnB>
                  </a:tcPr>
                </a:tc>
                <a:extLst>
                  <a:ext uri="{0D108BD9-81ED-4DB2-BD59-A6C34878D82A}">
                    <a16:rowId xmlns:a16="http://schemas.microsoft.com/office/drawing/2014/main" val="10004"/>
                  </a:ext>
                </a:extLst>
              </a:tr>
              <a:tr h="268829">
                <a:tc>
                  <a:txBody>
                    <a:bodyPr/>
                    <a:lstStyle/>
                    <a:p>
                      <a:pPr algn="ctr"/>
                      <a:r>
                        <a:rPr lang="nl-BE" sz="1100">
                          <a:latin typeface="Calibri Light" panose="020F0302020204030204" pitchFamily="34" charset="0"/>
                          <a:cs typeface="Calibri Light" panose="020F0302020204030204" pitchFamily="34" charset="0"/>
                        </a:rPr>
                        <a:t>20</a:t>
                      </a:r>
                      <a:endParaRPr lang="nl-BE" sz="11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Iron</a:t>
                      </a:r>
                      <a:r>
                        <a:rPr lang="nl-BE" sz="1100" baseline="0">
                          <a:latin typeface="Calibri Light" panose="020F0302020204030204" pitchFamily="34" charset="0"/>
                          <a:cs typeface="Calibri Light" panose="020F0302020204030204" pitchFamily="34" charset="0"/>
                        </a:rPr>
                        <a:t> Man</a:t>
                      </a:r>
                      <a:endParaRPr lang="nl-BE" sz="11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5</a:t>
                      </a:r>
                      <a:endParaRPr lang="nl-BE" sz="11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12</a:t>
                      </a:r>
                      <a:endParaRPr lang="nl-BE" sz="11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nl-BE" sz="1100">
                          <a:latin typeface="Calibri Light" panose="020F0302020204030204" pitchFamily="34" charset="0"/>
                          <a:cs typeface="Calibri Light" panose="020F0302020204030204" pitchFamily="34" charset="0"/>
                        </a:rPr>
                        <a:t>19</a:t>
                      </a:r>
                      <a:endParaRPr lang="nl-BE" sz="1100" dirty="0">
                        <a:latin typeface="Calibri Light" panose="020F0302020204030204" pitchFamily="34" charset="0"/>
                        <a:cs typeface="Calibri Light" panose="020F0302020204030204" pitchFamily="34" charset="0"/>
                      </a:endParaRPr>
                    </a:p>
                  </a:txBody>
                  <a:tcPr>
                    <a:lnT w="12700" cap="flat" cmpd="sng" algn="ctr">
                      <a:noFill/>
                      <a:prstDash val="sysDot"/>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cxnSp>
        <p:nvCxnSpPr>
          <p:cNvPr id="11" name="Curved Connector 11">
            <a:extLst>
              <a:ext uri="{FF2B5EF4-FFF2-40B4-BE49-F238E27FC236}">
                <a16:creationId xmlns:a16="http://schemas.microsoft.com/office/drawing/2014/main" id="{C65D3364-1036-4DB2-8FA9-8A7E7D1007C1}"/>
              </a:ext>
            </a:extLst>
          </p:cNvPr>
          <p:cNvCxnSpPr>
            <a:stCxn id="8" idx="0"/>
            <a:endCxn id="7" idx="0"/>
          </p:cNvCxnSpPr>
          <p:nvPr/>
        </p:nvCxnSpPr>
        <p:spPr>
          <a:xfrm rot="16200000" flipV="1">
            <a:off x="5467799" y="1019227"/>
            <a:ext cx="648072" cy="3019346"/>
          </a:xfrm>
          <a:prstGeom prst="curvedConnector3">
            <a:avLst>
              <a:gd name="adj1" fmla="val 218835"/>
            </a:avLst>
          </a:prstGeom>
          <a:ln w="38100">
            <a:solidFill>
              <a:schemeClr val="accent6">
                <a:lumMod val="50000"/>
              </a:schemeClr>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A51383AB-B496-469C-B6DB-47226688D459}"/>
              </a:ext>
            </a:extLst>
          </p:cNvPr>
          <p:cNvSpPr txBox="1"/>
          <p:nvPr/>
        </p:nvSpPr>
        <p:spPr>
          <a:xfrm>
            <a:off x="2887320" y="6042774"/>
            <a:ext cx="1430200" cy="307777"/>
          </a:xfrm>
          <a:prstGeom prst="rect">
            <a:avLst/>
          </a:prstGeom>
          <a:noFill/>
        </p:spPr>
        <p:txBody>
          <a:bodyPr wrap="none" rtlCol="0">
            <a:spAutoFit/>
          </a:bodyPr>
          <a:lstStyle/>
          <a:p>
            <a:r>
              <a:rPr lang="fr-CH" sz="1400">
                <a:solidFill>
                  <a:srgbClr val="0070C0"/>
                </a:solidFill>
                <a:latin typeface="Calibri Light" panose="020F0302020204030204" pitchFamily="34" charset="0"/>
                <a:cs typeface="Calibri Light" panose="020F0302020204030204" pitchFamily="34" charset="0"/>
              </a:rPr>
              <a:t>Long format data</a:t>
            </a:r>
            <a:endParaRPr lang="en-GB" sz="1400">
              <a:solidFill>
                <a:srgbClr val="0070C0"/>
              </a:solidFill>
              <a:latin typeface="Calibri Light" panose="020F0302020204030204" pitchFamily="34" charset="0"/>
              <a:cs typeface="Calibri Light" panose="020F0302020204030204" pitchFamily="34" charset="0"/>
            </a:endParaRPr>
          </a:p>
        </p:txBody>
      </p:sp>
      <p:sp>
        <p:nvSpPr>
          <p:cNvPr id="13" name="TextBox 12">
            <a:extLst>
              <a:ext uri="{FF2B5EF4-FFF2-40B4-BE49-F238E27FC236}">
                <a16:creationId xmlns:a16="http://schemas.microsoft.com/office/drawing/2014/main" id="{435F8548-20BA-48B4-B5E1-857706C9F739}"/>
              </a:ext>
            </a:extLst>
          </p:cNvPr>
          <p:cNvSpPr txBox="1"/>
          <p:nvPr/>
        </p:nvSpPr>
        <p:spPr>
          <a:xfrm>
            <a:off x="7685584" y="5157192"/>
            <a:ext cx="1451808" cy="307777"/>
          </a:xfrm>
          <a:prstGeom prst="rect">
            <a:avLst/>
          </a:prstGeom>
          <a:noFill/>
        </p:spPr>
        <p:txBody>
          <a:bodyPr wrap="none" rtlCol="0">
            <a:spAutoFit/>
          </a:bodyPr>
          <a:lstStyle/>
          <a:p>
            <a:r>
              <a:rPr lang="fr-CH" sz="1400">
                <a:solidFill>
                  <a:srgbClr val="0070C0"/>
                </a:solidFill>
                <a:latin typeface="Calibri Light" panose="020F0302020204030204" pitchFamily="34" charset="0"/>
                <a:cs typeface="Calibri Light" panose="020F0302020204030204" pitchFamily="34" charset="0"/>
              </a:rPr>
              <a:t>Wide format data</a:t>
            </a:r>
            <a:endParaRPr lang="en-GB" sz="1400">
              <a:solidFill>
                <a:srgbClr val="0070C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26189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27448" y="1600200"/>
                <a:ext cx="9793088" cy="4925144"/>
              </a:xfrm>
            </p:spPr>
            <p:txBody>
              <a:bodyPr>
                <a:normAutofit/>
              </a:bodyPr>
              <a:lstStyle/>
              <a:p>
                <a:r>
                  <a:rPr lang="fr-CH" sz="1600" dirty="0">
                    <a:latin typeface="Calibri Light" panose="020F0302020204030204" pitchFamily="34" charset="0"/>
                    <a:cs typeface="Calibri Light" panose="020F0302020204030204" pitchFamily="34" charset="0"/>
                  </a:rPr>
                  <a:t>In a model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slope</a:t>
                </a:r>
                <a:r>
                  <a:rPr lang="fr-CH" sz="1600" dirty="0">
                    <a:latin typeface="Calibri Light" panose="020F0302020204030204" pitchFamily="34" charset="0"/>
                    <a:cs typeface="Calibri Light" panose="020F0302020204030204" pitchFamily="34" charset="0"/>
                  </a:rPr>
                  <a:t>, the covariance matrix </a:t>
                </a:r>
                <a:r>
                  <a:rPr lang="fr-CH" sz="1600" dirty="0" err="1">
                    <a:latin typeface="Calibri Light" panose="020F0302020204030204" pitchFamily="34" charset="0"/>
                    <a:cs typeface="Calibri Light" panose="020F0302020204030204" pitchFamily="34" charset="0"/>
                  </a:rPr>
                  <a:t>among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repeated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measures</a:t>
                </a:r>
                <a:r>
                  <a:rPr lang="fr-CH" sz="1600" dirty="0">
                    <a:latin typeface="Calibri Light" panose="020F0302020204030204" pitchFamily="34" charset="0"/>
                    <a:cs typeface="Calibri Light" panose="020F0302020204030204" pitchFamily="34" charset="0"/>
                  </a:rPr>
                  <a:t> no longer has a simple marginal structure (</a:t>
                </a:r>
                <a:r>
                  <a:rPr lang="fr-CH" sz="1600" dirty="0" err="1">
                    <a:latin typeface="Calibri Light" panose="020F0302020204030204" pitchFamily="34" charset="0"/>
                    <a:cs typeface="Calibri Light" panose="020F0302020204030204" pitchFamily="34" charset="0"/>
                  </a:rPr>
                  <a:t>unline</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intercept model). </a:t>
                </a:r>
                <a:r>
                  <a:rPr lang="fr-CH" sz="1600" dirty="0" err="1">
                    <a:latin typeface="Calibri Light" panose="020F0302020204030204" pitchFamily="34" charset="0"/>
                    <a:cs typeface="Calibri Light" panose="020F0302020204030204" pitchFamily="34" charset="0"/>
                  </a:rPr>
                  <a:t>Instead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its</a:t>
                </a:r>
                <a:r>
                  <a:rPr lang="fr-CH" sz="1600" dirty="0">
                    <a:latin typeface="Calibri Light" panose="020F0302020204030204" pitchFamily="34" charset="0"/>
                    <a:cs typeface="Calibri Light" panose="020F0302020204030204" pitchFamily="34" charset="0"/>
                  </a:rPr>
                  <a:t> covariance must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expressed</a:t>
                </a:r>
                <a:r>
                  <a:rPr lang="fr-CH" sz="1600" dirty="0">
                    <a:latin typeface="Calibri Light" panose="020F0302020204030204" pitchFamily="34" charset="0"/>
                    <a:cs typeface="Calibri Light" panose="020F0302020204030204" pitchFamily="34" charset="0"/>
                  </a:rPr>
                  <a:t> as a composite of matrices </a:t>
                </a:r>
                <a:r>
                  <a:rPr lang="fr-CH" sz="1600" i="1" dirty="0">
                    <a:latin typeface="Calibri Light" panose="020F0302020204030204" pitchFamily="34" charset="0"/>
                    <a:cs typeface="Calibri Light" panose="020F0302020204030204" pitchFamily="34" charset="0"/>
                  </a:rPr>
                  <a:t>G</a:t>
                </a:r>
                <a:r>
                  <a:rPr lang="fr-CH" sz="1600" dirty="0">
                    <a:latin typeface="Calibri Light" panose="020F0302020204030204" pitchFamily="34" charset="0"/>
                    <a:cs typeface="Calibri Light" panose="020F0302020204030204" pitchFamily="34" charset="0"/>
                  </a:rPr>
                  <a:t> and </a:t>
                </a:r>
                <a:r>
                  <a:rPr lang="fr-CH" sz="1600" i="1" dirty="0">
                    <a:latin typeface="Calibri Light" panose="020F0302020204030204" pitchFamily="34" charset="0"/>
                    <a:cs typeface="Calibri Light" panose="020F0302020204030204" pitchFamily="34" charset="0"/>
                  </a:rPr>
                  <a:t>R:</a:t>
                </a:r>
              </a:p>
              <a:p>
                <a:endParaRPr lang="fr-CH" sz="1600" dirty="0">
                  <a:latin typeface="Times New Roman" panose="02020603050405020304" pitchFamily="18" charset="0"/>
                  <a:cs typeface="Times New Roman" panose="02020603050405020304" pitchFamily="18" charset="0"/>
                </a:endParaRPr>
              </a:p>
              <a:p>
                <a:pPr marL="0" indent="0">
                  <a:buNone/>
                </a:pPr>
                <a:r>
                  <a:rPr lang="fr-CH" sz="1800" dirty="0">
                    <a:latin typeface="Times New Roman" panose="02020603050405020304" pitchFamily="18" charset="0"/>
                    <a:cs typeface="Times New Roman" panose="02020603050405020304" pitchFamily="18" charset="0"/>
                  </a:rPr>
                  <a:t>		</a:t>
                </a:r>
                <a:r>
                  <a:rPr lang="fr-CH" sz="1800" dirty="0" err="1">
                    <a:latin typeface="Times New Roman" panose="02020603050405020304" pitchFamily="18" charset="0"/>
                    <a:cs typeface="Times New Roman" panose="02020603050405020304" pitchFamily="18" charset="0"/>
                  </a:rPr>
                  <a:t>Cov</a:t>
                </a:r>
                <a:r>
                  <a:rPr lang="fr-CH" sz="1800" dirty="0">
                    <a:latin typeface="Times New Roman" panose="02020603050405020304" pitchFamily="18" charset="0"/>
                    <a:cs typeface="Times New Roman" panose="02020603050405020304" pitchFamily="18" charset="0"/>
                  </a:rPr>
                  <a:t>(</a:t>
                </a:r>
                <a:r>
                  <a:rPr lang="fr-CH" sz="1800" i="1" dirty="0">
                    <a:latin typeface="Times New Roman" panose="02020603050405020304" pitchFamily="18" charset="0"/>
                    <a:cs typeface="Times New Roman" panose="02020603050405020304" pitchFamily="18" charset="0"/>
                  </a:rPr>
                  <a:t>Y</a:t>
                </a:r>
                <a:r>
                  <a:rPr lang="fr-CH" sz="1800" i="1" baseline="-25000" dirty="0">
                    <a:latin typeface="Times New Roman" panose="02020603050405020304" pitchFamily="18" charset="0"/>
                    <a:cs typeface="Times New Roman" panose="02020603050405020304" pitchFamily="18" charset="0"/>
                  </a:rPr>
                  <a:t>i</a:t>
                </a:r>
                <a:r>
                  <a:rPr lang="fr-CH" sz="1800" dirty="0">
                    <a:latin typeface="Times New Roman" panose="02020603050405020304" pitchFamily="18" charset="0"/>
                    <a:cs typeface="Times New Roman" panose="02020603050405020304" pitchFamily="18" charset="0"/>
                  </a:rPr>
                  <a:t>) </a:t>
                </a:r>
                <a:r>
                  <a:rPr lang="fr-CH" sz="1800" i="1" dirty="0">
                    <a:latin typeface="Times New Roman" panose="02020603050405020304" pitchFamily="18" charset="0"/>
                    <a:cs typeface="Times New Roman" panose="02020603050405020304" pitchFamily="18" charset="0"/>
                  </a:rPr>
                  <a:t>= </a:t>
                </a:r>
                <a:r>
                  <a:rPr lang="fr-CH" sz="1800" i="1" dirty="0" err="1">
                    <a:latin typeface="Times New Roman" panose="02020603050405020304" pitchFamily="18" charset="0"/>
                    <a:cs typeface="Times New Roman" panose="02020603050405020304" pitchFamily="18" charset="0"/>
                  </a:rPr>
                  <a:t>Z</a:t>
                </a:r>
                <a:r>
                  <a:rPr lang="fr-CH" sz="1800" i="1" baseline="-25000" dirty="0" err="1">
                    <a:latin typeface="Times New Roman" panose="02020603050405020304" pitchFamily="18" charset="0"/>
                    <a:cs typeface="Times New Roman" panose="02020603050405020304" pitchFamily="18" charset="0"/>
                  </a:rPr>
                  <a:t>i</a:t>
                </a:r>
                <a:r>
                  <a:rPr lang="fr-CH" sz="1800" i="1" dirty="0" err="1">
                    <a:latin typeface="Times New Roman" panose="02020603050405020304" pitchFamily="18" charset="0"/>
                    <a:cs typeface="Times New Roman" panose="02020603050405020304" pitchFamily="18" charset="0"/>
                  </a:rPr>
                  <a:t>GZ</a:t>
                </a:r>
                <a:r>
                  <a:rPr lang="fr-CH" sz="1800" i="1" baseline="-25000" dirty="0" err="1">
                    <a:latin typeface="Times New Roman" panose="02020603050405020304" pitchFamily="18" charset="0"/>
                    <a:cs typeface="Times New Roman" panose="02020603050405020304" pitchFamily="18" charset="0"/>
                  </a:rPr>
                  <a:t>i</a:t>
                </a:r>
                <a:r>
                  <a:rPr lang="fr-CH" sz="1800" i="1" dirty="0">
                    <a:latin typeface="Times New Roman" panose="02020603050405020304" pitchFamily="18" charset="0"/>
                    <a:cs typeface="Times New Roman" panose="02020603050405020304" pitchFamily="18" charset="0"/>
                  </a:rPr>
                  <a:t>' + R</a:t>
                </a:r>
                <a:endParaRPr lang="fr-CH" sz="1800" dirty="0">
                  <a:latin typeface="Times New Roman" panose="02020603050405020304" pitchFamily="18" charset="0"/>
                  <a:cs typeface="Times New Roman" panose="02020603050405020304" pitchFamily="18" charset="0"/>
                </a:endParaRPr>
              </a:p>
              <a:p>
                <a:pPr marL="0" indent="0">
                  <a:buNone/>
                </a:pPr>
                <a:r>
                  <a:rPr lang="fr-CH" sz="1800" dirty="0">
                    <a:latin typeface="Times New Roman" panose="02020603050405020304" pitchFamily="18" charset="0"/>
                    <a:cs typeface="Times New Roman" panose="02020603050405020304" pitchFamily="18" charset="0"/>
                  </a:rPr>
                  <a:t>		</a:t>
                </a:r>
                <a:r>
                  <a:rPr lang="fr-CH" sz="1800" dirty="0" err="1">
                    <a:solidFill>
                      <a:schemeClr val="bg1"/>
                    </a:solidFill>
                    <a:latin typeface="Times New Roman" panose="02020603050405020304" pitchFamily="18" charset="0"/>
                    <a:cs typeface="Times New Roman" panose="02020603050405020304" pitchFamily="18" charset="0"/>
                  </a:rPr>
                  <a:t>Cov</a:t>
                </a:r>
                <a:r>
                  <a:rPr lang="fr-CH" sz="1800" dirty="0">
                    <a:solidFill>
                      <a:schemeClr val="bg1"/>
                    </a:solidFill>
                    <a:latin typeface="Times New Roman" panose="02020603050405020304" pitchFamily="18" charset="0"/>
                    <a:cs typeface="Times New Roman" panose="02020603050405020304" pitchFamily="18" charset="0"/>
                  </a:rPr>
                  <a:t>(</a:t>
                </a:r>
                <a:r>
                  <a:rPr lang="fr-CH" sz="1800" i="1" dirty="0" err="1">
                    <a:solidFill>
                      <a:schemeClr val="bg1"/>
                    </a:solidFill>
                    <a:latin typeface="Times New Roman" panose="02020603050405020304" pitchFamily="18" charset="0"/>
                    <a:cs typeface="Times New Roman" panose="02020603050405020304" pitchFamily="18" charset="0"/>
                  </a:rPr>
                  <a:t>Y</a:t>
                </a:r>
                <a:r>
                  <a:rPr lang="fr-CH" sz="1800" i="1" baseline="-25000" dirty="0" err="1">
                    <a:solidFill>
                      <a:schemeClr val="bg1"/>
                    </a:solidFill>
                    <a:latin typeface="Times New Roman" panose="02020603050405020304" pitchFamily="18" charset="0"/>
                    <a:cs typeface="Times New Roman" panose="02020603050405020304" pitchFamily="18" charset="0"/>
                  </a:rPr>
                  <a:t>ij</a:t>
                </a:r>
                <a:r>
                  <a:rPr lang="fr-CH" sz="1800" dirty="0">
                    <a:solidFill>
                      <a:schemeClr val="bg1"/>
                    </a:solidFill>
                    <a:latin typeface="Times New Roman" panose="02020603050405020304" pitchFamily="18" charset="0"/>
                    <a:cs typeface="Times New Roman" panose="02020603050405020304" pitchFamily="18" charset="0"/>
                  </a:rPr>
                  <a:t>) </a:t>
                </a:r>
                <a:r>
                  <a:rPr lang="fr-CH" sz="1800" i="1" dirty="0">
                    <a:latin typeface="Times New Roman" panose="02020603050405020304" pitchFamily="18" charset="0"/>
                    <a:cs typeface="Times New Roman" panose="02020603050405020304" pitchFamily="18" charset="0"/>
                  </a:rPr>
                  <a:t>= </a:t>
                </a:r>
                <a:r>
                  <a:rPr lang="fr-CH" sz="1800" i="1" dirty="0" err="1">
                    <a:latin typeface="Times New Roman" panose="02020603050405020304" pitchFamily="18" charset="0"/>
                    <a:cs typeface="Times New Roman" panose="02020603050405020304" pitchFamily="18" charset="0"/>
                  </a:rPr>
                  <a:t>Z</a:t>
                </a:r>
                <a:r>
                  <a:rPr lang="fr-CH" sz="1800" i="1" baseline="-25000" dirty="0" err="1">
                    <a:latin typeface="Times New Roman" panose="02020603050405020304" pitchFamily="18" charset="0"/>
                    <a:cs typeface="Times New Roman" panose="02020603050405020304" pitchFamily="18" charset="0"/>
                  </a:rPr>
                  <a:t>i</a:t>
                </a:r>
                <a:r>
                  <a:rPr lang="fr-CH" sz="1800" i="1" dirty="0" err="1">
                    <a:latin typeface="Times New Roman" panose="02020603050405020304" pitchFamily="18" charset="0"/>
                    <a:cs typeface="Times New Roman" panose="02020603050405020304" pitchFamily="18" charset="0"/>
                  </a:rPr>
                  <a:t>GZ</a:t>
                </a:r>
                <a:r>
                  <a:rPr lang="fr-CH" sz="1800" i="1" baseline="-25000" dirty="0" err="1">
                    <a:latin typeface="Times New Roman" panose="02020603050405020304" pitchFamily="18" charset="0"/>
                    <a:cs typeface="Times New Roman" panose="02020603050405020304" pitchFamily="18" charset="0"/>
                  </a:rPr>
                  <a:t>i</a:t>
                </a:r>
                <a:r>
                  <a:rPr lang="fr-CH" sz="1800" i="1" dirty="0">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GB" sz="1800" i="1">
                            <a:latin typeface="Cambria Math" panose="02040503050406030204" pitchFamily="18" charset="0"/>
                          </a:rPr>
                        </m:ctrlPr>
                      </m:sSubSupPr>
                      <m:e>
                        <m:r>
                          <a:rPr lang="en-GB" sz="1800" i="1">
                            <a:latin typeface="Cambria Math" panose="02040503050406030204" pitchFamily="18" charset="0"/>
                          </a:rPr>
                          <m:t>𝜎</m:t>
                        </m:r>
                      </m:e>
                      <m:sub/>
                      <m:sup>
                        <m:r>
                          <a:rPr lang="en-GB" sz="1800" i="1">
                            <a:latin typeface="Cambria Math" panose="02040503050406030204" pitchFamily="18" charset="0"/>
                          </a:rPr>
                          <m:t>2</m:t>
                        </m:r>
                      </m:sup>
                    </m:sSubSup>
                  </m:oMath>
                </a14:m>
                <a:r>
                  <a:rPr lang="fr-CH" sz="1800" i="1" dirty="0">
                    <a:latin typeface="Times New Roman" panose="02020603050405020304" pitchFamily="18" charset="0"/>
                    <a:cs typeface="Times New Roman" panose="02020603050405020304" pitchFamily="18" charset="0"/>
                  </a:rPr>
                  <a:t>I</a:t>
                </a:r>
                <a:r>
                  <a:rPr lang="fr-CH" sz="1800" i="1" baseline="-25000" dirty="0">
                    <a:latin typeface="Times New Roman" panose="02020603050405020304" pitchFamily="18" charset="0"/>
                    <a:cs typeface="Times New Roman" panose="02020603050405020304" pitchFamily="18" charset="0"/>
                  </a:rPr>
                  <a:t>ni</a:t>
                </a:r>
                <a:endParaRPr lang="fr-CH" sz="18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i="1" dirty="0">
                    <a:latin typeface="Calibri Light" panose="020F0302020204030204" pitchFamily="34" charset="0"/>
                    <a:cs typeface="Calibri Light" panose="020F0302020204030204" pitchFamily="34" charset="0"/>
                  </a:rPr>
                  <a:t>R</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residual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identity</a:t>
                </a:r>
                <a:r>
                  <a:rPr lang="fr-CH" sz="1600" dirty="0">
                    <a:latin typeface="Calibri Light" panose="020F0302020204030204" pitchFamily="34" charset="0"/>
                    <a:cs typeface="Calibri Light" panose="020F0302020204030204" pitchFamily="34" charset="0"/>
                  </a:rPr>
                  <a:t> matrix of size </a:t>
                </a:r>
                <a:r>
                  <a:rPr lang="fr-CH" sz="1600" i="1" dirty="0">
                    <a:latin typeface="Calibri Light" panose="020F0302020204030204" pitchFamily="34" charset="0"/>
                    <a:cs typeface="Calibri Light" panose="020F0302020204030204" pitchFamily="34" charset="0"/>
                  </a:rPr>
                  <a:t>n</a:t>
                </a:r>
                <a:r>
                  <a:rPr lang="fr-CH" sz="1600" dirty="0">
                    <a:latin typeface="Calibri Light" panose="020F0302020204030204" pitchFamily="34" charset="0"/>
                    <a:cs typeface="Calibri Light" panose="020F0302020204030204" pitchFamily="34" charset="0"/>
                  </a:rPr>
                  <a:t> × </a:t>
                </a:r>
                <a:r>
                  <a:rPr lang="fr-CH" sz="1600" i="1" dirty="0">
                    <a:latin typeface="Calibri Light" panose="020F0302020204030204" pitchFamily="34" charset="0"/>
                    <a:cs typeface="Calibri Light" panose="020F0302020204030204" pitchFamily="34" charset="0"/>
                  </a:rPr>
                  <a:t>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14:m>
                  <m:oMath xmlns:m="http://schemas.openxmlformats.org/officeDocument/2006/math">
                    <m:sSubSup>
                      <m:sSubSupPr>
                        <m:ctrlPr>
                          <a:rPr lang="en-GB" sz="1600" i="1">
                            <a:latin typeface="Cambria Math" panose="02040503050406030204" pitchFamily="18" charset="0"/>
                          </a:rPr>
                        </m:ctrlPr>
                      </m:sSubSupPr>
                      <m:e>
                        <m:r>
                          <a:rPr lang="en-GB" sz="1600" i="1">
                            <a:latin typeface="Cambria Math" panose="02040503050406030204" pitchFamily="18" charset="0"/>
                          </a:rPr>
                          <m:t>𝜎</m:t>
                        </m:r>
                      </m:e>
                      <m:sub/>
                      <m:sup>
                        <m:r>
                          <a:rPr lang="en-GB" sz="1600" i="1">
                            <a:latin typeface="Cambria Math" panose="02040503050406030204" pitchFamily="18" charset="0"/>
                          </a:rPr>
                          <m:t>2</m:t>
                        </m:r>
                      </m:sup>
                    </m:sSubSup>
                    <m:r>
                      <a:rPr lang="en-GB" sz="1600" i="1">
                        <a:latin typeface="Cambria Math"/>
                      </a:rPr>
                      <m:t> </m:t>
                    </m:r>
                  </m:oMath>
                </a14:m>
                <a:r>
                  <a:rPr lang="fr-CH" sz="1600" dirty="0">
                    <a:latin typeface="Calibri Light" panose="020F0302020204030204" pitchFamily="34" charset="0"/>
                    <a:cs typeface="Calibri Light" panose="020F0302020204030204" pitchFamily="34" charset="0"/>
                  </a:rPr>
                  <a:t>on the diagonal </a:t>
                </a:r>
                <a:r>
                  <a:rPr lang="fr-CH" sz="1600" dirty="0" err="1">
                    <a:latin typeface="Calibri Light" panose="020F0302020204030204" pitchFamily="34" charset="0"/>
                    <a:cs typeface="Calibri Light" panose="020F0302020204030204" pitchFamily="34" charset="0"/>
                  </a:rPr>
                  <a:t>elements</a:t>
                </a:r>
                <a:r>
                  <a:rPr lang="fr-CH" sz="1600" dirty="0">
                    <a:latin typeface="Calibri Light" panose="020F0302020204030204" pitchFamily="34" charset="0"/>
                    <a:cs typeface="Calibri Light" panose="020F0302020204030204" pitchFamily="34" charset="0"/>
                  </a:rPr>
                  <a:t> and 0 on the off-diagonal </a:t>
                </a:r>
                <a:r>
                  <a:rPr lang="fr-CH" sz="1600" dirty="0" err="1">
                    <a:latin typeface="Calibri Light" panose="020F0302020204030204" pitchFamily="34" charset="0"/>
                    <a:cs typeface="Calibri Light" panose="020F0302020204030204" pitchFamily="34" charset="0"/>
                  </a:rPr>
                  <a:t>elements</a:t>
                </a:r>
                <a:r>
                  <a:rPr lang="fr-CH" sz="1600" dirty="0">
                    <a:latin typeface="Calibri Light" panose="020F0302020204030204" pitchFamily="34" charset="0"/>
                    <a:cs typeface="Calibri Light" panose="020F0302020204030204" pitchFamily="34" charset="0"/>
                  </a:rPr>
                  <a:t>, and </a:t>
                </a:r>
                <a:r>
                  <a:rPr lang="fr-CH" sz="1600" i="1" dirty="0">
                    <a:latin typeface="Calibri Light" panose="020F0302020204030204" pitchFamily="34" charset="0"/>
                    <a:cs typeface="Calibri Light" panose="020F0302020204030204" pitchFamily="34" charset="0"/>
                  </a:rPr>
                  <a:t>Z</a:t>
                </a:r>
                <a:r>
                  <a:rPr lang="fr-CH" sz="1600" i="1" baseline="-25000" dirty="0">
                    <a:latin typeface="Calibri Light" panose="020F0302020204030204" pitchFamily="34" charset="0"/>
                    <a:cs typeface="Calibri Light" panose="020F0302020204030204" pitchFamily="34" charset="0"/>
                  </a:rPr>
                  <a:t>i</a:t>
                </a:r>
                <a:r>
                  <a:rPr lang="fr-CH" sz="1600" dirty="0">
                    <a:latin typeface="Calibri Light" panose="020F0302020204030204" pitchFamily="34" charset="0"/>
                    <a:cs typeface="Calibri Light" panose="020F0302020204030204" pitchFamily="34" charset="0"/>
                  </a:rPr>
                  <a:t> a design matrix of size </a:t>
                </a:r>
                <a:r>
                  <a:rPr lang="fr-CH" sz="1600" i="1" dirty="0">
                    <a:latin typeface="Calibri Light" panose="020F0302020204030204" pitchFamily="34" charset="0"/>
                    <a:cs typeface="Calibri Light" panose="020F0302020204030204" pitchFamily="34" charset="0"/>
                  </a:rPr>
                  <a:t>n</a:t>
                </a:r>
                <a:r>
                  <a:rPr lang="fr-CH" sz="1600" dirty="0">
                    <a:latin typeface="Calibri Light" panose="020F0302020204030204" pitchFamily="34" charset="0"/>
                    <a:cs typeface="Calibri Light" panose="020F0302020204030204" pitchFamily="34" charset="0"/>
                  </a:rPr>
                  <a:t> × </a:t>
                </a:r>
                <a:r>
                  <a:rPr lang="fr-CH" sz="1600" i="1" dirty="0">
                    <a:latin typeface="Calibri Light" panose="020F0302020204030204" pitchFamily="34" charset="0"/>
                    <a:cs typeface="Calibri Light" panose="020F0302020204030204" pitchFamily="34" charset="0"/>
                  </a:rPr>
                  <a:t>2</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containing</a:t>
                </a:r>
                <a:r>
                  <a:rPr lang="fr-CH" sz="1600" dirty="0">
                    <a:latin typeface="Calibri Light" panose="020F0302020204030204" pitchFamily="34" charset="0"/>
                    <a:cs typeface="Calibri Light" panose="020F0302020204030204" pitchFamily="34" charset="0"/>
                  </a:rPr>
                  <a:t> an intercept </a:t>
                </a:r>
                <a:r>
                  <a:rPr lang="fr-CH" sz="1600" dirty="0" err="1">
                    <a:latin typeface="Calibri Light" panose="020F0302020204030204" pitchFamily="34" charset="0"/>
                    <a:cs typeface="Calibri Light" panose="020F0302020204030204" pitchFamily="34" charset="0"/>
                  </a:rPr>
                  <a:t>term</a:t>
                </a:r>
                <a:r>
                  <a:rPr lang="fr-CH" sz="1600" dirty="0">
                    <a:latin typeface="Calibri Light" panose="020F0302020204030204" pitchFamily="34" charset="0"/>
                    <a:cs typeface="Calibri Light" panose="020F0302020204030204" pitchFamily="34" charset="0"/>
                  </a:rPr>
                  <a:t> and the values for </a:t>
                </a:r>
                <a:r>
                  <a:rPr lang="fr-CH" sz="1600" i="1" dirty="0">
                    <a:latin typeface="Calibri Light" panose="020F0302020204030204" pitchFamily="34" charset="0"/>
                    <a:cs typeface="Calibri Light" panose="020F0302020204030204" pitchFamily="34" charset="0"/>
                  </a:rPr>
                  <a:t>X</a:t>
                </a:r>
                <a:r>
                  <a:rPr lang="fr-CH" sz="1600" i="1" baseline="-25000" dirty="0">
                    <a:latin typeface="Calibri Light" panose="020F0302020204030204" pitchFamily="34" charset="0"/>
                    <a:cs typeface="Calibri Light" panose="020F0302020204030204" pitchFamily="34" charset="0"/>
                  </a:rPr>
                  <a:t>i</a:t>
                </a:r>
                <a:r>
                  <a:rPr lang="fr-CH" sz="1600" dirty="0">
                    <a:latin typeface="Calibri Light" panose="020F0302020204030204" pitchFamily="34" charset="0"/>
                    <a:cs typeface="Calibri Light" panose="020F0302020204030204" pitchFamily="34" charset="0"/>
                  </a:rPr>
                  <a:t>.</a:t>
                </a:r>
              </a:p>
              <a:p>
                <a:endParaRPr lang="fr-CH" sz="1600" dirty="0">
                  <a:latin typeface="Times New Roman" panose="02020603050405020304" pitchFamily="18" charset="0"/>
                  <a:cs typeface="Times New Roman" panose="02020603050405020304" pitchFamily="18" charset="0"/>
                </a:endParaRPr>
              </a:p>
              <a:p>
                <a:r>
                  <a:rPr lang="fr-CH" sz="1600" dirty="0">
                    <a:latin typeface="Calibri Light" panose="020F0302020204030204" pitchFamily="34" charset="0"/>
                    <a:cs typeface="Calibri Light" panose="020F0302020204030204" pitchFamily="34" charset="0"/>
                  </a:rPr>
                  <a:t>The variance for a single observation </a:t>
                </a:r>
                <a:r>
                  <a:rPr lang="fr-CH" sz="1600" i="1" dirty="0" err="1">
                    <a:latin typeface="Calibri Light" panose="020F0302020204030204" pitchFamily="34" charset="0"/>
                    <a:cs typeface="Calibri Light" panose="020F0302020204030204" pitchFamily="34" charset="0"/>
                  </a:rPr>
                  <a:t>Y</a:t>
                </a:r>
                <a:r>
                  <a:rPr lang="fr-CH" sz="1600" i="1" baseline="-25000" dirty="0" err="1">
                    <a:latin typeface="Calibri Light" panose="020F0302020204030204" pitchFamily="34" charset="0"/>
                    <a:cs typeface="Calibri Light" panose="020F0302020204030204" pitchFamily="34" charset="0"/>
                  </a:rPr>
                  <a:t>ij</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written</a:t>
                </a:r>
                <a:r>
                  <a:rPr lang="fr-CH" sz="1600" dirty="0">
                    <a:latin typeface="Calibri Light" panose="020F0302020204030204" pitchFamily="34" charset="0"/>
                    <a:cs typeface="Calibri Light" panose="020F0302020204030204" pitchFamily="34" charset="0"/>
                  </a:rPr>
                  <a:t> as:</a:t>
                </a: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r>
                  <a:rPr lang="fr-CH" sz="1800" dirty="0">
                    <a:latin typeface="Times New Roman" panose="02020603050405020304" pitchFamily="18" charset="0"/>
                    <a:cs typeface="Times New Roman" panose="02020603050405020304" pitchFamily="18" charset="0"/>
                  </a:rPr>
                  <a:t>		Var(</a:t>
                </a:r>
                <a:r>
                  <a:rPr lang="fr-CH" sz="1800" i="1" dirty="0" err="1">
                    <a:latin typeface="Times New Roman" panose="02020603050405020304" pitchFamily="18" charset="0"/>
                    <a:cs typeface="Times New Roman" panose="02020603050405020304" pitchFamily="18" charset="0"/>
                  </a:rPr>
                  <a:t>Y</a:t>
                </a:r>
                <a:r>
                  <a:rPr lang="fr-CH" sz="1800" i="1" baseline="-25000" dirty="0" err="1">
                    <a:latin typeface="Times New Roman" panose="02020603050405020304" pitchFamily="18" charset="0"/>
                    <a:cs typeface="Times New Roman" panose="02020603050405020304" pitchFamily="18" charset="0"/>
                  </a:rPr>
                  <a:t>ij</a:t>
                </a:r>
                <a:r>
                  <a:rPr lang="fr-CH" sz="1800" dirty="0">
                    <a:latin typeface="Times New Roman" panose="02020603050405020304" pitchFamily="18" charset="0"/>
                    <a:cs typeface="Times New Roman" panose="02020603050405020304" pitchFamily="18" charset="0"/>
                  </a:rPr>
                  <a:t>) </a:t>
                </a:r>
                <a:r>
                  <a:rPr lang="fr-CH" sz="1800" i="1" dirty="0">
                    <a:latin typeface="Times New Roman" panose="02020603050405020304" pitchFamily="18" charset="0"/>
                    <a:cs typeface="Times New Roman" panose="02020603050405020304" pitchFamily="18" charset="0"/>
                  </a:rPr>
                  <a:t>= G</a:t>
                </a:r>
                <a:r>
                  <a:rPr lang="fr-CH" sz="1800" i="1" baseline="-25000" dirty="0">
                    <a:latin typeface="Times New Roman" panose="02020603050405020304" pitchFamily="18" charset="0"/>
                    <a:cs typeface="Times New Roman" panose="02020603050405020304" pitchFamily="18" charset="0"/>
                  </a:rPr>
                  <a:t>11</a:t>
                </a:r>
                <a:r>
                  <a:rPr lang="fr-CH" sz="1800" i="1" dirty="0">
                    <a:latin typeface="Times New Roman" panose="02020603050405020304" pitchFamily="18" charset="0"/>
                    <a:cs typeface="Times New Roman" panose="02020603050405020304" pitchFamily="18" charset="0"/>
                  </a:rPr>
                  <a:t> + 2</a:t>
                </a:r>
                <a14:m>
                  <m:oMath xmlns:m="http://schemas.openxmlformats.org/officeDocument/2006/math">
                    <m:sSubSup>
                      <m:sSubSupPr>
                        <m:ctrlPr>
                          <a:rPr lang="fr-CH" sz="1800" i="1">
                            <a:latin typeface="Cambria Math" panose="02040503050406030204" pitchFamily="18" charset="0"/>
                            <a:cs typeface="Times New Roman" panose="02020603050405020304" pitchFamily="18" charset="0"/>
                          </a:rPr>
                        </m:ctrlPr>
                      </m:sSubSupPr>
                      <m:e>
                        <m:r>
                          <a:rPr lang="fr-CH" sz="1800" i="1">
                            <a:latin typeface="Cambria Math"/>
                            <a:cs typeface="Times New Roman" panose="02020603050405020304" pitchFamily="18" charset="0"/>
                          </a:rPr>
                          <m:t>𝑋</m:t>
                        </m:r>
                      </m:e>
                      <m:sub>
                        <m:r>
                          <a:rPr lang="fr-CH" sz="1800" i="1">
                            <a:latin typeface="Cambria Math"/>
                            <a:cs typeface="Times New Roman" panose="02020603050405020304" pitchFamily="18" charset="0"/>
                          </a:rPr>
                          <m:t>𝑖𝑗</m:t>
                        </m:r>
                      </m:sub>
                      <m:sup/>
                    </m:sSubSup>
                    <m:r>
                      <a:rPr lang="fr-CH" sz="1800" i="1">
                        <a:latin typeface="Cambria Math"/>
                        <a:cs typeface="Times New Roman" panose="02020603050405020304" pitchFamily="18" charset="0"/>
                      </a:rPr>
                      <m:t> </m:t>
                    </m:r>
                  </m:oMath>
                </a14:m>
                <a:r>
                  <a:rPr lang="fr-CH" sz="1800" i="1" dirty="0">
                    <a:latin typeface="Times New Roman" panose="02020603050405020304" pitchFamily="18" charset="0"/>
                    <a:cs typeface="Times New Roman" panose="02020603050405020304" pitchFamily="18" charset="0"/>
                  </a:rPr>
                  <a:t>G</a:t>
                </a:r>
                <a:r>
                  <a:rPr lang="fr-CH" sz="1800" i="1" baseline="-25000" dirty="0">
                    <a:latin typeface="Times New Roman" panose="02020603050405020304" pitchFamily="18" charset="0"/>
                    <a:cs typeface="Times New Roman" panose="02020603050405020304" pitchFamily="18" charset="0"/>
                  </a:rPr>
                  <a:t>12</a:t>
                </a:r>
                <a:r>
                  <a:rPr lang="fr-CH" sz="1800" i="1" dirty="0">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fr-CH" sz="1800" i="1">
                            <a:latin typeface="Cambria Math" panose="02040503050406030204" pitchFamily="18" charset="0"/>
                            <a:cs typeface="Times New Roman" panose="02020603050405020304" pitchFamily="18" charset="0"/>
                          </a:rPr>
                        </m:ctrlPr>
                      </m:sSubSupPr>
                      <m:e>
                        <m:r>
                          <a:rPr lang="fr-CH" sz="1800" i="1">
                            <a:latin typeface="Cambria Math"/>
                            <a:cs typeface="Times New Roman" panose="02020603050405020304" pitchFamily="18" charset="0"/>
                          </a:rPr>
                          <m:t>𝑋</m:t>
                        </m:r>
                      </m:e>
                      <m:sub>
                        <m:r>
                          <a:rPr lang="fr-CH" sz="1800" i="1">
                            <a:latin typeface="Cambria Math"/>
                            <a:cs typeface="Times New Roman" panose="02020603050405020304" pitchFamily="18" charset="0"/>
                          </a:rPr>
                          <m:t>𝑖𝑗</m:t>
                        </m:r>
                      </m:sub>
                      <m:sup>
                        <m:r>
                          <a:rPr lang="fr-CH" sz="1800" i="1">
                            <a:latin typeface="Cambria Math"/>
                            <a:cs typeface="Times New Roman" panose="02020603050405020304" pitchFamily="18" charset="0"/>
                          </a:rPr>
                          <m:t>2</m:t>
                        </m:r>
                      </m:sup>
                    </m:sSubSup>
                  </m:oMath>
                </a14:m>
                <a:r>
                  <a:rPr lang="fr-CH" sz="1800" i="1" dirty="0">
                    <a:latin typeface="Times New Roman" panose="02020603050405020304" pitchFamily="18" charset="0"/>
                    <a:cs typeface="Times New Roman" panose="02020603050405020304" pitchFamily="18" charset="0"/>
                  </a:rPr>
                  <a:t>G</a:t>
                </a:r>
                <a:r>
                  <a:rPr lang="fr-CH" sz="1800" i="1" baseline="-25000" dirty="0">
                    <a:latin typeface="Times New Roman" panose="02020603050405020304" pitchFamily="18" charset="0"/>
                    <a:cs typeface="Times New Roman" panose="02020603050405020304" pitchFamily="18" charset="0"/>
                  </a:rPr>
                  <a:t>22</a:t>
                </a:r>
                <a:r>
                  <a:rPr lang="fr-CH" sz="1800" i="1" dirty="0">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GB" sz="1800" i="1">
                            <a:latin typeface="Cambria Math" panose="02040503050406030204" pitchFamily="18" charset="0"/>
                          </a:rPr>
                        </m:ctrlPr>
                      </m:sSubSupPr>
                      <m:e>
                        <m:r>
                          <a:rPr lang="en-GB" sz="1800" i="1">
                            <a:latin typeface="Cambria Math" panose="02040503050406030204" pitchFamily="18" charset="0"/>
                          </a:rPr>
                          <m:t>𝜎</m:t>
                        </m:r>
                      </m:e>
                      <m:sub/>
                      <m:sup>
                        <m:r>
                          <a:rPr lang="en-GB" sz="1800" i="1">
                            <a:latin typeface="Cambria Math" panose="02040503050406030204" pitchFamily="18" charset="0"/>
                          </a:rPr>
                          <m:t>2</m:t>
                        </m:r>
                      </m:sup>
                    </m:sSubSup>
                  </m:oMath>
                </a14:m>
                <a:endParaRPr lang="fr-CH" sz="18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r>
                  <a:rPr lang="fr-CH" sz="1600" dirty="0" err="1">
                    <a:latin typeface="Calibri Light" panose="020F0302020204030204" pitchFamily="34" charset="0"/>
                    <a:cs typeface="Calibri Light" panose="020F0302020204030204" pitchFamily="34" charset="0"/>
                  </a:rPr>
                  <a:t>Contrast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to the variance for an observation in the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intercept model:</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27448" y="1600200"/>
                <a:ext cx="9793088" cy="4925144"/>
              </a:xfrm>
              <a:blipFill>
                <a:blip r:embed="rId2"/>
                <a:stretch>
                  <a:fillRect l="-249" t="-372" r="-747"/>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slope</a:t>
            </a:r>
            <a:r>
              <a:rPr lang="fr-CH" sz="3200" dirty="0">
                <a:solidFill>
                  <a:schemeClr val="tx2">
                    <a:lumMod val="75000"/>
                  </a:schemeClr>
                </a:solidFill>
                <a:latin typeface="Tw Cen MT" panose="020B0602020104020603" pitchFamily="34" charset="0"/>
              </a:rPr>
              <a:t> model</a:t>
            </a:r>
            <a:endParaRPr lang="en-GB" sz="3200" dirty="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1E933581-81A3-43E8-9E56-7E2F4478CD91}"/>
                  </a:ext>
                </a:extLst>
              </p:cNvPr>
              <p:cNvSpPr/>
              <p:nvPr/>
            </p:nvSpPr>
            <p:spPr>
              <a:xfrm>
                <a:off x="8184232" y="5741727"/>
                <a:ext cx="1912511" cy="397545"/>
              </a:xfrm>
              <a:prstGeom prst="rect">
                <a:avLst/>
              </a:prstGeom>
            </p:spPr>
            <p:txBody>
              <a:bodyPr wrap="none">
                <a:spAutoFit/>
              </a:bodyPr>
              <a:lstStyle/>
              <a:p>
                <a:r>
                  <a:rPr lang="fr-CH" dirty="0">
                    <a:solidFill>
                      <a:srgbClr val="FF0000"/>
                    </a:solidFill>
                    <a:latin typeface="Times New Roman" panose="02020603050405020304" pitchFamily="18" charset="0"/>
                    <a:cs typeface="Times New Roman" panose="02020603050405020304" pitchFamily="18" charset="0"/>
                  </a:rPr>
                  <a:t>Var(</a:t>
                </a:r>
                <a:r>
                  <a:rPr lang="fr-CH" i="1" dirty="0" err="1">
                    <a:solidFill>
                      <a:srgbClr val="FF0000"/>
                    </a:solidFill>
                    <a:latin typeface="Times New Roman" panose="02020603050405020304" pitchFamily="18" charset="0"/>
                    <a:cs typeface="Times New Roman" panose="02020603050405020304" pitchFamily="18" charset="0"/>
                  </a:rPr>
                  <a:t>Y</a:t>
                </a:r>
                <a:r>
                  <a:rPr lang="fr-CH" i="1" baseline="-25000" dirty="0" err="1">
                    <a:solidFill>
                      <a:srgbClr val="FF0000"/>
                    </a:solidFill>
                    <a:latin typeface="Times New Roman" panose="02020603050405020304" pitchFamily="18" charset="0"/>
                    <a:cs typeface="Times New Roman" panose="02020603050405020304" pitchFamily="18" charset="0"/>
                  </a:rPr>
                  <a:t>ij</a:t>
                </a:r>
                <a:r>
                  <a:rPr lang="fr-CH" dirty="0">
                    <a:solidFill>
                      <a:srgbClr val="FF0000"/>
                    </a:solidFill>
                    <a:latin typeface="Times New Roman" panose="02020603050405020304" pitchFamily="18" charset="0"/>
                    <a:cs typeface="Times New Roman" panose="02020603050405020304" pitchFamily="18" charset="0"/>
                  </a:rPr>
                  <a:t>)</a:t>
                </a:r>
                <a:r>
                  <a:rPr lang="fr-CH" i="1" dirty="0">
                    <a:solidFill>
                      <a:srgbClr val="FF0000"/>
                    </a:solidFill>
                    <a:latin typeface="Times New Roman" panose="02020603050405020304" pitchFamily="18" charset="0"/>
                    <a:cs typeface="Times New Roman" panose="02020603050405020304" pitchFamily="18" charset="0"/>
                  </a:rPr>
                  <a:t> =</a:t>
                </a:r>
                <a:r>
                  <a:rPr lang="fr-CH" dirty="0">
                    <a:solidFill>
                      <a:srgbClr val="FF0000"/>
                    </a:solidFill>
                    <a:latin typeface="Times New Roman" panose="02020603050405020304" pitchFamily="18" charset="0"/>
                    <a:cs typeface="Times New Roman" panose="02020603050405020304" pitchFamily="18" charset="0"/>
                  </a:rPr>
                  <a:t> </a:t>
                </a:r>
                <a14:m>
                  <m:oMath xmlns:m="http://schemas.openxmlformats.org/officeDocument/2006/math">
                    <m:sSubSup>
                      <m:sSubSupPr>
                        <m:ctrlPr>
                          <a:rPr lang="en-GB" i="1">
                            <a:solidFill>
                              <a:srgbClr val="FF0000"/>
                            </a:solidFill>
                            <a:latin typeface="Cambria Math" panose="02040503050406030204" pitchFamily="18" charset="0"/>
                          </a:rPr>
                        </m:ctrlPr>
                      </m:sSubSupPr>
                      <m:e>
                        <m:r>
                          <a:rPr lang="en-GB" i="1">
                            <a:solidFill>
                              <a:srgbClr val="FF0000"/>
                            </a:solidFill>
                            <a:latin typeface="Cambria Math" panose="02040503050406030204" pitchFamily="18" charset="0"/>
                          </a:rPr>
                          <m:t>𝜎</m:t>
                        </m:r>
                      </m:e>
                      <m:sub>
                        <m:r>
                          <a:rPr lang="en-GB" i="1">
                            <a:solidFill>
                              <a:srgbClr val="FF0000"/>
                            </a:solidFill>
                            <a:latin typeface="Cambria Math" panose="02040503050406030204" pitchFamily="18" charset="0"/>
                          </a:rPr>
                          <m:t>𝑏</m:t>
                        </m:r>
                      </m:sub>
                      <m:sup>
                        <m:r>
                          <a:rPr lang="en-GB" i="1">
                            <a:solidFill>
                              <a:srgbClr val="FF0000"/>
                            </a:solidFill>
                            <a:latin typeface="Cambria Math" panose="02040503050406030204" pitchFamily="18" charset="0"/>
                          </a:rPr>
                          <m:t>2</m:t>
                        </m:r>
                      </m:sup>
                    </m:sSubSup>
                  </m:oMath>
                </a14:m>
                <a:r>
                  <a:rPr lang="fr-CH" dirty="0">
                    <a:solidFill>
                      <a:srgbClr val="FF0000"/>
                    </a:solidFill>
                    <a:latin typeface="Times New Roman" panose="02020603050405020304" pitchFamily="18" charset="0"/>
                    <a:cs typeface="Times New Roman" panose="02020603050405020304" pitchFamily="18" charset="0"/>
                  </a:rPr>
                  <a:t> + </a:t>
                </a:r>
                <a14:m>
                  <m:oMath xmlns:m="http://schemas.openxmlformats.org/officeDocument/2006/math">
                    <m:sSubSup>
                      <m:sSubSupPr>
                        <m:ctrlPr>
                          <a:rPr lang="en-GB" i="1">
                            <a:solidFill>
                              <a:srgbClr val="FF0000"/>
                            </a:solidFill>
                            <a:latin typeface="Cambria Math" panose="02040503050406030204" pitchFamily="18" charset="0"/>
                          </a:rPr>
                        </m:ctrlPr>
                      </m:sSubSupPr>
                      <m:e>
                        <m:r>
                          <a:rPr lang="en-GB" i="1">
                            <a:solidFill>
                              <a:srgbClr val="FF0000"/>
                            </a:solidFill>
                            <a:latin typeface="Cambria Math" panose="02040503050406030204" pitchFamily="18" charset="0"/>
                          </a:rPr>
                          <m:t>𝜎</m:t>
                        </m:r>
                      </m:e>
                      <m:sub/>
                      <m:sup>
                        <m:r>
                          <a:rPr lang="en-GB" i="1">
                            <a:solidFill>
                              <a:srgbClr val="FF0000"/>
                            </a:solidFill>
                            <a:latin typeface="Cambria Math" panose="02040503050406030204" pitchFamily="18" charset="0"/>
                          </a:rPr>
                          <m:t>2</m:t>
                        </m:r>
                      </m:sup>
                    </m:sSubSup>
                  </m:oMath>
                </a14:m>
                <a:endParaRPr lang="en-GB" dirty="0">
                  <a:solidFill>
                    <a:srgbClr val="FF0000"/>
                  </a:solidFill>
                </a:endParaRPr>
              </a:p>
            </p:txBody>
          </p:sp>
        </mc:Choice>
        <mc:Fallback xmlns="">
          <p:sp>
            <p:nvSpPr>
              <p:cNvPr id="5" name="Rectangle 4">
                <a:extLst>
                  <a:ext uri="{FF2B5EF4-FFF2-40B4-BE49-F238E27FC236}">
                    <a16:creationId xmlns:a16="http://schemas.microsoft.com/office/drawing/2014/main" id="{1E933581-81A3-43E8-9E56-7E2F4478CD91}"/>
                  </a:ext>
                </a:extLst>
              </p:cNvPr>
              <p:cNvSpPr>
                <a:spLocks noRot="1" noChangeAspect="1" noMove="1" noResize="1" noEditPoints="1" noAdjustHandles="1" noChangeArrowheads="1" noChangeShapeType="1" noTextEdit="1"/>
              </p:cNvSpPr>
              <p:nvPr/>
            </p:nvSpPr>
            <p:spPr>
              <a:xfrm>
                <a:off x="8184232" y="5741727"/>
                <a:ext cx="1912511" cy="397545"/>
              </a:xfrm>
              <a:prstGeom prst="rect">
                <a:avLst/>
              </a:prstGeom>
              <a:blipFill>
                <a:blip r:embed="rId3"/>
                <a:stretch>
                  <a:fillRect l="-2875" t="-4615" b="-21538"/>
                </a:stretch>
              </a:blipFill>
            </p:spPr>
            <p:txBody>
              <a:bodyPr/>
              <a:lstStyle/>
              <a:p>
                <a:r>
                  <a:rPr lang="en-GB">
                    <a:noFill/>
                  </a:rPr>
                  <a:t> </a:t>
                </a:r>
              </a:p>
            </p:txBody>
          </p:sp>
        </mc:Fallback>
      </mc:AlternateContent>
    </p:spTree>
    <p:extLst>
      <p:ext uri="{BB962C8B-B14F-4D97-AF65-F5344CB8AC3E}">
        <p14:creationId xmlns:p14="http://schemas.microsoft.com/office/powerpoint/2010/main" val="33207389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5112568" cy="4925144"/>
          </a:xfrm>
        </p:spPr>
        <p:txBody>
          <a:bodyPr>
            <a:normAutofit/>
          </a:bodyPr>
          <a:lstStyle/>
          <a:p>
            <a:r>
              <a:rPr lang="fr-CH" sz="1600">
                <a:latin typeface="Calibri Light" panose="020F0302020204030204" pitchFamily="34" charset="0"/>
                <a:cs typeface="Calibri Light" panose="020F0302020204030204" pitchFamily="34" charset="0"/>
              </a:rPr>
              <a:t>In </a:t>
            </a:r>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slope</a:t>
            </a:r>
            <a:r>
              <a:rPr lang="fr-CH" sz="1600" dirty="0">
                <a:latin typeface="Calibri Light" panose="020F0302020204030204" pitchFamily="34" charset="0"/>
                <a:cs typeface="Calibri Light" panose="020F0302020204030204" pitchFamily="34" charset="0"/>
              </a:rPr>
              <a:t> model, the (</a:t>
            </a:r>
            <a:r>
              <a:rPr lang="fr-CH" sz="1600" dirty="0" err="1">
                <a:latin typeface="Calibri Light" panose="020F0302020204030204" pitchFamily="34" charset="0"/>
                <a:cs typeface="Calibri Light" panose="020F0302020204030204" pitchFamily="34" charset="0"/>
              </a:rPr>
              <a:t>co</a:t>
            </a:r>
            <a:r>
              <a:rPr lang="fr-CH" sz="1600" dirty="0">
                <a:latin typeface="Calibri Light" panose="020F0302020204030204" pitchFamily="34" charset="0"/>
                <a:cs typeface="Calibri Light" panose="020F0302020204030204" pitchFamily="34" charset="0"/>
              </a:rPr>
              <a:t>)variance of the </a:t>
            </a:r>
            <a:r>
              <a:rPr lang="fr-CH" sz="1600" dirty="0" err="1">
                <a:latin typeface="Calibri Light" panose="020F0302020204030204" pitchFamily="34" charset="0"/>
                <a:cs typeface="Calibri Light" panose="020F0302020204030204" pitchFamily="34" charset="0"/>
              </a:rPr>
              <a:t>response</a:t>
            </a:r>
            <a:r>
              <a:rPr lang="fr-CH" sz="1600" dirty="0">
                <a:latin typeface="Calibri Light" panose="020F0302020204030204" pitchFamily="34" charset="0"/>
                <a:cs typeface="Calibri Light" panose="020F0302020204030204" pitchFamily="34" charset="0"/>
              </a:rPr>
              <a:t> values </a:t>
            </a:r>
            <a:r>
              <a:rPr lang="fr-CH" sz="1600" dirty="0" err="1">
                <a:latin typeface="Calibri Light" panose="020F0302020204030204" pitchFamily="34" charset="0"/>
                <a:cs typeface="Calibri Light" panose="020F0302020204030204" pitchFamily="34" charset="0"/>
              </a:rPr>
              <a:t>becomes</a:t>
            </a:r>
            <a:r>
              <a:rPr lang="fr-CH" sz="1600" dirty="0">
                <a:solidFill>
                  <a:srgbClr val="0070C0"/>
                </a:solidFill>
                <a:latin typeface="Calibri Light" panose="020F0302020204030204" pitchFamily="34" charset="0"/>
                <a:cs typeface="Calibri Light" panose="020F0302020204030204" pitchFamily="34" charset="0"/>
              </a:rPr>
              <a:t> a </a:t>
            </a:r>
            <a:r>
              <a:rPr lang="fr-CH" sz="1600" dirty="0" err="1">
                <a:solidFill>
                  <a:srgbClr val="0070C0"/>
                </a:solidFill>
                <a:latin typeface="Calibri Light" panose="020F0302020204030204" pitchFamily="34" charset="0"/>
                <a:cs typeface="Calibri Light" panose="020F0302020204030204" pitchFamily="34" charset="0"/>
              </a:rPr>
              <a:t>function</a:t>
            </a:r>
            <a:r>
              <a:rPr lang="fr-CH" sz="1600" dirty="0">
                <a:solidFill>
                  <a:srgbClr val="0070C0"/>
                </a:solidFill>
                <a:latin typeface="Calibri Light" panose="020F0302020204030204" pitchFamily="34" charset="0"/>
                <a:cs typeface="Calibri Light" panose="020F0302020204030204" pitchFamily="34" charset="0"/>
              </a:rPr>
              <a:t> of the </a:t>
            </a:r>
            <a:r>
              <a:rPr lang="fr-CH" sz="1600" dirty="0" err="1">
                <a:solidFill>
                  <a:srgbClr val="0070C0"/>
                </a:solidFill>
                <a:latin typeface="Calibri Light" panose="020F0302020204030204" pitchFamily="34" charset="0"/>
                <a:cs typeface="Calibri Light" panose="020F0302020204030204" pitchFamily="34" charset="0"/>
              </a:rPr>
              <a:t>random</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slope</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variable's</a:t>
            </a:r>
            <a:r>
              <a:rPr lang="fr-CH" sz="1600" dirty="0">
                <a:solidFill>
                  <a:srgbClr val="0070C0"/>
                </a:solidFill>
                <a:latin typeface="Calibri Light" panose="020F0302020204030204" pitchFamily="34" charset="0"/>
                <a:cs typeface="Calibri Light" panose="020F0302020204030204" pitchFamily="34" charset="0"/>
              </a:rPr>
              <a:t> values</a:t>
            </a:r>
            <a:r>
              <a:rPr lang="fr-CH" sz="1600" dirty="0">
                <a:latin typeface="Calibri Light" panose="020F0302020204030204" pitchFamily="34" charset="0"/>
                <a:cs typeface="Calibri Light" panose="020F0302020204030204" pitchFamily="34" charset="0"/>
              </a:rPr>
              <a:t>! </a:t>
            </a:r>
            <a:br>
              <a:rPr lang="fr-CH" sz="1600" dirty="0">
                <a:latin typeface="Calibri Light" panose="020F0302020204030204" pitchFamily="34" charset="0"/>
                <a:cs typeface="Calibri Light" panose="020F0302020204030204" pitchFamily="34" charset="0"/>
              </a:rPr>
            </a:br>
            <a:endParaRPr lang="fr-CH" sz="1600" dirty="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This </a:t>
            </a:r>
            <a:r>
              <a:rPr lang="fr-CH" sz="1600" dirty="0" err="1">
                <a:latin typeface="Calibri Light" panose="020F0302020204030204" pitchFamily="34" charset="0"/>
                <a:cs typeface="Calibri Light" panose="020F0302020204030204" pitchFamily="34" charset="0"/>
              </a:rPr>
              <a:t>allows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variance </a:t>
            </a:r>
            <a:r>
              <a:rPr lang="fr-CH" sz="1600" dirty="0" err="1">
                <a:latin typeface="Calibri Light" panose="020F0302020204030204" pitchFamily="34" charset="0"/>
                <a:cs typeface="Calibri Light" panose="020F0302020204030204" pitchFamily="34" charset="0"/>
              </a:rPr>
              <a:t>around</a:t>
            </a:r>
            <a:r>
              <a:rPr lang="fr-CH" sz="1600" dirty="0">
                <a:latin typeface="Calibri Light" panose="020F0302020204030204" pitchFamily="34" charset="0"/>
                <a:cs typeface="Calibri Light" panose="020F0302020204030204" pitchFamily="34" charset="0"/>
              </a:rPr>
              <a:t> the population </a:t>
            </a:r>
            <a:r>
              <a:rPr lang="fr-CH" sz="1600" err="1">
                <a:latin typeface="Calibri Light" panose="020F0302020204030204" pitchFamily="34" charset="0"/>
                <a:cs typeface="Calibri Light" panose="020F0302020204030204" pitchFamily="34" charset="0"/>
              </a:rPr>
              <a:t>slope</a:t>
            </a:r>
            <a:r>
              <a:rPr lang="fr-CH" sz="1600">
                <a:latin typeface="Calibri Light" panose="020F0302020204030204" pitchFamily="34" charset="0"/>
                <a:cs typeface="Calibri Light" panose="020F0302020204030204" pitchFamily="34" charset="0"/>
              </a:rPr>
              <a:t> changes for </a:t>
            </a:r>
            <a:r>
              <a:rPr lang="fr-CH" sz="1600" dirty="0" err="1">
                <a:latin typeface="Calibri Light" panose="020F0302020204030204" pitchFamily="34" charset="0"/>
                <a:cs typeface="Calibri Light" panose="020F0302020204030204" pitchFamily="34" charset="0"/>
              </a:rPr>
              <a:t>increasing</a:t>
            </a:r>
            <a:r>
              <a:rPr lang="fr-CH" sz="1600" dirty="0">
                <a:latin typeface="Calibri Light" panose="020F0302020204030204" pitchFamily="34" charset="0"/>
                <a:cs typeface="Calibri Light" panose="020F0302020204030204" pitchFamily="34" charset="0"/>
              </a:rPr>
              <a:t> values. This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particularly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useful</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explaining</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dealing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heteroscedasticity</a:t>
            </a:r>
            <a:r>
              <a:rPr lang="fr-CH" sz="1600" dirty="0">
                <a:solidFill>
                  <a:srgbClr val="0070C0"/>
                </a:solidFill>
                <a:latin typeface="Calibri Light" panose="020F0302020204030204" pitchFamily="34" charset="0"/>
                <a:cs typeface="Calibri Light" panose="020F0302020204030204" pitchFamily="34" charset="0"/>
              </a:rPr>
              <a:t> </a:t>
            </a:r>
            <a:r>
              <a:rPr lang="fr-CH" sz="1600" dirty="0">
                <a:latin typeface="Calibri Light" panose="020F0302020204030204" pitchFamily="34" charset="0"/>
                <a:cs typeface="Calibri Light" panose="020F0302020204030204" pitchFamily="34" charset="0"/>
              </a:rPr>
              <a:t>in </a:t>
            </a:r>
            <a:r>
              <a:rPr lang="fr-CH" sz="1600" err="1">
                <a:latin typeface="Calibri Light" panose="020F0302020204030204" pitchFamily="34" charset="0"/>
                <a:cs typeface="Calibri Light" panose="020F0302020204030204" pitchFamily="34" charset="0"/>
              </a:rPr>
              <a:t>repeated</a:t>
            </a:r>
            <a:r>
              <a:rPr lang="fr-CH" sz="1600">
                <a:latin typeface="Calibri Light" panose="020F0302020204030204" pitchFamily="34" charset="0"/>
                <a:cs typeface="Calibri Light" panose="020F0302020204030204" pitchFamily="34" charset="0"/>
              </a:rPr>
              <a:t> data!</a:t>
            </a:r>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In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sense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slopes</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considered</a:t>
            </a:r>
            <a:r>
              <a:rPr lang="fr-CH" sz="1600" dirty="0">
                <a:latin typeface="Calibri Light" panose="020F0302020204030204" pitchFamily="34" charset="0"/>
                <a:cs typeface="Calibri Light" panose="020F0302020204030204" pitchFamily="34" charset="0"/>
              </a:rPr>
              <a:t> as a </a:t>
            </a:r>
            <a:r>
              <a:rPr lang="fr-CH" sz="1600" dirty="0" err="1">
                <a:latin typeface="Calibri Light" panose="020F0302020204030204" pitchFamily="34" charset="0"/>
                <a:cs typeface="Calibri Light" panose="020F0302020204030204" pitchFamily="34" charset="0"/>
              </a:rPr>
              <a:t>natural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form</a:t>
            </a:r>
            <a:r>
              <a:rPr lang="fr-CH" sz="1600" dirty="0">
                <a:latin typeface="Calibri Light" panose="020F0302020204030204" pitchFamily="34" charset="0"/>
                <a:cs typeface="Calibri Light" panose="020F0302020204030204" pitchFamily="34" charset="0"/>
              </a:rPr>
              <a:t> of </a:t>
            </a:r>
            <a:r>
              <a:rPr lang="fr-CH" sz="1600" dirty="0" err="1">
                <a:solidFill>
                  <a:srgbClr val="0070C0"/>
                </a:solidFill>
                <a:latin typeface="Calibri Light" panose="020F0302020204030204" pitchFamily="34" charset="0"/>
                <a:cs typeface="Calibri Light" panose="020F0302020204030204" pitchFamily="34" charset="0"/>
              </a:rPr>
              <a:t>weighted</a:t>
            </a:r>
            <a:r>
              <a:rPr lang="fr-CH" sz="1600" dirty="0">
                <a:solidFill>
                  <a:srgbClr val="0070C0"/>
                </a:solidFill>
                <a:latin typeface="Calibri Light" panose="020F0302020204030204" pitchFamily="34" charset="0"/>
                <a:cs typeface="Calibri Light" panose="020F0302020204030204" pitchFamily="34" charset="0"/>
              </a:rPr>
              <a:t> least </a:t>
            </a:r>
            <a:r>
              <a:rPr lang="fr-CH" sz="1600">
                <a:solidFill>
                  <a:srgbClr val="0070C0"/>
                </a:solidFill>
                <a:latin typeface="Calibri Light" panose="020F0302020204030204" pitchFamily="34" charset="0"/>
                <a:cs typeface="Calibri Light" panose="020F0302020204030204" pitchFamily="34" charset="0"/>
              </a:rPr>
              <a:t>squares (WLS) regression</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Random slopes thus reflect </a:t>
            </a:r>
            <a:r>
              <a:rPr lang="fr-CH" sz="1600" i="1">
                <a:solidFill>
                  <a:srgbClr val="0070C0"/>
                </a:solidFill>
                <a:latin typeface="Calibri Light" panose="020F0302020204030204" pitchFamily="34" charset="0"/>
                <a:cs typeface="Calibri Light" panose="020F0302020204030204" pitchFamily="34" charset="0"/>
              </a:rPr>
              <a:t>known sources</a:t>
            </a:r>
            <a:r>
              <a:rPr lang="fr-CH" sz="1600" i="1">
                <a:latin typeface="Calibri Light" panose="020F0302020204030204" pitchFamily="34" charset="0"/>
                <a:cs typeface="Calibri Light" panose="020F0302020204030204" pitchFamily="34" charset="0"/>
              </a:rPr>
              <a:t> </a:t>
            </a:r>
            <a:r>
              <a:rPr lang="fr-CH" sz="1600" dirty="0">
                <a:latin typeface="Calibri Light" panose="020F0302020204030204" pitchFamily="34" charset="0"/>
                <a:cs typeface="Calibri Light" panose="020F0302020204030204" pitchFamily="34" charset="0"/>
              </a:rPr>
              <a:t>of </a:t>
            </a:r>
            <a:r>
              <a:rPr lang="fr-CH" sz="1600" dirty="0" err="1">
                <a:latin typeface="Calibri Light" panose="020F0302020204030204" pitchFamily="34" charset="0"/>
                <a:cs typeface="Calibri Light" panose="020F0302020204030204" pitchFamily="34" charset="0"/>
              </a:rPr>
              <a:t>repeated</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measures</a:t>
            </a:r>
            <a:r>
              <a:rPr lang="fr-CH" sz="1600">
                <a:latin typeface="Calibri Light" panose="020F0302020204030204" pitchFamily="34" charset="0"/>
                <a:cs typeface="Calibri Light" panose="020F0302020204030204" pitchFamily="34" charset="0"/>
              </a:rPr>
              <a:t> covariation.</a:t>
            </a:r>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slope</a:t>
            </a:r>
            <a:r>
              <a:rPr lang="fr-CH" sz="3200" dirty="0">
                <a:solidFill>
                  <a:schemeClr val="tx2">
                    <a:lumMod val="75000"/>
                  </a:schemeClr>
                </a:solidFill>
                <a:latin typeface="Tw Cen MT" panose="020B0602020104020603" pitchFamily="34" charset="0"/>
              </a:rPr>
              <a:t> model</a:t>
            </a:r>
            <a:endParaRPr lang="en-GB" sz="3200" dirty="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F1B54BB6-BD44-471F-A3AC-6F2A6326A7D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208" r="3798"/>
          <a:stretch/>
        </p:blipFill>
        <p:spPr>
          <a:xfrm>
            <a:off x="6600056" y="1600200"/>
            <a:ext cx="4825835" cy="4543575"/>
          </a:xfrm>
          <a:prstGeom prst="rect">
            <a:avLst/>
          </a:prstGeom>
        </p:spPr>
      </p:pic>
    </p:spTree>
    <p:extLst>
      <p:ext uri="{BB962C8B-B14F-4D97-AF65-F5344CB8AC3E}">
        <p14:creationId xmlns:p14="http://schemas.microsoft.com/office/powerpoint/2010/main" val="27960393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dirty="0">
                <a:latin typeface="Calibri Light" panose="020F0302020204030204" pitchFamily="34" charset="0"/>
                <a:cs typeface="Calibri Light" panose="020F0302020204030204" pitchFamily="34" charset="0"/>
              </a:rPr>
              <a:t>In R,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keep</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fixed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part </a:t>
            </a:r>
            <a:r>
              <a:rPr lang="fr-CH" sz="1600" dirty="0" err="1">
                <a:latin typeface="Calibri Light" panose="020F0302020204030204" pitchFamily="34" charset="0"/>
                <a:cs typeface="Calibri Light" panose="020F0302020204030204" pitchFamily="34" charset="0"/>
              </a:rPr>
              <a:t>our</a:t>
            </a:r>
            <a:r>
              <a:rPr lang="fr-CH" sz="1600" dirty="0">
                <a:latin typeface="Calibri Light" panose="020F0302020204030204" pitchFamily="34" charset="0"/>
                <a:cs typeface="Calibri Light" panose="020F0302020204030204" pitchFamily="34" charset="0"/>
              </a:rPr>
              <a:t> model formula </a:t>
            </a:r>
            <a:r>
              <a:rPr lang="fr-CH" sz="1600" dirty="0" err="1">
                <a:latin typeface="Calibri Light" panose="020F0302020204030204" pitchFamily="34" charset="0"/>
                <a:cs typeface="Calibri Light" panose="020F0302020204030204" pitchFamily="34" charset="0"/>
              </a:rPr>
              <a:t>identical</a:t>
            </a:r>
            <a:r>
              <a:rPr lang="fr-CH" sz="1600" dirty="0">
                <a:latin typeface="Calibri Light" panose="020F0302020204030204" pitchFamily="34" charset="0"/>
                <a:cs typeface="Calibri Light" panose="020F0302020204030204" pitchFamily="34" charset="0"/>
              </a:rPr>
              <a:t> to the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intercept model. </a:t>
            </a:r>
            <a:r>
              <a:rPr lang="fr-CH" sz="1600" dirty="0" err="1">
                <a:latin typeface="Calibri Light" panose="020F0302020204030204" pitchFamily="34" charset="0"/>
                <a:cs typeface="Calibri Light" panose="020F0302020204030204" pitchFamily="34" charset="0"/>
              </a:rPr>
              <a:t>However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extend</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specification</a:t>
            </a:r>
            <a:r>
              <a:rPr lang="fr-CH" sz="1600" dirty="0">
                <a:latin typeface="Calibri Light" panose="020F0302020204030204" pitchFamily="34" charset="0"/>
                <a:cs typeface="Calibri Light" panose="020F0302020204030204" pitchFamily="34" charset="0"/>
              </a:rPr>
              <a:t>:</a:t>
            </a:r>
          </a:p>
          <a:p>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pPr marL="0" indent="0">
              <a:buNone/>
            </a:pPr>
            <a:r>
              <a:rPr lang="fr-CH" sz="1400" dirty="0">
                <a:latin typeface="Courier New" panose="02070309020205020404" pitchFamily="49" charset="0"/>
                <a:cs typeface="Courier New" panose="02070309020205020404" pitchFamily="49" charset="0"/>
              </a:rPr>
              <a:t>	</a:t>
            </a:r>
            <a:r>
              <a:rPr lang="fr-CH" sz="1400" dirty="0" err="1">
                <a:latin typeface="Courier New" panose="02070309020205020404" pitchFamily="49" charset="0"/>
                <a:cs typeface="Courier New" panose="02070309020205020404" pitchFamily="49" charset="0"/>
              </a:rPr>
              <a:t>rslope</a:t>
            </a:r>
            <a:r>
              <a:rPr lang="fr-CH" sz="1400" dirty="0">
                <a:latin typeface="Courier New" panose="02070309020205020404" pitchFamily="49" charset="0"/>
                <a:cs typeface="Courier New" panose="02070309020205020404" pitchFamily="49" charset="0"/>
              </a:rPr>
              <a:t> &lt;- </a:t>
            </a:r>
            <a:r>
              <a:rPr lang="fr-CH" sz="1400" dirty="0" err="1">
                <a:latin typeface="Courier New" panose="02070309020205020404" pitchFamily="49" charset="0"/>
                <a:cs typeface="Courier New" panose="02070309020205020404" pitchFamily="49" charset="0"/>
              </a:rPr>
              <a:t>lmer</a:t>
            </a:r>
            <a:r>
              <a:rPr lang="fr-CH" sz="1400" dirty="0">
                <a:latin typeface="Courier New" panose="02070309020205020404" pitchFamily="49" charset="0"/>
                <a:cs typeface="Courier New" panose="02070309020205020404" pitchFamily="49" charset="0"/>
              </a:rPr>
              <a:t>(Attention~ 1+Deprivation+ (</a:t>
            </a:r>
            <a:r>
              <a:rPr lang="fr-CH" sz="1400" b="1" dirty="0">
                <a:solidFill>
                  <a:srgbClr val="C00000"/>
                </a:solidFill>
                <a:latin typeface="Courier New" panose="02070309020205020404" pitchFamily="49" charset="0"/>
                <a:cs typeface="Courier New" panose="02070309020205020404" pitchFamily="49" charset="0"/>
              </a:rPr>
              <a:t>1+Deprivation</a:t>
            </a:r>
            <a:r>
              <a:rPr lang="fr-CH" sz="1400" dirty="0">
                <a:latin typeface="Courier New" panose="02070309020205020404" pitchFamily="49" charset="0"/>
                <a:cs typeface="Courier New" panose="02070309020205020404" pitchFamily="49" charset="0"/>
              </a:rPr>
              <a:t>|Subject),data=</a:t>
            </a:r>
            <a:r>
              <a:rPr lang="fr-CH" sz="1400" dirty="0" err="1">
                <a:latin typeface="Courier New" panose="02070309020205020404" pitchFamily="49" charset="0"/>
                <a:cs typeface="Courier New" panose="02070309020205020404" pitchFamily="49" charset="0"/>
              </a:rPr>
              <a:t>sleep</a:t>
            </a:r>
            <a:r>
              <a:rPr lang="fr-CH" sz="1400" dirty="0">
                <a:latin typeface="Courier New" panose="02070309020205020404" pitchFamily="49" charset="0"/>
                <a:cs typeface="Courier New" panose="02070309020205020404" pitchFamily="49" charset="0"/>
              </a:rPr>
              <a:t>)</a:t>
            </a:r>
          </a:p>
          <a:p>
            <a:pPr marL="0" indent="0">
              <a:buNone/>
            </a:pPr>
            <a:r>
              <a:rPr lang="fr-CH" sz="1100" dirty="0">
                <a:latin typeface="Courier New" panose="02070309020205020404" pitchFamily="49" charset="0"/>
                <a:cs typeface="Courier New" panose="02070309020205020404" pitchFamily="49" charset="0"/>
              </a:rPr>
              <a:t>	</a:t>
            </a:r>
          </a:p>
          <a:p>
            <a:pPr marL="0" indent="0">
              <a:buNone/>
            </a:pPr>
            <a:endParaRPr lang="fr-CH" sz="1600" dirty="0">
              <a:latin typeface="Times New Roman" panose="02020603050405020304" pitchFamily="18" charset="0"/>
              <a:cs typeface="Times New Roman" panose="02020603050405020304" pitchFamily="18" charset="0"/>
            </a:endParaRPr>
          </a:p>
          <a:p>
            <a:r>
              <a:rPr lang="fr-CH" sz="1600" dirty="0">
                <a:latin typeface="Calibri Light" panose="020F0302020204030204" pitchFamily="34" charset="0"/>
                <a:cs typeface="Calibri Light" panose="020F0302020204030204" pitchFamily="34" charset="0"/>
              </a:rPr>
              <a:t>This time,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speficy</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that</a:t>
            </a:r>
            <a:r>
              <a:rPr lang="fr-CH" sz="1600">
                <a:latin typeface="Calibri Light" panose="020F0302020204030204" pitchFamily="34" charset="0"/>
                <a:cs typeface="Calibri Light" panose="020F0302020204030204" pitchFamily="34" charset="0"/>
              </a:rPr>
              <a:t> there </a:t>
            </a:r>
            <a:r>
              <a:rPr lang="fr-CH" sz="1600" dirty="0" err="1">
                <a:latin typeface="Calibri Light" panose="020F0302020204030204" pitchFamily="34" charset="0"/>
                <a:cs typeface="Calibri Light" panose="020F0302020204030204" pitchFamily="34" charset="0"/>
              </a:rPr>
              <a:t>should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randomly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varying</a:t>
            </a:r>
            <a:r>
              <a:rPr lang="fr-CH" sz="1600" dirty="0">
                <a:latin typeface="Calibri Light" panose="020F0302020204030204" pitchFamily="34" charset="0"/>
                <a:cs typeface="Calibri Light" panose="020F0302020204030204" pitchFamily="34" charset="0"/>
              </a:rPr>
              <a:t> intercepts (</a:t>
            </a:r>
            <a:r>
              <a:rPr lang="fr-CH" sz="1400" b="1" dirty="0">
                <a:solidFill>
                  <a:srgbClr val="C00000"/>
                </a:solidFill>
                <a:latin typeface="Courier New" panose="02070309020205020404" pitchFamily="49" charset="0"/>
                <a:cs typeface="Courier New" panose="02070309020205020404" pitchFamily="49" charset="0"/>
              </a:rPr>
              <a:t>1</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randomly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varying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Deprivation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slopes</a:t>
            </a:r>
            <a:r>
              <a:rPr lang="fr-CH" sz="1600" dirty="0">
                <a:latin typeface="Calibri Light" panose="020F0302020204030204" pitchFamily="34" charset="0"/>
                <a:cs typeface="Calibri Light" panose="020F0302020204030204" pitchFamily="34" charset="0"/>
              </a:rPr>
              <a:t> </a:t>
            </a:r>
            <a:r>
              <a:rPr lang="fr-CH" sz="1400" dirty="0">
                <a:latin typeface="Courier New" panose="02070309020205020404" pitchFamily="49" charset="0"/>
                <a:cs typeface="Courier New" panose="02070309020205020404" pitchFamily="49" charset="0"/>
              </a:rPr>
              <a:t>(+</a:t>
            </a:r>
            <a:r>
              <a:rPr lang="fr-CH" sz="1400" b="1" err="1">
                <a:solidFill>
                  <a:srgbClr val="C00000"/>
                </a:solidFill>
                <a:latin typeface="Courier New" panose="02070309020205020404" pitchFamily="49" charset="0"/>
                <a:cs typeface="Courier New" panose="02070309020205020404" pitchFamily="49" charset="0"/>
              </a:rPr>
              <a:t>Deprivation</a:t>
            </a:r>
            <a:r>
              <a:rPr lang="fr-CH" sz="1600">
                <a:latin typeface="Calibri Light" panose="020F0302020204030204" pitchFamily="34" charset="0"/>
                <a:cs typeface="Calibri Light" panose="020F0302020204030204" pitchFamily="34" charset="0"/>
              </a:rPr>
              <a:t>) within subjects.</a:t>
            </a:r>
            <a:endParaRPr lang="fr-CH" sz="1600" dirty="0">
              <a:latin typeface="Calibri Light" panose="020F0302020204030204" pitchFamily="34" charset="0"/>
              <a:cs typeface="Calibri Light" panose="020F0302020204030204" pitchFamily="34" charset="0"/>
            </a:endParaRPr>
          </a:p>
          <a:p>
            <a:pPr marL="0" indent="0">
              <a:buNone/>
            </a:pPr>
            <a:endParaRPr lang="fr-CH" sz="1600" dirty="0">
              <a:latin typeface="Times New Roman" panose="02020603050405020304" pitchFamily="18" charset="0"/>
              <a:cs typeface="Times New Roman" panose="02020603050405020304" pitchFamily="18" charset="0"/>
            </a:endParaRPr>
          </a:p>
          <a:p>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fixed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formula and the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formula are </a:t>
            </a:r>
            <a:r>
              <a:rPr lang="fr-CH" sz="1600" dirty="0" err="1">
                <a:latin typeface="Calibri Light" panose="020F0302020204030204" pitchFamily="34" charset="0"/>
                <a:cs typeface="Calibri Light" panose="020F0302020204030204" pitchFamily="34" charset="0"/>
              </a:rPr>
              <a:t>now</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identical</a:t>
            </a:r>
            <a:r>
              <a:rPr lang="fr-CH" sz="1600" dirty="0">
                <a:latin typeface="Calibri Light" panose="020F0302020204030204" pitchFamily="34" charset="0"/>
                <a:cs typeface="Calibri Light" panose="020F0302020204030204" pitchFamily="34" charset="0"/>
              </a:rPr>
              <a:t>. This highlights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any</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predictor</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that</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was</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measured</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repeatedly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within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appear</a:t>
            </a:r>
            <a:r>
              <a:rPr lang="fr-CH" sz="1600" dirty="0">
                <a:latin typeface="Calibri Light" panose="020F0302020204030204" pitchFamily="34" charset="0"/>
                <a:cs typeface="Calibri Light" panose="020F0302020204030204" pitchFamily="34" charset="0"/>
              </a:rPr>
              <a:t> </a:t>
            </a:r>
            <a:r>
              <a:rPr lang="fr-CH" sz="1600" i="1" dirty="0" err="1">
                <a:latin typeface="Calibri Light" panose="020F0302020204030204" pitchFamily="34" charset="0"/>
                <a:cs typeface="Calibri Light" panose="020F0302020204030204" pitchFamily="34" charset="0"/>
              </a:rPr>
              <a:t>both</a:t>
            </a:r>
            <a:r>
              <a:rPr lang="fr-CH" sz="1600" dirty="0">
                <a:latin typeface="Calibri Light" panose="020F0302020204030204" pitchFamily="34" charset="0"/>
                <a:cs typeface="Calibri Light" panose="020F0302020204030204" pitchFamily="34" charset="0"/>
              </a:rPr>
              <a:t> in the </a:t>
            </a:r>
            <a:r>
              <a:rPr lang="fr-CH" sz="1600" dirty="0" err="1">
                <a:latin typeface="Calibri Light" panose="020F0302020204030204" pitchFamily="34" charset="0"/>
                <a:cs typeface="Calibri Light" panose="020F0302020204030204" pitchFamily="34" charset="0"/>
              </a:rPr>
              <a:t>fixed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and the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of the model!</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Fitting</a:t>
            </a:r>
            <a:r>
              <a:rPr lang="fr-CH" sz="3200" dirty="0">
                <a:solidFill>
                  <a:schemeClr val="tx2">
                    <a:lumMod val="75000"/>
                  </a:schemeClr>
                </a:solidFill>
                <a:latin typeface="Tw Cen MT" panose="020B0602020104020603" pitchFamily="34" charset="0"/>
              </a:rPr>
              <a:t> the model in R – </a:t>
            </a:r>
            <a:r>
              <a:rPr lang="fr-CH" sz="3200" dirty="0" err="1">
                <a:solidFill>
                  <a:schemeClr val="tx2">
                    <a:lumMod val="75000"/>
                  </a:schemeClr>
                </a:solidFill>
                <a:latin typeface="Tw Cen MT" panose="020B0602020104020603" pitchFamily="34" charset="0"/>
              </a:rPr>
              <a:t>Modified</a:t>
            </a:r>
            <a:r>
              <a:rPr lang="fr-CH" sz="3200" dirty="0">
                <a:solidFill>
                  <a:schemeClr val="tx2">
                    <a:lumMod val="75000"/>
                  </a:schemeClr>
                </a:solidFill>
                <a:latin typeface="Tw Cen MT" panose="020B0602020104020603" pitchFamily="34" charset="0"/>
              </a:rPr>
              <a:t> formula </a:t>
            </a:r>
            <a:r>
              <a:rPr lang="fr-CH" sz="3200" dirty="0" err="1">
                <a:solidFill>
                  <a:schemeClr val="tx2">
                    <a:lumMod val="75000"/>
                  </a:schemeClr>
                </a:solidFill>
                <a:latin typeface="Tw Cen MT" panose="020B0602020104020603" pitchFamily="34" charset="0"/>
              </a:rPr>
              <a:t>syntax</a:t>
            </a:r>
            <a:endParaRPr lang="en-GB" sz="3200" dirty="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D6667E51-1806-4892-AE8E-ECB180509056}"/>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3690ED0-2744-41BC-9A2A-FD53D97D66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Tree>
    <p:extLst>
      <p:ext uri="{BB962C8B-B14F-4D97-AF65-F5344CB8AC3E}">
        <p14:creationId xmlns:p14="http://schemas.microsoft.com/office/powerpoint/2010/main" val="23739805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27448" y="1600200"/>
                <a:ext cx="9793088" cy="4925144"/>
              </a:xfrm>
            </p:spPr>
            <p:txBody>
              <a:bodyPr>
                <a:normAutofit/>
              </a:bodyPr>
              <a:lstStyle/>
              <a:p>
                <a:r>
                  <a:rPr lang="fr-CH" sz="1600" dirty="0">
                    <a:latin typeface="Calibri Light" panose="020F0302020204030204" pitchFamily="34" charset="0"/>
                    <a:cs typeface="Calibri Light" panose="020F0302020204030204" pitchFamily="34" charset="0"/>
                  </a:rPr>
                  <a:t>Summary output of the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slopes</a:t>
                </a:r>
                <a:r>
                  <a:rPr lang="fr-CH" sz="1600" dirty="0">
                    <a:latin typeface="Calibri Light" panose="020F0302020204030204" pitchFamily="34" charset="0"/>
                    <a:cs typeface="Calibri Light" panose="020F0302020204030204" pitchFamily="34" charset="0"/>
                  </a:rPr>
                  <a:t> model:</a:t>
                </a:r>
              </a:p>
              <a:p>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pPr marL="0" indent="0">
                  <a:buNone/>
                </a:pPr>
                <a:endParaRPr lang="fr-CH" sz="1600" dirty="0">
                  <a:latin typeface="Times New Roman" panose="02020603050405020304" pitchFamily="18" charset="0"/>
                  <a:cs typeface="Times New Roman" panose="02020603050405020304" pitchFamily="18" charset="0"/>
                </a:endParaRPr>
              </a:p>
              <a:p>
                <a:endParaRPr lang="fr-CH" sz="1600" dirty="0">
                  <a:latin typeface="Times New Roman" panose="02020603050405020304" pitchFamily="18" charset="0"/>
                  <a:cs typeface="Times New Roman" panose="02020603050405020304" pitchFamily="18" charset="0"/>
                </a:endParaRPr>
              </a:p>
              <a:p>
                <a:r>
                  <a:rPr lang="fr-CH" sz="1600" dirty="0" err="1">
                    <a:latin typeface="Calibri Light" panose="020F0302020204030204" pitchFamily="34" charset="0"/>
                    <a:cs typeface="Calibri Light" panose="020F0302020204030204" pitchFamily="34" charset="0"/>
                  </a:rPr>
                  <a:t>Three</a:t>
                </a:r>
                <a:r>
                  <a:rPr lang="fr-CH" sz="1600" dirty="0">
                    <a:latin typeface="Calibri Light" panose="020F0302020204030204" pitchFamily="34" charset="0"/>
                    <a:cs typeface="Calibri Light" panose="020F0302020204030204" pitchFamily="34" charset="0"/>
                  </a:rPr>
                  <a:t> sources of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variation </a:t>
                </a:r>
                <a:r>
                  <a:rPr lang="fr-CH" sz="1600" dirty="0" err="1">
                    <a:latin typeface="Calibri Light" panose="020F0302020204030204" pitchFamily="34" charset="0"/>
                    <a:cs typeface="Calibri Light" panose="020F0302020204030204" pitchFamily="34" charset="0"/>
                  </a:rPr>
                  <a:t>now</a:t>
                </a:r>
                <a:r>
                  <a:rPr lang="fr-CH" sz="1600" dirty="0">
                    <a:latin typeface="Calibri Light" panose="020F0302020204030204" pitchFamily="34" charset="0"/>
                    <a:cs typeface="Calibri Light" panose="020F0302020204030204" pitchFamily="34" charset="0"/>
                  </a:rPr>
                  <a:t>: intercepts (</a:t>
                </a:r>
                <a14:m>
                  <m:oMath xmlns:m="http://schemas.openxmlformats.org/officeDocument/2006/math">
                    <m:sSubSup>
                      <m:sSubSupPr>
                        <m:ctrlPr>
                          <a:rPr lang="en-GB" sz="1600" b="1" i="1">
                            <a:solidFill>
                              <a:srgbClr val="FF0000"/>
                            </a:solidFill>
                            <a:latin typeface="Cambria Math" panose="02040503050406030204" pitchFamily="18" charset="0"/>
                          </a:rPr>
                        </m:ctrlPr>
                      </m:sSubSupPr>
                      <m:e>
                        <m:r>
                          <a:rPr lang="en-GB" sz="1600" b="1" i="1">
                            <a:solidFill>
                              <a:srgbClr val="FF0000"/>
                            </a:solidFill>
                            <a:latin typeface="Cambria Math" panose="02040503050406030204" pitchFamily="18" charset="0"/>
                          </a:rPr>
                          <m:t>𝝈</m:t>
                        </m:r>
                      </m:e>
                      <m:sub>
                        <m:r>
                          <a:rPr lang="en-GB" sz="1600" b="1">
                            <a:solidFill>
                              <a:srgbClr val="FF0000"/>
                            </a:solidFill>
                            <a:latin typeface="Cambria Math" panose="02040503050406030204" pitchFamily="18" charset="0"/>
                          </a:rPr>
                          <m:t>𝐛</m:t>
                        </m:r>
                        <m:r>
                          <a:rPr lang="fr-CH" sz="1600" b="1">
                            <a:solidFill>
                              <a:srgbClr val="FF0000"/>
                            </a:solidFill>
                            <a:latin typeface="Cambria Math"/>
                          </a:rPr>
                          <m:t>𝟎</m:t>
                        </m:r>
                      </m:sub>
                      <m:sup>
                        <m:r>
                          <a:rPr lang="en-GB" sz="1600" b="1" i="1">
                            <a:solidFill>
                              <a:srgbClr val="FF0000"/>
                            </a:solidFill>
                            <a:latin typeface="Cambria Math" panose="02040503050406030204" pitchFamily="18" charset="0"/>
                          </a:rPr>
                          <m:t>𝟐</m:t>
                        </m:r>
                      </m:sup>
                    </m:sSubSup>
                  </m:oMath>
                </a14:m>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deprivation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slopes</a:t>
                </a:r>
                <a:r>
                  <a:rPr lang="fr-CH" sz="1600" dirty="0">
                    <a:latin typeface="Calibri Light" panose="020F0302020204030204" pitchFamily="34" charset="0"/>
                    <a:cs typeface="Calibri Light" panose="020F0302020204030204" pitchFamily="34" charset="0"/>
                  </a:rPr>
                  <a:t> (</a:t>
                </a:r>
                <a14:m>
                  <m:oMath xmlns:m="http://schemas.openxmlformats.org/officeDocument/2006/math">
                    <m:sSubSup>
                      <m:sSubSupPr>
                        <m:ctrlPr>
                          <a:rPr lang="en-GB" sz="1600" b="1" i="1" smtClean="0">
                            <a:solidFill>
                              <a:srgbClr val="9900CC"/>
                            </a:solidFill>
                            <a:latin typeface="Cambria Math" panose="02040503050406030204" pitchFamily="18" charset="0"/>
                          </a:rPr>
                        </m:ctrlPr>
                      </m:sSubSupPr>
                      <m:e>
                        <m:r>
                          <a:rPr lang="en-GB" sz="1600" b="1" i="1">
                            <a:solidFill>
                              <a:srgbClr val="9900CC"/>
                            </a:solidFill>
                            <a:latin typeface="Cambria Math" panose="02040503050406030204" pitchFamily="18" charset="0"/>
                          </a:rPr>
                          <m:t>𝝈</m:t>
                        </m:r>
                      </m:e>
                      <m:sub>
                        <m:r>
                          <a:rPr lang="en-GB" sz="1600" b="1">
                            <a:solidFill>
                              <a:srgbClr val="9900CC"/>
                            </a:solidFill>
                            <a:latin typeface="Cambria Math" panose="02040503050406030204" pitchFamily="18" charset="0"/>
                          </a:rPr>
                          <m:t>𝐛</m:t>
                        </m:r>
                        <m:r>
                          <a:rPr lang="fr-CH" sz="1600" b="1">
                            <a:solidFill>
                              <a:srgbClr val="9900CC"/>
                            </a:solidFill>
                            <a:latin typeface="Cambria Math"/>
                          </a:rPr>
                          <m:t>𝟏</m:t>
                        </m:r>
                      </m:sub>
                      <m:sup>
                        <m:r>
                          <a:rPr lang="en-GB" sz="1600" b="1" i="1">
                            <a:solidFill>
                              <a:srgbClr val="9900CC"/>
                            </a:solidFill>
                            <a:latin typeface="Cambria Math" panose="02040503050406030204" pitchFamily="18" charset="0"/>
                          </a:rPr>
                          <m:t>𝟐</m:t>
                        </m:r>
                      </m:sup>
                    </m:sSubSup>
                  </m:oMath>
                </a14:m>
                <a:r>
                  <a:rPr lang="fr-CH" sz="1600" dirty="0">
                    <a:latin typeface="Calibri Light" panose="020F0302020204030204" pitchFamily="34" charset="0"/>
                    <a:cs typeface="Calibri Light" panose="020F0302020204030204" pitchFamily="34" charset="0"/>
                  </a:rPr>
                  <a:t>) in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error</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measurements</a:t>
                </a:r>
                <a:r>
                  <a:rPr lang="fr-CH" sz="1600" dirty="0">
                    <a:latin typeface="Calibri Light" panose="020F0302020204030204" pitchFamily="34" charset="0"/>
                    <a:cs typeface="Calibri Light" panose="020F0302020204030204" pitchFamily="34" charset="0"/>
                  </a:rPr>
                  <a:t> (</a:t>
                </a:r>
                <a14:m>
                  <m:oMath xmlns:m="http://schemas.openxmlformats.org/officeDocument/2006/math">
                    <m:sSubSup>
                      <m:sSubSupPr>
                        <m:ctrlPr>
                          <a:rPr lang="en-GB" sz="1600" b="1" i="1" smtClean="0">
                            <a:solidFill>
                              <a:srgbClr val="0070C0"/>
                            </a:solidFill>
                            <a:latin typeface="Cambria Math" panose="02040503050406030204" pitchFamily="18" charset="0"/>
                          </a:rPr>
                        </m:ctrlPr>
                      </m:sSubSupPr>
                      <m:e>
                        <m:r>
                          <a:rPr lang="en-GB" sz="1600" b="1" i="1">
                            <a:solidFill>
                              <a:srgbClr val="0070C0"/>
                            </a:solidFill>
                            <a:latin typeface="Cambria Math" panose="02040503050406030204" pitchFamily="18" charset="0"/>
                          </a:rPr>
                          <m:t>𝝈</m:t>
                        </m:r>
                      </m:e>
                      <m:sub/>
                      <m:sup>
                        <m:r>
                          <a:rPr lang="en-GB" sz="1600" b="1" i="1">
                            <a:solidFill>
                              <a:srgbClr val="0070C0"/>
                            </a:solidFill>
                            <a:latin typeface="Cambria Math" panose="02040503050406030204" pitchFamily="18" charset="0"/>
                          </a:rPr>
                          <m:t>𝟐</m:t>
                        </m:r>
                      </m:sup>
                    </m:sSubSup>
                  </m:oMath>
                </a14:m>
                <a:r>
                  <a:rPr lang="fr-CH" sz="1600" dirty="0">
                    <a:latin typeface="Calibri Light" panose="020F0302020204030204" pitchFamily="34" charset="0"/>
                    <a:cs typeface="Calibri Light" panose="020F0302020204030204" pitchFamily="34" charset="0"/>
                  </a:rPr>
                  <a:t>). In addition, </a:t>
                </a:r>
                <a:r>
                  <a:rPr lang="fr-CH" sz="1600" dirty="0" err="1">
                    <a:latin typeface="Calibri Light" panose="020F0302020204030204" pitchFamily="34" charset="0"/>
                    <a:cs typeface="Calibri Light" panose="020F0302020204030204" pitchFamily="34" charset="0"/>
                  </a:rPr>
                  <a:t>there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correlation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parameter</a:t>
                </a:r>
                <a:r>
                  <a:rPr lang="fr-CH" sz="1600" dirty="0">
                    <a:latin typeface="Calibri Light" panose="020F0302020204030204" pitchFamily="34" charset="0"/>
                    <a:cs typeface="Calibri Light" panose="020F0302020204030204" pitchFamily="34" charset="0"/>
                  </a:rPr>
                  <a:t> </a:t>
                </a:r>
                <a:r>
                  <a:rPr lang="fr-CH" sz="1600" b="1" dirty="0">
                    <a:solidFill>
                      <a:schemeClr val="accent6">
                        <a:lumMod val="75000"/>
                      </a:schemeClr>
                    </a:solidFill>
                    <a:latin typeface="Calibri Light" panose="020F0302020204030204" pitchFamily="34" charset="0"/>
                    <a:cs typeface="Calibri Light" panose="020F0302020204030204" pitchFamily="34" charset="0"/>
                  </a:rPr>
                  <a:t>(</a:t>
                </a:r>
                <a14:m>
                  <m:oMath xmlns:m="http://schemas.openxmlformats.org/officeDocument/2006/math">
                    <m:sSubSup>
                      <m:sSubSupPr>
                        <m:ctrlPr>
                          <a:rPr lang="en-GB" sz="1600" b="1" i="1">
                            <a:solidFill>
                              <a:schemeClr val="accent6">
                                <a:lumMod val="75000"/>
                              </a:schemeClr>
                            </a:solidFill>
                            <a:latin typeface="Cambria Math" panose="02040503050406030204" pitchFamily="18" charset="0"/>
                          </a:rPr>
                        </m:ctrlPr>
                      </m:sSubSupPr>
                      <m:e>
                        <m:r>
                          <a:rPr lang="en-GB" sz="1600" b="1" i="1">
                            <a:solidFill>
                              <a:schemeClr val="accent6">
                                <a:lumMod val="75000"/>
                              </a:schemeClr>
                            </a:solidFill>
                            <a:latin typeface="Cambria Math" panose="02040503050406030204" pitchFamily="18" charset="0"/>
                          </a:rPr>
                          <m:t>𝝈</m:t>
                        </m:r>
                      </m:e>
                      <m:sub>
                        <m:r>
                          <a:rPr lang="en-GB" sz="1600" b="1">
                            <a:solidFill>
                              <a:schemeClr val="accent6">
                                <a:lumMod val="75000"/>
                              </a:schemeClr>
                            </a:solidFill>
                            <a:latin typeface="Cambria Math" panose="02040503050406030204" pitchFamily="18" charset="0"/>
                          </a:rPr>
                          <m:t>𝐛</m:t>
                        </m:r>
                        <m:r>
                          <a:rPr lang="fr-CH" sz="1600" b="1">
                            <a:solidFill>
                              <a:schemeClr val="accent6">
                                <a:lumMod val="75000"/>
                              </a:schemeClr>
                            </a:solidFill>
                            <a:latin typeface="Cambria Math"/>
                          </a:rPr>
                          <m:t>𝟎</m:t>
                        </m:r>
                        <m:r>
                          <a:rPr lang="fr-CH" sz="1600" b="1">
                            <a:solidFill>
                              <a:schemeClr val="accent6">
                                <a:lumMod val="75000"/>
                              </a:schemeClr>
                            </a:solidFill>
                            <a:latin typeface="Cambria Math"/>
                          </a:rPr>
                          <m:t>,</m:t>
                        </m:r>
                        <m:r>
                          <a:rPr lang="fr-CH" sz="1600" b="1">
                            <a:solidFill>
                              <a:schemeClr val="accent6">
                                <a:lumMod val="75000"/>
                              </a:schemeClr>
                            </a:solidFill>
                            <a:latin typeface="Cambria Math"/>
                          </a:rPr>
                          <m:t>𝐛𝟏</m:t>
                        </m:r>
                      </m:sub>
                      <m:sup/>
                    </m:sSubSup>
                  </m:oMath>
                </a14:m>
                <a:r>
                  <a:rPr lang="fr-CH" sz="1600" b="1" dirty="0">
                    <a:solidFill>
                      <a:schemeClr val="accent6">
                        <a:lumMod val="75000"/>
                      </a:schemeClr>
                    </a:solidFill>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between</a:t>
                </a:r>
                <a:r>
                  <a:rPr lang="fr-CH" sz="1600" dirty="0">
                    <a:latin typeface="Calibri Light" panose="020F0302020204030204" pitchFamily="34" charset="0"/>
                    <a:cs typeface="Calibri Light" panose="020F0302020204030204" pitchFamily="34" charset="0"/>
                  </a:rPr>
                  <a:t> intercepts and </a:t>
                </a:r>
                <a:r>
                  <a:rPr lang="fr-CH" sz="1600" dirty="0" err="1">
                    <a:latin typeface="Calibri Light" panose="020F0302020204030204" pitchFamily="34" charset="0"/>
                    <a:cs typeface="Calibri Light" panose="020F0302020204030204" pitchFamily="34" charset="0"/>
                  </a:rPr>
                  <a:t>slopes</a:t>
                </a:r>
                <a:r>
                  <a:rPr lang="fr-CH" sz="1600" dirty="0">
                    <a:latin typeface="Calibri Light" panose="020F0302020204030204" pitchFamily="34" charset="0"/>
                    <a:cs typeface="Calibri Light" panose="020F03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27448" y="1600200"/>
                <a:ext cx="9793088" cy="4925144"/>
              </a:xfrm>
              <a:blipFill>
                <a:blip r:embed="rId2"/>
                <a:stretch>
                  <a:fillRect l="-249" t="-372"/>
                </a:stretch>
              </a:blipFill>
            </p:spPr>
            <p:txBody>
              <a:bodyPr/>
              <a:lstStyle/>
              <a:p>
                <a:r>
                  <a:rPr lang="en-GB">
                    <a:noFill/>
                  </a:rPr>
                  <a:t> </a:t>
                </a:r>
              </a:p>
            </p:txBody>
          </p:sp>
        </mc:Fallback>
      </mc:AlternateContent>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err="1">
                <a:solidFill>
                  <a:schemeClr val="tx2">
                    <a:lumMod val="75000"/>
                  </a:schemeClr>
                </a:solidFill>
                <a:latin typeface="Tw Cen MT" panose="020B0602020104020603" pitchFamily="34" charset="0"/>
              </a:rPr>
              <a:t>Fitting</a:t>
            </a:r>
            <a:r>
              <a:rPr lang="fr-CH" sz="3200" dirty="0">
                <a:solidFill>
                  <a:schemeClr val="tx2">
                    <a:lumMod val="75000"/>
                  </a:schemeClr>
                </a:solidFill>
                <a:latin typeface="Tw Cen MT" panose="020B0602020104020603" pitchFamily="34" charset="0"/>
              </a:rPr>
              <a:t> the model in R – Output</a:t>
            </a:r>
            <a:endParaRPr lang="en-GB" sz="3200" dirty="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D6667E51-1806-4892-AE8E-ECB180509056}"/>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3690ED0-2744-41BC-9A2A-FD53D97D66A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sp>
        <p:nvSpPr>
          <p:cNvPr id="2" name="Rectangle 1">
            <a:extLst>
              <a:ext uri="{FF2B5EF4-FFF2-40B4-BE49-F238E27FC236}">
                <a16:creationId xmlns:a16="http://schemas.microsoft.com/office/drawing/2014/main" id="{4B1A4827-D450-48DC-8AC4-883310C29778}"/>
              </a:ext>
            </a:extLst>
          </p:cNvPr>
          <p:cNvSpPr/>
          <p:nvPr/>
        </p:nvSpPr>
        <p:spPr>
          <a:xfrm>
            <a:off x="1415480" y="2231162"/>
            <a:ext cx="7872536" cy="3046988"/>
          </a:xfrm>
          <a:prstGeom prst="rect">
            <a:avLst/>
          </a:prstGeom>
          <a:ln>
            <a:solidFill>
              <a:schemeClr val="tx1">
                <a:lumMod val="50000"/>
                <a:lumOff val="50000"/>
              </a:schemeClr>
            </a:solidFill>
            <a:prstDash val="dash"/>
          </a:ln>
        </p:spPr>
        <p:txBody>
          <a:bodyPr wrap="square">
            <a:spAutoFit/>
          </a:bodyPr>
          <a:lstStyle/>
          <a:p>
            <a:r>
              <a:rPr lang="fr-CH" sz="1200" dirty="0" err="1">
                <a:latin typeface="Courier New" panose="02070309020205020404" pitchFamily="49" charset="0"/>
                <a:cs typeface="Courier New" panose="02070309020205020404" pitchFamily="49" charset="0"/>
              </a:rPr>
              <a:t>rslope</a:t>
            </a:r>
            <a:r>
              <a:rPr lang="fr-CH" sz="1200" dirty="0">
                <a:latin typeface="Courier New" panose="02070309020205020404" pitchFamily="49" charset="0"/>
                <a:cs typeface="Courier New" panose="02070309020205020404" pitchFamily="49" charset="0"/>
              </a:rPr>
              <a:t> &lt;- </a:t>
            </a:r>
            <a:r>
              <a:rPr lang="fr-CH" sz="1200" dirty="0" err="1">
                <a:latin typeface="Courier New" panose="02070309020205020404" pitchFamily="49" charset="0"/>
                <a:cs typeface="Courier New" panose="02070309020205020404" pitchFamily="49" charset="0"/>
              </a:rPr>
              <a:t>lmer</a:t>
            </a:r>
            <a:r>
              <a:rPr lang="fr-CH" sz="1200">
                <a:latin typeface="Courier New" panose="02070309020205020404" pitchFamily="49" charset="0"/>
                <a:cs typeface="Courier New" panose="02070309020205020404" pitchFamily="49" charset="0"/>
              </a:rPr>
              <a:t>(Attention ~ </a:t>
            </a:r>
            <a:r>
              <a:rPr lang="fr-CH" sz="1200" dirty="0">
                <a:latin typeface="Courier New" panose="02070309020205020404" pitchFamily="49" charset="0"/>
                <a:cs typeface="Courier New" panose="02070309020205020404" pitchFamily="49" charset="0"/>
              </a:rPr>
              <a:t>1+</a:t>
            </a:r>
            <a:r>
              <a:rPr lang="fr-CH" sz="1200">
                <a:latin typeface="Courier New" panose="02070309020205020404" pitchFamily="49" charset="0"/>
                <a:cs typeface="Courier New" panose="02070309020205020404" pitchFamily="49" charset="0"/>
              </a:rPr>
              <a:t>Deprivation+(</a:t>
            </a:r>
            <a:r>
              <a:rPr lang="fr-CH" sz="1200" dirty="0">
                <a:latin typeface="Courier New" panose="02070309020205020404" pitchFamily="49" charset="0"/>
                <a:cs typeface="Courier New" panose="02070309020205020404" pitchFamily="49" charset="0"/>
              </a:rPr>
              <a:t>1+Deprivation|Subject),data=</a:t>
            </a:r>
            <a:r>
              <a:rPr lang="fr-CH" sz="1200" dirty="0" err="1">
                <a:latin typeface="Courier New" panose="02070309020205020404" pitchFamily="49" charset="0"/>
                <a:cs typeface="Courier New" panose="02070309020205020404" pitchFamily="49" charset="0"/>
              </a:rPr>
              <a:t>sleep</a:t>
            </a:r>
            <a:r>
              <a:rPr lang="fr-CH" sz="1200" dirty="0">
                <a:latin typeface="Courier New" panose="02070309020205020404" pitchFamily="49" charset="0"/>
                <a:cs typeface="Courier New" panose="02070309020205020404" pitchFamily="49" charset="0"/>
              </a:rPr>
              <a:t>)</a:t>
            </a:r>
          </a:p>
          <a:p>
            <a:r>
              <a:rPr lang="fr-CH" sz="1200" dirty="0" err="1">
                <a:latin typeface="Courier New" panose="02070309020205020404" pitchFamily="49" charset="0"/>
                <a:cs typeface="Courier New" panose="02070309020205020404" pitchFamily="49" charset="0"/>
              </a:rPr>
              <a:t>summary</a:t>
            </a:r>
            <a:r>
              <a:rPr lang="fr-CH" sz="1200" dirty="0">
                <a:latin typeface="Courier New" panose="02070309020205020404" pitchFamily="49" charset="0"/>
                <a:cs typeface="Courier New" panose="02070309020205020404" pitchFamily="49" charset="0"/>
              </a:rPr>
              <a:t>(</a:t>
            </a:r>
            <a:r>
              <a:rPr lang="fr-CH" sz="1200" dirty="0" err="1">
                <a:latin typeface="Courier New" panose="02070309020205020404" pitchFamily="49" charset="0"/>
                <a:cs typeface="Courier New" panose="02070309020205020404" pitchFamily="49" charset="0"/>
              </a:rPr>
              <a:t>rslope</a:t>
            </a:r>
            <a:r>
              <a:rPr lang="fr-CH" sz="1200" dirty="0">
                <a:latin typeface="Courier New" panose="02070309020205020404" pitchFamily="49" charset="0"/>
                <a:cs typeface="Courier New" panose="02070309020205020404" pitchFamily="49" charset="0"/>
              </a:rPr>
              <a:t>)</a:t>
            </a:r>
          </a:p>
          <a:p>
            <a:endParaRPr lang="fr-CH" sz="1200" dirty="0">
              <a:latin typeface="Courier New" panose="02070309020205020404" pitchFamily="49" charset="0"/>
              <a:cs typeface="Courier New" panose="02070309020205020404" pitchFamily="49" charset="0"/>
            </a:endParaRPr>
          </a:p>
          <a:p>
            <a:r>
              <a:rPr lang="fr-CH" sz="1200" dirty="0" err="1">
                <a:latin typeface="Courier New" panose="02070309020205020404" pitchFamily="49" charset="0"/>
                <a:cs typeface="Courier New" panose="02070309020205020404" pitchFamily="49" charset="0"/>
              </a:rPr>
              <a:t>Random</a:t>
            </a: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effects</a:t>
            </a:r>
            <a:r>
              <a:rPr lang="fr-CH" sz="1200" dirty="0">
                <a:latin typeface="Courier New" panose="02070309020205020404" pitchFamily="49" charset="0"/>
                <a:cs typeface="Courier New" panose="02070309020205020404" pitchFamily="49" charset="0"/>
              </a:rPr>
              <a:t>:</a:t>
            </a:r>
          </a:p>
          <a:p>
            <a:r>
              <a:rPr lang="fr-CH" sz="1200" dirty="0">
                <a:latin typeface="Courier New" panose="02070309020205020404" pitchFamily="49" charset="0"/>
                <a:cs typeface="Courier New" panose="02070309020205020404" pitchFamily="49" charset="0"/>
              </a:rPr>
              <a:t> Groups   Name          Variance   </a:t>
            </a:r>
            <a:r>
              <a:rPr lang="fr-CH" sz="1200" dirty="0" err="1">
                <a:latin typeface="Courier New" panose="02070309020205020404" pitchFamily="49" charset="0"/>
                <a:cs typeface="Courier New" panose="02070309020205020404" pitchFamily="49" charset="0"/>
              </a:rPr>
              <a:t>Std.Dev</a:t>
            </a:r>
            <a:r>
              <a:rPr lang="fr-CH" sz="1200" dirty="0">
                <a:latin typeface="Courier New" panose="02070309020205020404" pitchFamily="49" charset="0"/>
                <a:cs typeface="Courier New" panose="02070309020205020404" pitchFamily="49" charset="0"/>
              </a:rPr>
              <a:t>.   </a:t>
            </a:r>
            <a:r>
              <a:rPr lang="fr-CH" sz="1200" b="1" dirty="0">
                <a:latin typeface="Courier New" panose="02070309020205020404" pitchFamily="49" charset="0"/>
                <a:cs typeface="Courier New" panose="02070309020205020404" pitchFamily="49" charset="0"/>
              </a:rPr>
              <a:t>Corr</a:t>
            </a:r>
          </a:p>
          <a:p>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Subject</a:t>
            </a:r>
            <a:r>
              <a:rPr lang="fr-CH" sz="1200" dirty="0">
                <a:latin typeface="Courier New" panose="02070309020205020404" pitchFamily="49" charset="0"/>
                <a:cs typeface="Courier New" panose="02070309020205020404" pitchFamily="49" charset="0"/>
              </a:rPr>
              <a:t>  (Intercept)   </a:t>
            </a:r>
            <a:r>
              <a:rPr lang="fr-CH" sz="1200" b="1" u="sng" dirty="0">
                <a:solidFill>
                  <a:srgbClr val="FF0000"/>
                </a:solidFill>
                <a:latin typeface="Courier New" panose="02070309020205020404" pitchFamily="49" charset="0"/>
                <a:cs typeface="Courier New" panose="02070309020205020404" pitchFamily="49" charset="0"/>
              </a:rPr>
              <a:t>2.507e-01</a:t>
            </a:r>
            <a:r>
              <a:rPr lang="fr-CH" sz="1200" dirty="0">
                <a:latin typeface="Courier New" panose="02070309020205020404" pitchFamily="49" charset="0"/>
                <a:cs typeface="Courier New" panose="02070309020205020404" pitchFamily="49" charset="0"/>
              </a:rPr>
              <a:t>  0.5006683     </a:t>
            </a:r>
          </a:p>
          <a:p>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Deprivation</a:t>
            </a:r>
            <a:r>
              <a:rPr lang="fr-CH" sz="1200" dirty="0">
                <a:latin typeface="Courier New" panose="02070309020205020404" pitchFamily="49" charset="0"/>
                <a:cs typeface="Courier New" panose="02070309020205020404" pitchFamily="49" charset="0"/>
              </a:rPr>
              <a:t>   </a:t>
            </a:r>
            <a:r>
              <a:rPr lang="fr-CH" sz="1200" b="1" u="sng" dirty="0">
                <a:solidFill>
                  <a:srgbClr val="9900CC"/>
                </a:solidFill>
                <a:latin typeface="Courier New" panose="02070309020205020404" pitchFamily="49" charset="0"/>
                <a:cs typeface="Courier New" panose="02070309020205020404" pitchFamily="49" charset="0"/>
              </a:rPr>
              <a:t>8.746e-07</a:t>
            </a:r>
            <a:r>
              <a:rPr lang="fr-CH" sz="1200" dirty="0">
                <a:latin typeface="Courier New" panose="02070309020205020404" pitchFamily="49" charset="0"/>
                <a:cs typeface="Courier New" panose="02070309020205020404" pitchFamily="49" charset="0"/>
              </a:rPr>
              <a:t>  0.0009352  </a:t>
            </a:r>
            <a:r>
              <a:rPr lang="fr-CH" sz="1200" b="1" u="sng" dirty="0">
                <a:solidFill>
                  <a:schemeClr val="accent6">
                    <a:lumMod val="75000"/>
                  </a:schemeClr>
                </a:solidFill>
                <a:latin typeface="Courier New" panose="02070309020205020404" pitchFamily="49" charset="0"/>
                <a:cs typeface="Courier New" panose="02070309020205020404" pitchFamily="49" charset="0"/>
              </a:rPr>
              <a:t>1.00</a:t>
            </a:r>
          </a:p>
          <a:p>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Residual</a:t>
            </a:r>
            <a:r>
              <a:rPr lang="fr-CH" sz="1200" dirty="0">
                <a:latin typeface="Courier New" panose="02070309020205020404" pitchFamily="49" charset="0"/>
                <a:cs typeface="Courier New" panose="02070309020205020404" pitchFamily="49" charset="0"/>
              </a:rPr>
              <a:t>               </a:t>
            </a:r>
            <a:r>
              <a:rPr lang="fr-CH" sz="1200" b="1" u="sng" dirty="0">
                <a:solidFill>
                  <a:srgbClr val="0070C0"/>
                </a:solidFill>
                <a:latin typeface="Courier New" panose="02070309020205020404" pitchFamily="49" charset="0"/>
                <a:cs typeface="Courier New" panose="02070309020205020404" pitchFamily="49" charset="0"/>
              </a:rPr>
              <a:t>8.089e-02</a:t>
            </a:r>
            <a:r>
              <a:rPr lang="fr-CH" sz="1200" dirty="0">
                <a:latin typeface="Courier New" panose="02070309020205020404" pitchFamily="49" charset="0"/>
                <a:cs typeface="Courier New" panose="02070309020205020404" pitchFamily="49" charset="0"/>
              </a:rPr>
              <a:t>  0.2844036     </a:t>
            </a:r>
          </a:p>
          <a:p>
            <a:r>
              <a:rPr lang="fr-CH" sz="1200" dirty="0" err="1">
                <a:latin typeface="Courier New" panose="02070309020205020404" pitchFamily="49" charset="0"/>
                <a:cs typeface="Courier New" panose="02070309020205020404" pitchFamily="49" charset="0"/>
              </a:rPr>
              <a:t>Number</a:t>
            </a:r>
            <a:r>
              <a:rPr lang="fr-CH" sz="1200" dirty="0">
                <a:latin typeface="Courier New" panose="02070309020205020404" pitchFamily="49" charset="0"/>
                <a:cs typeface="Courier New" panose="02070309020205020404" pitchFamily="49" charset="0"/>
              </a:rPr>
              <a:t> of </a:t>
            </a:r>
            <a:r>
              <a:rPr lang="fr-CH" sz="1200" dirty="0" err="1">
                <a:latin typeface="Courier New" panose="02070309020205020404" pitchFamily="49" charset="0"/>
                <a:cs typeface="Courier New" panose="02070309020205020404" pitchFamily="49" charset="0"/>
              </a:rPr>
              <a:t>obs</a:t>
            </a:r>
            <a:r>
              <a:rPr lang="fr-CH" sz="1200" dirty="0">
                <a:latin typeface="Courier New" panose="02070309020205020404" pitchFamily="49" charset="0"/>
                <a:cs typeface="Courier New" panose="02070309020205020404" pitchFamily="49" charset="0"/>
              </a:rPr>
              <a:t>: 1000, groups:  </a:t>
            </a:r>
            <a:r>
              <a:rPr lang="fr-CH" sz="1200" dirty="0" err="1">
                <a:latin typeface="Courier New" panose="02070309020205020404" pitchFamily="49" charset="0"/>
                <a:cs typeface="Courier New" panose="02070309020205020404" pitchFamily="49" charset="0"/>
              </a:rPr>
              <a:t>Subject</a:t>
            </a:r>
            <a:r>
              <a:rPr lang="fr-CH" sz="1200" dirty="0">
                <a:latin typeface="Courier New" panose="02070309020205020404" pitchFamily="49" charset="0"/>
                <a:cs typeface="Courier New" panose="02070309020205020404" pitchFamily="49" charset="0"/>
              </a:rPr>
              <a:t>, 50</a:t>
            </a:r>
          </a:p>
          <a:p>
            <a:endParaRPr lang="fr-CH" sz="1200" dirty="0">
              <a:latin typeface="Courier New" panose="02070309020205020404" pitchFamily="49" charset="0"/>
              <a:cs typeface="Courier New" panose="02070309020205020404" pitchFamily="49" charset="0"/>
            </a:endParaRPr>
          </a:p>
          <a:p>
            <a:r>
              <a:rPr lang="fr-CH" sz="1200" dirty="0" err="1">
                <a:latin typeface="Courier New" panose="02070309020205020404" pitchFamily="49" charset="0"/>
                <a:cs typeface="Courier New" panose="02070309020205020404" pitchFamily="49" charset="0"/>
              </a:rPr>
              <a:t>Fixed</a:t>
            </a: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effects</a:t>
            </a:r>
            <a:r>
              <a:rPr lang="fr-CH" sz="1200" dirty="0">
                <a:latin typeface="Courier New" panose="02070309020205020404" pitchFamily="49" charset="0"/>
                <a:cs typeface="Courier New" panose="02070309020205020404" pitchFamily="49" charset="0"/>
              </a:rPr>
              <a:t>:</a:t>
            </a:r>
          </a:p>
          <a:p>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Estimate</a:t>
            </a: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Std.Error</a:t>
            </a:r>
            <a:r>
              <a:rPr lang="fr-CH" sz="1200" dirty="0">
                <a:latin typeface="Courier New" panose="02070309020205020404" pitchFamily="49" charset="0"/>
                <a:cs typeface="Courier New" panose="02070309020205020404" pitchFamily="49" charset="0"/>
              </a:rPr>
              <a:t>         </a:t>
            </a:r>
            <a:r>
              <a:rPr lang="fr-CH" sz="1200" dirty="0" err="1">
                <a:latin typeface="Courier New" panose="02070309020205020404" pitchFamily="49" charset="0"/>
                <a:cs typeface="Courier New" panose="02070309020205020404" pitchFamily="49" charset="0"/>
              </a:rPr>
              <a:t>df</a:t>
            </a:r>
            <a:r>
              <a:rPr lang="fr-CH" sz="1200" dirty="0">
                <a:latin typeface="Courier New" panose="02070309020205020404" pitchFamily="49" charset="0"/>
                <a:cs typeface="Courier New" panose="02070309020205020404" pitchFamily="49" charset="0"/>
              </a:rPr>
              <a:t>   t-val    P-val    </a:t>
            </a:r>
          </a:p>
          <a:p>
            <a:r>
              <a:rPr lang="fr-CH" sz="1200" dirty="0">
                <a:latin typeface="Courier New" panose="02070309020205020404" pitchFamily="49" charset="0"/>
                <a:cs typeface="Courier New" panose="02070309020205020404" pitchFamily="49" charset="0"/>
              </a:rPr>
              <a:t>(Intercept)   1.422305   0.073144  49.200000   19.45   &lt;2e-16 ***</a:t>
            </a:r>
          </a:p>
          <a:p>
            <a:r>
              <a:rPr lang="fr-CH" sz="1200" dirty="0" err="1">
                <a:latin typeface="Courier New" panose="02070309020205020404" pitchFamily="49" charset="0"/>
                <a:cs typeface="Courier New" panose="02070309020205020404" pitchFamily="49" charset="0"/>
              </a:rPr>
              <a:t>Deprivation</a:t>
            </a:r>
            <a:r>
              <a:rPr lang="fr-CH" sz="1200" dirty="0">
                <a:latin typeface="Courier New" panose="02070309020205020404" pitchFamily="49" charset="0"/>
                <a:cs typeface="Courier New" panose="02070309020205020404" pitchFamily="49" charset="0"/>
              </a:rPr>
              <a:t>  -0.280077   0.003152 894.600000  -88.85   &lt;2e-16 ***</a:t>
            </a:r>
          </a:p>
          <a:p>
            <a:r>
              <a:rPr lang="fr-CH" sz="1200" dirty="0">
                <a:latin typeface="Courier New" panose="02070309020205020404" pitchFamily="49" charset="0"/>
                <a:cs typeface="Courier New" panose="02070309020205020404" pitchFamily="49" charset="0"/>
              </a:rPr>
              <a:t>---</a:t>
            </a:r>
          </a:p>
          <a:p>
            <a:r>
              <a:rPr lang="fr-CH" sz="1200" dirty="0" err="1">
                <a:latin typeface="Courier New" panose="02070309020205020404" pitchFamily="49" charset="0"/>
                <a:cs typeface="Courier New" panose="02070309020205020404" pitchFamily="49" charset="0"/>
              </a:rPr>
              <a:t>Signif</a:t>
            </a:r>
            <a:r>
              <a:rPr lang="fr-CH" sz="1200" dirty="0">
                <a:latin typeface="Courier New" panose="02070309020205020404" pitchFamily="49" charset="0"/>
                <a:cs typeface="Courier New" panose="02070309020205020404" pitchFamily="49" charset="0"/>
              </a:rPr>
              <a:t>. codes:  0 ‘***’ 0.001 ‘**’ 0.01 ‘*’ 0.05 ‘.’ 0.1 ‘ ’ 1</a:t>
            </a:r>
          </a:p>
        </p:txBody>
      </p:sp>
    </p:spTree>
    <p:extLst>
      <p:ext uri="{BB962C8B-B14F-4D97-AF65-F5344CB8AC3E}">
        <p14:creationId xmlns:p14="http://schemas.microsoft.com/office/powerpoint/2010/main" val="38159814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5472608" cy="4925144"/>
          </a:xfrm>
        </p:spPr>
        <p:txBody>
          <a:bodyPr>
            <a:noAutofit/>
          </a:bodyPr>
          <a:lstStyle/>
          <a:p>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values </a:t>
            </a:r>
            <a:r>
              <a:rPr lang="fr-CH" sz="1600" dirty="0" err="1">
                <a:latin typeface="Calibri Light" panose="020F0302020204030204" pitchFamily="34" charset="0"/>
                <a:cs typeface="Calibri Light" panose="020F0302020204030204" pitchFamily="34" charset="0"/>
              </a:rPr>
              <a:t>within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the </a:t>
            </a:r>
            <a:r>
              <a:rPr lang="fr-CH" sz="1400" dirty="0" err="1">
                <a:latin typeface="Courier New" panose="02070309020205020404" pitchFamily="49" charset="0"/>
                <a:cs typeface="Courier New" panose="02070309020205020404" pitchFamily="49" charset="0"/>
              </a:rPr>
              <a:t>ranef</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function</a:t>
            </a:r>
            <a:r>
              <a:rPr lang="fr-CH" sz="1600" dirty="0">
                <a:latin typeface="Calibri Light" panose="020F0302020204030204" pitchFamily="34" charset="0"/>
                <a:cs typeface="Calibri Light" panose="020F0302020204030204" pitchFamily="34" charset="0"/>
              </a:rPr>
              <a:t>:</a:t>
            </a:r>
          </a:p>
          <a:p>
            <a:endParaRPr lang="fr-CH" sz="1600" dirty="0">
              <a:latin typeface="Times New Roman" panose="02020603050405020304" pitchFamily="18" charset="0"/>
              <a:cs typeface="Times New Roman" panose="02020603050405020304" pitchFamily="18" charset="0"/>
            </a:endParaRPr>
          </a:p>
          <a:p>
            <a:pPr marL="0" indent="0">
              <a:buNone/>
            </a:pPr>
            <a:r>
              <a:rPr lang="fr-CH" sz="1100" dirty="0">
                <a:latin typeface="Courier New" panose="02070309020205020404" pitchFamily="49" charset="0"/>
                <a:cs typeface="Courier New" panose="02070309020205020404" pitchFamily="49" charset="0"/>
              </a:rPr>
              <a:t>	$</a:t>
            </a:r>
            <a:r>
              <a:rPr lang="fr-CH" sz="1100" dirty="0" err="1">
                <a:latin typeface="Courier New" panose="02070309020205020404" pitchFamily="49" charset="0"/>
                <a:cs typeface="Courier New" panose="02070309020205020404" pitchFamily="49" charset="0"/>
              </a:rPr>
              <a:t>Subject</a:t>
            </a:r>
            <a:endParaRPr lang="fr-CH" sz="1100" dirty="0">
              <a:latin typeface="Courier New" panose="02070309020205020404" pitchFamily="49" charset="0"/>
              <a:cs typeface="Courier New" panose="02070309020205020404" pitchFamily="49" charset="0"/>
            </a:endParaRPr>
          </a:p>
          <a:p>
            <a:pPr marL="0" indent="0">
              <a:buNone/>
            </a:pPr>
            <a:r>
              <a:rPr lang="fr-CH" sz="1100" dirty="0">
                <a:latin typeface="Courier New" panose="02070309020205020404" pitchFamily="49" charset="0"/>
                <a:cs typeface="Courier New" panose="02070309020205020404" pitchFamily="49" charset="0"/>
              </a:rPr>
              <a:t>	       (Intercept)    </a:t>
            </a:r>
            <a:r>
              <a:rPr lang="fr-CH" sz="1100" dirty="0" err="1">
                <a:latin typeface="Courier New" panose="02070309020205020404" pitchFamily="49" charset="0"/>
                <a:cs typeface="Courier New" panose="02070309020205020404" pitchFamily="49" charset="0"/>
              </a:rPr>
              <a:t>Deprivation</a:t>
            </a:r>
            <a:endParaRPr lang="fr-CH" sz="1100" dirty="0">
              <a:latin typeface="Courier New" panose="02070309020205020404" pitchFamily="49" charset="0"/>
              <a:cs typeface="Courier New" panose="02070309020205020404" pitchFamily="49" charset="0"/>
            </a:endParaRPr>
          </a:p>
          <a:p>
            <a:pPr marL="0" indent="0">
              <a:buNone/>
            </a:pPr>
            <a:r>
              <a:rPr lang="fr-CH" sz="1100" dirty="0">
                <a:latin typeface="Courier New" panose="02070309020205020404" pitchFamily="49" charset="0"/>
                <a:cs typeface="Courier New" panose="02070309020205020404" pitchFamily="49" charset="0"/>
              </a:rPr>
              <a:t>	ID1    -0.84276736  -1.574242e-03</a:t>
            </a:r>
          </a:p>
          <a:p>
            <a:pPr marL="0" indent="0">
              <a:buNone/>
            </a:pPr>
            <a:r>
              <a:rPr lang="fr-CH" sz="1100" dirty="0">
                <a:latin typeface="Courier New" panose="02070309020205020404" pitchFamily="49" charset="0"/>
                <a:cs typeface="Courier New" panose="02070309020205020404" pitchFamily="49" charset="0"/>
              </a:rPr>
              <a:t>	ID10   -0.25625796  -4.786756e-04</a:t>
            </a:r>
          </a:p>
          <a:p>
            <a:pPr marL="0" indent="0">
              <a:buNone/>
            </a:pPr>
            <a:r>
              <a:rPr lang="fr-CH" sz="1100" dirty="0">
                <a:latin typeface="Courier New" panose="02070309020205020404" pitchFamily="49" charset="0"/>
                <a:cs typeface="Courier New" panose="02070309020205020404" pitchFamily="49" charset="0"/>
              </a:rPr>
              <a:t>	ID11   -0.62784813  -1.172785e-03</a:t>
            </a:r>
          </a:p>
          <a:p>
            <a:pPr marL="0" indent="0">
              <a:buNone/>
            </a:pPr>
            <a:r>
              <a:rPr lang="fr-CH" sz="1100" dirty="0">
                <a:latin typeface="Courier New" panose="02070309020205020404" pitchFamily="49" charset="0"/>
                <a:cs typeface="Courier New" panose="02070309020205020404" pitchFamily="49" charset="0"/>
              </a:rPr>
              <a:t>	ID12    0.04791784   8.950785e-05</a:t>
            </a:r>
          </a:p>
          <a:p>
            <a:pPr marL="0" indent="0">
              <a:buNone/>
            </a:pPr>
            <a:r>
              <a:rPr lang="fr-CH" sz="1100" dirty="0">
                <a:latin typeface="Courier New" panose="02070309020205020404" pitchFamily="49" charset="0"/>
                <a:cs typeface="Courier New" panose="02070309020205020404" pitchFamily="49" charset="0"/>
              </a:rPr>
              <a:t>	ID13   -0.84839131  -1.584748e-03</a:t>
            </a:r>
          </a:p>
          <a:p>
            <a:pPr marL="0" indent="0">
              <a:buNone/>
            </a:pPr>
            <a:r>
              <a:rPr lang="fr-CH" sz="1100" dirty="0">
                <a:latin typeface="Courier New" panose="02070309020205020404" pitchFamily="49" charset="0"/>
                <a:cs typeface="Courier New" panose="02070309020205020404" pitchFamily="49" charset="0"/>
              </a:rPr>
              <a:t>	ID14    0.56839192   1.061724e-03</a:t>
            </a:r>
          </a:p>
          <a:p>
            <a:pPr marL="0" indent="0">
              <a:buNone/>
            </a:pPr>
            <a:r>
              <a:rPr lang="fr-CH" sz="1100" dirty="0">
                <a:latin typeface="Courier New" panose="02070309020205020404" pitchFamily="49" charset="0"/>
                <a:cs typeface="Courier New" panose="02070309020205020404" pitchFamily="49" charset="0"/>
              </a:rPr>
              <a:t>	ID15   -0.02916347  -5.447574e-05</a:t>
            </a:r>
          </a:p>
          <a:p>
            <a:pPr marL="0" indent="0">
              <a:buNone/>
            </a:pPr>
            <a:r>
              <a:rPr lang="fr-CH" sz="1100" dirty="0">
                <a:latin typeface="Courier New" panose="02070309020205020404" pitchFamily="49" charset="0"/>
                <a:cs typeface="Courier New" panose="02070309020205020404" pitchFamily="49" charset="0"/>
              </a:rPr>
              <a:t>	...</a:t>
            </a:r>
          </a:p>
          <a:p>
            <a:endParaRPr lang="fr-CH" sz="1600" dirty="0">
              <a:latin typeface="Times New Roman" panose="02020603050405020304" pitchFamily="18" charset="0"/>
              <a:cs typeface="Times New Roman" panose="02020603050405020304" pitchFamily="18" charset="0"/>
            </a:endParaRPr>
          </a:p>
          <a:p>
            <a:r>
              <a:rPr lang="fr-CH" sz="1600" dirty="0">
                <a:latin typeface="Calibri Light" panose="020F0302020204030204" pitchFamily="34" charset="0"/>
                <a:cs typeface="Calibri Light" panose="020F0302020204030204" pitchFamily="34" charset="0"/>
              </a:rPr>
              <a:t>The </a:t>
            </a:r>
            <a:r>
              <a:rPr lang="fr-CH" sz="1600" dirty="0" err="1">
                <a:latin typeface="Calibri Light" panose="020F0302020204030204" pitchFamily="34" charset="0"/>
                <a:cs typeface="Calibri Light" panose="020F0302020204030204" pitchFamily="34" charset="0"/>
              </a:rPr>
              <a:t>slope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deviations</a:t>
            </a:r>
            <a:r>
              <a:rPr lang="fr-CH" sz="1600" dirty="0">
                <a:latin typeface="Calibri Light" panose="020F0302020204030204" pitchFamily="34" charset="0"/>
                <a:cs typeface="Calibri Light" panose="020F0302020204030204" pitchFamily="34" charset="0"/>
              </a:rPr>
              <a:t> all </a:t>
            </a:r>
            <a:r>
              <a:rPr lang="fr-CH" sz="1600" dirty="0" err="1">
                <a:latin typeface="Calibri Light" panose="020F0302020204030204" pitchFamily="34" charset="0"/>
                <a:cs typeface="Calibri Light" panose="020F0302020204030204" pitchFamily="34" charset="0"/>
              </a:rPr>
              <a:t>seem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rather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small</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summary</a:t>
            </a:r>
            <a:r>
              <a:rPr lang="fr-CH" sz="1600" dirty="0">
                <a:latin typeface="Calibri Light" panose="020F0302020204030204" pitchFamily="34" charset="0"/>
                <a:cs typeface="Calibri Light" panose="020F0302020204030204" pitchFamily="34" charset="0"/>
              </a:rPr>
              <a:t> output </a:t>
            </a:r>
            <a:r>
              <a:rPr lang="fr-CH" sz="1600" dirty="0" err="1">
                <a:latin typeface="Calibri Light" panose="020F0302020204030204" pitchFamily="34" charset="0"/>
                <a:cs typeface="Calibri Light" panose="020F0302020204030204" pitchFamily="34" charset="0"/>
              </a:rPr>
              <a:t>indicated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variation due to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slopes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equal</a:t>
            </a:r>
            <a:r>
              <a:rPr lang="fr-CH" sz="1600" dirty="0">
                <a:latin typeface="Calibri Light" panose="020F0302020204030204" pitchFamily="34" charset="0"/>
                <a:cs typeface="Calibri Light" panose="020F0302020204030204" pitchFamily="34" charset="0"/>
              </a:rPr>
              <a:t> to 0.0000008746, </a:t>
            </a:r>
            <a:r>
              <a:rPr lang="fr-CH" sz="1600" dirty="0" err="1">
                <a:latin typeface="Calibri Light" panose="020F0302020204030204" pitchFamily="34" charset="0"/>
                <a:cs typeface="Calibri Light" panose="020F0302020204030204" pitchFamily="34" charset="0"/>
              </a:rPr>
              <a:t>which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virtually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negligible</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Do </a:t>
            </a:r>
            <a:r>
              <a:rPr lang="fr-CH" sz="1600" dirty="0" err="1">
                <a:latin typeface="Calibri Light" panose="020F0302020204030204" pitchFamily="34" charset="0"/>
                <a:cs typeface="Calibri Light" panose="020F0302020204030204" pitchFamily="34" charset="0"/>
              </a:rPr>
              <a:t>we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need</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slopes</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these</a:t>
            </a:r>
            <a:r>
              <a:rPr lang="fr-CH" sz="1600" dirty="0">
                <a:latin typeface="Calibri Light" panose="020F0302020204030204" pitchFamily="34" charset="0"/>
                <a:cs typeface="Calibri Light" panose="020F0302020204030204" pitchFamily="34" charset="0"/>
              </a:rPr>
              <a:t> data?</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Do </a:t>
            </a:r>
            <a:r>
              <a:rPr lang="fr-CH" sz="3200" dirty="0" err="1">
                <a:solidFill>
                  <a:schemeClr val="tx2">
                    <a:lumMod val="75000"/>
                  </a:schemeClr>
                </a:solidFill>
                <a:latin typeface="Tw Cen MT" panose="020B0602020104020603" pitchFamily="34" charset="0"/>
              </a:rPr>
              <a:t>we</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need</a:t>
            </a:r>
            <a:r>
              <a:rPr lang="fr-CH" sz="3200" dirty="0">
                <a:solidFill>
                  <a:schemeClr val="tx2">
                    <a:lumMod val="75000"/>
                  </a:schemeClr>
                </a:solidFill>
                <a:latin typeface="Tw Cen MT" panose="020B0602020104020603" pitchFamily="34" charset="0"/>
              </a:rPr>
              <a:t> the </a:t>
            </a:r>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slopes</a:t>
            </a:r>
            <a:r>
              <a:rPr lang="fr-CH" sz="3200" dirty="0">
                <a:solidFill>
                  <a:schemeClr val="tx2">
                    <a:lumMod val="75000"/>
                  </a:schemeClr>
                </a:solidFill>
                <a:latin typeface="Tw Cen MT" panose="020B0602020104020603" pitchFamily="34" charset="0"/>
              </a:rPr>
              <a:t>?</a:t>
            </a:r>
            <a:endParaRPr lang="en-GB" sz="3200" dirty="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D6667E51-1806-4892-AE8E-ECB180509056}"/>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13690ED0-2744-41BC-9A2A-FD53D97D66A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p:pic>
        <p:nvPicPr>
          <p:cNvPr id="8" name="Picture 7">
            <a:extLst>
              <a:ext uri="{FF2B5EF4-FFF2-40B4-BE49-F238E27FC236}">
                <a16:creationId xmlns:a16="http://schemas.microsoft.com/office/drawing/2014/main" id="{836042C8-AFBD-48F8-9B3C-F083D98685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040" y="1293559"/>
            <a:ext cx="4868287" cy="4856556"/>
          </a:xfrm>
          <a:prstGeom prst="rect">
            <a:avLst/>
          </a:prstGeom>
        </p:spPr>
      </p:pic>
    </p:spTree>
    <p:extLst>
      <p:ext uri="{BB962C8B-B14F-4D97-AF65-F5344CB8AC3E}">
        <p14:creationId xmlns:p14="http://schemas.microsoft.com/office/powerpoint/2010/main" val="14014826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dirty="0" err="1">
                <a:latin typeface="Calibri Light" panose="020F0302020204030204" pitchFamily="34" charset="0"/>
                <a:cs typeface="Calibri Light" panose="020F0302020204030204" pitchFamily="34" charset="0"/>
              </a:rPr>
              <a:t>Conventionally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models</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compared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statistical</a:t>
            </a:r>
            <a:r>
              <a:rPr lang="fr-CH" sz="1600" dirty="0">
                <a:latin typeface="Calibri Light" panose="020F0302020204030204" pitchFamily="34" charset="0"/>
                <a:cs typeface="Calibri Light" panose="020F0302020204030204" pitchFamily="34" charset="0"/>
              </a:rPr>
              <a:t> tests, e.g., ANOVA </a:t>
            </a:r>
            <a:r>
              <a:rPr lang="fr-CH" sz="1600" i="1" dirty="0">
                <a:latin typeface="Calibri Light" panose="020F0302020204030204" pitchFamily="34" charset="0"/>
                <a:cs typeface="Calibri Light" panose="020F0302020204030204" pitchFamily="34" charset="0"/>
              </a:rPr>
              <a:t>F</a:t>
            </a:r>
            <a:r>
              <a:rPr lang="fr-CH" sz="1600" dirty="0">
                <a:latin typeface="Calibri Light" panose="020F0302020204030204" pitchFamily="34" charset="0"/>
                <a:cs typeface="Calibri Light" panose="020F0302020204030204" pitchFamily="34" charset="0"/>
              </a:rPr>
              <a:t>-tests or,  more </a:t>
            </a:r>
            <a:r>
              <a:rPr lang="fr-CH" sz="1600" dirty="0" err="1">
                <a:latin typeface="Calibri Light" panose="020F0302020204030204" pitchFamily="34" charset="0"/>
                <a:cs typeface="Calibri Light" panose="020F0302020204030204" pitchFamily="34" charset="0"/>
              </a:rPr>
              <a:t>generally</a:t>
            </a:r>
            <a:r>
              <a:rPr lang="fr-CH" sz="1600" dirty="0">
                <a:latin typeface="Calibri Light" panose="020F0302020204030204" pitchFamily="34" charset="0"/>
                <a:cs typeface="Calibri Light" panose="020F0302020204030204" pitchFamily="34" charset="0"/>
              </a:rPr>
              <a:t>, Wald and </a:t>
            </a:r>
            <a:r>
              <a:rPr lang="fr-CH" sz="1600" dirty="0" err="1">
                <a:latin typeface="Calibri Light" panose="020F0302020204030204" pitchFamily="34" charset="0"/>
                <a:cs typeface="Calibri Light" panose="020F0302020204030204" pitchFamily="34" charset="0"/>
              </a:rPr>
              <a:t>likelihood</a:t>
            </a:r>
            <a:r>
              <a:rPr lang="fr-CH" sz="1600" dirty="0">
                <a:latin typeface="Calibri Light" panose="020F0302020204030204" pitchFamily="34" charset="0"/>
                <a:cs typeface="Calibri Light" panose="020F0302020204030204" pitchFamily="34" charset="0"/>
              </a:rPr>
              <a:t> ratio tests. </a:t>
            </a:r>
            <a:r>
              <a:rPr lang="fr-CH" sz="1600" dirty="0" err="1">
                <a:latin typeface="Calibri Light" panose="020F0302020204030204" pitchFamily="34" charset="0"/>
                <a:cs typeface="Calibri Light" panose="020F0302020204030204" pitchFamily="34" charset="0"/>
              </a:rPr>
              <a:t>Several</a:t>
            </a:r>
            <a:r>
              <a:rPr lang="fr-CH" sz="1600" dirty="0">
                <a:latin typeface="Calibri Light" panose="020F0302020204030204" pitchFamily="34" charset="0"/>
                <a:cs typeface="Calibri Light" panose="020F0302020204030204" pitchFamily="34" charset="0"/>
              </a:rPr>
              <a:t> software </a:t>
            </a:r>
            <a:r>
              <a:rPr lang="fr-CH" sz="1600" dirty="0" err="1">
                <a:latin typeface="Calibri Light" panose="020F0302020204030204" pitchFamily="34" charset="0"/>
                <a:cs typeface="Calibri Light" panose="020F0302020204030204" pitchFamily="34" charset="0"/>
              </a:rPr>
              <a:t>offer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these</a:t>
            </a:r>
            <a:r>
              <a:rPr lang="fr-CH" sz="1600" dirty="0">
                <a:latin typeface="Calibri Light" panose="020F0302020204030204" pitchFamily="34" charset="0"/>
                <a:cs typeface="Calibri Light" panose="020F0302020204030204" pitchFamily="34" charset="0"/>
              </a:rPr>
              <a:t> tests for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However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such</a:t>
            </a:r>
            <a:r>
              <a:rPr lang="fr-CH" sz="1600" dirty="0">
                <a:latin typeface="Calibri Light" panose="020F0302020204030204" pitchFamily="34" charset="0"/>
                <a:cs typeface="Calibri Light" panose="020F0302020204030204" pitchFamily="34" charset="0"/>
              </a:rPr>
              <a:t> tests are </a:t>
            </a:r>
            <a:r>
              <a:rPr lang="fr-CH" sz="1600" dirty="0" err="1">
                <a:latin typeface="Calibri Light" panose="020F0302020204030204" pitchFamily="34" charset="0"/>
                <a:cs typeface="Calibri Light" panose="020F0302020204030204" pitchFamily="34" charset="0"/>
              </a:rPr>
              <a:t>problematic</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three</a:t>
            </a:r>
            <a:r>
              <a:rPr lang="fr-CH" sz="1600" dirty="0">
                <a:latin typeface="Calibri Light" panose="020F0302020204030204" pitchFamily="34" charset="0"/>
                <a:cs typeface="Calibri Light" panose="020F0302020204030204" pitchFamily="34" charset="0"/>
              </a:rPr>
              <a:t> important </a:t>
            </a:r>
            <a:r>
              <a:rPr lang="fr-CH" sz="1600" dirty="0" err="1">
                <a:latin typeface="Calibri Light" panose="020F0302020204030204" pitchFamily="34" charset="0"/>
                <a:cs typeface="Calibri Light" panose="020F0302020204030204" pitchFamily="34" charset="0"/>
              </a:rPr>
              <a:t>reasons</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pPr lvl="1">
              <a:buFont typeface="+mj-lt"/>
              <a:buAutoNum type="arabicPeriod"/>
            </a:pPr>
            <a:r>
              <a:rPr lang="fr-CH" sz="1600" u="sng" dirty="0" err="1">
                <a:solidFill>
                  <a:srgbClr val="0070C0"/>
                </a:solidFill>
                <a:latin typeface="Calibri Light" panose="020F0302020204030204" pitchFamily="34" charset="0"/>
                <a:cs typeface="Calibri Light" panose="020F0302020204030204" pitchFamily="34" charset="0"/>
              </a:rPr>
              <a:t>Boundary</a:t>
            </a:r>
            <a:r>
              <a:rPr lang="fr-CH" sz="1600" u="sng" dirty="0">
                <a:solidFill>
                  <a:srgbClr val="0070C0"/>
                </a:solidFill>
                <a:latin typeface="Calibri Light" panose="020F0302020204030204" pitchFamily="34" charset="0"/>
                <a:cs typeface="Calibri Light" panose="020F0302020204030204" pitchFamily="34" charset="0"/>
              </a:rPr>
              <a:t> </a:t>
            </a:r>
            <a:r>
              <a:rPr lang="fr-CH" sz="1600" u="sng" dirty="0" err="1">
                <a:solidFill>
                  <a:srgbClr val="0070C0"/>
                </a:solidFill>
                <a:latin typeface="Calibri Light" panose="020F0302020204030204" pitchFamily="34" charset="0"/>
                <a:cs typeface="Calibri Light" panose="020F0302020204030204" pitchFamily="34" charset="0"/>
              </a:rPr>
              <a:t>problem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Testing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whether</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co</a:t>
            </a:r>
            <a:r>
              <a:rPr lang="fr-CH" sz="1600" dirty="0">
                <a:latin typeface="Calibri Light" panose="020F0302020204030204" pitchFamily="34" charset="0"/>
                <a:cs typeface="Calibri Light" panose="020F0302020204030204" pitchFamily="34" charset="0"/>
              </a:rPr>
              <a:t>)variance </a:t>
            </a:r>
            <a:r>
              <a:rPr lang="fr-CH" sz="1600" dirty="0" err="1">
                <a:latin typeface="Calibri Light" panose="020F0302020204030204" pitchFamily="34" charset="0"/>
                <a:cs typeface="Calibri Light" panose="020F0302020204030204" pitchFamily="34" charset="0"/>
              </a:rPr>
              <a:t>parameter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non-</a:t>
            </a:r>
            <a:r>
              <a:rPr lang="fr-CH" sz="1600" dirty="0" err="1">
                <a:latin typeface="Calibri Light" panose="020F0302020204030204" pitchFamily="34" charset="0"/>
                <a:cs typeface="Calibri Light" panose="020F0302020204030204" pitchFamily="34" charset="0"/>
              </a:rPr>
              <a:t>zero</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 test on the </a:t>
            </a:r>
            <a:r>
              <a:rPr lang="fr-CH" sz="1600" dirty="0" err="1">
                <a:latin typeface="Calibri Light" panose="020F0302020204030204" pitchFamily="34" charset="0"/>
                <a:cs typeface="Calibri Light" panose="020F0302020204030204" pitchFamily="34" charset="0"/>
              </a:rPr>
              <a:t>boundary</a:t>
            </a:r>
            <a:r>
              <a:rPr lang="fr-CH" sz="1600" dirty="0">
                <a:latin typeface="Calibri Light" panose="020F0302020204030204" pitchFamily="34" charset="0"/>
                <a:cs typeface="Calibri Light" panose="020F0302020204030204" pitchFamily="34" charset="0"/>
              </a:rPr>
              <a:t> of the </a:t>
            </a:r>
            <a:r>
              <a:rPr lang="fr-CH" sz="1600" i="1" dirty="0" err="1">
                <a:latin typeface="Calibri Light" panose="020F0302020204030204" pitchFamily="34" charset="0"/>
                <a:cs typeface="Calibri Light" panose="020F0302020204030204" pitchFamily="34" charset="0"/>
              </a:rPr>
              <a:t>parameter</a:t>
            </a:r>
            <a:r>
              <a:rPr lang="fr-CH" sz="1600" i="1" dirty="0">
                <a:latin typeface="Calibri Light" panose="020F0302020204030204" pitchFamily="34" charset="0"/>
                <a:cs typeface="Calibri Light" panose="020F0302020204030204" pitchFamily="34" charset="0"/>
              </a:rPr>
              <a:t> </a:t>
            </a:r>
            <a:r>
              <a:rPr lang="fr-CH" sz="1600" i="1" dirty="0" err="1">
                <a:latin typeface="Calibri Light" panose="020F0302020204030204" pitchFamily="34" charset="0"/>
                <a:cs typeface="Calibri Light" panose="020F0302020204030204" pitchFamily="34" charset="0"/>
              </a:rPr>
              <a:t>space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Unlike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regression</a:t>
            </a:r>
            <a:r>
              <a:rPr lang="fr-CH" sz="1600" dirty="0">
                <a:latin typeface="Calibri Light" panose="020F0302020204030204" pitchFamily="34" charset="0"/>
                <a:cs typeface="Calibri Light" panose="020F0302020204030204" pitchFamily="34" charset="0"/>
              </a:rPr>
              <a:t> coefficients, </a:t>
            </a:r>
            <a:r>
              <a:rPr lang="fr-CH" sz="1600" dirty="0" err="1">
                <a:latin typeface="Calibri Light" panose="020F0302020204030204" pitchFamily="34" charset="0"/>
                <a:cs typeface="Calibri Light" panose="020F0302020204030204" pitchFamily="34" charset="0"/>
              </a:rPr>
              <a:t>which</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theoretically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unbounded</a:t>
            </a:r>
            <a:r>
              <a:rPr lang="fr-CH" sz="1600" dirty="0">
                <a:latin typeface="Calibri Light" panose="020F0302020204030204" pitchFamily="34" charset="0"/>
                <a:cs typeface="Calibri Light" panose="020F0302020204030204" pitchFamily="34" charset="0"/>
              </a:rPr>
              <a:t>, </a:t>
            </a:r>
            <a:r>
              <a:rPr lang="fr-CH" sz="1600" dirty="0">
                <a:latin typeface="Times New Roman" panose="02020603050405020304" pitchFamily="18" charset="0"/>
                <a:cs typeface="Times New Roman" panose="02020603050405020304" pitchFamily="18" charset="0"/>
              </a:rPr>
              <a:t>[–∞,+∞</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co</a:t>
            </a:r>
            <a:r>
              <a:rPr lang="fr-CH" sz="1600" dirty="0">
                <a:latin typeface="Calibri Light" panose="020F0302020204030204" pitchFamily="34" charset="0"/>
                <a:cs typeface="Calibri Light" panose="020F0302020204030204" pitchFamily="34" charset="0"/>
              </a:rPr>
              <a:t>)variance </a:t>
            </a:r>
            <a:r>
              <a:rPr lang="fr-CH" sz="1600" dirty="0" err="1">
                <a:latin typeface="Calibri Light" panose="020F0302020204030204" pitchFamily="34" charset="0"/>
                <a:cs typeface="Calibri Light" panose="020F0302020204030204" pitchFamily="34" charset="0"/>
              </a:rPr>
              <a:t>parameter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bounded</a:t>
            </a:r>
            <a:r>
              <a:rPr lang="fr-CH" sz="1600" dirty="0">
                <a:latin typeface="Calibri Light" panose="020F0302020204030204" pitchFamily="34" charset="0"/>
                <a:cs typeface="Calibri Light" panose="020F0302020204030204" pitchFamily="34" charset="0"/>
              </a:rPr>
              <a:t> to </a:t>
            </a:r>
            <a:r>
              <a:rPr lang="fr-CH" sz="1600" dirty="0">
                <a:latin typeface="Times New Roman" panose="02020603050405020304" pitchFamily="18" charset="0"/>
                <a:cs typeface="Times New Roman" panose="02020603050405020304" pitchFamily="18" charset="0"/>
              </a:rPr>
              <a:t>[0,+∞]</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Classical</a:t>
            </a:r>
            <a:r>
              <a:rPr lang="fr-CH" sz="1600" dirty="0">
                <a:latin typeface="Calibri Light" panose="020F0302020204030204" pitchFamily="34" charset="0"/>
                <a:cs typeface="Calibri Light" panose="020F0302020204030204" pitchFamily="34" charset="0"/>
              </a:rPr>
              <a:t> maximum </a:t>
            </a:r>
            <a:r>
              <a:rPr lang="fr-CH" sz="1600" dirty="0" err="1">
                <a:latin typeface="Calibri Light" panose="020F0302020204030204" pitchFamily="34" charset="0"/>
                <a:cs typeface="Calibri Light" panose="020F0302020204030204" pitchFamily="34" charset="0"/>
              </a:rPr>
              <a:t>likelihood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theory</a:t>
            </a:r>
            <a:r>
              <a:rPr lang="fr-CH" sz="1600" dirty="0">
                <a:latin typeface="Calibri Light" panose="020F0302020204030204" pitchFamily="34" charset="0"/>
                <a:cs typeface="Calibri Light" panose="020F0302020204030204" pitchFamily="34" charset="0"/>
              </a:rPr>
              <a:t> (e.g., </a:t>
            </a:r>
            <a:r>
              <a:rPr lang="fr-CH" sz="1600" dirty="0" err="1">
                <a:latin typeface="Calibri Light" panose="020F0302020204030204" pitchFamily="34" charset="0"/>
                <a:cs typeface="Calibri Light" panose="020F0302020204030204" pitchFamily="34" charset="0"/>
              </a:rPr>
              <a:t>asymptotic</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normality</a:t>
            </a:r>
            <a:r>
              <a:rPr lang="fr-CH" sz="1600" dirty="0">
                <a:latin typeface="Calibri Light" panose="020F0302020204030204" pitchFamily="34" charset="0"/>
                <a:cs typeface="Calibri Light" panose="020F0302020204030204" pitchFamily="34" charset="0"/>
              </a:rPr>
              <a:t>) breaks down at </a:t>
            </a:r>
            <a:r>
              <a:rPr lang="fr-CH" sz="1600" dirty="0" err="1">
                <a:latin typeface="Calibri Light" panose="020F0302020204030204" pitchFamily="34" charset="0"/>
                <a:cs typeface="Calibri Light" panose="020F0302020204030204" pitchFamily="34" charset="0"/>
              </a:rPr>
              <a:t>these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boundaries</a:t>
            </a:r>
            <a:r>
              <a:rPr lang="fr-CH" sz="1600" dirty="0">
                <a:latin typeface="Calibri Light" panose="020F0302020204030204" pitchFamily="34" charset="0"/>
                <a:cs typeface="Calibri Light" panose="020F0302020204030204" pitchFamily="34" charset="0"/>
              </a:rPr>
              <a:t>.</a:t>
            </a:r>
          </a:p>
          <a:p>
            <a:pPr lvl="1">
              <a:buFont typeface="+mj-lt"/>
              <a:buAutoNum type="arabicPeriod"/>
            </a:pPr>
            <a:endParaRPr lang="fr-CH" sz="1600" dirty="0">
              <a:latin typeface="Calibri Light" panose="020F0302020204030204" pitchFamily="34" charset="0"/>
              <a:cs typeface="Calibri Light" panose="020F0302020204030204" pitchFamily="34" charset="0"/>
            </a:endParaRPr>
          </a:p>
          <a:p>
            <a:pPr lvl="1">
              <a:buFont typeface="+mj-lt"/>
              <a:buAutoNum type="arabicPeriod"/>
            </a:pPr>
            <a:r>
              <a:rPr lang="fr-CH" sz="1600" u="sng" dirty="0">
                <a:solidFill>
                  <a:srgbClr val="0070C0"/>
                </a:solidFill>
                <a:latin typeface="Calibri Light" panose="020F0302020204030204" pitchFamily="34" charset="0"/>
                <a:cs typeface="Calibri Light" panose="020F0302020204030204" pitchFamily="34" charset="0"/>
              </a:rPr>
              <a:t>Non-</a:t>
            </a:r>
            <a:r>
              <a:rPr lang="fr-CH" sz="1600" u="sng" dirty="0" err="1">
                <a:solidFill>
                  <a:srgbClr val="0070C0"/>
                </a:solidFill>
                <a:latin typeface="Calibri Light" panose="020F0302020204030204" pitchFamily="34" charset="0"/>
                <a:cs typeface="Calibri Light" panose="020F0302020204030204" pitchFamily="34" charset="0"/>
              </a:rPr>
              <a:t>nesting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Traditional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inferential</a:t>
            </a:r>
            <a:r>
              <a:rPr lang="fr-CH" sz="1600" dirty="0">
                <a:latin typeface="Calibri Light" panose="020F0302020204030204" pitchFamily="34" charset="0"/>
                <a:cs typeface="Calibri Light" panose="020F0302020204030204" pitchFamily="34" charset="0"/>
              </a:rPr>
              <a:t> model </a:t>
            </a:r>
            <a:r>
              <a:rPr lang="fr-CH" sz="1600" dirty="0" err="1">
                <a:latin typeface="Calibri Light" panose="020F0302020204030204" pitchFamily="34" charset="0"/>
                <a:cs typeface="Calibri Light" panose="020F0302020204030204" pitchFamily="34" charset="0"/>
              </a:rPr>
              <a:t>comparisons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depend</a:t>
            </a:r>
            <a:r>
              <a:rPr lang="fr-CH" sz="1600" dirty="0">
                <a:latin typeface="Calibri Light" panose="020F0302020204030204" pitchFamily="34" charset="0"/>
                <a:cs typeface="Calibri Light" panose="020F0302020204030204" pitchFamily="34" charset="0"/>
              </a:rPr>
              <a:t> on </a:t>
            </a:r>
            <a:r>
              <a:rPr lang="fr-CH" sz="1600" dirty="0" err="1">
                <a:latin typeface="Calibri Light" panose="020F0302020204030204" pitchFamily="34" charset="0"/>
                <a:cs typeface="Calibri Light" panose="020F0302020204030204" pitchFamily="34" charset="0"/>
              </a:rPr>
              <a:t>models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nested</a:t>
            </a:r>
            <a:r>
              <a:rPr lang="fr-CH" sz="1600" dirty="0">
                <a:latin typeface="Calibri Light" panose="020F0302020204030204" pitchFamily="34" charset="0"/>
                <a:cs typeface="Calibri Light" panose="020F0302020204030204" pitchFamily="34" charset="0"/>
              </a:rPr>
              <a:t>. That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 of the </a:t>
            </a:r>
            <a:r>
              <a:rPr lang="fr-CH" sz="1600" dirty="0" err="1">
                <a:latin typeface="Calibri Light" panose="020F0302020204030204" pitchFamily="34" charset="0"/>
                <a:cs typeface="Calibri Light" panose="020F0302020204030204" pitchFamily="34" charset="0"/>
              </a:rPr>
              <a:t>reduced</a:t>
            </a:r>
            <a:r>
              <a:rPr lang="fr-CH" sz="1600" dirty="0">
                <a:latin typeface="Calibri Light" panose="020F0302020204030204" pitchFamily="34" charset="0"/>
                <a:cs typeface="Calibri Light" panose="020F0302020204030204" pitchFamily="34" charset="0"/>
              </a:rPr>
              <a:t> model </a:t>
            </a:r>
            <a:r>
              <a:rPr lang="fr-CH" sz="1600" dirty="0" err="1">
                <a:latin typeface="Calibri Light" panose="020F0302020204030204" pitchFamily="34" charset="0"/>
                <a:cs typeface="Calibri Light" panose="020F0302020204030204" pitchFamily="34" charset="0"/>
              </a:rPr>
              <a:t>should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subset</a:t>
            </a:r>
            <a:r>
              <a:rPr lang="fr-CH" sz="1600" dirty="0">
                <a:latin typeface="Calibri Light" panose="020F0302020204030204" pitchFamily="34" charset="0"/>
                <a:cs typeface="Calibri Light" panose="020F0302020204030204" pitchFamily="34" charset="0"/>
              </a:rPr>
              <a:t> of the </a:t>
            </a:r>
            <a:r>
              <a:rPr lang="fr-CH" sz="1600" dirty="0" err="1">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 of the full model. For </a:t>
            </a:r>
            <a:r>
              <a:rPr lang="fr-CH" sz="1600" dirty="0" err="1">
                <a:latin typeface="Calibri Light" panose="020F0302020204030204" pitchFamily="34" charset="0"/>
                <a:cs typeface="Calibri Light" panose="020F0302020204030204" pitchFamily="34" charset="0"/>
              </a:rPr>
              <a:t>comparisons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between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complex</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structures, </a:t>
            </a:r>
            <a:r>
              <a:rPr lang="fr-CH" sz="1600" dirty="0" err="1">
                <a:latin typeface="Calibri Light" panose="020F0302020204030204" pitchFamily="34" charset="0"/>
                <a:cs typeface="Calibri Light" panose="020F0302020204030204" pitchFamily="34" charset="0"/>
              </a:rPr>
              <a:t>this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not </a:t>
            </a:r>
            <a:r>
              <a:rPr lang="fr-CH" sz="1600" dirty="0" err="1">
                <a:latin typeface="Calibri Light" panose="020F0302020204030204" pitchFamily="34" charset="0"/>
                <a:cs typeface="Calibri Light" panose="020F0302020204030204" pitchFamily="34" charset="0"/>
              </a:rPr>
              <a:t>always</a:t>
            </a:r>
            <a:r>
              <a:rPr lang="fr-CH" sz="1600" dirty="0">
                <a:latin typeface="Calibri Light" panose="020F0302020204030204" pitchFamily="34" charset="0"/>
                <a:cs typeface="Calibri Light" panose="020F0302020204030204" pitchFamily="34" charset="0"/>
              </a:rPr>
              <a:t> the case.</a:t>
            </a:r>
          </a:p>
          <a:p>
            <a:pPr lvl="1">
              <a:buFont typeface="+mj-lt"/>
              <a:buAutoNum type="arabicPeriod"/>
            </a:pPr>
            <a:endParaRPr lang="fr-CH" sz="1600" dirty="0">
              <a:latin typeface="Calibri Light" panose="020F0302020204030204" pitchFamily="34" charset="0"/>
              <a:cs typeface="Calibri Light" panose="020F0302020204030204" pitchFamily="34" charset="0"/>
            </a:endParaRPr>
          </a:p>
          <a:p>
            <a:pPr lvl="1">
              <a:buFont typeface="+mj-lt"/>
              <a:buAutoNum type="arabicPeriod"/>
            </a:pPr>
            <a:r>
              <a:rPr lang="fr-CH" sz="1600" u="sng" dirty="0" err="1">
                <a:solidFill>
                  <a:srgbClr val="0070C0"/>
                </a:solidFill>
                <a:latin typeface="Calibri Light" panose="020F0302020204030204" pitchFamily="34" charset="0"/>
                <a:cs typeface="Calibri Light" panose="020F0302020204030204" pitchFamily="34" charset="0"/>
              </a:rPr>
              <a:t>Hypotheses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Unlike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fixed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rarely</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subject</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scientific</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hypotheses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Conducting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inferential</a:t>
            </a:r>
            <a:r>
              <a:rPr lang="fr-CH" sz="1600" dirty="0">
                <a:latin typeface="Calibri Light" panose="020F0302020204030204" pitchFamily="34" charset="0"/>
                <a:cs typeface="Calibri Light" panose="020F0302020204030204" pitchFamily="34" charset="0"/>
              </a:rPr>
              <a:t> tests on </a:t>
            </a:r>
            <a:r>
              <a:rPr lang="fr-CH" sz="1600" dirty="0" err="1">
                <a:latin typeface="Calibri Light" panose="020F0302020204030204" pitchFamily="34" charset="0"/>
                <a:cs typeface="Calibri Light" panose="020F0302020204030204" pitchFamily="34" charset="0"/>
              </a:rPr>
              <a:t>these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would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unnecessarily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inflate</a:t>
            </a:r>
            <a:r>
              <a:rPr lang="fr-CH" sz="1600" dirty="0">
                <a:latin typeface="Calibri Light" panose="020F0302020204030204" pitchFamily="34" charset="0"/>
                <a:cs typeface="Calibri Light" panose="020F0302020204030204" pitchFamily="34" charset="0"/>
              </a:rPr>
              <a:t> the multiple </a:t>
            </a:r>
            <a:r>
              <a:rPr lang="fr-CH" sz="1600" dirty="0" err="1">
                <a:latin typeface="Calibri Light" panose="020F0302020204030204" pitchFamily="34" charset="0"/>
                <a:cs typeface="Calibri Light" panose="020F0302020204030204" pitchFamily="34" charset="0"/>
              </a:rPr>
              <a:t>testing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problem</a:t>
            </a:r>
            <a:r>
              <a:rPr lang="fr-CH" sz="1600" dirty="0">
                <a:latin typeface="Calibri Light" panose="020F0302020204030204" pitchFamily="34" charset="0"/>
                <a:cs typeface="Calibri Light" panose="020F0302020204030204" pitchFamily="34" charset="0"/>
              </a:rPr>
              <a: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Do </a:t>
            </a:r>
            <a:r>
              <a:rPr lang="fr-CH" sz="3200" dirty="0" err="1">
                <a:solidFill>
                  <a:schemeClr val="tx2">
                    <a:lumMod val="75000"/>
                  </a:schemeClr>
                </a:solidFill>
                <a:latin typeface="Tw Cen MT" panose="020B0602020104020603" pitchFamily="34" charset="0"/>
              </a:rPr>
              <a:t>we</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need</a:t>
            </a:r>
            <a:r>
              <a:rPr lang="fr-CH" sz="3200" dirty="0">
                <a:solidFill>
                  <a:schemeClr val="tx2">
                    <a:lumMod val="75000"/>
                  </a:schemeClr>
                </a:solidFill>
                <a:latin typeface="Tw Cen MT" panose="020B0602020104020603" pitchFamily="34" charset="0"/>
              </a:rPr>
              <a:t> the </a:t>
            </a:r>
            <a:r>
              <a:rPr lang="fr-CH" sz="3200" dirty="0" err="1">
                <a:solidFill>
                  <a:schemeClr val="tx2">
                    <a:lumMod val="75000"/>
                  </a:schemeClr>
                </a:solidFill>
                <a:latin typeface="Tw Cen MT" panose="020B0602020104020603" pitchFamily="34" charset="0"/>
              </a:rPr>
              <a:t>random</a:t>
            </a:r>
            <a:r>
              <a:rPr lang="fr-CH" sz="3200" dirty="0">
                <a:solidFill>
                  <a:schemeClr val="tx2">
                    <a:lumMod val="75000"/>
                  </a:schemeClr>
                </a:solidFill>
                <a:latin typeface="Tw Cen MT" panose="020B0602020104020603" pitchFamily="34" charset="0"/>
              </a:rPr>
              <a:t> </a:t>
            </a:r>
            <a:r>
              <a:rPr lang="fr-CH" sz="3200" dirty="0" err="1">
                <a:solidFill>
                  <a:schemeClr val="tx2">
                    <a:lumMod val="75000"/>
                  </a:schemeClr>
                </a:solidFill>
                <a:latin typeface="Tw Cen MT" panose="020B0602020104020603" pitchFamily="34" charset="0"/>
              </a:rPr>
              <a:t>slopes</a:t>
            </a:r>
            <a:r>
              <a:rPr lang="fr-CH" sz="3200" dirty="0">
                <a:solidFill>
                  <a:schemeClr val="tx2">
                    <a:lumMod val="75000"/>
                  </a:schemeClr>
                </a:solidFill>
                <a:latin typeface="Tw Cen MT" panose="020B0602020104020603" pitchFamily="34" charset="0"/>
              </a:rPr>
              <a:t>?</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8CC6F69E-1BD0-42DA-95A4-3F96115C9109}"/>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34445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7" y="1600200"/>
            <a:ext cx="7414847" cy="4925144"/>
          </a:xfrm>
        </p:spPr>
        <p:txBody>
          <a:bodyPr>
            <a:normAutofit/>
          </a:bodyPr>
          <a:lstStyle/>
          <a:p>
            <a:r>
              <a:rPr lang="fr-CH" sz="1600" dirty="0">
                <a:latin typeface="Calibri Light" panose="020F0302020204030204" pitchFamily="34" charset="0"/>
                <a:cs typeface="Calibri Light" panose="020F0302020204030204" pitchFamily="34" charset="0"/>
              </a:rPr>
              <a:t>A </a:t>
            </a:r>
            <a:r>
              <a:rPr lang="fr-CH" sz="1600" dirty="0" err="1">
                <a:latin typeface="Calibri Light" panose="020F0302020204030204" pitchFamily="34" charset="0"/>
                <a:cs typeface="Calibri Light" panose="020F0302020204030204" pitchFamily="34" charset="0"/>
              </a:rPr>
              <a:t>general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method</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comparing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models</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is</a:t>
            </a:r>
            <a:r>
              <a:rPr lang="fr-CH" sz="1600">
                <a:latin typeface="Calibri Light" panose="020F0302020204030204" pitchFamily="34" charset="0"/>
                <a:cs typeface="Calibri Light" panose="020F0302020204030204" pitchFamily="34" charset="0"/>
              </a:rPr>
              <a:t> by </a:t>
            </a:r>
            <a:r>
              <a:rPr lang="fr-CH" sz="1600" dirty="0">
                <a:latin typeface="Calibri Light" panose="020F0302020204030204" pitchFamily="34" charset="0"/>
                <a:cs typeface="Calibri Light" panose="020F0302020204030204" pitchFamily="34" charset="0"/>
              </a:rPr>
              <a:t>information </a:t>
            </a:r>
            <a:r>
              <a:rPr lang="fr-CH" sz="1600" dirty="0" err="1">
                <a:latin typeface="Calibri Light" panose="020F0302020204030204" pitchFamily="34" charset="0"/>
                <a:cs typeface="Calibri Light" panose="020F0302020204030204" pitchFamily="34" charset="0"/>
              </a:rPr>
              <a:t>criteria</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most</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common</a:t>
            </a:r>
            <a:r>
              <a:rPr lang="fr-CH" sz="1600">
                <a:latin typeface="Calibri Light" panose="020F0302020204030204" pitchFamily="34" charset="0"/>
                <a:cs typeface="Calibri Light" panose="020F0302020204030204" pitchFamily="34" charset="0"/>
              </a:rPr>
              <a:t> are </a:t>
            </a:r>
            <a:r>
              <a:rPr lang="fr-CH" sz="1600" dirty="0" err="1">
                <a:solidFill>
                  <a:srgbClr val="0070C0"/>
                </a:solidFill>
                <a:latin typeface="Calibri Light" panose="020F0302020204030204" pitchFamily="34" charset="0"/>
                <a:cs typeface="Calibri Light" panose="020F0302020204030204" pitchFamily="34" charset="0"/>
              </a:rPr>
              <a:t>Akaike</a:t>
            </a:r>
            <a:r>
              <a:rPr lang="fr-CH" sz="1600" dirty="0">
                <a:solidFill>
                  <a:srgbClr val="0070C0"/>
                </a:solidFill>
                <a:latin typeface="Calibri Light" panose="020F0302020204030204" pitchFamily="34" charset="0"/>
                <a:cs typeface="Calibri Light" panose="020F0302020204030204" pitchFamily="34" charset="0"/>
              </a:rPr>
              <a:t> Information </a:t>
            </a:r>
            <a:r>
              <a:rPr lang="fr-CH" sz="1600" dirty="0" err="1">
                <a:solidFill>
                  <a:srgbClr val="0070C0"/>
                </a:solidFill>
                <a:latin typeface="Calibri Light" panose="020F0302020204030204" pitchFamily="34" charset="0"/>
                <a:cs typeface="Calibri Light" panose="020F0302020204030204" pitchFamily="34" charset="0"/>
              </a:rPr>
              <a:t>Criterion</a:t>
            </a:r>
            <a:r>
              <a:rPr lang="fr-CH" sz="1600" dirty="0">
                <a:solidFill>
                  <a:srgbClr val="0070C0"/>
                </a:solidFill>
                <a:latin typeface="Calibri Light" panose="020F0302020204030204" pitchFamily="34" charset="0"/>
                <a:cs typeface="Calibri Light" panose="020F0302020204030204" pitchFamily="34" charset="0"/>
              </a:rPr>
              <a:t> (AIC)</a:t>
            </a:r>
            <a:r>
              <a:rPr lang="fr-CH" sz="1600" dirty="0">
                <a:solidFill>
                  <a:schemeClr val="accent6">
                    <a:lumMod val="50000"/>
                  </a:schemeClr>
                </a:solidFill>
                <a:latin typeface="Calibri Light" panose="020F0302020204030204" pitchFamily="34" charset="0"/>
                <a:cs typeface="Calibri Light" panose="020F0302020204030204" pitchFamily="34" charset="0"/>
              </a:rPr>
              <a:t> </a:t>
            </a:r>
            <a:r>
              <a:rPr lang="fr-CH" sz="1600" dirty="0">
                <a:latin typeface="Calibri Light" panose="020F0302020204030204" pitchFamily="34" charset="0"/>
                <a:cs typeface="Calibri Light" panose="020F0302020204030204" pitchFamily="34" charset="0"/>
              </a:rPr>
              <a:t>and </a:t>
            </a:r>
            <a:r>
              <a:rPr lang="fr-CH" sz="1600" dirty="0" err="1">
                <a:solidFill>
                  <a:srgbClr val="0070C0"/>
                </a:solidFill>
                <a:latin typeface="Calibri Light" panose="020F0302020204030204" pitchFamily="34" charset="0"/>
                <a:cs typeface="Calibri Light" panose="020F0302020204030204" pitchFamily="34" charset="0"/>
              </a:rPr>
              <a:t>Bayesian</a:t>
            </a:r>
            <a:r>
              <a:rPr lang="fr-CH" sz="1600" dirty="0">
                <a:solidFill>
                  <a:srgbClr val="0070C0"/>
                </a:solidFill>
                <a:latin typeface="Calibri Light" panose="020F0302020204030204" pitchFamily="34" charset="0"/>
                <a:cs typeface="Calibri Light" panose="020F0302020204030204" pitchFamily="34" charset="0"/>
              </a:rPr>
              <a:t> Information </a:t>
            </a:r>
            <a:r>
              <a:rPr lang="fr-CH" sz="1600" dirty="0" err="1">
                <a:solidFill>
                  <a:srgbClr val="0070C0"/>
                </a:solidFill>
                <a:latin typeface="Calibri Light" panose="020F0302020204030204" pitchFamily="34" charset="0"/>
                <a:cs typeface="Calibri Light" panose="020F0302020204030204" pitchFamily="34" charset="0"/>
              </a:rPr>
              <a:t>Criterion</a:t>
            </a:r>
            <a:r>
              <a:rPr lang="fr-CH" sz="1600" dirty="0">
                <a:solidFill>
                  <a:srgbClr val="0070C0"/>
                </a:solidFill>
                <a:latin typeface="Calibri Light" panose="020F0302020204030204" pitchFamily="34" charset="0"/>
                <a:cs typeface="Calibri Light" panose="020F0302020204030204" pitchFamily="34" charset="0"/>
              </a:rPr>
              <a:t> (BIC)</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AIC/BIC quantify </a:t>
            </a:r>
            <a:r>
              <a:rPr lang="fr-CH" sz="1600">
                <a:solidFill>
                  <a:srgbClr val="0070C0"/>
                </a:solidFill>
                <a:latin typeface="Calibri Light" panose="020F0302020204030204" pitchFamily="34" charset="0"/>
                <a:cs typeface="Calibri Light" panose="020F0302020204030204" pitchFamily="34" charset="0"/>
              </a:rPr>
              <a:t>relative model </a:t>
            </a:r>
            <a:r>
              <a:rPr lang="fr-CH" sz="1600" dirty="0">
                <a:solidFill>
                  <a:srgbClr val="0070C0"/>
                </a:solidFill>
                <a:latin typeface="Calibri Light" panose="020F0302020204030204" pitchFamily="34" charset="0"/>
                <a:cs typeface="Calibri Light" panose="020F0302020204030204" pitchFamily="34" charset="0"/>
              </a:rPr>
              <a:t>fit, </a:t>
            </a:r>
            <a:r>
              <a:rPr lang="fr-CH" sz="1600" dirty="0" err="1">
                <a:solidFill>
                  <a:srgbClr val="0070C0"/>
                </a:solidFill>
                <a:latin typeface="Calibri Light" panose="020F0302020204030204" pitchFamily="34" charset="0"/>
                <a:cs typeface="Calibri Light" panose="020F0302020204030204" pitchFamily="34" charset="0"/>
              </a:rPr>
              <a:t>penalized</a:t>
            </a:r>
            <a:r>
              <a:rPr lang="fr-CH" sz="1600" dirty="0">
                <a:latin typeface="Calibri Light" panose="020F0302020204030204" pitchFamily="34" charset="0"/>
                <a:cs typeface="Calibri Light" panose="020F0302020204030204" pitchFamily="34" charset="0"/>
              </a:rPr>
              <a:t> by the </a:t>
            </a:r>
            <a:r>
              <a:rPr lang="fr-CH" sz="1600" dirty="0" err="1">
                <a:latin typeface="Calibri Light" panose="020F0302020204030204" pitchFamily="34" charset="0"/>
                <a:cs typeface="Calibri Light" panose="020F0302020204030204" pitchFamily="34" charset="0"/>
              </a:rPr>
              <a:t>number</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 It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thought</a:t>
            </a:r>
            <a:r>
              <a:rPr lang="fr-CH" sz="1600" dirty="0">
                <a:latin typeface="Calibri Light" panose="020F0302020204030204" pitchFamily="34" charset="0"/>
                <a:cs typeface="Calibri Light" panose="020F0302020204030204" pitchFamily="34" charset="0"/>
              </a:rPr>
              <a:t> of as a </a:t>
            </a:r>
            <a:r>
              <a:rPr lang="fr-CH" sz="1600" dirty="0" err="1">
                <a:latin typeface="Calibri Light" panose="020F0302020204030204" pitchFamily="34" charset="0"/>
                <a:cs typeface="Calibri Light" panose="020F0302020204030204" pitchFamily="34" charset="0"/>
              </a:rPr>
              <a:t>measure</a:t>
            </a:r>
            <a:r>
              <a:rPr lang="fr-CH" sz="1600" dirty="0">
                <a:latin typeface="Calibri Light" panose="020F0302020204030204" pitchFamily="34" charset="0"/>
                <a:cs typeface="Calibri Light" panose="020F0302020204030204" pitchFamily="34" charset="0"/>
              </a:rPr>
              <a:t> of relative </a:t>
            </a:r>
            <a:r>
              <a:rPr lang="fr-CH" sz="1600" err="1">
                <a:solidFill>
                  <a:srgbClr val="0070C0"/>
                </a:solidFill>
                <a:latin typeface="Calibri Light" panose="020F0302020204030204" pitchFamily="34" charset="0"/>
                <a:cs typeface="Calibri Light" panose="020F0302020204030204" pitchFamily="34" charset="0"/>
              </a:rPr>
              <a:t>generalization</a:t>
            </a:r>
            <a:r>
              <a:rPr lang="fr-CH" sz="1600">
                <a:latin typeface="Calibri Light" panose="020F0302020204030204" pitchFamily="34" charset="0"/>
                <a:cs typeface="Calibri Light" panose="020F0302020204030204" pitchFamily="34" charset="0"/>
              </a:rPr>
              <a:t>.</a:t>
            </a:r>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AIC/BIC are a </a:t>
            </a:r>
            <a:r>
              <a:rPr lang="fr-CH" sz="1600" dirty="0" err="1">
                <a:latin typeface="Calibri Light" panose="020F0302020204030204" pitchFamily="34" charset="0"/>
                <a:cs typeface="Calibri Light" panose="020F0302020204030204" pitchFamily="34" charset="0"/>
              </a:rPr>
              <a:t>statistical</a:t>
            </a:r>
            <a:r>
              <a:rPr lang="fr-CH" sz="1600" dirty="0">
                <a:latin typeface="Calibri Light" panose="020F0302020204030204" pitchFamily="34" charset="0"/>
                <a:cs typeface="Calibri Light" panose="020F0302020204030204" pitchFamily="34" charset="0"/>
              </a:rPr>
              <a:t> version of a </a:t>
            </a:r>
            <a:r>
              <a:rPr lang="fr-CH" sz="1600" dirty="0" err="1">
                <a:latin typeface="Calibri Light" panose="020F0302020204030204" pitchFamily="34" charset="0"/>
                <a:cs typeface="Calibri Light" panose="020F0302020204030204" pitchFamily="34" charset="0"/>
              </a:rPr>
              <a:t>principle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known</a:t>
            </a:r>
            <a:r>
              <a:rPr lang="fr-CH" sz="1600" dirty="0">
                <a:latin typeface="Calibri Light" panose="020F0302020204030204" pitchFamily="34" charset="0"/>
                <a:cs typeface="Calibri Light" panose="020F0302020204030204" pitchFamily="34" charset="0"/>
              </a:rPr>
              <a:t> as </a:t>
            </a:r>
            <a:r>
              <a:rPr lang="fr-CH" sz="1600" dirty="0" err="1">
                <a:solidFill>
                  <a:srgbClr val="0070C0"/>
                </a:solidFill>
                <a:latin typeface="Calibri Light" panose="020F0302020204030204" pitchFamily="34" charset="0"/>
                <a:cs typeface="Calibri Light" panose="020F0302020204030204" pitchFamily="34" charset="0"/>
              </a:rPr>
              <a:t>Occam's</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Razor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which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is</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heuristic</a:t>
            </a:r>
            <a:r>
              <a:rPr lang="fr-CH" sz="1600" dirty="0">
                <a:latin typeface="Calibri Light" panose="020F0302020204030204" pitchFamily="34" charset="0"/>
                <a:cs typeface="Calibri Light" panose="020F0302020204030204" pitchFamily="34" charset="0"/>
              </a:rPr>
              <a:t> to </a:t>
            </a:r>
            <a:r>
              <a:rPr lang="en-GB" sz="1600" dirty="0">
                <a:latin typeface="Calibri Light" panose="020F0302020204030204" pitchFamily="34" charset="0"/>
                <a:cs typeface="Calibri Light" panose="020F0302020204030204" pitchFamily="34" charset="0"/>
              </a:rPr>
              <a:t>“</a:t>
            </a:r>
            <a:r>
              <a:rPr lang="fr-CH" sz="1600" i="1" dirty="0" err="1">
                <a:latin typeface="Calibri Light" panose="020F0302020204030204" pitchFamily="34" charset="0"/>
                <a:cs typeface="Calibri Light" panose="020F0302020204030204" pitchFamily="34" charset="0"/>
              </a:rPr>
              <a:t>explain</a:t>
            </a:r>
            <a:r>
              <a:rPr lang="fr-CH" sz="1600" i="1" dirty="0">
                <a:latin typeface="Calibri Light" panose="020F0302020204030204" pitchFamily="34" charset="0"/>
                <a:cs typeface="Calibri Light" panose="020F0302020204030204" pitchFamily="34" charset="0"/>
              </a:rPr>
              <a:t> a </a:t>
            </a:r>
            <a:r>
              <a:rPr lang="fr-CH" sz="1600" i="1" dirty="0" err="1">
                <a:latin typeface="Calibri Light" panose="020F0302020204030204" pitchFamily="34" charset="0"/>
                <a:cs typeface="Calibri Light" panose="020F0302020204030204" pitchFamily="34" charset="0"/>
              </a:rPr>
              <a:t>phenomenon</a:t>
            </a:r>
            <a:r>
              <a:rPr lang="fr-CH" sz="1600" i="1" dirty="0">
                <a:latin typeface="Calibri Light" panose="020F0302020204030204" pitchFamily="34" charset="0"/>
                <a:cs typeface="Calibri Light" panose="020F0302020204030204" pitchFamily="34" charset="0"/>
              </a:rPr>
              <a:t> as best as possible </a:t>
            </a:r>
            <a:r>
              <a:rPr lang="fr-CH" sz="1600" i="1" dirty="0" err="1">
                <a:latin typeface="Calibri Light" panose="020F0302020204030204" pitchFamily="34" charset="0"/>
                <a:cs typeface="Calibri Light" panose="020F0302020204030204" pitchFamily="34" charset="0"/>
              </a:rPr>
              <a:t>with</a:t>
            </a:r>
            <a:r>
              <a:rPr lang="fr-CH" sz="1600" i="1" dirty="0">
                <a:latin typeface="Calibri Light" panose="020F0302020204030204" pitchFamily="34" charset="0"/>
                <a:cs typeface="Calibri Light" panose="020F0302020204030204" pitchFamily="34" charset="0"/>
              </a:rPr>
              <a:t> the least </a:t>
            </a:r>
            <a:r>
              <a:rPr lang="fr-CH" sz="1600" i="1" dirty="0" err="1">
                <a:latin typeface="Calibri Light" panose="020F0302020204030204" pitchFamily="34" charset="0"/>
                <a:cs typeface="Calibri Light" panose="020F0302020204030204" pitchFamily="34" charset="0"/>
              </a:rPr>
              <a:t>amount</a:t>
            </a:r>
            <a:r>
              <a:rPr lang="fr-CH" sz="1600" i="1" dirty="0">
                <a:latin typeface="Calibri Light" panose="020F0302020204030204" pitchFamily="34" charset="0"/>
                <a:cs typeface="Calibri Light" panose="020F0302020204030204" pitchFamily="34" charset="0"/>
              </a:rPr>
              <a:t> of </a:t>
            </a:r>
            <a:r>
              <a:rPr lang="fr-CH" sz="1600" i="1" err="1">
                <a:latin typeface="Calibri Light" panose="020F0302020204030204" pitchFamily="34" charset="0"/>
                <a:cs typeface="Calibri Light" panose="020F0302020204030204" pitchFamily="34" charset="0"/>
              </a:rPr>
              <a:t>assumptions</a:t>
            </a:r>
            <a:r>
              <a:rPr lang="en-GB" sz="1600">
                <a:latin typeface="Calibri Light" panose="020F0302020204030204" pitchFamily="34" charset="0"/>
                <a:cs typeface="Calibri Light" panose="020F0302020204030204" pitchFamily="34" charset="0"/>
              </a:rPr>
              <a:t>”. Analogously, we want a good-fitting model with few parameters.</a:t>
            </a:r>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Among competing models, the one that minimizes AIC/BIC is often chosen to be the optimal one. For this comparison, differences of 2 AIC/BIC points are already considered meaningful.</a:t>
            </a:r>
            <a:endParaRPr lang="fr-CH" sz="1600" dirty="0">
              <a:latin typeface="Calibri Light" panose="020F0302020204030204" pitchFamily="34" charset="0"/>
              <a:cs typeface="Calibri Light" panose="020F0302020204030204" pitchFamily="34" charset="0"/>
            </a:endParaRPr>
          </a:p>
          <a:p>
            <a:endParaRPr lang="fr-CH" sz="1600" dirty="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For </a:t>
            </a:r>
            <a:r>
              <a:rPr lang="fr-CH" sz="1600" dirty="0" err="1">
                <a:latin typeface="Calibri Light" panose="020F0302020204030204" pitchFamily="34" charset="0"/>
                <a:cs typeface="Calibri Light" panose="020F0302020204030204" pitchFamily="34" charset="0"/>
              </a:rPr>
              <a:t>reasons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will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explained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later</a:t>
            </a:r>
            <a:r>
              <a:rPr lang="fr-CH" sz="1600">
                <a:latin typeface="Calibri Light" panose="020F0302020204030204" pitchFamily="34" charset="0"/>
                <a:cs typeface="Calibri Light" panose="020F0302020204030204" pitchFamily="34" charset="0"/>
              </a:rPr>
              <a:t>, </a:t>
            </a:r>
            <a:r>
              <a:rPr lang="fr-CH" sz="1600">
                <a:solidFill>
                  <a:srgbClr val="0070C0"/>
                </a:solidFill>
                <a:latin typeface="Calibri Light" panose="020F0302020204030204" pitchFamily="34" charset="0"/>
                <a:cs typeface="Calibri Light" panose="020F0302020204030204" pitchFamily="34" charset="0"/>
              </a:rPr>
              <a:t>AIC is ideal to perform a selection of random effects…</a:t>
            </a:r>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Information </a:t>
            </a:r>
            <a:r>
              <a:rPr lang="fr-CH" sz="3200" dirty="0" err="1">
                <a:solidFill>
                  <a:schemeClr val="tx2">
                    <a:lumMod val="75000"/>
                  </a:schemeClr>
                </a:solidFill>
                <a:latin typeface="Tw Cen MT" panose="020B0602020104020603" pitchFamily="34" charset="0"/>
              </a:rPr>
              <a:t>criteria</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8CC6F69E-1BD0-42DA-95A4-3F96115C9109}"/>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553490AC-19CE-400B-84D4-76E56705758C}"/>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22915" t="7361" r="16505"/>
          <a:stretch/>
        </p:blipFill>
        <p:spPr>
          <a:xfrm>
            <a:off x="9034943" y="1600752"/>
            <a:ext cx="1167085" cy="1324744"/>
          </a:xfrm>
          <a:prstGeom prst="rect">
            <a:avLst/>
          </a:prstGeom>
        </p:spPr>
      </p:pic>
      <p:pic>
        <p:nvPicPr>
          <p:cNvPr id="7" name="Picture 6">
            <a:extLst>
              <a:ext uri="{FF2B5EF4-FFF2-40B4-BE49-F238E27FC236}">
                <a16:creationId xmlns:a16="http://schemas.microsoft.com/office/drawing/2014/main" id="{332659A4-D628-4DC8-8742-F8BCB11DFD61}"/>
              </a:ext>
            </a:extLst>
          </p:cNvPr>
          <p:cNvPicPr>
            <a:picLocks noChangeAspect="1"/>
          </p:cNvPicPr>
          <p:nvPr/>
        </p:nvPicPr>
        <p:blipFill rotWithShape="1">
          <a:blip r:embed="rId4">
            <a:extLst>
              <a:ext uri="{28A0092B-C50C-407E-A947-70E740481C1C}">
                <a14:useLocalDpi xmlns:a14="http://schemas.microsoft.com/office/drawing/2010/main" val="0"/>
              </a:ext>
            </a:extLst>
          </a:blip>
          <a:srcRect l="21040" r="17055" b="36154"/>
          <a:stretch/>
        </p:blipFill>
        <p:spPr>
          <a:xfrm>
            <a:off x="10393645" y="1600200"/>
            <a:ext cx="1197798" cy="1324744"/>
          </a:xfrm>
          <a:prstGeom prst="rect">
            <a:avLst/>
          </a:prstGeom>
        </p:spPr>
      </p:pic>
      <p:pic>
        <p:nvPicPr>
          <p:cNvPr id="4" name="Picture 3">
            <a:extLst>
              <a:ext uri="{FF2B5EF4-FFF2-40B4-BE49-F238E27FC236}">
                <a16:creationId xmlns:a16="http://schemas.microsoft.com/office/drawing/2014/main" id="{CAEF9D37-00E6-4E52-A9F7-CD22142853FD}"/>
              </a:ext>
            </a:extLst>
          </p:cNvPr>
          <p:cNvPicPr>
            <a:picLocks noChangeAspect="1"/>
          </p:cNvPicPr>
          <p:nvPr/>
        </p:nvPicPr>
        <p:blipFill rotWithShape="1">
          <a:blip r:embed="rId5">
            <a:extLst>
              <a:ext uri="{28A0092B-C50C-407E-A947-70E740481C1C}">
                <a14:useLocalDpi xmlns:a14="http://schemas.microsoft.com/office/drawing/2010/main" val="0"/>
              </a:ext>
            </a:extLst>
          </a:blip>
          <a:srcRect b="34353"/>
          <a:stretch/>
        </p:blipFill>
        <p:spPr>
          <a:xfrm>
            <a:off x="9034943" y="3425624"/>
            <a:ext cx="2556500" cy="2235624"/>
          </a:xfrm>
          <a:prstGeom prst="rect">
            <a:avLst/>
          </a:prstGeom>
        </p:spPr>
      </p:pic>
      <p:sp>
        <p:nvSpPr>
          <p:cNvPr id="9" name="TextBox 8">
            <a:extLst>
              <a:ext uri="{FF2B5EF4-FFF2-40B4-BE49-F238E27FC236}">
                <a16:creationId xmlns:a16="http://schemas.microsoft.com/office/drawing/2014/main" id="{9EE9A758-B1D8-4F42-8D26-9166CD0BD97D}"/>
              </a:ext>
            </a:extLst>
          </p:cNvPr>
          <p:cNvSpPr txBox="1"/>
          <p:nvPr/>
        </p:nvSpPr>
        <p:spPr>
          <a:xfrm>
            <a:off x="9295351" y="2975445"/>
            <a:ext cx="646266" cy="307777"/>
          </a:xfrm>
          <a:prstGeom prst="rect">
            <a:avLst/>
          </a:prstGeom>
          <a:noFill/>
        </p:spPr>
        <p:txBody>
          <a:bodyPr wrap="none" rtlCol="0">
            <a:spAutoFit/>
          </a:bodyPr>
          <a:lstStyle/>
          <a:p>
            <a:pPr algn="ctr"/>
            <a:r>
              <a:rPr lang="en-GB" sz="1400" dirty="0">
                <a:latin typeface="Calibri Light" panose="020F0302020204030204" pitchFamily="34" charset="0"/>
                <a:cs typeface="Calibri Light" panose="020F0302020204030204" pitchFamily="34" charset="0"/>
              </a:rPr>
              <a:t>Akaike</a:t>
            </a:r>
          </a:p>
        </p:txBody>
      </p:sp>
      <p:sp>
        <p:nvSpPr>
          <p:cNvPr id="10" name="TextBox 9">
            <a:extLst>
              <a:ext uri="{FF2B5EF4-FFF2-40B4-BE49-F238E27FC236}">
                <a16:creationId xmlns:a16="http://schemas.microsoft.com/office/drawing/2014/main" id="{88479F41-A5EA-43EF-BEBF-F6357106BB28}"/>
              </a:ext>
            </a:extLst>
          </p:cNvPr>
          <p:cNvSpPr txBox="1"/>
          <p:nvPr/>
        </p:nvSpPr>
        <p:spPr>
          <a:xfrm>
            <a:off x="10694673" y="2975444"/>
            <a:ext cx="595741" cy="307777"/>
          </a:xfrm>
          <a:prstGeom prst="rect">
            <a:avLst/>
          </a:prstGeom>
          <a:noFill/>
        </p:spPr>
        <p:txBody>
          <a:bodyPr wrap="none" rtlCol="0">
            <a:spAutoFit/>
          </a:bodyPr>
          <a:lstStyle/>
          <a:p>
            <a:pPr algn="ctr"/>
            <a:r>
              <a:rPr lang="en-GB" sz="1400" dirty="0">
                <a:latin typeface="Calibri Light" panose="020F0302020204030204" pitchFamily="34" charset="0"/>
                <a:cs typeface="Calibri Light" panose="020F0302020204030204" pitchFamily="34" charset="0"/>
              </a:rPr>
              <a:t>Bayes</a:t>
            </a:r>
          </a:p>
        </p:txBody>
      </p:sp>
      <p:sp>
        <p:nvSpPr>
          <p:cNvPr id="11" name="TextBox 10">
            <a:extLst>
              <a:ext uri="{FF2B5EF4-FFF2-40B4-BE49-F238E27FC236}">
                <a16:creationId xmlns:a16="http://schemas.microsoft.com/office/drawing/2014/main" id="{4B130B1F-6154-4073-A411-84262E62A85E}"/>
              </a:ext>
            </a:extLst>
          </p:cNvPr>
          <p:cNvSpPr txBox="1"/>
          <p:nvPr/>
        </p:nvSpPr>
        <p:spPr>
          <a:xfrm>
            <a:off x="9956077" y="5756648"/>
            <a:ext cx="705642" cy="307777"/>
          </a:xfrm>
          <a:prstGeom prst="rect">
            <a:avLst/>
          </a:prstGeom>
          <a:noFill/>
        </p:spPr>
        <p:txBody>
          <a:bodyPr wrap="none" rtlCol="0">
            <a:spAutoFit/>
          </a:bodyPr>
          <a:lstStyle/>
          <a:p>
            <a:pPr algn="ctr"/>
            <a:r>
              <a:rPr lang="en-GB" sz="1400" dirty="0">
                <a:latin typeface="Calibri Light" panose="020F0302020204030204" pitchFamily="34" charset="0"/>
                <a:cs typeface="Calibri Light" panose="020F0302020204030204" pitchFamily="34" charset="0"/>
              </a:rPr>
              <a:t>Occam</a:t>
            </a:r>
          </a:p>
        </p:txBody>
      </p:sp>
    </p:spTree>
    <p:extLst>
      <p:ext uri="{BB962C8B-B14F-4D97-AF65-F5344CB8AC3E}">
        <p14:creationId xmlns:p14="http://schemas.microsoft.com/office/powerpoint/2010/main" val="27205318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9793088" cy="4925144"/>
          </a:xfrm>
        </p:spPr>
        <p:txBody>
          <a:bodyPr>
            <a:normAutofit/>
          </a:bodyPr>
          <a:lstStyle/>
          <a:p>
            <a:r>
              <a:rPr lang="fr-CH" sz="1600" dirty="0">
                <a:latin typeface="Calibri Light" panose="020F0302020204030204" pitchFamily="34" charset="0"/>
                <a:cs typeface="Calibri Light" panose="020F0302020204030204" pitchFamily="34" charset="0"/>
              </a:rPr>
              <a:t>Information </a:t>
            </a:r>
            <a:r>
              <a:rPr lang="fr-CH" sz="1600" dirty="0" err="1">
                <a:latin typeface="Calibri Light" panose="020F0302020204030204" pitchFamily="34" charset="0"/>
                <a:cs typeface="Calibri Light" panose="020F0302020204030204" pitchFamily="34" charset="0"/>
              </a:rPr>
              <a:t>criteria</a:t>
            </a:r>
            <a:r>
              <a:rPr lang="fr-CH" sz="1600" dirty="0">
                <a:latin typeface="Calibri Light" panose="020F0302020204030204" pitchFamily="34" charset="0"/>
                <a:cs typeface="Calibri Light" panose="020F0302020204030204" pitchFamily="34" charset="0"/>
              </a:rPr>
              <a:t> have </a:t>
            </a:r>
            <a:r>
              <a:rPr lang="fr-CH" sz="1600" dirty="0" err="1">
                <a:latin typeface="Calibri Light" panose="020F0302020204030204" pitchFamily="34" charset="0"/>
                <a:cs typeface="Calibri Light" panose="020F0302020204030204" pitchFamily="34" charset="0"/>
              </a:rPr>
              <a:t>many</a:t>
            </a:r>
            <a:r>
              <a:rPr lang="fr-CH" sz="1600" dirty="0">
                <a:latin typeface="Calibri Light" panose="020F0302020204030204" pitchFamily="34" charset="0"/>
                <a:cs typeface="Calibri Light" panose="020F0302020204030204" pitchFamily="34" charset="0"/>
              </a:rPr>
              <a:t> important </a:t>
            </a:r>
            <a:r>
              <a:rPr lang="fr-CH" sz="1600" dirty="0" err="1">
                <a:latin typeface="Calibri Light" panose="020F0302020204030204" pitchFamily="34" charset="0"/>
                <a:cs typeface="Calibri Light" panose="020F0302020204030204" pitchFamily="34" charset="0"/>
              </a:rPr>
              <a:t>advantages</a:t>
            </a:r>
            <a:r>
              <a:rPr lang="fr-CH" sz="1600" dirty="0">
                <a:latin typeface="Calibri Light" panose="020F0302020204030204" pitchFamily="34" charset="0"/>
                <a:cs typeface="Calibri Light" panose="020F0302020204030204" pitchFamily="34" charset="0"/>
              </a:rPr>
              <a:t>:</a:t>
            </a:r>
          </a:p>
          <a:p>
            <a:endParaRPr lang="fr-CH" sz="1600" dirty="0">
              <a:latin typeface="Calibri Light" panose="020F0302020204030204" pitchFamily="34" charset="0"/>
              <a:cs typeface="Calibri Light" panose="020F0302020204030204" pitchFamily="34" charset="0"/>
            </a:endParaRPr>
          </a:p>
          <a:p>
            <a:pPr lvl="1"/>
            <a:r>
              <a:rPr lang="fr-CH" sz="1600" dirty="0" err="1">
                <a:latin typeface="Calibri Light" panose="020F0302020204030204" pitchFamily="34" charset="0"/>
                <a:cs typeface="Calibri Light" panose="020F0302020204030204" pitchFamily="34" charset="0"/>
              </a:rPr>
              <a:t>They</a:t>
            </a:r>
            <a:r>
              <a:rPr lang="fr-CH" sz="1600" dirty="0">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penalize</a:t>
            </a:r>
            <a:r>
              <a:rPr lang="fr-CH" sz="1600" dirty="0">
                <a:latin typeface="Calibri Light" panose="020F0302020204030204" pitchFamily="34" charset="0"/>
                <a:cs typeface="Calibri Light" panose="020F0302020204030204" pitchFamily="34" charset="0"/>
              </a:rPr>
              <a:t> a model for extra </a:t>
            </a:r>
            <a:r>
              <a:rPr lang="fr-CH" sz="1600" dirty="0" err="1">
                <a:latin typeface="Calibri Light" panose="020F0302020204030204" pitchFamily="34" charset="0"/>
                <a:cs typeface="Calibri Light" panose="020F0302020204030204" pitchFamily="34" charset="0"/>
              </a:rPr>
              <a:t>parameters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unlike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other</a:t>
            </a:r>
            <a:r>
              <a:rPr lang="fr-CH" sz="1600" dirty="0">
                <a:latin typeface="Calibri Light" panose="020F0302020204030204" pitchFamily="34" charset="0"/>
                <a:cs typeface="Calibri Light" panose="020F0302020204030204" pitchFamily="34" charset="0"/>
              </a:rPr>
              <a:t> fit </a:t>
            </a:r>
            <a:r>
              <a:rPr lang="fr-CH" sz="1600" dirty="0" err="1">
                <a:latin typeface="Calibri Light" panose="020F0302020204030204" pitchFamily="34" charset="0"/>
                <a:cs typeface="Calibri Light" panose="020F0302020204030204" pitchFamily="34" charset="0"/>
              </a:rPr>
              <a:t>measures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such</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as </a:t>
            </a:r>
            <a:r>
              <a:rPr lang="fr-CH" sz="1600" i="1">
                <a:latin typeface="Calibri Light" panose="020F0302020204030204" pitchFamily="34" charset="0"/>
                <a:cs typeface="Calibri Light" panose="020F0302020204030204" pitchFamily="34" charset="0"/>
              </a:rPr>
              <a:t>R</a:t>
            </a:r>
            <a:r>
              <a:rPr lang="fr-CH" sz="1600" i="1" baseline="30000">
                <a:latin typeface="Calibri Light" panose="020F0302020204030204" pitchFamily="34" charset="0"/>
                <a:cs typeface="Calibri Light" panose="020F0302020204030204" pitchFamily="34" charset="0"/>
              </a:rPr>
              <a:t>2</a:t>
            </a:r>
            <a:r>
              <a:rPr lang="fr-CH" sz="1600">
                <a:latin typeface="Calibri Light" panose="020F0302020204030204" pitchFamily="34" charset="0"/>
                <a:cs typeface="Calibri Light" panose="020F0302020204030204" pitchFamily="34" charset="0"/>
              </a:rPr>
              <a:t>)</a:t>
            </a:r>
            <a:endParaRPr lang="fr-CH" sz="1600" dirty="0">
              <a:latin typeface="Calibri Light" panose="020F0302020204030204" pitchFamily="34" charset="0"/>
              <a:cs typeface="Calibri Light" panose="020F0302020204030204" pitchFamily="34" charset="0"/>
            </a:endParaRPr>
          </a:p>
          <a:p>
            <a:pPr lvl="1"/>
            <a:r>
              <a:rPr lang="fr-CH" sz="1600" dirty="0" err="1">
                <a:latin typeface="Calibri Light" panose="020F0302020204030204" pitchFamily="34" charset="0"/>
                <a:cs typeface="Calibri Light" panose="020F0302020204030204" pitchFamily="34" charset="0"/>
              </a:rPr>
              <a:t>They</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used</a:t>
            </a:r>
            <a:r>
              <a:rPr lang="fr-CH" sz="1600" dirty="0">
                <a:latin typeface="Calibri Light" panose="020F0302020204030204" pitchFamily="34" charset="0"/>
                <a:cs typeface="Calibri Light" panose="020F0302020204030204" pitchFamily="34" charset="0"/>
              </a:rPr>
              <a:t> to compare </a:t>
            </a:r>
            <a:r>
              <a:rPr lang="fr-CH" sz="1600" dirty="0">
                <a:solidFill>
                  <a:srgbClr val="0070C0"/>
                </a:solidFill>
                <a:latin typeface="Calibri Light" panose="020F0302020204030204" pitchFamily="34" charset="0"/>
                <a:cs typeface="Calibri Light" panose="020F0302020204030204" pitchFamily="34" charset="0"/>
              </a:rPr>
              <a:t>non-</a:t>
            </a:r>
            <a:r>
              <a:rPr lang="fr-CH" sz="1600" dirty="0" err="1">
                <a:solidFill>
                  <a:srgbClr val="0070C0"/>
                </a:solidFill>
                <a:latin typeface="Calibri Light" panose="020F0302020204030204" pitchFamily="34" charset="0"/>
                <a:cs typeface="Calibri Light" panose="020F0302020204030204" pitchFamily="34" charset="0"/>
              </a:rPr>
              <a:t>nested</a:t>
            </a:r>
            <a:r>
              <a:rPr lang="fr-CH" sz="1600" dirty="0">
                <a:solidFill>
                  <a:srgbClr val="0070C0"/>
                </a:solidFill>
                <a:latin typeface="Calibri Light" panose="020F0302020204030204" pitchFamily="34" charset="0"/>
                <a:cs typeface="Calibri Light" panose="020F0302020204030204" pitchFamily="34" charset="0"/>
              </a:rPr>
              <a:t> </a:t>
            </a:r>
            <a:r>
              <a:rPr lang="fr-CH" sz="1600" err="1">
                <a:solidFill>
                  <a:srgbClr val="0070C0"/>
                </a:solidFill>
                <a:latin typeface="Calibri Light" panose="020F0302020204030204" pitchFamily="34" charset="0"/>
                <a:cs typeface="Calibri Light" panose="020F0302020204030204" pitchFamily="34" charset="0"/>
              </a:rPr>
              <a:t>models</a:t>
            </a:r>
            <a:r>
              <a:rPr lang="fr-CH" sz="1600">
                <a:solidFill>
                  <a:srgbClr val="0070C0"/>
                </a:solidFill>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a:t>
            </a:r>
            <a:r>
              <a:rPr lang="fr-CH" sz="1600" dirty="0" err="1">
                <a:latin typeface="Calibri Light" panose="020F0302020204030204" pitchFamily="34" charset="0"/>
                <a:cs typeface="Calibri Light" panose="020F0302020204030204" pitchFamily="34" charset="0"/>
              </a:rPr>
              <a:t>unlike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conventional</a:t>
            </a:r>
            <a:r>
              <a:rPr lang="fr-CH" sz="1600" dirty="0">
                <a:latin typeface="Calibri Light" panose="020F0302020204030204" pitchFamily="34" charset="0"/>
                <a:cs typeface="Calibri Light" panose="020F0302020204030204" pitchFamily="34" charset="0"/>
              </a:rPr>
              <a:t> ANOVA </a:t>
            </a:r>
            <a:r>
              <a:rPr lang="fr-CH" sz="1600" i="1" dirty="0">
                <a:latin typeface="Calibri Light" panose="020F0302020204030204" pitchFamily="34" charset="0"/>
                <a:cs typeface="Calibri Light" panose="020F0302020204030204" pitchFamily="34" charset="0"/>
              </a:rPr>
              <a:t>F</a:t>
            </a:r>
            <a:r>
              <a:rPr lang="fr-CH" sz="1600" dirty="0">
                <a:latin typeface="Calibri Light" panose="020F0302020204030204" pitchFamily="34" charset="0"/>
                <a:cs typeface="Calibri Light" panose="020F0302020204030204" pitchFamily="34" charset="0"/>
              </a:rPr>
              <a:t>-tests)</a:t>
            </a:r>
          </a:p>
          <a:p>
            <a:pPr lvl="1"/>
            <a:r>
              <a:rPr lang="fr-CH" sz="1600" err="1">
                <a:latin typeface="Calibri Light" panose="020F0302020204030204" pitchFamily="34" charset="0"/>
                <a:cs typeface="Calibri Light" panose="020F0302020204030204" pitchFamily="34" charset="0"/>
              </a:rPr>
              <a:t>They</a:t>
            </a:r>
            <a:r>
              <a:rPr lang="fr-CH" sz="1600">
                <a:latin typeface="Calibri Light" panose="020F0302020204030204" pitchFamily="34" charset="0"/>
                <a:cs typeface="Calibri Light" panose="020F0302020204030204" pitchFamily="34" charset="0"/>
              </a:rPr>
              <a:t> </a:t>
            </a:r>
            <a:r>
              <a:rPr lang="fr-CH" sz="1600">
                <a:solidFill>
                  <a:srgbClr val="0070C0"/>
                </a:solidFill>
                <a:latin typeface="Calibri Light" panose="020F0302020204030204" pitchFamily="34" charset="0"/>
                <a:cs typeface="Calibri Light" panose="020F0302020204030204" pitchFamily="34" charset="0"/>
              </a:rPr>
              <a:t>avoid </a:t>
            </a:r>
            <a:r>
              <a:rPr lang="fr-CH" sz="1600" dirty="0" err="1">
                <a:solidFill>
                  <a:srgbClr val="0070C0"/>
                </a:solidFill>
                <a:latin typeface="Calibri Light" panose="020F0302020204030204" pitchFamily="34" charset="0"/>
                <a:cs typeface="Calibri Light" panose="020F0302020204030204" pitchFamily="34" charset="0"/>
              </a:rPr>
              <a:t>frequentist</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inference</a:t>
            </a:r>
            <a:r>
              <a:rPr lang="fr-CH" sz="1600" dirty="0">
                <a:solidFill>
                  <a:srgbClr val="0070C0"/>
                </a:solidFill>
                <a:latin typeface="Calibri Light" panose="020F0302020204030204" pitchFamily="34" charset="0"/>
                <a:cs typeface="Calibri Light" panose="020F0302020204030204" pitchFamily="34" charset="0"/>
              </a:rPr>
              <a:t> </a:t>
            </a:r>
            <a:r>
              <a:rPr lang="fr-CH" sz="1600" dirty="0">
                <a:latin typeface="Calibri Light" panose="020F0302020204030204" pitchFamily="34" charset="0"/>
                <a:cs typeface="Calibri Light" panose="020F0302020204030204" pitchFamily="34" charset="0"/>
              </a:rPr>
              <a:t>(and </a:t>
            </a:r>
            <a:r>
              <a:rPr lang="fr-CH" sz="1600" dirty="0" err="1">
                <a:latin typeface="Calibri Light" panose="020F0302020204030204" pitchFamily="34" charset="0"/>
                <a:cs typeface="Calibri Light" panose="020F0302020204030204" pitchFamily="34" charset="0"/>
              </a:rPr>
              <a:t>many</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its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problems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based</a:t>
            </a:r>
            <a:r>
              <a:rPr lang="fr-CH" sz="1600" dirty="0">
                <a:latin typeface="Calibri Light" panose="020F0302020204030204" pitchFamily="34" charset="0"/>
                <a:cs typeface="Calibri Light" panose="020F0302020204030204" pitchFamily="34" charset="0"/>
              </a:rPr>
              <a:t> on </a:t>
            </a:r>
            <a:r>
              <a:rPr lang="fr-CH" sz="1600" i="1" dirty="0">
                <a:latin typeface="Calibri Light" panose="020F0302020204030204" pitchFamily="34" charset="0"/>
                <a:cs typeface="Calibri Light" panose="020F0302020204030204" pitchFamily="34" charset="0"/>
              </a:rPr>
              <a:t>p</a:t>
            </a:r>
            <a:r>
              <a:rPr lang="fr-CH" sz="1600" dirty="0">
                <a:latin typeface="Calibri Light" panose="020F0302020204030204" pitchFamily="34" charset="0"/>
                <a:cs typeface="Calibri Light" panose="020F0302020204030204" pitchFamily="34" charset="0"/>
              </a:rPr>
              <a:t>-values</a:t>
            </a:r>
          </a:p>
          <a:p>
            <a:pPr lvl="1"/>
            <a:r>
              <a:rPr lang="fr-CH" sz="1600" dirty="0" err="1">
                <a:latin typeface="Calibri Light" panose="020F0302020204030204" pitchFamily="34" charset="0"/>
                <a:cs typeface="Calibri Light" panose="020F0302020204030204" pitchFamily="34" charset="0"/>
              </a:rPr>
              <a:t>They</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related</a:t>
            </a:r>
            <a:r>
              <a:rPr lang="fr-CH" sz="1600" dirty="0">
                <a:latin typeface="Calibri Light" panose="020F0302020204030204" pitchFamily="34" charset="0"/>
                <a:cs typeface="Calibri Light" panose="020F0302020204030204" pitchFamily="34" charset="0"/>
              </a:rPr>
              <a:t> to </a:t>
            </a:r>
            <a:r>
              <a:rPr lang="fr-CH" sz="1600" dirty="0">
                <a:solidFill>
                  <a:srgbClr val="0070C0"/>
                </a:solidFill>
                <a:latin typeface="Calibri Light" panose="020F0302020204030204" pitchFamily="34" charset="0"/>
                <a:cs typeface="Calibri Light" panose="020F0302020204030204" pitchFamily="34" charset="0"/>
              </a:rPr>
              <a:t>Bayes </a:t>
            </a:r>
            <a:r>
              <a:rPr lang="fr-CH" sz="1600" dirty="0" err="1">
                <a:solidFill>
                  <a:srgbClr val="0070C0"/>
                </a:solidFill>
                <a:latin typeface="Calibri Light" panose="020F0302020204030204" pitchFamily="34" charset="0"/>
                <a:cs typeface="Calibri Light" panose="020F0302020204030204" pitchFamily="34" charset="0"/>
              </a:rPr>
              <a:t>factors</a:t>
            </a:r>
            <a:r>
              <a:rPr lang="fr-CH" sz="1600" dirty="0">
                <a:latin typeface="Calibri Light" panose="020F0302020204030204" pitchFamily="34" charset="0"/>
                <a:cs typeface="Calibri Light" panose="020F0302020204030204" pitchFamily="34" charset="0"/>
              </a:rPr>
              <a:t> and </a:t>
            </a:r>
            <a:r>
              <a:rPr lang="fr-CH" sz="1600" dirty="0" err="1">
                <a:latin typeface="Calibri Light" panose="020F0302020204030204" pitchFamily="34" charset="0"/>
                <a:cs typeface="Calibri Light" panose="020F0302020204030204" pitchFamily="34" charset="0"/>
              </a:rPr>
              <a:t>Bayesian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inference</a:t>
            </a:r>
            <a:endParaRPr lang="fr-CH" sz="1600" dirty="0">
              <a:latin typeface="Calibri Light" panose="020F0302020204030204" pitchFamily="34" charset="0"/>
              <a:cs typeface="Calibri Light" panose="020F0302020204030204" pitchFamily="34" charset="0"/>
            </a:endParaRPr>
          </a:p>
          <a:p>
            <a:pPr lvl="1"/>
            <a:r>
              <a:rPr lang="fr-CH" sz="1600" dirty="0">
                <a:latin typeface="Calibri Light" panose="020F0302020204030204" pitchFamily="34" charset="0"/>
                <a:cs typeface="Calibri Light" panose="020F0302020204030204" pitchFamily="34" charset="0"/>
              </a:rPr>
              <a:t>In a group of </a:t>
            </a:r>
            <a:r>
              <a:rPr lang="fr-CH" sz="1600" dirty="0" err="1">
                <a:latin typeface="Calibri Light" panose="020F0302020204030204" pitchFamily="34" charset="0"/>
                <a:cs typeface="Calibri Light" panose="020F0302020204030204" pitchFamily="34" charset="0"/>
              </a:rPr>
              <a:t>models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they</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used</a:t>
            </a:r>
            <a:r>
              <a:rPr lang="fr-CH" sz="1600" dirty="0">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to quantify </a:t>
            </a:r>
            <a:r>
              <a:rPr lang="fr-CH" sz="1600" dirty="0">
                <a:latin typeface="Calibri Light" panose="020F0302020204030204" pitchFamily="34" charset="0"/>
                <a:cs typeface="Calibri Light" panose="020F0302020204030204" pitchFamily="34" charset="0"/>
              </a:rPr>
              <a:t>the </a:t>
            </a:r>
            <a:r>
              <a:rPr lang="fr-CH" sz="1600">
                <a:solidFill>
                  <a:srgbClr val="0070C0"/>
                </a:solidFill>
                <a:latin typeface="Calibri Light" panose="020F0302020204030204" pitchFamily="34" charset="0"/>
                <a:cs typeface="Calibri Light" panose="020F0302020204030204" pitchFamily="34" charset="0"/>
              </a:rPr>
              <a:t>relative probability </a:t>
            </a:r>
            <a:r>
              <a:rPr lang="fr-CH" sz="1600">
                <a:latin typeface="Calibri Light" panose="020F0302020204030204" pitchFamily="34" charset="0"/>
                <a:cs typeface="Calibri Light" panose="020F0302020204030204" pitchFamily="34" charset="0"/>
              </a:rPr>
              <a:t>of </a:t>
            </a:r>
            <a:r>
              <a:rPr lang="fr-CH" sz="1600" dirty="0" err="1">
                <a:latin typeface="Calibri Light" panose="020F0302020204030204" pitchFamily="34" charset="0"/>
                <a:cs typeface="Calibri Light" panose="020F0302020204030204" pitchFamily="34" charset="0"/>
              </a:rPr>
              <a:t>each</a:t>
            </a:r>
            <a:r>
              <a:rPr lang="fr-CH" sz="1600" dirty="0">
                <a:latin typeface="Calibri Light" panose="020F0302020204030204" pitchFamily="34" charset="0"/>
                <a:cs typeface="Calibri Light" panose="020F0302020204030204" pitchFamily="34" charset="0"/>
              </a:rPr>
              <a:t> model</a:t>
            </a: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In </a:t>
            </a:r>
            <a:r>
              <a:rPr lang="fr-CH" sz="1600" dirty="0" err="1">
                <a:latin typeface="Calibri Light" panose="020F0302020204030204" pitchFamily="34" charset="0"/>
                <a:cs typeface="Calibri Light" panose="020F0302020204030204" pitchFamily="34" charset="0"/>
              </a:rPr>
              <a:t>my</a:t>
            </a:r>
            <a:r>
              <a:rPr lang="fr-CH" sz="1600" dirty="0">
                <a:latin typeface="Calibri Light" panose="020F0302020204030204" pitchFamily="34" charset="0"/>
                <a:cs typeface="Calibri Light" panose="020F0302020204030204" pitchFamily="34" charset="0"/>
              </a:rPr>
              <a:t> opinion, model </a:t>
            </a:r>
            <a:r>
              <a:rPr lang="fr-CH" sz="1600" dirty="0" err="1">
                <a:latin typeface="Calibri Light" panose="020F0302020204030204" pitchFamily="34" charset="0"/>
                <a:cs typeface="Calibri Light" panose="020F0302020204030204" pitchFamily="34" charset="0"/>
              </a:rPr>
              <a:t>selection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using</a:t>
            </a:r>
            <a:r>
              <a:rPr lang="fr-CH" sz="1600" dirty="0">
                <a:latin typeface="Calibri Light" panose="020F0302020204030204" pitchFamily="34" charset="0"/>
                <a:cs typeface="Calibri Light" panose="020F0302020204030204" pitchFamily="34" charset="0"/>
              </a:rPr>
              <a:t> </a:t>
            </a:r>
            <a:r>
              <a:rPr lang="fr-CH" sz="1600" dirty="0">
                <a:solidFill>
                  <a:srgbClr val="0070C0"/>
                </a:solidFill>
                <a:latin typeface="Calibri Light" panose="020F0302020204030204" pitchFamily="34" charset="0"/>
                <a:cs typeface="Calibri Light" panose="020F0302020204030204" pitchFamily="34" charset="0"/>
              </a:rPr>
              <a:t>AIC/BIC </a:t>
            </a:r>
            <a:r>
              <a:rPr lang="fr-CH" sz="1600" dirty="0" err="1">
                <a:solidFill>
                  <a:srgbClr val="0070C0"/>
                </a:solidFill>
                <a:latin typeface="Calibri Light" panose="020F0302020204030204" pitchFamily="34" charset="0"/>
                <a:cs typeface="Calibri Light" panose="020F0302020204030204" pitchFamily="34" charset="0"/>
              </a:rPr>
              <a:t>is</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superior</a:t>
            </a:r>
            <a:r>
              <a:rPr lang="fr-CH" sz="1600" dirty="0">
                <a:solidFill>
                  <a:srgbClr val="0070C0"/>
                </a:solidFill>
                <a:latin typeface="Calibri Light" panose="020F0302020204030204" pitchFamily="34" charset="0"/>
                <a:cs typeface="Calibri Light" panose="020F0302020204030204" pitchFamily="34" charset="0"/>
              </a:rPr>
              <a:t> to </a:t>
            </a:r>
            <a:r>
              <a:rPr lang="fr-CH" sz="1600" dirty="0" err="1">
                <a:solidFill>
                  <a:srgbClr val="0070C0"/>
                </a:solidFill>
                <a:latin typeface="Calibri Light" panose="020F0302020204030204" pitchFamily="34" charset="0"/>
                <a:cs typeface="Calibri Light" panose="020F0302020204030204" pitchFamily="34" charset="0"/>
              </a:rPr>
              <a:t>hypothesis</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testing</a:t>
            </a:r>
            <a:r>
              <a:rPr lang="fr-CH" sz="1600" dirty="0">
                <a:solidFill>
                  <a:srgbClr val="0070C0"/>
                </a:solidFill>
                <a:latin typeface="Calibri Light" panose="020F0302020204030204" pitchFamily="34" charset="0"/>
                <a:cs typeface="Calibri Light" panose="020F0302020204030204" pitchFamily="34" charset="0"/>
              </a:rPr>
              <a:t> in </a:t>
            </a:r>
            <a:r>
              <a:rPr lang="fr-CH" sz="1600" dirty="0" err="1">
                <a:solidFill>
                  <a:srgbClr val="0070C0"/>
                </a:solidFill>
                <a:latin typeface="Calibri Light" panose="020F0302020204030204" pitchFamily="34" charset="0"/>
                <a:cs typeface="Calibri Light" panose="020F0302020204030204" pitchFamily="34" charset="0"/>
              </a:rPr>
              <a:t>many</a:t>
            </a:r>
            <a:r>
              <a:rPr lang="fr-CH" sz="1600" dirty="0">
                <a:solidFill>
                  <a:srgbClr val="0070C0"/>
                </a:solidFill>
                <a:latin typeface="Calibri Light" panose="020F0302020204030204" pitchFamily="34" charset="0"/>
                <a:cs typeface="Calibri Light" panose="020F0302020204030204" pitchFamily="34" charset="0"/>
              </a:rPr>
              <a:t> settings</a:t>
            </a:r>
            <a:r>
              <a:rPr lang="fr-CH" sz="1600" dirty="0">
                <a:latin typeface="Calibri Light" panose="020F0302020204030204" pitchFamily="34" charset="0"/>
                <a:cs typeface="Calibri Light" panose="020F0302020204030204" pitchFamily="34" charset="0"/>
              </a:rPr>
              <a:t>, not </a:t>
            </a:r>
            <a:r>
              <a:rPr lang="fr-CH" sz="1600" dirty="0" err="1">
                <a:latin typeface="Calibri Light" panose="020F0302020204030204" pitchFamily="34" charset="0"/>
                <a:cs typeface="Calibri Light" panose="020F0302020204030204" pitchFamily="34" charset="0"/>
              </a:rPr>
              <a:t>just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multilevel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models</a:t>
            </a:r>
            <a:r>
              <a:rPr lang="fr-CH" sz="1600" dirty="0">
                <a:latin typeface="Calibri Light" panose="020F0302020204030204" pitchFamily="34" charset="0"/>
                <a:cs typeface="Calibri Light" panose="020F0302020204030204" pitchFamily="34" charset="0"/>
              </a:rPr>
              <a:t>. It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applied</a:t>
            </a:r>
            <a:r>
              <a:rPr lang="fr-CH" sz="1600" dirty="0">
                <a:latin typeface="Calibri Light" panose="020F0302020204030204" pitchFamily="34" charset="0"/>
                <a:cs typeface="Calibri Light" panose="020F0302020204030204" pitchFamily="34" charset="0"/>
              </a:rPr>
              <a:t> for </a:t>
            </a:r>
            <a:r>
              <a:rPr lang="fr-CH" sz="1600" dirty="0" err="1">
                <a:latin typeface="Calibri Light" panose="020F0302020204030204" pitchFamily="34" charset="0"/>
                <a:cs typeface="Calibri Light" panose="020F0302020204030204" pitchFamily="34" charset="0"/>
              </a:rPr>
              <a:t>stepwise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regression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selection</a:t>
            </a:r>
            <a:r>
              <a:rPr lang="fr-CH" sz="1600" dirty="0">
                <a:latin typeface="Calibri Light" panose="020F0302020204030204" pitchFamily="34" charset="0"/>
                <a:cs typeface="Calibri Light" panose="020F0302020204030204" pitchFamily="34" charset="0"/>
              </a:rPr>
              <a:t>, cluster </a:t>
            </a:r>
            <a:r>
              <a:rPr lang="fr-CH" sz="1600" dirty="0" err="1">
                <a:latin typeface="Calibri Light" panose="020F0302020204030204" pitchFamily="34" charset="0"/>
                <a:cs typeface="Calibri Light" panose="020F0302020204030204" pitchFamily="34" charset="0"/>
              </a:rPr>
              <a:t>analysis</a:t>
            </a:r>
            <a:r>
              <a:rPr lang="fr-CH" sz="1600" dirty="0">
                <a:latin typeface="Calibri Light" panose="020F0302020204030204" pitchFamily="34" charset="0"/>
                <a:cs typeface="Calibri Light" panose="020F0302020204030204" pitchFamily="34" charset="0"/>
              </a:rPr>
              <a:t>, factor </a:t>
            </a:r>
            <a:r>
              <a:rPr lang="fr-CH" sz="1600" dirty="0" err="1">
                <a:latin typeface="Calibri Light" panose="020F0302020204030204" pitchFamily="34" charset="0"/>
                <a:cs typeface="Calibri Light" panose="020F0302020204030204" pitchFamily="34" charset="0"/>
              </a:rPr>
              <a:t>analysis</a:t>
            </a:r>
            <a:r>
              <a:rPr lang="fr-CH" sz="1600" dirty="0">
                <a:latin typeface="Calibri Light" panose="020F0302020204030204" pitchFamily="34" charset="0"/>
                <a:cs typeface="Calibri Light" panose="020F0302020204030204" pitchFamily="34" charset="0"/>
              </a:rPr>
              <a:t>, structural </a:t>
            </a:r>
            <a:r>
              <a:rPr lang="fr-CH" sz="1600" dirty="0" err="1">
                <a:latin typeface="Calibri Light" panose="020F0302020204030204" pitchFamily="34" charset="0"/>
                <a:cs typeface="Calibri Light" panose="020F0302020204030204" pitchFamily="34" charset="0"/>
              </a:rPr>
              <a:t>equation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modelling</a:t>
            </a:r>
            <a:r>
              <a:rPr lang="fr-CH" sz="1600" dirty="0">
                <a:latin typeface="Calibri Light" panose="020F0302020204030204" pitchFamily="34" charset="0"/>
                <a:cs typeface="Calibri Light" panose="020F0302020204030204" pitchFamily="34" charset="0"/>
              </a:rPr>
              <a:t>, and in </a:t>
            </a:r>
            <a:r>
              <a:rPr lang="fr-CH" sz="1600" dirty="0" err="1">
                <a:latin typeface="Calibri Light" panose="020F0302020204030204" pitchFamily="34" charset="0"/>
                <a:cs typeface="Calibri Light" panose="020F0302020204030204" pitchFamily="34" charset="0"/>
              </a:rPr>
              <a:t>artificial</a:t>
            </a:r>
            <a:r>
              <a:rPr lang="fr-CH" sz="1600" dirty="0">
                <a:latin typeface="Calibri Light" panose="020F0302020204030204" pitchFamily="34" charset="0"/>
                <a:cs typeface="Calibri Light" panose="020F0302020204030204" pitchFamily="34" charset="0"/>
              </a:rPr>
              <a:t> neural </a:t>
            </a:r>
            <a:r>
              <a:rPr lang="fr-CH" sz="1600">
                <a:latin typeface="Calibri Light" panose="020F0302020204030204" pitchFamily="34" charset="0"/>
                <a:cs typeface="Calibri Light" panose="020F0302020204030204" pitchFamily="34" charset="0"/>
              </a:rPr>
              <a:t>networks. Whenever these measures are available, they should be used!</a:t>
            </a:r>
            <a:endParaRPr lang="fr-CH" sz="1600" dirty="0">
              <a:latin typeface="Calibri Light" panose="020F0302020204030204" pitchFamily="34" charset="0"/>
              <a:cs typeface="Calibri Light" panose="020F0302020204030204" pitchFamily="34" charset="0"/>
            </a:endParaRPr>
          </a:p>
          <a:p>
            <a:pPr marL="0" indent="0">
              <a:buNone/>
            </a:pPr>
            <a:endParaRPr lang="fr-CH" sz="1600" dirty="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Information </a:t>
            </a:r>
            <a:r>
              <a:rPr lang="fr-CH" sz="1600" dirty="0" err="1">
                <a:latin typeface="Calibri Light" panose="020F0302020204030204" pitchFamily="34" charset="0"/>
                <a:cs typeface="Calibri Light" panose="020F0302020204030204" pitchFamily="34" charset="0"/>
              </a:rPr>
              <a:t>criteria</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particularly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well-suited</a:t>
            </a:r>
            <a:r>
              <a:rPr lang="fr-CH" sz="1600" dirty="0">
                <a:latin typeface="Calibri Light" panose="020F0302020204030204" pitchFamily="34" charset="0"/>
                <a:cs typeface="Calibri Light" panose="020F0302020204030204" pitchFamily="34" charset="0"/>
              </a:rPr>
              <a:t> to the </a:t>
            </a:r>
            <a:r>
              <a:rPr lang="fr-CH" sz="1600" dirty="0" err="1">
                <a:latin typeface="Calibri Light" panose="020F0302020204030204" pitchFamily="34" charset="0"/>
                <a:cs typeface="Calibri Light" panose="020F0302020204030204" pitchFamily="34" charset="0"/>
              </a:rPr>
              <a:t>selection</a:t>
            </a:r>
            <a:r>
              <a:rPr lang="fr-CH" sz="1600" dirty="0">
                <a:latin typeface="Calibri Light" panose="020F0302020204030204" pitchFamily="34" charset="0"/>
                <a:cs typeface="Calibri Light" panose="020F0302020204030204" pitchFamily="34" charset="0"/>
              </a:rPr>
              <a:t> of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effects</a:t>
            </a:r>
            <a:r>
              <a:rPr lang="fr-CH" sz="1600" dirty="0">
                <a:latin typeface="Calibri Light" panose="020F0302020204030204" pitchFamily="34" charset="0"/>
                <a:cs typeface="Calibri Light" panose="020F0302020204030204" pitchFamily="34" charset="0"/>
              </a:rPr>
              <a:t> structures </a:t>
            </a:r>
            <a:r>
              <a:rPr lang="fr-CH" sz="1600" dirty="0" err="1">
                <a:latin typeface="Calibri Light" panose="020F0302020204030204" pitchFamily="34" charset="0"/>
                <a:cs typeface="Calibri Light" panose="020F0302020204030204" pitchFamily="34" charset="0"/>
              </a:rPr>
              <a:t>since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they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entirely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avoids</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problems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inferential</a:t>
            </a:r>
            <a:r>
              <a:rPr lang="fr-CH" sz="1600" dirty="0">
                <a:latin typeface="Calibri Light" panose="020F0302020204030204" pitchFamily="34" charset="0"/>
                <a:cs typeface="Calibri Light" panose="020F0302020204030204" pitchFamily="34" charset="0"/>
              </a:rPr>
              <a:t> tests </a:t>
            </a:r>
            <a:r>
              <a:rPr lang="fr-CH" sz="1600" dirty="0" err="1">
                <a:latin typeface="Calibri Light" panose="020F0302020204030204" pitchFamily="34" charset="0"/>
                <a:cs typeface="Calibri Light" panose="020F0302020204030204" pitchFamily="34" charset="0"/>
              </a:rPr>
              <a:t>mentioned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earlier</a:t>
            </a:r>
            <a:r>
              <a:rPr lang="fr-CH" sz="1600" dirty="0">
                <a:latin typeface="Calibri Light" panose="020F0302020204030204" pitchFamily="34" charset="0"/>
                <a:cs typeface="Calibri Light" panose="020F0302020204030204" pitchFamily="34" charset="0"/>
              </a:rPr>
              <a:t>. Let us </a:t>
            </a:r>
            <a:r>
              <a:rPr lang="fr-CH" sz="1600" dirty="0" err="1">
                <a:latin typeface="Calibri Light" panose="020F0302020204030204" pitchFamily="34" charset="0"/>
                <a:cs typeface="Calibri Light" panose="020F0302020204030204" pitchFamily="34" charset="0"/>
              </a:rPr>
              <a:t>re-examine</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sleep</a:t>
            </a:r>
            <a:r>
              <a:rPr lang="fr-CH" sz="1600" dirty="0">
                <a:latin typeface="Calibri Light" panose="020F0302020204030204" pitchFamily="34" charset="0"/>
                <a:cs typeface="Calibri Light" panose="020F0302020204030204" pitchFamily="34" charset="0"/>
              </a:rPr>
              <a:t> data </a:t>
            </a:r>
            <a:r>
              <a:rPr lang="fr-CH" sz="1600" err="1">
                <a:latin typeface="Calibri Light" panose="020F0302020204030204" pitchFamily="34" charset="0"/>
                <a:cs typeface="Calibri Light" panose="020F0302020204030204" pitchFamily="34" charset="0"/>
              </a:rPr>
              <a:t>with</a:t>
            </a:r>
            <a:r>
              <a:rPr lang="fr-CH" sz="1600">
                <a:latin typeface="Calibri Light" panose="020F0302020204030204" pitchFamily="34" charset="0"/>
                <a:cs typeface="Calibri Light" panose="020F0302020204030204" pitchFamily="34" charset="0"/>
              </a:rPr>
              <a:t> them…</a:t>
            </a:r>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Information </a:t>
            </a:r>
            <a:r>
              <a:rPr lang="fr-CH" sz="3200" dirty="0" err="1">
                <a:solidFill>
                  <a:schemeClr val="tx2">
                    <a:lumMod val="75000"/>
                  </a:schemeClr>
                </a:solidFill>
                <a:latin typeface="Tw Cen MT" panose="020B0602020104020603" pitchFamily="34" charset="0"/>
              </a:rPr>
              <a:t>criteria</a:t>
            </a:r>
            <a:endParaRPr lang="en-GB" sz="3200" dirty="0">
              <a:solidFill>
                <a:schemeClr val="tx2">
                  <a:lumMod val="75000"/>
                </a:schemeClr>
              </a:solidFill>
              <a:latin typeface="Tw Cen MT" panose="020B0602020104020603" pitchFamily="34" charset="0"/>
            </a:endParaRPr>
          </a:p>
        </p:txBody>
      </p:sp>
      <p:cxnSp>
        <p:nvCxnSpPr>
          <p:cNvPr id="8" name="Straight Connector 7">
            <a:extLst>
              <a:ext uri="{FF2B5EF4-FFF2-40B4-BE49-F238E27FC236}">
                <a16:creationId xmlns:a16="http://schemas.microsoft.com/office/drawing/2014/main" id="{8CC6F69E-1BD0-42DA-95A4-3F96115C9109}"/>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284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7" y="1600200"/>
            <a:ext cx="9793090" cy="4925144"/>
          </a:xfrm>
        </p:spPr>
        <p:txBody>
          <a:bodyPr>
            <a:normAutofit/>
          </a:bodyPr>
          <a:lstStyle/>
          <a:p>
            <a:r>
              <a:rPr lang="fr-CH" sz="1600" dirty="0">
                <a:latin typeface="Calibri Light" panose="020F0302020204030204" pitchFamily="34" charset="0"/>
                <a:cs typeface="Calibri Light" panose="020F0302020204030204" pitchFamily="34" charset="0"/>
              </a:rPr>
              <a:t>In R, </a:t>
            </a:r>
            <a:r>
              <a:rPr lang="fr-CH" sz="1600" dirty="0" err="1">
                <a:latin typeface="Calibri Light" panose="020F0302020204030204" pitchFamily="34" charset="0"/>
                <a:cs typeface="Calibri Light" panose="020F0302020204030204" pitchFamily="34" charset="0"/>
              </a:rPr>
              <a:t>it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suffices</a:t>
            </a:r>
            <a:r>
              <a:rPr lang="fr-CH" sz="1600" dirty="0">
                <a:latin typeface="Calibri Light" panose="020F0302020204030204" pitchFamily="34" charset="0"/>
                <a:cs typeface="Calibri Light" panose="020F0302020204030204" pitchFamily="34" charset="0"/>
              </a:rPr>
              <a:t> to run the </a:t>
            </a:r>
            <a:r>
              <a:rPr lang="fr-CH" sz="1400" dirty="0">
                <a:latin typeface="Courier New" panose="02070309020205020404" pitchFamily="49" charset="0"/>
                <a:cs typeface="Courier New" panose="02070309020205020404" pitchFamily="49" charset="0"/>
              </a:rPr>
              <a:t>AIC</a:t>
            </a:r>
            <a:r>
              <a:rPr lang="fr-CH" sz="1600" dirty="0">
                <a:latin typeface="Times New Roman" panose="02020603050405020304" pitchFamily="18" charset="0"/>
                <a:cs typeface="Times New Roman" panose="02020603050405020304" pitchFamily="18" charset="0"/>
              </a:rPr>
              <a:t> </a:t>
            </a:r>
            <a:r>
              <a:rPr lang="fr-CH" sz="1600" dirty="0">
                <a:latin typeface="Calibri Light" panose="020F0302020204030204" pitchFamily="34" charset="0"/>
                <a:cs typeface="Calibri Light" panose="020F0302020204030204" pitchFamily="34" charset="0"/>
              </a:rPr>
              <a:t>or </a:t>
            </a:r>
            <a:r>
              <a:rPr lang="fr-CH" sz="1400" dirty="0">
                <a:latin typeface="Courier New" panose="02070309020205020404" pitchFamily="49" charset="0"/>
                <a:cs typeface="Courier New" panose="02070309020205020404" pitchFamily="49" charset="0"/>
              </a:rPr>
              <a:t>BIC</a:t>
            </a:r>
            <a:r>
              <a:rPr lang="fr-CH" sz="1600" dirty="0">
                <a:latin typeface="Times New Roman" panose="02020603050405020304" pitchFamily="18" charset="0"/>
                <a:cs typeface="Times New Roman" panose="02020603050405020304" pitchFamily="18" charset="0"/>
              </a:rPr>
              <a:t> </a:t>
            </a:r>
            <a:r>
              <a:rPr lang="fr-CH" sz="1600" dirty="0" err="1">
                <a:latin typeface="Calibri Light" panose="020F0302020204030204" pitchFamily="34" charset="0"/>
                <a:cs typeface="Calibri Light" panose="020F0302020204030204" pitchFamily="34" charset="0"/>
              </a:rPr>
              <a:t>functions</a:t>
            </a:r>
            <a:r>
              <a:rPr lang="fr-CH" sz="1600" dirty="0">
                <a:latin typeface="Calibri Light" panose="020F0302020204030204" pitchFamily="34" charset="0"/>
                <a:cs typeface="Calibri Light" panose="020F0302020204030204" pitchFamily="34" charset="0"/>
              </a:rPr>
              <a:t> on </a:t>
            </a:r>
            <a:r>
              <a:rPr lang="fr-CH" sz="1600" dirty="0" err="1">
                <a:latin typeface="Calibri Light" panose="020F0302020204030204" pitchFamily="34" charset="0"/>
                <a:cs typeface="Calibri Light" panose="020F0302020204030204" pitchFamily="34" charset="0"/>
              </a:rPr>
              <a:t>our</a:t>
            </a:r>
            <a:r>
              <a:rPr lang="fr-CH" sz="1600" dirty="0">
                <a:latin typeface="Calibri Light" panose="020F0302020204030204" pitchFamily="34" charset="0"/>
                <a:cs typeface="Calibri Light" panose="020F0302020204030204" pitchFamily="34" charset="0"/>
              </a:rPr>
              <a:t> model </a:t>
            </a:r>
            <a:r>
              <a:rPr lang="fr-CH" sz="1600" dirty="0" err="1">
                <a:latin typeface="Calibri Light" panose="020F0302020204030204" pitchFamily="34" charset="0"/>
                <a:cs typeface="Calibri Light" panose="020F0302020204030204" pitchFamily="34" charset="0"/>
              </a:rPr>
              <a:t>objects</a:t>
            </a:r>
            <a:r>
              <a:rPr lang="fr-CH" sz="1600" dirty="0">
                <a:latin typeface="Calibri Light" panose="020F0302020204030204" pitchFamily="34" charset="0"/>
                <a:cs typeface="Calibri Light" panose="020F0302020204030204" pitchFamily="34" charset="0"/>
              </a:rPr>
              <a:t>:</a:t>
            </a:r>
          </a:p>
          <a:p>
            <a:endParaRPr lang="fr-CH" sz="1600" dirty="0">
              <a:latin typeface="Times New Roman" panose="02020603050405020304" pitchFamily="18" charset="0"/>
              <a:cs typeface="Times New Roman" panose="02020603050405020304" pitchFamily="18" charset="0"/>
            </a:endParaRPr>
          </a:p>
          <a:p>
            <a:pPr marL="0" indent="0">
              <a:buNone/>
            </a:pPr>
            <a:r>
              <a:rPr lang="fr-CH" sz="1200" dirty="0">
                <a:latin typeface="Courier New" panose="02070309020205020404" pitchFamily="49" charset="0"/>
                <a:cs typeface="Courier New" panose="02070309020205020404" pitchFamily="49" charset="0"/>
              </a:rPr>
              <a:t>	AIC(</a:t>
            </a:r>
            <a:r>
              <a:rPr lang="fr-CH" sz="1200" dirty="0" err="1">
                <a:latin typeface="Courier New" panose="02070309020205020404" pitchFamily="49" charset="0"/>
                <a:cs typeface="Courier New" panose="02070309020205020404" pitchFamily="49" charset="0"/>
              </a:rPr>
              <a:t>rint</a:t>
            </a:r>
            <a:r>
              <a:rPr lang="fr-CH" sz="1200" dirty="0">
                <a:latin typeface="Courier New" panose="02070309020205020404" pitchFamily="49" charset="0"/>
                <a:cs typeface="Courier New" panose="02070309020205020404" pitchFamily="49" charset="0"/>
              </a:rPr>
              <a:t>) ; BIC(</a:t>
            </a:r>
            <a:r>
              <a:rPr lang="fr-CH" sz="1200" dirty="0" err="1">
                <a:latin typeface="Courier New" panose="02070309020205020404" pitchFamily="49" charset="0"/>
                <a:cs typeface="Courier New" panose="02070309020205020404" pitchFamily="49" charset="0"/>
              </a:rPr>
              <a:t>rint</a:t>
            </a:r>
            <a:r>
              <a:rPr lang="fr-CH" sz="1200" dirty="0">
                <a:latin typeface="Courier New" panose="02070309020205020404" pitchFamily="49" charset="0"/>
                <a:cs typeface="Courier New" panose="02070309020205020404" pitchFamily="49" charset="0"/>
              </a:rPr>
              <a:t>)</a:t>
            </a:r>
          </a:p>
          <a:p>
            <a:pPr marL="0" indent="0">
              <a:buNone/>
            </a:pPr>
            <a:r>
              <a:rPr lang="fr-CH" sz="1200" dirty="0">
                <a:latin typeface="Courier New" panose="02070309020205020404" pitchFamily="49" charset="0"/>
                <a:cs typeface="Courier New" panose="02070309020205020404" pitchFamily="49" charset="0"/>
              </a:rPr>
              <a:t>	AIC(</a:t>
            </a:r>
            <a:r>
              <a:rPr lang="fr-CH" sz="1200" dirty="0" err="1">
                <a:latin typeface="Courier New" panose="02070309020205020404" pitchFamily="49" charset="0"/>
                <a:cs typeface="Courier New" panose="02070309020205020404" pitchFamily="49" charset="0"/>
              </a:rPr>
              <a:t>rslope</a:t>
            </a:r>
            <a:r>
              <a:rPr lang="fr-CH" sz="1200" dirty="0">
                <a:latin typeface="Courier New" panose="02070309020205020404" pitchFamily="49" charset="0"/>
                <a:cs typeface="Courier New" panose="02070309020205020404" pitchFamily="49" charset="0"/>
              </a:rPr>
              <a:t>) ; BIC(</a:t>
            </a:r>
            <a:r>
              <a:rPr lang="fr-CH" sz="1200" dirty="0" err="1">
                <a:latin typeface="Courier New" panose="02070309020205020404" pitchFamily="49" charset="0"/>
                <a:cs typeface="Courier New" panose="02070309020205020404" pitchFamily="49" charset="0"/>
              </a:rPr>
              <a:t>rslope</a:t>
            </a:r>
            <a:r>
              <a:rPr lang="fr-CH" sz="1200" dirty="0">
                <a:latin typeface="Courier New" panose="02070309020205020404" pitchFamily="49" charset="0"/>
                <a:cs typeface="Courier New" panose="02070309020205020404" pitchFamily="49" charset="0"/>
              </a:rPr>
              <a:t>)</a:t>
            </a:r>
          </a:p>
          <a:p>
            <a:endParaRPr lang="fr-CH" sz="1600" dirty="0">
              <a:latin typeface="Times New Roman" panose="02020603050405020304" pitchFamily="18" charset="0"/>
              <a:cs typeface="Times New Roman" panose="02020603050405020304" pitchFamily="18" charset="0"/>
            </a:endParaRPr>
          </a:p>
          <a:p>
            <a:r>
              <a:rPr lang="fr-CH" sz="1600" dirty="0" err="1">
                <a:latin typeface="Calibri Light" panose="020F0302020204030204" pitchFamily="34" charset="0"/>
                <a:cs typeface="Calibri Light" panose="020F0302020204030204" pitchFamily="34" charset="0"/>
              </a:rPr>
              <a:t>Which</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yields</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following</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results</a:t>
            </a:r>
            <a:r>
              <a:rPr lang="fr-CH" sz="1600" dirty="0">
                <a:latin typeface="Calibri Light" panose="020F0302020204030204" pitchFamily="34" charset="0"/>
                <a:cs typeface="Calibri Light" panose="020F0302020204030204" pitchFamily="34" charset="0"/>
              </a:rPr>
              <a:t>. Minimal AIC/BIC for the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intercept model. </a:t>
            </a:r>
            <a:r>
              <a:rPr lang="fr-CH" sz="1600" dirty="0" err="1">
                <a:latin typeface="Calibri Light" panose="020F0302020204030204" pitchFamily="34" charset="0"/>
                <a:cs typeface="Calibri Light" panose="020F0302020204030204" pitchFamily="34" charset="0"/>
              </a:rPr>
              <a:t>Adding</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random</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Deprivation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slope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increases</a:t>
            </a:r>
            <a:r>
              <a:rPr lang="fr-CH" sz="1600" dirty="0">
                <a:latin typeface="Calibri Light" panose="020F0302020204030204" pitchFamily="34" charset="0"/>
                <a:cs typeface="Calibri Light" panose="020F0302020204030204" pitchFamily="34" charset="0"/>
              </a:rPr>
              <a:t> the </a:t>
            </a:r>
            <a:r>
              <a:rPr lang="fr-CH" sz="1600" dirty="0" err="1">
                <a:latin typeface="Calibri Light" panose="020F0302020204030204" pitchFamily="34" charset="0"/>
                <a:cs typeface="Calibri Light" panose="020F0302020204030204" pitchFamily="34" charset="0"/>
              </a:rPr>
              <a:t>model’s</a:t>
            </a:r>
            <a:r>
              <a:rPr lang="fr-CH" sz="1600" dirty="0">
                <a:latin typeface="Calibri Light" panose="020F0302020204030204" pitchFamily="34" charset="0"/>
                <a:cs typeface="Calibri Light" panose="020F0302020204030204" pitchFamily="34" charset="0"/>
              </a:rPr>
              <a:t> AIC by 4 points, and BIC by </a:t>
            </a:r>
            <a:r>
              <a:rPr lang="fr-CH" sz="1600">
                <a:latin typeface="Calibri Light" panose="020F0302020204030204" pitchFamily="34" charset="0"/>
                <a:cs typeface="Calibri Light" panose="020F0302020204030204" pitchFamily="34" charset="0"/>
              </a:rPr>
              <a:t>13 points (which is larger than 2).</a:t>
            </a:r>
            <a:endParaRPr lang="fr-CH" sz="1600" dirty="0">
              <a:latin typeface="Calibri Light" panose="020F0302020204030204" pitchFamily="34" charset="0"/>
              <a:cs typeface="Calibri Light" panose="020F0302020204030204" pitchFamily="34" charset="0"/>
            </a:endParaRP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dirty="0">
                <a:solidFill>
                  <a:schemeClr val="tx2">
                    <a:lumMod val="75000"/>
                  </a:schemeClr>
                </a:solidFill>
                <a:latin typeface="Tw Cen MT" panose="020B0602020104020603" pitchFamily="34" charset="0"/>
              </a:rPr>
              <a:t>Information </a:t>
            </a:r>
            <a:r>
              <a:rPr lang="fr-CH" sz="3200" dirty="0" err="1">
                <a:solidFill>
                  <a:schemeClr val="tx2">
                    <a:lumMod val="75000"/>
                  </a:schemeClr>
                </a:solidFill>
                <a:latin typeface="Tw Cen MT" panose="020B0602020104020603" pitchFamily="34" charset="0"/>
              </a:rPr>
              <a:t>criteria</a:t>
            </a:r>
            <a:r>
              <a:rPr lang="fr-CH" sz="3200" dirty="0">
                <a:solidFill>
                  <a:schemeClr val="tx2">
                    <a:lumMod val="75000"/>
                  </a:schemeClr>
                </a:solidFill>
                <a:latin typeface="Tw Cen MT" panose="020B0602020104020603" pitchFamily="34" charset="0"/>
              </a:rPr>
              <a:t> in R</a:t>
            </a:r>
            <a:endParaRPr lang="en-GB" sz="3200" dirty="0">
              <a:solidFill>
                <a:schemeClr val="tx2">
                  <a:lumMod val="75000"/>
                </a:schemeClr>
              </a:solidFill>
              <a:latin typeface="Tw Cen MT" panose="020B0602020104020603" pitchFamily="34" charset="0"/>
            </a:endParaRPr>
          </a:p>
        </p:txBody>
      </p:sp>
      <p:cxnSp>
        <p:nvCxnSpPr>
          <p:cNvPr id="5" name="Straight Connector 4">
            <a:extLst>
              <a:ext uri="{FF2B5EF4-FFF2-40B4-BE49-F238E27FC236}">
                <a16:creationId xmlns:a16="http://schemas.microsoft.com/office/drawing/2014/main" id="{F47E611B-822E-4165-AA77-A4F8EDBDF72C}"/>
              </a:ext>
            </a:extLst>
          </p:cNvPr>
          <p:cNvCxnSpPr>
            <a:cxnSpLocks/>
          </p:cNvCxnSpPr>
          <p:nvPr/>
        </p:nvCxnSpPr>
        <p:spPr>
          <a:xfrm>
            <a:off x="335360" y="1124744"/>
            <a:ext cx="10440000"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5BBB6D33-B09A-4A0D-BD12-6B8EE99C909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848528" y="194157"/>
            <a:ext cx="1099402" cy="1099402"/>
          </a:xfrm>
          <a:prstGeom prst="rect">
            <a:avLst/>
          </a:prstGeom>
        </p:spPr>
      </p:pic>
      <mc:AlternateContent xmlns:mc="http://schemas.openxmlformats.org/markup-compatibility/2006" xmlns:a14="http://schemas.microsoft.com/office/drawing/2010/main">
        <mc:Choice Requires="a14">
          <p:graphicFrame>
            <p:nvGraphicFramePr>
              <p:cNvPr id="9" name="Table 8">
                <a:extLst>
                  <a:ext uri="{FF2B5EF4-FFF2-40B4-BE49-F238E27FC236}">
                    <a16:creationId xmlns:a16="http://schemas.microsoft.com/office/drawing/2014/main" id="{E0AEB9E9-DE99-47C1-B24D-D256FDF3FCAE}"/>
                  </a:ext>
                </a:extLst>
              </p:cNvPr>
              <p:cNvGraphicFramePr>
                <a:graphicFrameLocks noGrp="1"/>
              </p:cNvGraphicFramePr>
              <p:nvPr>
                <p:extLst>
                  <p:ext uri="{D42A27DB-BD31-4B8C-83A1-F6EECF244321}">
                    <p14:modId xmlns:p14="http://schemas.microsoft.com/office/powerpoint/2010/main" val="641497110"/>
                  </p:ext>
                </p:extLst>
              </p:nvPr>
            </p:nvGraphicFramePr>
            <p:xfrm>
              <a:off x="1132574" y="3933057"/>
              <a:ext cx="9312315" cy="2304255"/>
            </p:xfrm>
            <a:graphic>
              <a:graphicData uri="http://schemas.openxmlformats.org/drawingml/2006/table">
                <a:tbl>
                  <a:tblPr firstRow="1" bandRow="1">
                    <a:tableStyleId>{2D5ABB26-0587-4C30-8999-92F81FD0307C}</a:tableStyleId>
                  </a:tblPr>
                  <a:tblGrid>
                    <a:gridCol w="3103945">
                      <a:extLst>
                        <a:ext uri="{9D8B030D-6E8A-4147-A177-3AD203B41FA5}">
                          <a16:colId xmlns:a16="http://schemas.microsoft.com/office/drawing/2014/main" val="20000"/>
                        </a:ext>
                      </a:extLst>
                    </a:gridCol>
                    <a:gridCol w="2464370">
                      <a:extLst>
                        <a:ext uri="{9D8B030D-6E8A-4147-A177-3AD203B41FA5}">
                          <a16:colId xmlns:a16="http://schemas.microsoft.com/office/drawing/2014/main" val="4273960190"/>
                        </a:ext>
                      </a:extLst>
                    </a:gridCol>
                    <a:gridCol w="2016000">
                      <a:extLst>
                        <a:ext uri="{9D8B030D-6E8A-4147-A177-3AD203B41FA5}">
                          <a16:colId xmlns:a16="http://schemas.microsoft.com/office/drawing/2014/main" val="3952766237"/>
                        </a:ext>
                      </a:extLst>
                    </a:gridCol>
                    <a:gridCol w="864000">
                      <a:extLst>
                        <a:ext uri="{9D8B030D-6E8A-4147-A177-3AD203B41FA5}">
                          <a16:colId xmlns:a16="http://schemas.microsoft.com/office/drawing/2014/main" val="20001"/>
                        </a:ext>
                      </a:extLst>
                    </a:gridCol>
                    <a:gridCol w="864000">
                      <a:extLst>
                        <a:ext uri="{9D8B030D-6E8A-4147-A177-3AD203B41FA5}">
                          <a16:colId xmlns:a16="http://schemas.microsoft.com/office/drawing/2014/main" val="20002"/>
                        </a:ext>
                      </a:extLst>
                    </a:gridCol>
                  </a:tblGrid>
                  <a:tr h="460851">
                    <a:tc>
                      <a:txBody>
                        <a:bodyPr/>
                        <a:lstStyle/>
                        <a:p>
                          <a:r>
                            <a:rPr lang="en-GB" sz="1400" b="1">
                              <a:latin typeface="Calibri Light" panose="020F0302020204030204" pitchFamily="34" charset="0"/>
                              <a:cs typeface="Calibri Light" panose="020F0302020204030204" pitchFamily="34" charset="0"/>
                            </a:rPr>
                            <a:t>Random effects structure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dirty="0">
                              <a:latin typeface="Calibri Light" panose="020F0302020204030204" pitchFamily="34" charset="0"/>
                              <a:cs typeface="Calibri Light" panose="020F0302020204030204" pitchFamily="34" charset="0"/>
                            </a:rPr>
                            <a:t>R syntax</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latin typeface="Calibri Light" panose="020F0302020204030204" pitchFamily="34" charset="0"/>
                              <a:cs typeface="Calibri Light" panose="020F0302020204030204" pitchFamily="34" charset="0"/>
                            </a:rPr>
                            <a:t>Parameters</a:t>
                          </a:r>
                          <a:endParaRPr lang="en-GB" sz="1400" b="1" dirty="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400" b="1" i="0" dirty="0">
                              <a:latin typeface="Calibri Light" panose="020F0302020204030204" pitchFamily="34" charset="0"/>
                              <a:cs typeface="Calibri Light" panose="020F0302020204030204" pitchFamily="34" charset="0"/>
                            </a:rPr>
                            <a:t>AIC</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400" b="1" i="0" dirty="0">
                              <a:latin typeface="Calibri Light" panose="020F0302020204030204" pitchFamily="34" charset="0"/>
                              <a:cs typeface="Calibri Light" panose="020F0302020204030204" pitchFamily="34" charset="0"/>
                            </a:rPr>
                            <a:t>BIC</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0851">
                    <a:tc>
                      <a:txBody>
                        <a:bodyPr/>
                        <a:lstStyle/>
                        <a:p>
                          <a:r>
                            <a:rPr lang="en-GB" sz="1200">
                              <a:latin typeface="Calibri Light" panose="020F0302020204030204" pitchFamily="34" charset="0"/>
                              <a:cs typeface="Calibri Light" panose="020F0302020204030204" pitchFamily="34" charset="0"/>
                            </a:rPr>
                            <a:t>Random intercept</a:t>
                          </a:r>
                        </a:p>
                      </a:txBody>
                      <a:tcPr anchor="ctr">
                        <a:lnT w="12700" cap="flat" cmpd="sng" algn="ctr">
                          <a:solidFill>
                            <a:schemeClr val="tx1"/>
                          </a:solidFill>
                          <a:prstDash val="solid"/>
                          <a:round/>
                          <a:headEnd type="none" w="med" len="med"/>
                          <a:tailEnd type="none" w="med" len="med"/>
                        </a:lnT>
                      </a:tcPr>
                    </a:tc>
                    <a:tc>
                      <a:txBody>
                        <a:bodyPr/>
                        <a:lstStyle/>
                        <a:p>
                          <a:r>
                            <a:rPr lang="en-GB" sz="1200" dirty="0">
                              <a:latin typeface="Courier New" panose="02070309020205020404" pitchFamily="49" charset="0"/>
                              <a:cs typeface="Courier New" panose="02070309020205020404" pitchFamily="49" charset="0"/>
                            </a:rPr>
                            <a:t>(1|Subject)</a:t>
                          </a:r>
                        </a:p>
                      </a:txBody>
                      <a:tcPr anchor="ctr">
                        <a:lnT w="12700" cap="flat" cmpd="sng" algn="ctr">
                          <a:solidFill>
                            <a:schemeClr val="tx1"/>
                          </a:solidFill>
                          <a:prstDash val="solid"/>
                          <a:round/>
                          <a:headEnd type="none" w="med" len="med"/>
                          <a:tailEnd type="none" w="med" len="med"/>
                        </a:lnT>
                      </a:tcPr>
                    </a:tc>
                    <a:tc>
                      <a:txBody>
                        <a:bodyPr/>
                        <a:lstStyle/>
                        <a:p>
                          <a14:m>
                            <m:oMath xmlns:m="http://schemas.openxmlformats.org/officeDocument/2006/math">
                              <m:sSubSup>
                                <m:sSubSupPr>
                                  <m:ctrlPr>
                                    <a:rPr lang="en-GB" sz="1400" b="1" i="1" smtClean="0">
                                      <a:solidFill>
                                        <a:srgbClr val="FF0000"/>
                                      </a:solidFill>
                                      <a:latin typeface="Cambria Math" panose="02040503050406030204" pitchFamily="18" charset="0"/>
                                    </a:rPr>
                                  </m:ctrlPr>
                                </m:sSubSupPr>
                                <m:e>
                                  <m:r>
                                    <a:rPr lang="en-GB" sz="1400" b="1" i="1">
                                      <a:solidFill>
                                        <a:srgbClr val="FF0000"/>
                                      </a:solidFill>
                                      <a:latin typeface="Cambria Math" panose="02040503050406030204" pitchFamily="18" charset="0"/>
                                    </a:rPr>
                                    <m:t>𝝈</m:t>
                                  </m:r>
                                </m:e>
                                <m:sub>
                                  <m:r>
                                    <a:rPr lang="en-GB" sz="1400" b="1">
                                      <a:solidFill>
                                        <a:srgbClr val="FF0000"/>
                                      </a:solidFill>
                                      <a:latin typeface="Cambria Math" panose="02040503050406030204" pitchFamily="18" charset="0"/>
                                    </a:rPr>
                                    <m:t>𝐛</m:t>
                                  </m:r>
                                  <m:r>
                                    <a:rPr lang="fr-CH" sz="1400" b="1">
                                      <a:solidFill>
                                        <a:srgbClr val="FF0000"/>
                                      </a:solidFill>
                                      <a:latin typeface="Cambria Math"/>
                                    </a:rPr>
                                    <m:t>𝟎</m:t>
                                  </m:r>
                                </m:sub>
                                <m:sup>
                                  <m:r>
                                    <a:rPr lang="en-GB" sz="1400" b="1" i="1">
                                      <a:solidFill>
                                        <a:srgbClr val="FF0000"/>
                                      </a:solidFill>
                                      <a:latin typeface="Cambria Math" panose="02040503050406030204" pitchFamily="18" charset="0"/>
                                    </a:rPr>
                                    <m:t>𝟐</m:t>
                                  </m:r>
                                </m:sup>
                              </m:sSubSup>
                            </m:oMath>
                          </a14:m>
                          <a:r>
                            <a:rPr lang="en-GB" sz="1400"/>
                            <a:t>, </a:t>
                          </a:r>
                          <a14:m>
                            <m:oMath xmlns:m="http://schemas.openxmlformats.org/officeDocument/2006/math">
                              <m:sSubSup>
                                <m:sSubSupPr>
                                  <m:ctrlPr>
                                    <a:rPr lang="en-GB" sz="1400" b="1" i="1">
                                      <a:solidFill>
                                        <a:srgbClr val="0070C0"/>
                                      </a:solidFill>
                                      <a:latin typeface="Cambria Math" panose="02040503050406030204" pitchFamily="18" charset="0"/>
                                    </a:rPr>
                                  </m:ctrlPr>
                                </m:sSubSupPr>
                                <m:e>
                                  <m:r>
                                    <a:rPr lang="en-GB" sz="1400" b="1" i="1">
                                      <a:solidFill>
                                        <a:srgbClr val="0070C0"/>
                                      </a:solidFill>
                                      <a:latin typeface="Cambria Math" panose="02040503050406030204" pitchFamily="18" charset="0"/>
                                    </a:rPr>
                                    <m:t>𝝈</m:t>
                                  </m:r>
                                </m:e>
                                <m:sub/>
                                <m:sup>
                                  <m:r>
                                    <a:rPr lang="en-GB" sz="1400" b="1" i="1">
                                      <a:solidFill>
                                        <a:srgbClr val="0070C0"/>
                                      </a:solidFill>
                                      <a:latin typeface="Cambria Math" panose="02040503050406030204" pitchFamily="18" charset="0"/>
                                    </a:rPr>
                                    <m:t>𝟐</m:t>
                                  </m:r>
                                </m:sup>
                              </m:sSubSup>
                            </m:oMath>
                          </a14:m>
                          <a:endParaRPr lang="en-GB" sz="1400" dirty="0">
                            <a:latin typeface="Courier New" panose="02070309020205020404" pitchFamily="49" charset="0"/>
                            <a:cs typeface="Courier New" panose="02070309020205020404" pitchFamily="49" charset="0"/>
                          </a:endParaRPr>
                        </a:p>
                      </a:txBody>
                      <a:tcPr anchor="ctr">
                        <a:lnT w="12700" cap="flat" cmpd="sng" algn="ctr">
                          <a:solidFill>
                            <a:schemeClr val="tx1"/>
                          </a:solidFill>
                          <a:prstDash val="solid"/>
                          <a:round/>
                          <a:headEnd type="none" w="med" len="med"/>
                          <a:tailEnd type="none" w="med" len="med"/>
                        </a:lnT>
                      </a:tcPr>
                    </a:tc>
                    <a:tc>
                      <a:txBody>
                        <a:bodyPr/>
                        <a:lstStyle/>
                        <a:p>
                          <a:pPr algn="r"/>
                          <a:r>
                            <a:rPr lang="en-GB" sz="1400" b="1" u="sng">
                              <a:solidFill>
                                <a:srgbClr val="00B050"/>
                              </a:solidFill>
                              <a:latin typeface="Calibri Light" panose="020F0302020204030204" pitchFamily="34" charset="0"/>
                              <a:cs typeface="Calibri Light" panose="020F0302020204030204" pitchFamily="34" charset="0"/>
                            </a:rPr>
                            <a:t>550.42</a:t>
                          </a:r>
                        </a:p>
                      </a:txBody>
                      <a:tcPr anchor="ctr">
                        <a:lnT w="12700" cap="flat" cmpd="sng" algn="ctr">
                          <a:solidFill>
                            <a:schemeClr val="tx1"/>
                          </a:solidFill>
                          <a:prstDash val="solid"/>
                          <a:round/>
                          <a:headEnd type="none" w="med" len="med"/>
                          <a:tailEnd type="none" w="med" len="med"/>
                        </a:lnT>
                        <a:noFill/>
                      </a:tcPr>
                    </a:tc>
                    <a:tc>
                      <a:txBody>
                        <a:bodyPr/>
                        <a:lstStyle/>
                        <a:p>
                          <a:pPr algn="r"/>
                          <a:r>
                            <a:rPr lang="en-GB" sz="1400" b="1" u="sng">
                              <a:solidFill>
                                <a:srgbClr val="00B050"/>
                              </a:solidFill>
                              <a:latin typeface="Calibri Light" panose="020F0302020204030204" pitchFamily="34" charset="0"/>
                              <a:cs typeface="Calibri Light" panose="020F0302020204030204" pitchFamily="34" charset="0"/>
                            </a:rPr>
                            <a:t>570.05</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460851">
                    <a:tc>
                      <a:txBody>
                        <a:bodyPr/>
                        <a:lstStyle/>
                        <a:p>
                          <a:r>
                            <a:rPr lang="en-GB" sz="1200">
                              <a:latin typeface="Calibri Light" panose="020F0302020204030204" pitchFamily="34" charset="0"/>
                              <a:cs typeface="Calibri Light" panose="020F0302020204030204" pitchFamily="34" charset="0"/>
                            </a:rPr>
                            <a:t>Random intercept and slope</a:t>
                          </a:r>
                        </a:p>
                      </a:txBody>
                      <a:tcPr anchor="ctr">
                        <a:lnB w="12700" cap="flat" cmpd="sng" algn="ctr">
                          <a:solidFill>
                            <a:schemeClr val="bg1">
                              <a:lumMod val="50000"/>
                            </a:schemeClr>
                          </a:solidFill>
                          <a:prstDash val="sysDot"/>
                          <a:round/>
                          <a:headEnd type="none" w="med" len="med"/>
                          <a:tailEnd type="none" w="med" len="med"/>
                        </a:lnB>
                      </a:tcPr>
                    </a:tc>
                    <a:tc>
                      <a:txBody>
                        <a:bodyPr/>
                        <a:lstStyle/>
                        <a:p>
                          <a:r>
                            <a:rPr lang="en-GB" sz="1200" dirty="0">
                              <a:latin typeface="Courier New" panose="02070309020205020404" pitchFamily="49" charset="0"/>
                              <a:cs typeface="Courier New" panose="02070309020205020404" pitchFamily="49" charset="0"/>
                            </a:rPr>
                            <a:t>(1+Deprivation|Subject)</a:t>
                          </a:r>
                        </a:p>
                      </a:txBody>
                      <a:tcPr anchor="ctr">
                        <a:lnB w="12700" cap="flat" cmpd="sng" algn="ctr">
                          <a:solidFill>
                            <a:schemeClr val="bg1">
                              <a:lumMod val="50000"/>
                            </a:schemeClr>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Sup>
                                <m:sSubSupPr>
                                  <m:ctrlPr>
                                    <a:rPr lang="en-GB" sz="1400" b="1" i="1" smtClean="0">
                                      <a:solidFill>
                                        <a:srgbClr val="FF0000"/>
                                      </a:solidFill>
                                      <a:latin typeface="Cambria Math" panose="02040503050406030204" pitchFamily="18" charset="0"/>
                                    </a:rPr>
                                  </m:ctrlPr>
                                </m:sSubSupPr>
                                <m:e>
                                  <m:r>
                                    <a:rPr lang="en-GB" sz="1400" b="1" i="1">
                                      <a:solidFill>
                                        <a:srgbClr val="FF0000"/>
                                      </a:solidFill>
                                      <a:latin typeface="Cambria Math" panose="02040503050406030204" pitchFamily="18" charset="0"/>
                                    </a:rPr>
                                    <m:t>𝝈</m:t>
                                  </m:r>
                                </m:e>
                                <m:sub>
                                  <m:r>
                                    <a:rPr lang="en-GB" sz="1400" b="1">
                                      <a:solidFill>
                                        <a:srgbClr val="FF0000"/>
                                      </a:solidFill>
                                      <a:latin typeface="Cambria Math" panose="02040503050406030204" pitchFamily="18" charset="0"/>
                                    </a:rPr>
                                    <m:t>𝐛</m:t>
                                  </m:r>
                                  <m:r>
                                    <a:rPr lang="fr-CH" sz="1400" b="1">
                                      <a:solidFill>
                                        <a:srgbClr val="FF0000"/>
                                      </a:solidFill>
                                      <a:latin typeface="Cambria Math"/>
                                    </a:rPr>
                                    <m:t>𝟎</m:t>
                                  </m:r>
                                </m:sub>
                                <m:sup>
                                  <m:r>
                                    <a:rPr lang="en-GB" sz="1400" b="1" i="1">
                                      <a:solidFill>
                                        <a:srgbClr val="FF0000"/>
                                      </a:solidFill>
                                      <a:latin typeface="Cambria Math" panose="02040503050406030204" pitchFamily="18" charset="0"/>
                                    </a:rPr>
                                    <m:t>𝟐</m:t>
                                  </m:r>
                                </m:sup>
                              </m:sSubSup>
                            </m:oMath>
                          </a14:m>
                          <a:r>
                            <a:rPr lang="en-US" sz="1400"/>
                            <a:t>, </a:t>
                          </a:r>
                          <a14:m>
                            <m:oMath xmlns:m="http://schemas.openxmlformats.org/officeDocument/2006/math">
                              <m:sSubSup>
                                <m:sSubSupPr>
                                  <m:ctrlPr>
                                    <a:rPr lang="en-GB" sz="1400" b="1" i="1">
                                      <a:solidFill>
                                        <a:srgbClr val="9900CC"/>
                                      </a:solidFill>
                                      <a:latin typeface="Cambria Math" panose="02040503050406030204" pitchFamily="18" charset="0"/>
                                    </a:rPr>
                                  </m:ctrlPr>
                                </m:sSubSupPr>
                                <m:e>
                                  <m:r>
                                    <a:rPr lang="en-GB" sz="1400" b="1" i="1">
                                      <a:solidFill>
                                        <a:srgbClr val="9900CC"/>
                                      </a:solidFill>
                                      <a:latin typeface="Cambria Math" panose="02040503050406030204" pitchFamily="18" charset="0"/>
                                    </a:rPr>
                                    <m:t>𝝈</m:t>
                                  </m:r>
                                </m:e>
                                <m:sub>
                                  <m:r>
                                    <a:rPr lang="en-GB" sz="1400" b="1">
                                      <a:solidFill>
                                        <a:srgbClr val="9900CC"/>
                                      </a:solidFill>
                                      <a:latin typeface="Cambria Math" panose="02040503050406030204" pitchFamily="18" charset="0"/>
                                    </a:rPr>
                                    <m:t>𝐛</m:t>
                                  </m:r>
                                  <m:r>
                                    <a:rPr lang="fr-CH" sz="1400" b="1">
                                      <a:solidFill>
                                        <a:srgbClr val="9900CC"/>
                                      </a:solidFill>
                                      <a:latin typeface="Cambria Math"/>
                                    </a:rPr>
                                    <m:t>𝟏</m:t>
                                  </m:r>
                                </m:sub>
                                <m:sup>
                                  <m:r>
                                    <a:rPr lang="en-GB" sz="1400" b="1" i="1">
                                      <a:solidFill>
                                        <a:srgbClr val="9900CC"/>
                                      </a:solidFill>
                                      <a:latin typeface="Cambria Math" panose="02040503050406030204" pitchFamily="18" charset="0"/>
                                    </a:rPr>
                                    <m:t>𝟐</m:t>
                                  </m:r>
                                </m:sup>
                              </m:sSubSup>
                            </m:oMath>
                          </a14:m>
                          <a:r>
                            <a:rPr lang="en-GB" sz="1400"/>
                            <a:t>, </a:t>
                          </a:r>
                          <a14:m>
                            <m:oMath xmlns:m="http://schemas.openxmlformats.org/officeDocument/2006/math">
                              <m:sSubSup>
                                <m:sSubSupPr>
                                  <m:ctrlPr>
                                    <a:rPr lang="en-GB" sz="1400" b="1" i="1">
                                      <a:solidFill>
                                        <a:schemeClr val="accent6">
                                          <a:lumMod val="75000"/>
                                        </a:schemeClr>
                                      </a:solidFill>
                                      <a:latin typeface="Cambria Math" panose="02040503050406030204" pitchFamily="18" charset="0"/>
                                    </a:rPr>
                                  </m:ctrlPr>
                                </m:sSubSupPr>
                                <m:e>
                                  <m:r>
                                    <a:rPr lang="en-GB" sz="1400" b="1" i="1">
                                      <a:solidFill>
                                        <a:schemeClr val="accent6">
                                          <a:lumMod val="75000"/>
                                        </a:schemeClr>
                                      </a:solidFill>
                                      <a:latin typeface="Cambria Math" panose="02040503050406030204" pitchFamily="18" charset="0"/>
                                    </a:rPr>
                                    <m:t>𝝈</m:t>
                                  </m:r>
                                </m:e>
                                <m:sub>
                                  <m:r>
                                    <a:rPr lang="en-GB" sz="1400" b="1">
                                      <a:solidFill>
                                        <a:schemeClr val="accent6">
                                          <a:lumMod val="75000"/>
                                        </a:schemeClr>
                                      </a:solidFill>
                                      <a:latin typeface="Cambria Math" panose="02040503050406030204" pitchFamily="18" charset="0"/>
                                    </a:rPr>
                                    <m:t>𝐛</m:t>
                                  </m:r>
                                  <m:r>
                                    <a:rPr lang="fr-CH" sz="1400" b="1">
                                      <a:solidFill>
                                        <a:schemeClr val="accent6">
                                          <a:lumMod val="75000"/>
                                        </a:schemeClr>
                                      </a:solidFill>
                                      <a:latin typeface="Cambria Math"/>
                                    </a:rPr>
                                    <m:t>𝟎</m:t>
                                  </m:r>
                                  <m:r>
                                    <a:rPr lang="fr-CH" sz="1400" b="1">
                                      <a:solidFill>
                                        <a:schemeClr val="accent6">
                                          <a:lumMod val="75000"/>
                                        </a:schemeClr>
                                      </a:solidFill>
                                      <a:latin typeface="Cambria Math"/>
                                    </a:rPr>
                                    <m:t>,</m:t>
                                  </m:r>
                                  <m:r>
                                    <a:rPr lang="fr-CH" sz="1400" b="1">
                                      <a:solidFill>
                                        <a:schemeClr val="accent6">
                                          <a:lumMod val="75000"/>
                                        </a:schemeClr>
                                      </a:solidFill>
                                      <a:latin typeface="Cambria Math"/>
                                    </a:rPr>
                                    <m:t>𝐛𝟏</m:t>
                                  </m:r>
                                </m:sub>
                                <m:sup/>
                              </m:sSubSup>
                            </m:oMath>
                          </a14:m>
                          <a:r>
                            <a:rPr lang="en-GB" sz="1400"/>
                            <a:t>, </a:t>
                          </a:r>
                          <a14:m>
                            <m:oMath xmlns:m="http://schemas.openxmlformats.org/officeDocument/2006/math">
                              <m:sSubSup>
                                <m:sSubSupPr>
                                  <m:ctrlPr>
                                    <a:rPr lang="en-GB" sz="1400" b="1" i="1">
                                      <a:solidFill>
                                        <a:srgbClr val="0070C0"/>
                                      </a:solidFill>
                                      <a:latin typeface="Cambria Math" panose="02040503050406030204" pitchFamily="18" charset="0"/>
                                    </a:rPr>
                                  </m:ctrlPr>
                                </m:sSubSupPr>
                                <m:e>
                                  <m:r>
                                    <a:rPr lang="en-GB" sz="1400" b="1" i="1">
                                      <a:solidFill>
                                        <a:srgbClr val="0070C0"/>
                                      </a:solidFill>
                                      <a:latin typeface="Cambria Math" panose="02040503050406030204" pitchFamily="18" charset="0"/>
                                    </a:rPr>
                                    <m:t>𝝈</m:t>
                                  </m:r>
                                </m:e>
                                <m:sub/>
                                <m:sup>
                                  <m:r>
                                    <a:rPr lang="en-GB" sz="1400" b="1" i="1">
                                      <a:solidFill>
                                        <a:srgbClr val="0070C0"/>
                                      </a:solidFill>
                                      <a:latin typeface="Cambria Math" panose="02040503050406030204" pitchFamily="18" charset="0"/>
                                    </a:rPr>
                                    <m:t>𝟐</m:t>
                                  </m:r>
                                </m:sup>
                              </m:sSubSup>
                            </m:oMath>
                          </a14:m>
                          <a:endParaRPr lang="en-GB" sz="1400"/>
                        </a:p>
                      </a:txBody>
                      <a:tcPr anchor="ctr">
                        <a:lnB w="12700" cap="flat" cmpd="sng" algn="ctr">
                          <a:solidFill>
                            <a:schemeClr val="bg1">
                              <a:lumMod val="50000"/>
                            </a:schemeClr>
                          </a:solidFill>
                          <a:prstDash val="sysDot"/>
                          <a:round/>
                          <a:headEnd type="none" w="med" len="med"/>
                          <a:tailEnd type="none" w="med" len="med"/>
                        </a:lnB>
                      </a:tcPr>
                    </a:tc>
                    <a:tc>
                      <a:txBody>
                        <a:bodyPr/>
                        <a:lstStyle/>
                        <a:p>
                          <a:pPr algn="r"/>
                          <a:r>
                            <a:rPr lang="en-GB" sz="1400" dirty="0">
                              <a:latin typeface="Calibri Light" panose="020F0302020204030204" pitchFamily="34" charset="0"/>
                              <a:cs typeface="Calibri Light" panose="020F0302020204030204" pitchFamily="34" charset="0"/>
                            </a:rPr>
                            <a:t>554.33</a:t>
                          </a:r>
                        </a:p>
                      </a:txBody>
                      <a:tcPr anchor="ctr">
                        <a:lnB w="12700" cap="flat" cmpd="sng" algn="ctr">
                          <a:solidFill>
                            <a:schemeClr val="bg1">
                              <a:lumMod val="50000"/>
                            </a:schemeClr>
                          </a:solidFill>
                          <a:prstDash val="sysDot"/>
                          <a:round/>
                          <a:headEnd type="none" w="med" len="med"/>
                          <a:tailEnd type="none" w="med" len="med"/>
                        </a:lnB>
                      </a:tcPr>
                    </a:tc>
                    <a:tc>
                      <a:txBody>
                        <a:bodyPr/>
                        <a:lstStyle/>
                        <a:p>
                          <a:pPr algn="r"/>
                          <a:r>
                            <a:rPr lang="en-GB" sz="1400">
                              <a:latin typeface="Calibri Light" panose="020F0302020204030204" pitchFamily="34" charset="0"/>
                              <a:cs typeface="Calibri Light" panose="020F0302020204030204" pitchFamily="34" charset="0"/>
                            </a:rPr>
                            <a:t>583.78</a:t>
                          </a:r>
                        </a:p>
                      </a:txBody>
                      <a:tcPr anchor="ctr">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002"/>
                      </a:ext>
                    </a:extLst>
                  </a:tr>
                  <a:tr h="460851">
                    <a:tc>
                      <a:txBody>
                        <a:bodyPr/>
                        <a:lstStyle/>
                        <a:p>
                          <a:r>
                            <a:rPr lang="en-GB" sz="1200" dirty="0">
                              <a:latin typeface="Calibri Light" panose="020F0302020204030204" pitchFamily="34" charset="0"/>
                              <a:cs typeface="Calibri Light" panose="020F0302020204030204" pitchFamily="34" charset="0"/>
                            </a:rPr>
                            <a:t>Random slope without random intercept</a:t>
                          </a:r>
                        </a:p>
                      </a:txBody>
                      <a:tcPr anchor="ctr">
                        <a:lnT w="12700" cap="flat" cmpd="sng" algn="ctr">
                          <a:solidFill>
                            <a:schemeClr val="bg1">
                              <a:lumMod val="50000"/>
                            </a:schemeClr>
                          </a:solidFill>
                          <a:prstDash val="sysDot"/>
                          <a:round/>
                          <a:headEnd type="none" w="med" len="med"/>
                          <a:tailEnd type="none" w="med" len="med"/>
                        </a:lnT>
                      </a:tcPr>
                    </a:tc>
                    <a:tc>
                      <a:txBody>
                        <a:bodyPr/>
                        <a:lstStyle/>
                        <a:p>
                          <a:r>
                            <a:rPr lang="en-GB" sz="1200" dirty="0">
                              <a:latin typeface="Courier New" panose="02070309020205020404" pitchFamily="49" charset="0"/>
                              <a:cs typeface="Courier New" panose="02070309020205020404" pitchFamily="49" charset="0"/>
                            </a:rPr>
                            <a:t>(0+Deprivation|Subject)</a:t>
                          </a:r>
                        </a:p>
                      </a:txBody>
                      <a:tcPr anchor="ctr">
                        <a:lnT w="12700" cap="flat" cmpd="sng" algn="ctr">
                          <a:solidFill>
                            <a:schemeClr val="bg1">
                              <a:lumMod val="50000"/>
                            </a:schemeClr>
                          </a:solidFill>
                          <a:prstDash val="sysDot"/>
                          <a:round/>
                          <a:headEnd type="none" w="med" len="med"/>
                          <a:tailEnd type="none" w="med" len="med"/>
                        </a:lnT>
                      </a:tcPr>
                    </a:tc>
                    <a:tc>
                      <a:txBody>
                        <a:bodyPr/>
                        <a:lstStyle/>
                        <a:p>
                          <a14:m>
                            <m:oMath xmlns:m="http://schemas.openxmlformats.org/officeDocument/2006/math">
                              <m:sSubSup>
                                <m:sSubSupPr>
                                  <m:ctrlPr>
                                    <a:rPr lang="en-GB" sz="1400" b="1" i="1">
                                      <a:solidFill>
                                        <a:srgbClr val="9900CC"/>
                                      </a:solidFill>
                                      <a:latin typeface="Cambria Math" panose="02040503050406030204" pitchFamily="18" charset="0"/>
                                    </a:rPr>
                                  </m:ctrlPr>
                                </m:sSubSupPr>
                                <m:e>
                                  <m:r>
                                    <a:rPr lang="en-GB" sz="1400" b="1" i="1">
                                      <a:solidFill>
                                        <a:srgbClr val="9900CC"/>
                                      </a:solidFill>
                                      <a:latin typeface="Cambria Math" panose="02040503050406030204" pitchFamily="18" charset="0"/>
                                    </a:rPr>
                                    <m:t>𝝈</m:t>
                                  </m:r>
                                </m:e>
                                <m:sub>
                                  <m:r>
                                    <a:rPr lang="en-GB" sz="1400" b="1">
                                      <a:solidFill>
                                        <a:srgbClr val="9900CC"/>
                                      </a:solidFill>
                                      <a:latin typeface="Cambria Math" panose="02040503050406030204" pitchFamily="18" charset="0"/>
                                    </a:rPr>
                                    <m:t>𝐛</m:t>
                                  </m:r>
                                  <m:r>
                                    <a:rPr lang="fr-CH" sz="1400" b="1">
                                      <a:solidFill>
                                        <a:srgbClr val="9900CC"/>
                                      </a:solidFill>
                                      <a:latin typeface="Cambria Math"/>
                                    </a:rPr>
                                    <m:t>𝟏</m:t>
                                  </m:r>
                                </m:sub>
                                <m:sup>
                                  <m:r>
                                    <a:rPr lang="en-GB" sz="1400" b="1" i="1">
                                      <a:solidFill>
                                        <a:srgbClr val="9900CC"/>
                                      </a:solidFill>
                                      <a:latin typeface="Cambria Math" panose="02040503050406030204" pitchFamily="18" charset="0"/>
                                    </a:rPr>
                                    <m:t>𝟐</m:t>
                                  </m:r>
                                </m:sup>
                              </m:sSubSup>
                            </m:oMath>
                          </a14:m>
                          <a:r>
                            <a:rPr lang="en-GB" sz="1400"/>
                            <a:t>, </a:t>
                          </a:r>
                          <a14:m>
                            <m:oMath xmlns:m="http://schemas.openxmlformats.org/officeDocument/2006/math">
                              <m:sSubSup>
                                <m:sSubSupPr>
                                  <m:ctrlPr>
                                    <a:rPr lang="en-GB" sz="1400" b="1" i="1">
                                      <a:solidFill>
                                        <a:srgbClr val="0070C0"/>
                                      </a:solidFill>
                                      <a:latin typeface="Cambria Math" panose="02040503050406030204" pitchFamily="18" charset="0"/>
                                    </a:rPr>
                                  </m:ctrlPr>
                                </m:sSubSupPr>
                                <m:e>
                                  <m:r>
                                    <a:rPr lang="en-GB" sz="1400" b="1" i="1">
                                      <a:solidFill>
                                        <a:srgbClr val="0070C0"/>
                                      </a:solidFill>
                                      <a:latin typeface="Cambria Math" panose="02040503050406030204" pitchFamily="18" charset="0"/>
                                    </a:rPr>
                                    <m:t>𝝈</m:t>
                                  </m:r>
                                </m:e>
                                <m:sub/>
                                <m:sup>
                                  <m:r>
                                    <a:rPr lang="en-GB" sz="1400" b="1" i="1">
                                      <a:solidFill>
                                        <a:srgbClr val="0070C0"/>
                                      </a:solidFill>
                                      <a:latin typeface="Cambria Math" panose="02040503050406030204" pitchFamily="18" charset="0"/>
                                    </a:rPr>
                                    <m:t>𝟐</m:t>
                                  </m:r>
                                </m:sup>
                              </m:sSubSup>
                            </m:oMath>
                          </a14:m>
                          <a:endParaRPr lang="en-GB" sz="1400" dirty="0">
                            <a:latin typeface="Courier New" panose="02070309020205020404" pitchFamily="49" charset="0"/>
                            <a:cs typeface="Courier New" panose="02070309020205020404" pitchFamily="49" charset="0"/>
                          </a:endParaRPr>
                        </a:p>
                      </a:txBody>
                      <a:tcPr anchor="ctr">
                        <a:lnT w="12700" cap="flat" cmpd="sng" algn="ctr">
                          <a:solidFill>
                            <a:schemeClr val="bg1">
                              <a:lumMod val="50000"/>
                            </a:schemeClr>
                          </a:solidFill>
                          <a:prstDash val="sysDot"/>
                          <a:round/>
                          <a:headEnd type="none" w="med" len="med"/>
                          <a:tailEnd type="none" w="med" len="med"/>
                        </a:lnT>
                      </a:tcPr>
                    </a:tc>
                    <a:tc>
                      <a:txBody>
                        <a:bodyPr/>
                        <a:lstStyle/>
                        <a:p>
                          <a:pPr algn="r"/>
                          <a:r>
                            <a:rPr lang="en-GB" sz="1400">
                              <a:latin typeface="Calibri Light" panose="020F0302020204030204" pitchFamily="34" charset="0"/>
                              <a:cs typeface="Calibri Light" panose="020F0302020204030204" pitchFamily="34" charset="0"/>
                            </a:rPr>
                            <a:t>1090.64</a:t>
                          </a:r>
                        </a:p>
                      </a:txBody>
                      <a:tcPr anchor="ctr">
                        <a:lnT w="12700" cap="flat" cmpd="sng" algn="ctr">
                          <a:solidFill>
                            <a:schemeClr val="bg1">
                              <a:lumMod val="50000"/>
                            </a:schemeClr>
                          </a:solidFill>
                          <a:prstDash val="sysDot"/>
                          <a:round/>
                          <a:headEnd type="none" w="med" len="med"/>
                          <a:tailEnd type="none" w="med" len="med"/>
                        </a:lnT>
                      </a:tcPr>
                    </a:tc>
                    <a:tc>
                      <a:txBody>
                        <a:bodyPr/>
                        <a:lstStyle/>
                        <a:p>
                          <a:pPr algn="r"/>
                          <a:r>
                            <a:rPr lang="en-GB" sz="1400">
                              <a:latin typeface="Calibri Light" panose="020F0302020204030204" pitchFamily="34" charset="0"/>
                              <a:cs typeface="Calibri Light" panose="020F0302020204030204" pitchFamily="34" charset="0"/>
                            </a:rPr>
                            <a:t>1110.27</a:t>
                          </a:r>
                        </a:p>
                      </a:txBody>
                      <a:tcPr anchor="ctr">
                        <a:lnT w="12700" cap="flat" cmpd="sng" algn="ctr">
                          <a:solidFill>
                            <a:schemeClr val="bg1">
                              <a:lumMod val="50000"/>
                            </a:schemeClr>
                          </a:solidFill>
                          <a:prstDash val="sysDot"/>
                          <a:round/>
                          <a:headEnd type="none" w="med" len="med"/>
                          <a:tailEnd type="none" w="med" len="med"/>
                        </a:lnT>
                      </a:tcPr>
                    </a:tc>
                    <a:extLst>
                      <a:ext uri="{0D108BD9-81ED-4DB2-BD59-A6C34878D82A}">
                        <a16:rowId xmlns:a16="http://schemas.microsoft.com/office/drawing/2014/main" val="10003"/>
                      </a:ext>
                    </a:extLst>
                  </a:tr>
                  <a:tr h="460851">
                    <a:tc>
                      <a:txBody>
                        <a:bodyPr/>
                        <a:lstStyle/>
                        <a:p>
                          <a:r>
                            <a:rPr lang="en-GB" sz="1200" dirty="0">
                              <a:latin typeface="Calibri Light" panose="020F0302020204030204" pitchFamily="34" charset="0"/>
                              <a:cs typeface="Calibri Light" panose="020F0302020204030204" pitchFamily="34" charset="0"/>
                            </a:rPr>
                            <a:t>Uncorrelated random intercept/slope</a:t>
                          </a:r>
                        </a:p>
                      </a:txBody>
                      <a:tcPr anchor="ctr">
                        <a:lnB w="12700" cap="flat" cmpd="sng" algn="ctr">
                          <a:solidFill>
                            <a:schemeClr val="tx1"/>
                          </a:solidFill>
                          <a:prstDash val="solid"/>
                          <a:round/>
                          <a:headEnd type="none" w="med" len="med"/>
                          <a:tailEnd type="none" w="med" len="med"/>
                        </a:lnB>
                      </a:tcPr>
                    </a:tc>
                    <a:tc>
                      <a:txBody>
                        <a:bodyPr/>
                        <a:lstStyle/>
                        <a:p>
                          <a:r>
                            <a:rPr lang="en-GB" sz="1200" dirty="0">
                              <a:latin typeface="Courier New" panose="02070309020205020404" pitchFamily="49" charset="0"/>
                              <a:cs typeface="Courier New" panose="02070309020205020404" pitchFamily="49" charset="0"/>
                            </a:rPr>
                            <a:t>(1+Deprivation||Subject)</a:t>
                          </a:r>
                        </a:p>
                      </a:txBody>
                      <a:tcPr anchor="ctr">
                        <a:lnB w="12700" cap="flat" cmpd="sng" algn="ctr">
                          <a:solidFill>
                            <a:schemeClr val="tx1"/>
                          </a:solidFill>
                          <a:prstDash val="solid"/>
                          <a:round/>
                          <a:headEnd type="none" w="med" len="med"/>
                          <a:tailEnd type="none" w="med" len="med"/>
                        </a:lnB>
                      </a:tcPr>
                    </a:tc>
                    <a:tc>
                      <a:txBody>
                        <a:bodyPr/>
                        <a:lstStyle/>
                        <a:p>
                          <a14:m>
                            <m:oMath xmlns:m="http://schemas.openxmlformats.org/officeDocument/2006/math">
                              <m:sSubSup>
                                <m:sSubSupPr>
                                  <m:ctrlPr>
                                    <a:rPr lang="en-GB" sz="1400" b="1" i="1" smtClean="0">
                                      <a:solidFill>
                                        <a:srgbClr val="FF0000"/>
                                      </a:solidFill>
                                      <a:latin typeface="Cambria Math" panose="02040503050406030204" pitchFamily="18" charset="0"/>
                                    </a:rPr>
                                  </m:ctrlPr>
                                </m:sSubSupPr>
                                <m:e>
                                  <m:r>
                                    <a:rPr lang="en-GB" sz="1400" b="1" i="1">
                                      <a:solidFill>
                                        <a:srgbClr val="FF0000"/>
                                      </a:solidFill>
                                      <a:latin typeface="Cambria Math" panose="02040503050406030204" pitchFamily="18" charset="0"/>
                                    </a:rPr>
                                    <m:t>𝝈</m:t>
                                  </m:r>
                                </m:e>
                                <m:sub>
                                  <m:r>
                                    <a:rPr lang="en-GB" sz="1400" b="1">
                                      <a:solidFill>
                                        <a:srgbClr val="FF0000"/>
                                      </a:solidFill>
                                      <a:latin typeface="Cambria Math" panose="02040503050406030204" pitchFamily="18" charset="0"/>
                                    </a:rPr>
                                    <m:t>𝐛</m:t>
                                  </m:r>
                                  <m:r>
                                    <a:rPr lang="fr-CH" sz="1400" b="1">
                                      <a:solidFill>
                                        <a:srgbClr val="FF0000"/>
                                      </a:solidFill>
                                      <a:latin typeface="Cambria Math"/>
                                    </a:rPr>
                                    <m:t>𝟎</m:t>
                                  </m:r>
                                </m:sub>
                                <m:sup>
                                  <m:r>
                                    <a:rPr lang="en-GB" sz="1400" b="1" i="1">
                                      <a:solidFill>
                                        <a:srgbClr val="FF0000"/>
                                      </a:solidFill>
                                      <a:latin typeface="Cambria Math" panose="02040503050406030204" pitchFamily="18" charset="0"/>
                                    </a:rPr>
                                    <m:t>𝟐</m:t>
                                  </m:r>
                                </m:sup>
                              </m:sSubSup>
                            </m:oMath>
                          </a14:m>
                          <a:r>
                            <a:rPr lang="en-US" sz="1400"/>
                            <a:t>, </a:t>
                          </a:r>
                          <a14:m>
                            <m:oMath xmlns:m="http://schemas.openxmlformats.org/officeDocument/2006/math">
                              <m:sSubSup>
                                <m:sSubSupPr>
                                  <m:ctrlPr>
                                    <a:rPr lang="en-GB" sz="1400" b="1" i="1">
                                      <a:solidFill>
                                        <a:srgbClr val="9900CC"/>
                                      </a:solidFill>
                                      <a:latin typeface="Cambria Math" panose="02040503050406030204" pitchFamily="18" charset="0"/>
                                    </a:rPr>
                                  </m:ctrlPr>
                                </m:sSubSupPr>
                                <m:e>
                                  <m:r>
                                    <a:rPr lang="en-GB" sz="1400" b="1" i="1">
                                      <a:solidFill>
                                        <a:srgbClr val="9900CC"/>
                                      </a:solidFill>
                                      <a:latin typeface="Cambria Math" panose="02040503050406030204" pitchFamily="18" charset="0"/>
                                    </a:rPr>
                                    <m:t>𝝈</m:t>
                                  </m:r>
                                </m:e>
                                <m:sub>
                                  <m:r>
                                    <a:rPr lang="en-GB" sz="1400" b="1">
                                      <a:solidFill>
                                        <a:srgbClr val="9900CC"/>
                                      </a:solidFill>
                                      <a:latin typeface="Cambria Math" panose="02040503050406030204" pitchFamily="18" charset="0"/>
                                    </a:rPr>
                                    <m:t>𝐛</m:t>
                                  </m:r>
                                  <m:r>
                                    <a:rPr lang="fr-CH" sz="1400" b="1">
                                      <a:solidFill>
                                        <a:srgbClr val="9900CC"/>
                                      </a:solidFill>
                                      <a:latin typeface="Cambria Math"/>
                                    </a:rPr>
                                    <m:t>𝟏</m:t>
                                  </m:r>
                                </m:sub>
                                <m:sup>
                                  <m:r>
                                    <a:rPr lang="en-GB" sz="1400" b="1" i="1">
                                      <a:solidFill>
                                        <a:srgbClr val="9900CC"/>
                                      </a:solidFill>
                                      <a:latin typeface="Cambria Math" panose="02040503050406030204" pitchFamily="18" charset="0"/>
                                    </a:rPr>
                                    <m:t>𝟐</m:t>
                                  </m:r>
                                </m:sup>
                              </m:sSubSup>
                            </m:oMath>
                          </a14:m>
                          <a:r>
                            <a:rPr lang="en-GB" sz="1400"/>
                            <a:t>, </a:t>
                          </a:r>
                          <a14:m>
                            <m:oMath xmlns:m="http://schemas.openxmlformats.org/officeDocument/2006/math">
                              <m:sSubSup>
                                <m:sSubSupPr>
                                  <m:ctrlPr>
                                    <a:rPr lang="en-GB" sz="1400" b="1" i="1">
                                      <a:solidFill>
                                        <a:srgbClr val="0070C0"/>
                                      </a:solidFill>
                                      <a:latin typeface="Cambria Math" panose="02040503050406030204" pitchFamily="18" charset="0"/>
                                    </a:rPr>
                                  </m:ctrlPr>
                                </m:sSubSupPr>
                                <m:e>
                                  <m:r>
                                    <a:rPr lang="en-GB" sz="1400" b="1" i="1">
                                      <a:solidFill>
                                        <a:srgbClr val="0070C0"/>
                                      </a:solidFill>
                                      <a:latin typeface="Cambria Math" panose="02040503050406030204" pitchFamily="18" charset="0"/>
                                    </a:rPr>
                                    <m:t>𝝈</m:t>
                                  </m:r>
                                </m:e>
                                <m:sub/>
                                <m:sup>
                                  <m:r>
                                    <a:rPr lang="en-GB" sz="1400" b="1" i="1">
                                      <a:solidFill>
                                        <a:srgbClr val="0070C0"/>
                                      </a:solidFill>
                                      <a:latin typeface="Cambria Math" panose="02040503050406030204" pitchFamily="18" charset="0"/>
                                    </a:rPr>
                                    <m:t>𝟐</m:t>
                                  </m:r>
                                </m:sup>
                              </m:sSubSup>
                            </m:oMath>
                          </a14:m>
                          <a:endParaRPr lang="en-GB" sz="1400" dirty="0">
                            <a:latin typeface="Courier New" panose="02070309020205020404" pitchFamily="49" charset="0"/>
                            <a:cs typeface="Courier New" panose="02070309020205020404" pitchFamily="49" charset="0"/>
                          </a:endParaRPr>
                        </a:p>
                      </a:txBody>
                      <a:tcPr anchor="ctr">
                        <a:lnB w="12700" cap="flat" cmpd="sng" algn="ctr">
                          <a:solidFill>
                            <a:schemeClr val="tx1"/>
                          </a:solidFill>
                          <a:prstDash val="solid"/>
                          <a:round/>
                          <a:headEnd type="none" w="med" len="med"/>
                          <a:tailEnd type="none" w="med" len="med"/>
                        </a:lnB>
                      </a:tcPr>
                    </a:tc>
                    <a:tc>
                      <a:txBody>
                        <a:bodyPr/>
                        <a:lstStyle/>
                        <a:p>
                          <a:pPr algn="r"/>
                          <a:r>
                            <a:rPr lang="en-GB" sz="1400">
                              <a:latin typeface="Calibri Light" panose="020F0302020204030204" pitchFamily="34" charset="0"/>
                              <a:cs typeface="Calibri Light" panose="020F0302020204030204" pitchFamily="34" charset="0"/>
                            </a:rPr>
                            <a:t>552.42</a:t>
                          </a:r>
                        </a:p>
                      </a:txBody>
                      <a:tcPr anchor="ctr">
                        <a:lnB w="12700" cap="flat" cmpd="sng" algn="ctr">
                          <a:solidFill>
                            <a:schemeClr val="tx1"/>
                          </a:solidFill>
                          <a:prstDash val="solid"/>
                          <a:round/>
                          <a:headEnd type="none" w="med" len="med"/>
                          <a:tailEnd type="none" w="med" len="med"/>
                        </a:lnB>
                      </a:tcPr>
                    </a:tc>
                    <a:tc>
                      <a:txBody>
                        <a:bodyPr/>
                        <a:lstStyle/>
                        <a:p>
                          <a:pPr algn="r"/>
                          <a:r>
                            <a:rPr lang="en-GB" sz="1400" dirty="0">
                              <a:latin typeface="Calibri Light" panose="020F0302020204030204" pitchFamily="34" charset="0"/>
                              <a:cs typeface="Calibri Light" panose="020F0302020204030204" pitchFamily="34" charset="0"/>
                            </a:rPr>
                            <a:t>576.96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Choice>
        <mc:Fallback xmlns="">
          <p:graphicFrame>
            <p:nvGraphicFramePr>
              <p:cNvPr id="9" name="Table 8">
                <a:extLst>
                  <a:ext uri="{FF2B5EF4-FFF2-40B4-BE49-F238E27FC236}">
                    <a16:creationId xmlns:a16="http://schemas.microsoft.com/office/drawing/2014/main" id="{E0AEB9E9-DE99-47C1-B24D-D256FDF3FCAE}"/>
                  </a:ext>
                </a:extLst>
              </p:cNvPr>
              <p:cNvGraphicFramePr>
                <a:graphicFrameLocks noGrp="1"/>
              </p:cNvGraphicFramePr>
              <p:nvPr>
                <p:extLst>
                  <p:ext uri="{D42A27DB-BD31-4B8C-83A1-F6EECF244321}">
                    <p14:modId xmlns:p14="http://schemas.microsoft.com/office/powerpoint/2010/main" val="641497110"/>
                  </p:ext>
                </p:extLst>
              </p:nvPr>
            </p:nvGraphicFramePr>
            <p:xfrm>
              <a:off x="1132574" y="3933057"/>
              <a:ext cx="9312315" cy="2304255"/>
            </p:xfrm>
            <a:graphic>
              <a:graphicData uri="http://schemas.openxmlformats.org/drawingml/2006/table">
                <a:tbl>
                  <a:tblPr firstRow="1" bandRow="1">
                    <a:tableStyleId>{2D5ABB26-0587-4C30-8999-92F81FD0307C}</a:tableStyleId>
                  </a:tblPr>
                  <a:tblGrid>
                    <a:gridCol w="3103945">
                      <a:extLst>
                        <a:ext uri="{9D8B030D-6E8A-4147-A177-3AD203B41FA5}">
                          <a16:colId xmlns:a16="http://schemas.microsoft.com/office/drawing/2014/main" val="20000"/>
                        </a:ext>
                      </a:extLst>
                    </a:gridCol>
                    <a:gridCol w="2464370">
                      <a:extLst>
                        <a:ext uri="{9D8B030D-6E8A-4147-A177-3AD203B41FA5}">
                          <a16:colId xmlns:a16="http://schemas.microsoft.com/office/drawing/2014/main" val="4273960190"/>
                        </a:ext>
                      </a:extLst>
                    </a:gridCol>
                    <a:gridCol w="2016000">
                      <a:extLst>
                        <a:ext uri="{9D8B030D-6E8A-4147-A177-3AD203B41FA5}">
                          <a16:colId xmlns:a16="http://schemas.microsoft.com/office/drawing/2014/main" val="3952766237"/>
                        </a:ext>
                      </a:extLst>
                    </a:gridCol>
                    <a:gridCol w="864000">
                      <a:extLst>
                        <a:ext uri="{9D8B030D-6E8A-4147-A177-3AD203B41FA5}">
                          <a16:colId xmlns:a16="http://schemas.microsoft.com/office/drawing/2014/main" val="20001"/>
                        </a:ext>
                      </a:extLst>
                    </a:gridCol>
                    <a:gridCol w="864000">
                      <a:extLst>
                        <a:ext uri="{9D8B030D-6E8A-4147-A177-3AD203B41FA5}">
                          <a16:colId xmlns:a16="http://schemas.microsoft.com/office/drawing/2014/main" val="20002"/>
                        </a:ext>
                      </a:extLst>
                    </a:gridCol>
                  </a:tblGrid>
                  <a:tr h="460851">
                    <a:tc>
                      <a:txBody>
                        <a:bodyPr/>
                        <a:lstStyle/>
                        <a:p>
                          <a:r>
                            <a:rPr lang="en-GB" sz="1400" b="1">
                              <a:latin typeface="Calibri Light" panose="020F0302020204030204" pitchFamily="34" charset="0"/>
                              <a:cs typeface="Calibri Light" panose="020F0302020204030204" pitchFamily="34" charset="0"/>
                            </a:rPr>
                            <a:t>Random effects structure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400" b="1" dirty="0">
                              <a:latin typeface="Calibri Light" panose="020F0302020204030204" pitchFamily="34" charset="0"/>
                              <a:cs typeface="Calibri Light" panose="020F0302020204030204" pitchFamily="34" charset="0"/>
                            </a:rPr>
                            <a:t>R syntax</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a:latin typeface="Calibri Light" panose="020F0302020204030204" pitchFamily="34" charset="0"/>
                              <a:cs typeface="Calibri Light" panose="020F0302020204030204" pitchFamily="34" charset="0"/>
                            </a:rPr>
                            <a:t>Parameters</a:t>
                          </a:r>
                          <a:endParaRPr lang="en-GB" sz="1400" b="1" dirty="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400" b="1" i="0" dirty="0">
                              <a:latin typeface="Calibri Light" panose="020F0302020204030204" pitchFamily="34" charset="0"/>
                              <a:cs typeface="Calibri Light" panose="020F0302020204030204" pitchFamily="34" charset="0"/>
                            </a:rPr>
                            <a:t>AIC</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en-GB" sz="1400" b="1" i="0" dirty="0">
                              <a:latin typeface="Calibri Light" panose="020F0302020204030204" pitchFamily="34" charset="0"/>
                              <a:cs typeface="Calibri Light" panose="020F0302020204030204" pitchFamily="34" charset="0"/>
                            </a:rPr>
                            <a:t>BIC</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460851">
                    <a:tc>
                      <a:txBody>
                        <a:bodyPr/>
                        <a:lstStyle/>
                        <a:p>
                          <a:r>
                            <a:rPr lang="en-GB" sz="1200">
                              <a:latin typeface="Calibri Light" panose="020F0302020204030204" pitchFamily="34" charset="0"/>
                              <a:cs typeface="Calibri Light" panose="020F0302020204030204" pitchFamily="34" charset="0"/>
                            </a:rPr>
                            <a:t>Random intercept</a:t>
                          </a:r>
                        </a:p>
                      </a:txBody>
                      <a:tcPr anchor="ctr">
                        <a:lnT w="12700" cap="flat" cmpd="sng" algn="ctr">
                          <a:solidFill>
                            <a:schemeClr val="tx1"/>
                          </a:solidFill>
                          <a:prstDash val="solid"/>
                          <a:round/>
                          <a:headEnd type="none" w="med" len="med"/>
                          <a:tailEnd type="none" w="med" len="med"/>
                        </a:lnT>
                      </a:tcPr>
                    </a:tc>
                    <a:tc>
                      <a:txBody>
                        <a:bodyPr/>
                        <a:lstStyle/>
                        <a:p>
                          <a:r>
                            <a:rPr lang="en-GB" sz="1200" dirty="0">
                              <a:latin typeface="Courier New" panose="02070309020205020404" pitchFamily="49" charset="0"/>
                              <a:cs typeface="Courier New" panose="02070309020205020404" pitchFamily="49" charset="0"/>
                            </a:rPr>
                            <a:t>(1|Subject)</a:t>
                          </a:r>
                        </a:p>
                      </a:txBody>
                      <a:tcPr anchor="ctr">
                        <a:lnT w="12700" cap="flat" cmpd="sng" algn="ctr">
                          <a:solidFill>
                            <a:schemeClr val="tx1"/>
                          </a:solidFill>
                          <a:prstDash val="solid"/>
                          <a:round/>
                          <a:headEnd type="none" w="med" len="med"/>
                          <a:tailEnd type="none" w="med" len="med"/>
                        </a:lnT>
                      </a:tcPr>
                    </a:tc>
                    <a:tc>
                      <a:txBody>
                        <a:bodyPr/>
                        <a:lstStyle/>
                        <a:p>
                          <a:endParaRPr lang="en-US"/>
                        </a:p>
                      </a:txBody>
                      <a:tcPr anchor="ctr">
                        <a:lnT w="12700" cap="flat" cmpd="sng" algn="ctr">
                          <a:solidFill>
                            <a:schemeClr val="tx1"/>
                          </a:solidFill>
                          <a:prstDash val="solid"/>
                          <a:round/>
                          <a:headEnd type="none" w="med" len="med"/>
                          <a:tailEnd type="none" w="med" len="med"/>
                        </a:lnT>
                        <a:blipFill>
                          <a:blip r:embed="rId3"/>
                          <a:stretch>
                            <a:fillRect l="-276133" t="-101316" r="-86103" b="-300000"/>
                          </a:stretch>
                        </a:blipFill>
                      </a:tcPr>
                    </a:tc>
                    <a:tc>
                      <a:txBody>
                        <a:bodyPr/>
                        <a:lstStyle/>
                        <a:p>
                          <a:pPr algn="r"/>
                          <a:r>
                            <a:rPr lang="en-GB" sz="1400" b="1" u="sng">
                              <a:solidFill>
                                <a:srgbClr val="00B050"/>
                              </a:solidFill>
                              <a:latin typeface="Calibri Light" panose="020F0302020204030204" pitchFamily="34" charset="0"/>
                              <a:cs typeface="Calibri Light" panose="020F0302020204030204" pitchFamily="34" charset="0"/>
                            </a:rPr>
                            <a:t>550.42</a:t>
                          </a:r>
                        </a:p>
                      </a:txBody>
                      <a:tcPr anchor="ctr">
                        <a:lnT w="12700" cap="flat" cmpd="sng" algn="ctr">
                          <a:solidFill>
                            <a:schemeClr val="tx1"/>
                          </a:solidFill>
                          <a:prstDash val="solid"/>
                          <a:round/>
                          <a:headEnd type="none" w="med" len="med"/>
                          <a:tailEnd type="none" w="med" len="med"/>
                        </a:lnT>
                        <a:noFill/>
                      </a:tcPr>
                    </a:tc>
                    <a:tc>
                      <a:txBody>
                        <a:bodyPr/>
                        <a:lstStyle/>
                        <a:p>
                          <a:pPr algn="r"/>
                          <a:r>
                            <a:rPr lang="en-GB" sz="1400" b="1" u="sng">
                              <a:solidFill>
                                <a:srgbClr val="00B050"/>
                              </a:solidFill>
                              <a:latin typeface="Calibri Light" panose="020F0302020204030204" pitchFamily="34" charset="0"/>
                              <a:cs typeface="Calibri Light" panose="020F0302020204030204" pitchFamily="34" charset="0"/>
                            </a:rPr>
                            <a:t>570.05</a:t>
                          </a:r>
                        </a:p>
                      </a:txBody>
                      <a:tcPr anchor="ctr">
                        <a:lnT w="1270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10001"/>
                      </a:ext>
                    </a:extLst>
                  </a:tr>
                  <a:tr h="460851">
                    <a:tc>
                      <a:txBody>
                        <a:bodyPr/>
                        <a:lstStyle/>
                        <a:p>
                          <a:r>
                            <a:rPr lang="en-GB" sz="1200">
                              <a:latin typeface="Calibri Light" panose="020F0302020204030204" pitchFamily="34" charset="0"/>
                              <a:cs typeface="Calibri Light" panose="020F0302020204030204" pitchFamily="34" charset="0"/>
                            </a:rPr>
                            <a:t>Random intercept and slope</a:t>
                          </a:r>
                        </a:p>
                      </a:txBody>
                      <a:tcPr anchor="ctr">
                        <a:lnB w="12700" cap="flat" cmpd="sng" algn="ctr">
                          <a:solidFill>
                            <a:schemeClr val="bg1">
                              <a:lumMod val="50000"/>
                            </a:schemeClr>
                          </a:solidFill>
                          <a:prstDash val="sysDot"/>
                          <a:round/>
                          <a:headEnd type="none" w="med" len="med"/>
                          <a:tailEnd type="none" w="med" len="med"/>
                        </a:lnB>
                      </a:tcPr>
                    </a:tc>
                    <a:tc>
                      <a:txBody>
                        <a:bodyPr/>
                        <a:lstStyle/>
                        <a:p>
                          <a:r>
                            <a:rPr lang="en-GB" sz="1200" dirty="0">
                              <a:latin typeface="Courier New" panose="02070309020205020404" pitchFamily="49" charset="0"/>
                              <a:cs typeface="Courier New" panose="02070309020205020404" pitchFamily="49" charset="0"/>
                            </a:rPr>
                            <a:t>(1+Deprivation|Subject)</a:t>
                          </a:r>
                        </a:p>
                      </a:txBody>
                      <a:tcPr anchor="ctr">
                        <a:lnB w="12700" cap="flat" cmpd="sng" algn="ctr">
                          <a:solidFill>
                            <a:schemeClr val="bg1">
                              <a:lumMod val="50000"/>
                            </a:schemeClr>
                          </a:solidFill>
                          <a:prstDash val="sysDot"/>
                          <a:round/>
                          <a:headEnd type="none" w="med" len="med"/>
                          <a:tailEnd type="none" w="med" len="med"/>
                        </a:lnB>
                      </a:tcPr>
                    </a:tc>
                    <a:tc>
                      <a:txBody>
                        <a:bodyPr/>
                        <a:lstStyle/>
                        <a:p>
                          <a:endParaRPr lang="en-US"/>
                        </a:p>
                      </a:txBody>
                      <a:tcPr anchor="ctr">
                        <a:lnB w="12700" cap="flat" cmpd="sng" algn="ctr">
                          <a:solidFill>
                            <a:schemeClr val="bg1">
                              <a:lumMod val="50000"/>
                            </a:schemeClr>
                          </a:solidFill>
                          <a:prstDash val="sysDot"/>
                          <a:round/>
                          <a:headEnd type="none" w="med" len="med"/>
                          <a:tailEnd type="none" w="med" len="med"/>
                        </a:lnB>
                        <a:blipFill>
                          <a:blip r:embed="rId3"/>
                          <a:stretch>
                            <a:fillRect l="-276133" t="-204000" r="-86103" b="-204000"/>
                          </a:stretch>
                        </a:blipFill>
                      </a:tcPr>
                    </a:tc>
                    <a:tc>
                      <a:txBody>
                        <a:bodyPr/>
                        <a:lstStyle/>
                        <a:p>
                          <a:pPr algn="r"/>
                          <a:r>
                            <a:rPr lang="en-GB" sz="1400" dirty="0">
                              <a:latin typeface="Calibri Light" panose="020F0302020204030204" pitchFamily="34" charset="0"/>
                              <a:cs typeface="Calibri Light" panose="020F0302020204030204" pitchFamily="34" charset="0"/>
                            </a:rPr>
                            <a:t>554.33</a:t>
                          </a:r>
                        </a:p>
                      </a:txBody>
                      <a:tcPr anchor="ctr">
                        <a:lnB w="12700" cap="flat" cmpd="sng" algn="ctr">
                          <a:solidFill>
                            <a:schemeClr val="bg1">
                              <a:lumMod val="50000"/>
                            </a:schemeClr>
                          </a:solidFill>
                          <a:prstDash val="sysDot"/>
                          <a:round/>
                          <a:headEnd type="none" w="med" len="med"/>
                          <a:tailEnd type="none" w="med" len="med"/>
                        </a:lnB>
                      </a:tcPr>
                    </a:tc>
                    <a:tc>
                      <a:txBody>
                        <a:bodyPr/>
                        <a:lstStyle/>
                        <a:p>
                          <a:pPr algn="r"/>
                          <a:r>
                            <a:rPr lang="en-GB" sz="1400">
                              <a:latin typeface="Calibri Light" panose="020F0302020204030204" pitchFamily="34" charset="0"/>
                              <a:cs typeface="Calibri Light" panose="020F0302020204030204" pitchFamily="34" charset="0"/>
                            </a:rPr>
                            <a:t>583.78</a:t>
                          </a:r>
                        </a:p>
                      </a:txBody>
                      <a:tcPr anchor="ctr">
                        <a:lnB w="12700" cap="flat" cmpd="sng" algn="ctr">
                          <a:solidFill>
                            <a:schemeClr val="bg1">
                              <a:lumMod val="50000"/>
                            </a:schemeClr>
                          </a:solidFill>
                          <a:prstDash val="sysDot"/>
                          <a:round/>
                          <a:headEnd type="none" w="med" len="med"/>
                          <a:tailEnd type="none" w="med" len="med"/>
                        </a:lnB>
                      </a:tcPr>
                    </a:tc>
                    <a:extLst>
                      <a:ext uri="{0D108BD9-81ED-4DB2-BD59-A6C34878D82A}">
                        <a16:rowId xmlns:a16="http://schemas.microsoft.com/office/drawing/2014/main" val="10002"/>
                      </a:ext>
                    </a:extLst>
                  </a:tr>
                  <a:tr h="460851">
                    <a:tc>
                      <a:txBody>
                        <a:bodyPr/>
                        <a:lstStyle/>
                        <a:p>
                          <a:r>
                            <a:rPr lang="en-GB" sz="1200" dirty="0">
                              <a:latin typeface="Calibri Light" panose="020F0302020204030204" pitchFamily="34" charset="0"/>
                              <a:cs typeface="Calibri Light" panose="020F0302020204030204" pitchFamily="34" charset="0"/>
                            </a:rPr>
                            <a:t>Random slope without random intercept</a:t>
                          </a:r>
                        </a:p>
                      </a:txBody>
                      <a:tcPr anchor="ctr">
                        <a:lnT w="12700" cap="flat" cmpd="sng" algn="ctr">
                          <a:solidFill>
                            <a:schemeClr val="bg1">
                              <a:lumMod val="50000"/>
                            </a:schemeClr>
                          </a:solidFill>
                          <a:prstDash val="sysDot"/>
                          <a:round/>
                          <a:headEnd type="none" w="med" len="med"/>
                          <a:tailEnd type="none" w="med" len="med"/>
                        </a:lnT>
                      </a:tcPr>
                    </a:tc>
                    <a:tc>
                      <a:txBody>
                        <a:bodyPr/>
                        <a:lstStyle/>
                        <a:p>
                          <a:r>
                            <a:rPr lang="en-GB" sz="1200" dirty="0">
                              <a:latin typeface="Courier New" panose="02070309020205020404" pitchFamily="49" charset="0"/>
                              <a:cs typeface="Courier New" panose="02070309020205020404" pitchFamily="49" charset="0"/>
                            </a:rPr>
                            <a:t>(0+Deprivation|Subject)</a:t>
                          </a:r>
                        </a:p>
                      </a:txBody>
                      <a:tcPr anchor="ctr">
                        <a:lnT w="12700" cap="flat" cmpd="sng" algn="ctr">
                          <a:solidFill>
                            <a:schemeClr val="bg1">
                              <a:lumMod val="50000"/>
                            </a:schemeClr>
                          </a:solidFill>
                          <a:prstDash val="sysDot"/>
                          <a:round/>
                          <a:headEnd type="none" w="med" len="med"/>
                          <a:tailEnd type="none" w="med" len="med"/>
                        </a:lnT>
                      </a:tcPr>
                    </a:tc>
                    <a:tc>
                      <a:txBody>
                        <a:bodyPr/>
                        <a:lstStyle/>
                        <a:p>
                          <a:endParaRPr lang="en-US"/>
                        </a:p>
                      </a:txBody>
                      <a:tcPr anchor="ctr">
                        <a:lnT w="12700" cap="flat" cmpd="sng" algn="ctr">
                          <a:solidFill>
                            <a:schemeClr val="bg1">
                              <a:lumMod val="50000"/>
                            </a:schemeClr>
                          </a:solidFill>
                          <a:prstDash val="sysDot"/>
                          <a:round/>
                          <a:headEnd type="none" w="med" len="med"/>
                          <a:tailEnd type="none" w="med" len="med"/>
                        </a:lnT>
                        <a:blipFill>
                          <a:blip r:embed="rId3"/>
                          <a:stretch>
                            <a:fillRect l="-276133" t="-300000" r="-86103" b="-101316"/>
                          </a:stretch>
                        </a:blipFill>
                      </a:tcPr>
                    </a:tc>
                    <a:tc>
                      <a:txBody>
                        <a:bodyPr/>
                        <a:lstStyle/>
                        <a:p>
                          <a:pPr algn="r"/>
                          <a:r>
                            <a:rPr lang="en-GB" sz="1400">
                              <a:latin typeface="Calibri Light" panose="020F0302020204030204" pitchFamily="34" charset="0"/>
                              <a:cs typeface="Calibri Light" panose="020F0302020204030204" pitchFamily="34" charset="0"/>
                            </a:rPr>
                            <a:t>1090.64</a:t>
                          </a:r>
                        </a:p>
                      </a:txBody>
                      <a:tcPr anchor="ctr">
                        <a:lnT w="12700" cap="flat" cmpd="sng" algn="ctr">
                          <a:solidFill>
                            <a:schemeClr val="bg1">
                              <a:lumMod val="50000"/>
                            </a:schemeClr>
                          </a:solidFill>
                          <a:prstDash val="sysDot"/>
                          <a:round/>
                          <a:headEnd type="none" w="med" len="med"/>
                          <a:tailEnd type="none" w="med" len="med"/>
                        </a:lnT>
                      </a:tcPr>
                    </a:tc>
                    <a:tc>
                      <a:txBody>
                        <a:bodyPr/>
                        <a:lstStyle/>
                        <a:p>
                          <a:pPr algn="r"/>
                          <a:r>
                            <a:rPr lang="en-GB" sz="1400">
                              <a:latin typeface="Calibri Light" panose="020F0302020204030204" pitchFamily="34" charset="0"/>
                              <a:cs typeface="Calibri Light" panose="020F0302020204030204" pitchFamily="34" charset="0"/>
                            </a:rPr>
                            <a:t>1110.27</a:t>
                          </a:r>
                        </a:p>
                      </a:txBody>
                      <a:tcPr anchor="ctr">
                        <a:lnT w="12700" cap="flat" cmpd="sng" algn="ctr">
                          <a:solidFill>
                            <a:schemeClr val="bg1">
                              <a:lumMod val="50000"/>
                            </a:schemeClr>
                          </a:solidFill>
                          <a:prstDash val="sysDot"/>
                          <a:round/>
                          <a:headEnd type="none" w="med" len="med"/>
                          <a:tailEnd type="none" w="med" len="med"/>
                        </a:lnT>
                      </a:tcPr>
                    </a:tc>
                    <a:extLst>
                      <a:ext uri="{0D108BD9-81ED-4DB2-BD59-A6C34878D82A}">
                        <a16:rowId xmlns:a16="http://schemas.microsoft.com/office/drawing/2014/main" val="10003"/>
                      </a:ext>
                    </a:extLst>
                  </a:tr>
                  <a:tr h="460851">
                    <a:tc>
                      <a:txBody>
                        <a:bodyPr/>
                        <a:lstStyle/>
                        <a:p>
                          <a:r>
                            <a:rPr lang="en-GB" sz="1200" dirty="0">
                              <a:latin typeface="Calibri Light" panose="020F0302020204030204" pitchFamily="34" charset="0"/>
                              <a:cs typeface="Calibri Light" panose="020F0302020204030204" pitchFamily="34" charset="0"/>
                            </a:rPr>
                            <a:t>Uncorrelated random intercept/slope</a:t>
                          </a:r>
                        </a:p>
                      </a:txBody>
                      <a:tcPr anchor="ctr">
                        <a:lnB w="12700" cap="flat" cmpd="sng" algn="ctr">
                          <a:solidFill>
                            <a:schemeClr val="tx1"/>
                          </a:solidFill>
                          <a:prstDash val="solid"/>
                          <a:round/>
                          <a:headEnd type="none" w="med" len="med"/>
                          <a:tailEnd type="none" w="med" len="med"/>
                        </a:lnB>
                      </a:tcPr>
                    </a:tc>
                    <a:tc>
                      <a:txBody>
                        <a:bodyPr/>
                        <a:lstStyle/>
                        <a:p>
                          <a:r>
                            <a:rPr lang="en-GB" sz="1200" dirty="0">
                              <a:latin typeface="Courier New" panose="02070309020205020404" pitchFamily="49" charset="0"/>
                              <a:cs typeface="Courier New" panose="02070309020205020404" pitchFamily="49" charset="0"/>
                            </a:rPr>
                            <a:t>(1+Deprivation||Subject)</a:t>
                          </a:r>
                        </a:p>
                      </a:txBody>
                      <a:tcPr anchor="ctr">
                        <a:lnB w="12700" cap="flat" cmpd="sng" algn="ctr">
                          <a:solidFill>
                            <a:schemeClr val="tx1"/>
                          </a:solidFill>
                          <a:prstDash val="solid"/>
                          <a:round/>
                          <a:headEnd type="none" w="med" len="med"/>
                          <a:tailEnd type="none" w="med" len="med"/>
                        </a:lnB>
                      </a:tcPr>
                    </a:tc>
                    <a:tc>
                      <a:txBody>
                        <a:bodyPr/>
                        <a:lstStyle/>
                        <a:p>
                          <a:endParaRPr lang="en-US"/>
                        </a:p>
                      </a:txBody>
                      <a:tcPr anchor="ctr">
                        <a:lnB w="12700" cap="flat" cmpd="sng" algn="ctr">
                          <a:solidFill>
                            <a:schemeClr val="tx1"/>
                          </a:solidFill>
                          <a:prstDash val="solid"/>
                          <a:round/>
                          <a:headEnd type="none" w="med" len="med"/>
                          <a:tailEnd type="none" w="med" len="med"/>
                        </a:lnB>
                        <a:blipFill>
                          <a:blip r:embed="rId3"/>
                          <a:stretch>
                            <a:fillRect l="-276133" t="-400000" r="-86103" b="-1316"/>
                          </a:stretch>
                        </a:blipFill>
                      </a:tcPr>
                    </a:tc>
                    <a:tc>
                      <a:txBody>
                        <a:bodyPr/>
                        <a:lstStyle/>
                        <a:p>
                          <a:pPr algn="r"/>
                          <a:r>
                            <a:rPr lang="en-GB" sz="1400">
                              <a:latin typeface="Calibri Light" panose="020F0302020204030204" pitchFamily="34" charset="0"/>
                              <a:cs typeface="Calibri Light" panose="020F0302020204030204" pitchFamily="34" charset="0"/>
                            </a:rPr>
                            <a:t>552.42</a:t>
                          </a:r>
                        </a:p>
                      </a:txBody>
                      <a:tcPr anchor="ctr">
                        <a:lnB w="12700" cap="flat" cmpd="sng" algn="ctr">
                          <a:solidFill>
                            <a:schemeClr val="tx1"/>
                          </a:solidFill>
                          <a:prstDash val="solid"/>
                          <a:round/>
                          <a:headEnd type="none" w="med" len="med"/>
                          <a:tailEnd type="none" w="med" len="med"/>
                        </a:lnB>
                      </a:tcPr>
                    </a:tc>
                    <a:tc>
                      <a:txBody>
                        <a:bodyPr/>
                        <a:lstStyle/>
                        <a:p>
                          <a:pPr algn="r"/>
                          <a:r>
                            <a:rPr lang="en-GB" sz="1400" dirty="0">
                              <a:latin typeface="Calibri Light" panose="020F0302020204030204" pitchFamily="34" charset="0"/>
                              <a:cs typeface="Calibri Light" panose="020F0302020204030204" pitchFamily="34" charset="0"/>
                            </a:rPr>
                            <a:t>576.96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mc:Fallback>
      </mc:AlternateContent>
      <p:sp>
        <p:nvSpPr>
          <p:cNvPr id="4" name="Right Brace 3">
            <a:extLst>
              <a:ext uri="{FF2B5EF4-FFF2-40B4-BE49-F238E27FC236}">
                <a16:creationId xmlns:a16="http://schemas.microsoft.com/office/drawing/2014/main" id="{7CB83367-B817-4A62-ABA1-CE1E309576F3}"/>
              </a:ext>
            </a:extLst>
          </p:cNvPr>
          <p:cNvSpPr/>
          <p:nvPr/>
        </p:nvSpPr>
        <p:spPr>
          <a:xfrm>
            <a:off x="10565621" y="5301208"/>
            <a:ext cx="159509" cy="936104"/>
          </a:xfrm>
          <a:prstGeom prst="rightBrace">
            <a:avLst>
              <a:gd name="adj1" fmla="val 41556"/>
              <a:gd name="adj2" fmla="val 50000"/>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TextBox 9">
            <a:extLst>
              <a:ext uri="{FF2B5EF4-FFF2-40B4-BE49-F238E27FC236}">
                <a16:creationId xmlns:a16="http://schemas.microsoft.com/office/drawing/2014/main" id="{83E32EC9-323F-42B3-A056-46301998886C}"/>
              </a:ext>
            </a:extLst>
          </p:cNvPr>
          <p:cNvSpPr txBox="1"/>
          <p:nvPr/>
        </p:nvSpPr>
        <p:spPr>
          <a:xfrm>
            <a:off x="10819431" y="5599983"/>
            <a:ext cx="893193" cy="338554"/>
          </a:xfrm>
          <a:prstGeom prst="rect">
            <a:avLst/>
          </a:prstGeom>
          <a:noFill/>
        </p:spPr>
        <p:txBody>
          <a:bodyPr wrap="none" rtlCol="0">
            <a:spAutoFit/>
          </a:bodyPr>
          <a:lstStyle/>
          <a:p>
            <a:r>
              <a:rPr lang="en-GB" sz="1600">
                <a:solidFill>
                  <a:srgbClr val="FF0000"/>
                </a:solidFill>
                <a:latin typeface="Calibri Light" panose="020F0302020204030204" pitchFamily="34" charset="0"/>
                <a:cs typeface="Calibri Light" panose="020F0302020204030204" pitchFamily="34" charset="0"/>
              </a:rPr>
              <a:t>Caution!</a:t>
            </a:r>
            <a:endParaRPr lang="en-GB" sz="1600" dirty="0">
              <a:solidFill>
                <a:srgbClr val="FF0000"/>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986487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Let us backtrack for a moment</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4" name="Content Placeholder 3">
            <a:extLst>
              <a:ext uri="{FF2B5EF4-FFF2-40B4-BE49-F238E27FC236}">
                <a16:creationId xmlns:a16="http://schemas.microsoft.com/office/drawing/2014/main" id="{B5222A10-444B-4161-B79E-189A2BD86F59}"/>
              </a:ext>
            </a:extLst>
          </p:cNvPr>
          <p:cNvGraphicFramePr>
            <a:graphicFrameLocks/>
          </p:cNvGraphicFramePr>
          <p:nvPr>
            <p:extLst>
              <p:ext uri="{D42A27DB-BD31-4B8C-83A1-F6EECF244321}">
                <p14:modId xmlns:p14="http://schemas.microsoft.com/office/powerpoint/2010/main" val="3277440365"/>
              </p:ext>
            </p:extLst>
          </p:nvPr>
        </p:nvGraphicFramePr>
        <p:xfrm>
          <a:off x="3143672" y="1867674"/>
          <a:ext cx="5688636" cy="4009598"/>
        </p:xfrm>
        <a:graphic>
          <a:graphicData uri="http://schemas.openxmlformats.org/drawingml/2006/table">
            <a:tbl>
              <a:tblPr firstRow="1" bandRow="1">
                <a:tableStyleId>{2D5ABB26-0587-4C30-8999-92F81FD0307C}</a:tableStyleId>
              </a:tblPr>
              <a:tblGrid>
                <a:gridCol w="474053">
                  <a:extLst>
                    <a:ext uri="{9D8B030D-6E8A-4147-A177-3AD203B41FA5}">
                      <a16:colId xmlns:a16="http://schemas.microsoft.com/office/drawing/2014/main" val="20000"/>
                    </a:ext>
                  </a:extLst>
                </a:gridCol>
                <a:gridCol w="474053">
                  <a:extLst>
                    <a:ext uri="{9D8B030D-6E8A-4147-A177-3AD203B41FA5}">
                      <a16:colId xmlns:a16="http://schemas.microsoft.com/office/drawing/2014/main" val="20001"/>
                    </a:ext>
                  </a:extLst>
                </a:gridCol>
                <a:gridCol w="474053">
                  <a:extLst>
                    <a:ext uri="{9D8B030D-6E8A-4147-A177-3AD203B41FA5}">
                      <a16:colId xmlns:a16="http://schemas.microsoft.com/office/drawing/2014/main" val="20002"/>
                    </a:ext>
                  </a:extLst>
                </a:gridCol>
                <a:gridCol w="474053">
                  <a:extLst>
                    <a:ext uri="{9D8B030D-6E8A-4147-A177-3AD203B41FA5}">
                      <a16:colId xmlns:a16="http://schemas.microsoft.com/office/drawing/2014/main" val="20003"/>
                    </a:ext>
                  </a:extLst>
                </a:gridCol>
                <a:gridCol w="474053">
                  <a:extLst>
                    <a:ext uri="{9D8B030D-6E8A-4147-A177-3AD203B41FA5}">
                      <a16:colId xmlns:a16="http://schemas.microsoft.com/office/drawing/2014/main" val="20004"/>
                    </a:ext>
                  </a:extLst>
                </a:gridCol>
                <a:gridCol w="474053">
                  <a:extLst>
                    <a:ext uri="{9D8B030D-6E8A-4147-A177-3AD203B41FA5}">
                      <a16:colId xmlns:a16="http://schemas.microsoft.com/office/drawing/2014/main" val="20005"/>
                    </a:ext>
                  </a:extLst>
                </a:gridCol>
                <a:gridCol w="474053">
                  <a:extLst>
                    <a:ext uri="{9D8B030D-6E8A-4147-A177-3AD203B41FA5}">
                      <a16:colId xmlns:a16="http://schemas.microsoft.com/office/drawing/2014/main" val="20006"/>
                    </a:ext>
                  </a:extLst>
                </a:gridCol>
                <a:gridCol w="474053">
                  <a:extLst>
                    <a:ext uri="{9D8B030D-6E8A-4147-A177-3AD203B41FA5}">
                      <a16:colId xmlns:a16="http://schemas.microsoft.com/office/drawing/2014/main" val="20007"/>
                    </a:ext>
                  </a:extLst>
                </a:gridCol>
                <a:gridCol w="474053">
                  <a:extLst>
                    <a:ext uri="{9D8B030D-6E8A-4147-A177-3AD203B41FA5}">
                      <a16:colId xmlns:a16="http://schemas.microsoft.com/office/drawing/2014/main" val="20008"/>
                    </a:ext>
                  </a:extLst>
                </a:gridCol>
                <a:gridCol w="474053">
                  <a:extLst>
                    <a:ext uri="{9D8B030D-6E8A-4147-A177-3AD203B41FA5}">
                      <a16:colId xmlns:a16="http://schemas.microsoft.com/office/drawing/2014/main" val="20009"/>
                    </a:ext>
                  </a:extLst>
                </a:gridCol>
                <a:gridCol w="474053">
                  <a:extLst>
                    <a:ext uri="{9D8B030D-6E8A-4147-A177-3AD203B41FA5}">
                      <a16:colId xmlns:a16="http://schemas.microsoft.com/office/drawing/2014/main" val="20010"/>
                    </a:ext>
                  </a:extLst>
                </a:gridCol>
                <a:gridCol w="474053">
                  <a:extLst>
                    <a:ext uri="{9D8B030D-6E8A-4147-A177-3AD203B41FA5}">
                      <a16:colId xmlns:a16="http://schemas.microsoft.com/office/drawing/2014/main" val="20011"/>
                    </a:ext>
                  </a:extLst>
                </a:gridCol>
              </a:tblGrid>
              <a:tr h="328399">
                <a:tc>
                  <a:txBody>
                    <a:bodyPr/>
                    <a:lstStyle/>
                    <a:p>
                      <a:pPr algn="ctr"/>
                      <a:r>
                        <a:rPr lang="en-US" sz="1400" b="1">
                          <a:latin typeface="Times New Roman" panose="02020603050405020304" pitchFamily="18" charset="0"/>
                          <a:cs typeface="Times New Roman" panose="02020603050405020304" pitchFamily="18" charset="0"/>
                        </a:rPr>
                        <a:t>ε</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algn="ctr"/>
                      <a:r>
                        <a:rPr lang="nl-BE" sz="1400" b="1" i="0">
                          <a:latin typeface="Times New Roman" panose="02020603050405020304" pitchFamily="18" charset="0"/>
                          <a:cs typeface="Times New Roman" panose="02020603050405020304" pitchFamily="18" charset="0"/>
                        </a:rPr>
                        <a:t>1</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algn="ctr"/>
                      <a:r>
                        <a:rPr lang="nl-BE" sz="1400" b="1" i="0">
                          <a:latin typeface="Times New Roman" panose="02020603050405020304" pitchFamily="18" charset="0"/>
                          <a:cs typeface="Times New Roman" panose="02020603050405020304" pitchFamily="18" charset="0"/>
                        </a:rPr>
                        <a:t>2</a:t>
                      </a:r>
                      <a:endParaRPr lang="nl-BE" sz="1400" b="1" i="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ysDot"/>
                      <a:round/>
                      <a:headEnd type="none" w="med" len="med"/>
                      <a:tailEnd type="none" w="med" len="med"/>
                    </a:lnB>
                  </a:tcPr>
                </a:tc>
                <a:tc>
                  <a:txBody>
                    <a:bodyPr/>
                    <a:lstStyle/>
                    <a:p>
                      <a:pPr algn="ctr"/>
                      <a:r>
                        <a:rPr lang="nl-BE" sz="1400" b="1" i="0">
                          <a:latin typeface="Times New Roman" panose="02020603050405020304" pitchFamily="18" charset="0"/>
                          <a:cs typeface="Times New Roman" panose="02020603050405020304" pitchFamily="18" charset="0"/>
                        </a:rPr>
                        <a:t>3</a:t>
                      </a:r>
                      <a:endParaRPr lang="nl-BE" sz="1400" b="1" i="0" dirty="0">
                        <a:latin typeface="Times New Roman" panose="02020603050405020304" pitchFamily="18" charset="0"/>
                        <a:cs typeface="Times New Roman" panose="02020603050405020304" pitchFamily="18" charset="0"/>
                      </a:endParaRPr>
                    </a:p>
                  </a:txBody>
                  <a:tcPr>
                    <a:lnB w="12700" cap="flat" cmpd="sng" algn="ctr">
                      <a:solidFill>
                        <a:schemeClr val="tx1"/>
                      </a:solidFill>
                      <a:prstDash val="sysDot"/>
                      <a:round/>
                      <a:headEnd type="none" w="med" len="med"/>
                      <a:tailEnd type="none" w="med" len="med"/>
                    </a:lnB>
                  </a:tcPr>
                </a:tc>
                <a:tc>
                  <a:txBody>
                    <a:bodyPr/>
                    <a:lstStyle/>
                    <a:p>
                      <a:pPr algn="ctr"/>
                      <a:r>
                        <a:rPr lang="nl-BE" sz="1400" b="1" i="0">
                          <a:latin typeface="Times New Roman" panose="02020603050405020304" pitchFamily="18" charset="0"/>
                          <a:cs typeface="Times New Roman" panose="02020603050405020304" pitchFamily="18" charset="0"/>
                        </a:rPr>
                        <a:t>4</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5</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6</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7</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8</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9</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a:t>
                      </a:r>
                      <a:endParaRPr lang="nl-BE" sz="1400" b="1" i="0" dirty="0">
                        <a:latin typeface="Times New Roman" panose="02020603050405020304" pitchFamily="18" charset="0"/>
                        <a:cs typeface="Times New Roman" panose="02020603050405020304" pitchFamily="18" charset="0"/>
                      </a:endParaRPr>
                    </a:p>
                  </a:txBody>
                  <a:tcPr/>
                </a:tc>
                <a:tc>
                  <a:txBody>
                    <a:bodyPr/>
                    <a:lstStyle/>
                    <a:p>
                      <a:pPr algn="ctr"/>
                      <a:r>
                        <a:rPr lang="nl-BE" sz="1400" b="1" i="0">
                          <a:latin typeface="Times New Roman" panose="02020603050405020304" pitchFamily="18" charset="0"/>
                          <a:cs typeface="Times New Roman" panose="02020603050405020304" pitchFamily="18" charset="0"/>
                        </a:rPr>
                        <a:t>N</a:t>
                      </a:r>
                      <a:endParaRPr lang="nl-BE" sz="1400" b="1" i="0" dirty="0">
                        <a:latin typeface="Times New Roman" panose="02020603050405020304" pitchFamily="18" charset="0"/>
                        <a:cs typeface="Times New Roman" panose="02020603050405020304" pitchFamily="18" charset="0"/>
                      </a:endParaRPr>
                    </a:p>
                  </a:txBody>
                  <a:tcPr>
                    <a:lnR w="12700" cap="flat" cmpd="sng" algn="ctr">
                      <a:noFill/>
                      <a:prstDash val="solid"/>
                      <a:round/>
                      <a:headEnd type="none" w="med" len="med"/>
                      <a:tailEnd type="none" w="med" len="med"/>
                    </a:lnR>
                  </a:tcPr>
                </a:tc>
                <a:extLst>
                  <a:ext uri="{0D108BD9-81ED-4DB2-BD59-A6C34878D82A}">
                    <a16:rowId xmlns:a16="http://schemas.microsoft.com/office/drawing/2014/main" val="10000"/>
                  </a:ext>
                </a:extLst>
              </a:tr>
              <a:tr h="328399">
                <a:tc>
                  <a:txBody>
                    <a:bodyPr/>
                    <a:lstStyle/>
                    <a:p>
                      <a:pPr algn="ctr"/>
                      <a:r>
                        <a:rPr lang="nl-BE" sz="1400" b="1" i="0">
                          <a:latin typeface="Times New Roman" panose="02020603050405020304" pitchFamily="18" charset="0"/>
                          <a:cs typeface="Times New Roman" panose="02020603050405020304" pitchFamily="18" charset="0"/>
                        </a:rPr>
                        <a:t>1</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tcPr>
                </a:tc>
                <a:tc>
                  <a:txBody>
                    <a:bodyPr/>
                    <a:lstStyle/>
                    <a:p>
                      <a:pPr algn="ctr"/>
                      <a:r>
                        <a:rPr lang="nl-BE" sz="1400" b="1">
                          <a:solidFill>
                            <a:srgbClr val="C00000"/>
                          </a:solidFill>
                          <a:latin typeface="Times New Roman" panose="02020603050405020304" pitchFamily="18" charset="0"/>
                          <a:cs typeface="Times New Roman" panose="02020603050405020304" pitchFamily="18" charset="0"/>
                        </a:rPr>
                        <a:t>?</a:t>
                      </a:r>
                      <a:endParaRPr lang="nl-BE" sz="1400" b="1" dirty="0">
                        <a:solidFill>
                          <a:srgbClr val="C00000"/>
                        </a:solidFill>
                        <a:latin typeface="Times New Roman" panose="02020603050405020304" pitchFamily="18" charset="0"/>
                        <a:cs typeface="Times New Roman" panose="02020603050405020304" pitchFamily="18" charset="0"/>
                      </a:endParaRPr>
                    </a:p>
                  </a:txBody>
                  <a:tcPr>
                    <a:lnT w="12700" cap="flat" cmpd="sng" algn="ctr">
                      <a:solidFill>
                        <a:schemeClr val="tx1"/>
                      </a:solidFill>
                      <a:prstDash val="sysDot"/>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ysDot"/>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328399">
                <a:tc>
                  <a:txBody>
                    <a:bodyPr/>
                    <a:lstStyle/>
                    <a:p>
                      <a:pPr algn="ctr"/>
                      <a:r>
                        <a:rPr lang="nl-BE" sz="1400" b="1" i="0">
                          <a:latin typeface="Times New Roman" panose="02020603050405020304" pitchFamily="18" charset="0"/>
                          <a:cs typeface="Times New Roman" panose="02020603050405020304" pitchFamily="18" charset="0"/>
                        </a:rPr>
                        <a:t>2</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R w="12700" cap="flat" cmpd="sng" algn="ctr">
                      <a:solidFill>
                        <a:schemeClr val="tx1"/>
                      </a:solidFill>
                      <a:prstDash val="sysDot"/>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ysDot"/>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r h="328399">
                <a:tc>
                  <a:txBody>
                    <a:bodyPr/>
                    <a:lstStyle/>
                    <a:p>
                      <a:pPr algn="ctr"/>
                      <a:r>
                        <a:rPr lang="nl-BE" sz="1400" b="1" i="0">
                          <a:latin typeface="Times New Roman" panose="02020603050405020304" pitchFamily="18" charset="0"/>
                          <a:cs typeface="Times New Roman" panose="02020603050405020304" pitchFamily="18" charset="0"/>
                        </a:rPr>
                        <a:t>3</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algn="ctr"/>
                      <a:r>
                        <a:rPr lang="nl-BE" sz="1400" b="1" dirty="0">
                          <a:solidFill>
                            <a:srgbClr val="C00000"/>
                          </a:solidFill>
                          <a:latin typeface="Times New Roman" panose="02020603050405020304" pitchFamily="18" charset="0"/>
                          <a:cs typeface="Times New Roman" panose="02020603050405020304" pitchFamily="18" charset="0"/>
                        </a:rPr>
                        <a:t>?</a:t>
                      </a:r>
                    </a:p>
                  </a:txBody>
                  <a:tcPr>
                    <a:lnB w="12700" cap="flat" cmpd="sng" algn="ctr">
                      <a:solidFill>
                        <a:schemeClr val="tx1"/>
                      </a:solidFill>
                      <a:prstDash val="sysDot"/>
                      <a:round/>
                      <a:headEnd type="none" w="med" len="med"/>
                      <a:tailEnd type="none" w="med" len="med"/>
                    </a:lnB>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B w="12700" cap="flat" cmpd="sng" algn="ctr">
                      <a:solidFill>
                        <a:schemeClr val="tx1"/>
                      </a:solidFill>
                      <a:prstDash val="sysDot"/>
                      <a:round/>
                      <a:headEnd type="none" w="med" len="med"/>
                      <a:tailEnd type="none" w="med" len="med"/>
                    </a:lnB>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B w="12700" cap="flat" cmpd="sng" algn="ctr">
                      <a:solidFill>
                        <a:schemeClr val="tx1"/>
                      </a:solidFill>
                      <a:prstDash val="sysDot"/>
                      <a:round/>
                      <a:headEnd type="none" w="med" len="med"/>
                      <a:tailEnd type="none" w="med" len="med"/>
                    </a:lnB>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3"/>
                  </a:ext>
                </a:extLst>
              </a:tr>
              <a:tr h="328399">
                <a:tc>
                  <a:txBody>
                    <a:bodyPr/>
                    <a:lstStyle/>
                    <a:p>
                      <a:pPr algn="ctr"/>
                      <a:r>
                        <a:rPr lang="nl-BE" sz="1400" b="1" i="0">
                          <a:latin typeface="Times New Roman" panose="02020603050405020304" pitchFamily="18" charset="0"/>
                          <a:cs typeface="Times New Roman" panose="02020603050405020304" pitchFamily="18" charset="0"/>
                        </a:rPr>
                        <a:t>4</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ysDot"/>
                      <a:round/>
                      <a:headEnd type="none" w="med" len="med"/>
                      <a:tailEnd type="none" w="med" len="med"/>
                    </a:lnT>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ysDot"/>
                      <a:round/>
                      <a:headEnd type="none" w="med" len="med"/>
                      <a:tailEnd type="none" w="med" len="med"/>
                    </a:lnT>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T w="12700" cap="flat" cmpd="sng" algn="ctr">
                      <a:solidFill>
                        <a:schemeClr val="tx1"/>
                      </a:solidFill>
                      <a:prstDash val="sysDot"/>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ysDot"/>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4"/>
                  </a:ext>
                </a:extLst>
              </a:tr>
              <a:tr h="328399">
                <a:tc>
                  <a:txBody>
                    <a:bodyPr/>
                    <a:lstStyle/>
                    <a:p>
                      <a:pPr algn="ctr"/>
                      <a:r>
                        <a:rPr lang="nl-BE" sz="1400" b="1" i="0">
                          <a:latin typeface="Times New Roman" panose="02020603050405020304" pitchFamily="18" charset="0"/>
                          <a:cs typeface="Times New Roman" panose="02020603050405020304" pitchFamily="18" charset="0"/>
                        </a:rPr>
                        <a:t>5</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ysDot"/>
                      <a:round/>
                      <a:headEnd type="none" w="med" len="med"/>
                      <a:tailEnd type="none" w="med" len="med"/>
                    </a:lnR>
                  </a:tcPr>
                </a:tc>
                <a:tc>
                  <a:txBody>
                    <a:bodyPr/>
                    <a:lstStyle/>
                    <a:p>
                      <a:pPr algn="ctr"/>
                      <a:r>
                        <a:rPr lang="nl-BE" sz="1400" b="1">
                          <a:solidFill>
                            <a:srgbClr val="C00000"/>
                          </a:solidFill>
                          <a:latin typeface="Times New Roman" panose="02020603050405020304" pitchFamily="18" charset="0"/>
                          <a:cs typeface="Times New Roman" panose="02020603050405020304" pitchFamily="18" charset="0"/>
                        </a:rPr>
                        <a:t>?</a:t>
                      </a:r>
                      <a:endParaRPr lang="nl-BE" sz="1400" b="1"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ot"/>
                      <a:round/>
                      <a:headEnd type="none" w="med" len="med"/>
                      <a:tailEnd type="none" w="med" len="med"/>
                    </a:lnL>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algn="ctr"/>
                      <a:r>
                        <a:rPr lang="nl-BE" sz="1400" b="1">
                          <a:solidFill>
                            <a:srgbClr val="C00000"/>
                          </a:solidFill>
                          <a:latin typeface="Times New Roman" panose="02020603050405020304" pitchFamily="18" charset="0"/>
                          <a:cs typeface="Times New Roman" panose="02020603050405020304" pitchFamily="18" charset="0"/>
                        </a:rPr>
                        <a:t>?</a:t>
                      </a:r>
                      <a:endParaRPr lang="nl-BE" sz="1400" b="1" dirty="0">
                        <a:solidFill>
                          <a:srgbClr val="C00000"/>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ysDot"/>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ysDot"/>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5"/>
                  </a:ext>
                </a:extLst>
              </a:tr>
              <a:tr h="328399">
                <a:tc>
                  <a:txBody>
                    <a:bodyPr/>
                    <a:lstStyle/>
                    <a:p>
                      <a:pPr algn="ctr"/>
                      <a:r>
                        <a:rPr lang="nl-BE" sz="1400" b="1" i="0">
                          <a:latin typeface="Times New Roman" panose="02020603050405020304" pitchFamily="18" charset="0"/>
                          <a:cs typeface="Times New Roman" panose="02020603050405020304" pitchFamily="18" charset="0"/>
                        </a:rPr>
                        <a:t>6</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ysDot"/>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B w="12700" cap="flat" cmpd="sng" algn="ctr">
                      <a:solidFill>
                        <a:schemeClr val="tx1"/>
                      </a:solidFill>
                      <a:prstDash val="sysDot"/>
                      <a:round/>
                      <a:headEnd type="none" w="med" len="med"/>
                      <a:tailEnd type="none" w="med" len="med"/>
                    </a:lnB>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B w="12700" cap="flat" cmpd="sng" algn="ctr">
                      <a:solidFill>
                        <a:schemeClr val="tx1"/>
                      </a:solidFill>
                      <a:prstDash val="sysDot"/>
                      <a:round/>
                      <a:headEnd type="none" w="med" len="med"/>
                      <a:tailEnd type="none" w="med" len="med"/>
                    </a:lnB>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B w="12700" cap="flat" cmpd="sng" algn="ctr">
                      <a:solidFill>
                        <a:schemeClr val="tx1"/>
                      </a:solidFill>
                      <a:prstDash val="sysDot"/>
                      <a:round/>
                      <a:headEnd type="none" w="med" len="med"/>
                      <a:tailEnd type="none" w="med" len="med"/>
                    </a:lnB>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6"/>
                  </a:ext>
                </a:extLst>
              </a:tr>
              <a:tr h="328399">
                <a:tc>
                  <a:txBody>
                    <a:bodyPr/>
                    <a:lstStyle/>
                    <a:p>
                      <a:pPr algn="ctr"/>
                      <a:r>
                        <a:rPr lang="nl-BE" sz="1400" b="1" i="0">
                          <a:latin typeface="Times New Roman" panose="02020603050405020304" pitchFamily="18" charset="0"/>
                          <a:cs typeface="Times New Roman" panose="02020603050405020304" pitchFamily="18" charset="0"/>
                        </a:rPr>
                        <a:t>7</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ysDot"/>
                      <a:round/>
                      <a:headEnd type="none" w="med" len="med"/>
                      <a:tailEnd type="none" w="med" len="med"/>
                    </a:lnT>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T w="12700" cap="flat" cmpd="sng" algn="ctr">
                      <a:solidFill>
                        <a:schemeClr val="tx1"/>
                      </a:solidFill>
                      <a:prstDash val="sysDot"/>
                      <a:round/>
                      <a:headEnd type="none" w="med" len="med"/>
                      <a:tailEnd type="none" w="med" len="med"/>
                    </a:lnT>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lnL w="12700" cap="flat" cmpd="sng" algn="ctr">
                      <a:solidFill>
                        <a:schemeClr val="tx1"/>
                      </a:solidFill>
                      <a:prstDash val="sysDot"/>
                      <a:round/>
                      <a:headEnd type="none" w="med" len="med"/>
                      <a:tailEnd type="none" w="med" len="med"/>
                    </a:lnL>
                    <a:lnT w="12700" cap="flat" cmpd="sng" algn="ctr">
                      <a:solidFill>
                        <a:schemeClr val="tx1"/>
                      </a:solidFill>
                      <a:prstDash val="sysDot"/>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T w="12700" cap="flat" cmpd="sng" algn="ctr">
                      <a:solidFill>
                        <a:schemeClr val="tx1"/>
                      </a:solidFill>
                      <a:prstDash val="sysDot"/>
                      <a:round/>
                      <a:headEnd type="none" w="med" len="med"/>
                      <a:tailEnd type="none" w="med" len="med"/>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ot"/>
                      <a:round/>
                      <a:headEnd type="none" w="med" len="med"/>
                      <a:tailEnd type="none" w="med" len="med"/>
                    </a:lnL>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7"/>
                  </a:ext>
                </a:extLst>
              </a:tr>
              <a:tr h="328399">
                <a:tc>
                  <a:txBody>
                    <a:bodyPr/>
                    <a:lstStyle/>
                    <a:p>
                      <a:pPr algn="ctr"/>
                      <a:r>
                        <a:rPr lang="nl-BE" sz="1400" b="1" i="0">
                          <a:latin typeface="Times New Roman" panose="02020603050405020304" pitchFamily="18" charset="0"/>
                          <a:cs typeface="Times New Roman" panose="02020603050405020304" pitchFamily="18" charset="0"/>
                        </a:rPr>
                        <a:t>8</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ysDot"/>
                      <a:round/>
                      <a:headEnd type="none" w="med" len="med"/>
                      <a:tailEnd type="none" w="med" len="med"/>
                    </a:lnR>
                  </a:tcPr>
                </a:tc>
                <a:tc>
                  <a:txBody>
                    <a:bodyPr/>
                    <a:lstStyle/>
                    <a:p>
                      <a:pPr algn="ctr"/>
                      <a:r>
                        <a:rPr lang="nl-BE" sz="1400" b="1">
                          <a:solidFill>
                            <a:srgbClr val="C00000"/>
                          </a:solidFill>
                          <a:latin typeface="Times New Roman" panose="02020603050405020304" pitchFamily="18" charset="0"/>
                          <a:cs typeface="Times New Roman" panose="02020603050405020304" pitchFamily="18" charset="0"/>
                        </a:rPr>
                        <a:t>?</a:t>
                      </a:r>
                      <a:endParaRPr lang="nl-BE" sz="1400" b="1" dirty="0">
                        <a:solidFill>
                          <a:srgbClr val="C0000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ot"/>
                      <a:round/>
                      <a:headEnd type="none" w="med" len="med"/>
                      <a:tailEnd type="none" w="med" len="med"/>
                    </a:lnL>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R w="12700" cap="flat" cmpd="sng" algn="ctr">
                      <a:solidFill>
                        <a:schemeClr val="tx1"/>
                      </a:solidFill>
                      <a:prstDash val="sysDot"/>
                      <a:round/>
                      <a:headEnd type="none" w="med" len="med"/>
                      <a:tailEnd type="none" w="med" len="med"/>
                    </a:lnR>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ot"/>
                      <a:round/>
                      <a:headEnd type="none" w="med" len="med"/>
                      <a:tailEnd type="none" w="med" len="med"/>
                    </a:lnL>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8"/>
                  </a:ext>
                </a:extLst>
              </a:tr>
              <a:tr h="328399">
                <a:tc>
                  <a:txBody>
                    <a:bodyPr/>
                    <a:lstStyle/>
                    <a:p>
                      <a:pPr algn="ctr"/>
                      <a:r>
                        <a:rPr lang="nl-BE" sz="1400" b="1" i="0">
                          <a:latin typeface="Times New Roman" panose="02020603050405020304" pitchFamily="18" charset="0"/>
                          <a:cs typeface="Times New Roman" panose="02020603050405020304" pitchFamily="18" charset="0"/>
                        </a:rPr>
                        <a:t>9</a:t>
                      </a:r>
                      <a:endParaRPr lang="nl-BE" sz="1400" b="1" i="0"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L w="12700" cap="flat" cmpd="sng" algn="ctr">
                      <a:solidFill>
                        <a:schemeClr val="tx1"/>
                      </a:solidFill>
                      <a:prstDash val="solid"/>
                      <a:round/>
                      <a:headEnd type="none" w="med" len="med"/>
                      <a:tailEnd type="none" w="med" len="med"/>
                    </a:lnL>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tc>
                <a:tc>
                  <a:txBody>
                    <a:bodyPr/>
                    <a:lstStyle/>
                    <a:p>
                      <a:pPr algn="ctr"/>
                      <a:r>
                        <a:rPr lang="nl-BE" sz="1400" dirty="0">
                          <a:solidFill>
                            <a:schemeClr val="bg1">
                              <a:lumMod val="65000"/>
                            </a:schemeClr>
                          </a:solidFill>
                          <a:latin typeface="Times New Roman" panose="02020603050405020304" pitchFamily="18" charset="0"/>
                          <a:cs typeface="Times New Roman" panose="02020603050405020304" pitchFamily="18" charset="0"/>
                        </a:rPr>
                        <a:t>0</a:t>
                      </a:r>
                    </a:p>
                  </a:txBody>
                  <a:tcPr>
                    <a:lnR w="12700" cap="flat" cmpd="sng" algn="ctr">
                      <a:solidFill>
                        <a:schemeClr val="tx1"/>
                      </a:solidFill>
                      <a:prstDash val="sysDot"/>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B w="12700" cap="flat" cmpd="sng" algn="ctr">
                      <a:solidFill>
                        <a:schemeClr val="tx1"/>
                      </a:solidFill>
                      <a:prstDash val="sysDot"/>
                      <a:round/>
                      <a:headEnd type="none" w="med" len="med"/>
                      <a:tailEnd type="none" w="med" len="med"/>
                    </a:lnB>
                  </a:tcPr>
                </a:tc>
                <a:tc>
                  <a:txBody>
                    <a:bodyPr/>
                    <a:lstStyle/>
                    <a:p>
                      <a:pPr algn="ctr"/>
                      <a:r>
                        <a:rPr lang="el-GR" sz="1600" i="1" dirty="0">
                          <a:latin typeface="Times New Roman" panose="02020603050405020304" pitchFamily="18" charset="0"/>
                          <a:cs typeface="Times New Roman" panose="02020603050405020304" pitchFamily="18" charset="0"/>
                        </a:rPr>
                        <a:t>σ</a:t>
                      </a:r>
                      <a:r>
                        <a:rPr lang="nl-BE" sz="1600" i="1" dirty="0">
                          <a:latin typeface="Times New Roman" panose="02020603050405020304" pitchFamily="18" charset="0"/>
                          <a:cs typeface="Times New Roman" panose="02020603050405020304" pitchFamily="18" charset="0"/>
                        </a:rPr>
                        <a:t>²</a:t>
                      </a:r>
                    </a:p>
                  </a:txBody>
                  <a:tcPr>
                    <a:lnR w="12700" cap="flat" cmpd="sng" algn="ctr">
                      <a:solidFill>
                        <a:schemeClr val="tx1"/>
                      </a:solidFill>
                      <a:prstDash val="sysDot"/>
                      <a:round/>
                      <a:headEnd type="none" w="med" len="med"/>
                      <a:tailEnd type="none" w="med" len="med"/>
                    </a:lnR>
                    <a:lnB w="12700" cap="flat" cmpd="sng" algn="ctr">
                      <a:solidFill>
                        <a:schemeClr val="tx1"/>
                      </a:solidFill>
                      <a:prstDash val="sysDot"/>
                      <a:round/>
                      <a:headEnd type="none" w="med" len="med"/>
                      <a:tailEnd type="none" w="med" len="med"/>
                    </a:lnB>
                  </a:tcPr>
                </a:tc>
                <a:tc>
                  <a:txBody>
                    <a:bodyPr/>
                    <a:lstStyle/>
                    <a:p>
                      <a:pPr algn="ctr"/>
                      <a:r>
                        <a:rPr lang="nl-BE" sz="1400" i="1">
                          <a:latin typeface="Times New Roman" panose="02020603050405020304" pitchFamily="18" charset="0"/>
                          <a:cs typeface="Times New Roman" panose="02020603050405020304" pitchFamily="18" charset="0"/>
                        </a:rPr>
                        <a:t>...</a:t>
                      </a:r>
                      <a:endParaRPr lang="nl-BE" sz="1400" i="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ot"/>
                      <a:round/>
                      <a:headEnd type="none" w="med" len="med"/>
                      <a:tailEnd type="none" w="med" len="med"/>
                    </a:ln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tcPr>
                </a:tc>
                <a:extLst>
                  <a:ext uri="{0D108BD9-81ED-4DB2-BD59-A6C34878D82A}">
                    <a16:rowId xmlns:a16="http://schemas.microsoft.com/office/drawing/2014/main" val="10009"/>
                  </a:ext>
                </a:extLst>
              </a:tr>
              <a:tr h="328399">
                <a:tc>
                  <a:txBody>
                    <a:bodyPr/>
                    <a:lstStyle/>
                    <a:p>
                      <a:pPr algn="ctr"/>
                      <a:r>
                        <a:rPr lang="nl-BE" sz="1400" b="1">
                          <a:latin typeface="Times New Roman" panose="02020603050405020304" pitchFamily="18" charset="0"/>
                          <a:cs typeface="Times New Roman" panose="02020603050405020304" pitchFamily="18" charset="0"/>
                        </a:rPr>
                        <a:t>...</a:t>
                      </a:r>
                      <a:endParaRPr lang="nl-BE" sz="1400" b="1" dirty="0">
                        <a:latin typeface="Times New Roman" panose="02020603050405020304" pitchFamily="18" charset="0"/>
                        <a:cs typeface="Times New Roman" panose="02020603050405020304" pitchFamily="18" charset="0"/>
                      </a:endParaRPr>
                    </a:p>
                  </a:txBody>
                  <a:tcPr vert="vert27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a:latin typeface="Times New Roman" panose="02020603050405020304" pitchFamily="18" charset="0"/>
                          <a:cs typeface="Times New Roman" panose="02020603050405020304" pitchFamily="18" charset="0"/>
                        </a:rPr>
                        <a:t>...</a:t>
                      </a:r>
                      <a:endParaRPr lang="nl-BE" sz="1400" dirty="0">
                        <a:latin typeface="Times New Roman" panose="02020603050405020304" pitchFamily="18" charset="0"/>
                        <a:cs typeface="Times New Roman" panose="02020603050405020304" pitchFamily="18" charset="0"/>
                      </a:endParaRPr>
                    </a:p>
                  </a:txBody>
                  <a:tcPr vert="vert270">
                    <a:lnL w="12700" cap="flat" cmpd="sng" algn="ctr">
                      <a:solidFill>
                        <a:schemeClr val="tx1"/>
                      </a:solidFill>
                      <a:prstDash val="solid"/>
                      <a:round/>
                      <a:headEnd type="none" w="med" len="med"/>
                      <a:tailEnd type="none" w="med" len="med"/>
                    </a:lnL>
                  </a:tcPr>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lnT w="12700" cap="flat" cmpd="sng" algn="ctr">
                      <a:solidFill>
                        <a:schemeClr val="tx1"/>
                      </a:solidFill>
                      <a:prstDash val="sysDot"/>
                      <a:round/>
                      <a:headEnd type="none" w="med" len="med"/>
                      <a:tailEnd type="none" w="med" len="med"/>
                    </a:lnT>
                  </a:tcPr>
                </a:tc>
                <a:tc>
                  <a:txBody>
                    <a:bodyPr/>
                    <a:lstStyle/>
                    <a:p>
                      <a:pPr marL="0" algn="ctr" defTabSz="914400" rtl="0" eaLnBrk="1" latinLnBrk="0" hangingPunct="1"/>
                      <a:r>
                        <a:rPr lang="nl-BE" sz="1400" kern="1200">
                          <a:solidFill>
                            <a:schemeClr val="tx1"/>
                          </a:solidFill>
                          <a:latin typeface="Times New Roman" panose="02020603050405020304" pitchFamily="18" charset="0"/>
                          <a:ea typeface="+mn-ea"/>
                          <a:cs typeface="Times New Roman" panose="02020603050405020304" pitchFamily="18" charset="0"/>
                        </a:rPr>
                        <a:t>...</a:t>
                      </a:r>
                      <a:endParaRPr lang="nl-BE" sz="1400" kern="1200" dirty="0">
                        <a:solidFill>
                          <a:schemeClr val="tx1"/>
                        </a:solidFill>
                        <a:latin typeface="Times New Roman" panose="02020603050405020304" pitchFamily="18" charset="0"/>
                        <a:ea typeface="+mn-ea"/>
                        <a:cs typeface="Times New Roman" panose="02020603050405020304" pitchFamily="18" charset="0"/>
                      </a:endParaRPr>
                    </a:p>
                  </a:txBody>
                  <a:tcPr vert="vert270">
                    <a:lnT w="12700" cap="flat" cmpd="sng" algn="ctr">
                      <a:solidFill>
                        <a:schemeClr val="tx1"/>
                      </a:solidFill>
                      <a:prstDash val="sysDot"/>
                      <a:round/>
                      <a:headEnd type="none" w="med" len="med"/>
                      <a:tailEnd type="none" w="med" len="med"/>
                    </a:lnT>
                  </a:tcPr>
                </a:tc>
                <a:tc>
                  <a:txBody>
                    <a:bodyPr/>
                    <a:lstStyle/>
                    <a:p>
                      <a:pPr algn="ctr"/>
                      <a:r>
                        <a:rPr lang="nl-BE" sz="1400" i="1">
                          <a:latin typeface="Times New Roman" panose="02020603050405020304" pitchFamily="18" charset="0"/>
                          <a:cs typeface="Times New Roman" panose="02020603050405020304" pitchFamily="18" charset="0"/>
                        </a:rPr>
                        <a:t>...</a:t>
                      </a:r>
                      <a:endParaRPr lang="nl-BE" sz="1400" i="1" dirty="0">
                        <a:latin typeface="Times New Roman" panose="02020603050405020304" pitchFamily="18" charset="0"/>
                        <a:cs typeface="Times New Roman" panose="02020603050405020304" pitchFamily="18" charset="0"/>
                      </a:endParaRPr>
                    </a:p>
                  </a:txBody>
                  <a:tcPr vert="vert270">
                    <a:lnT w="12700" cap="flat" cmpd="sng" algn="ctr">
                      <a:solidFill>
                        <a:schemeClr val="tx1"/>
                      </a:solidFill>
                      <a:prstDash val="sysDot"/>
                      <a:round/>
                      <a:headEnd type="none" w="med" len="med"/>
                      <a:tailEnd type="none" w="med" len="med"/>
                    </a:lnT>
                  </a:tcPr>
                </a:tc>
                <a:tc>
                  <a:txBody>
                    <a:bodyPr/>
                    <a:lstStyle/>
                    <a:p>
                      <a:pPr algn="ctr"/>
                      <a:endParaRPr lang="nl-BE" sz="1400" i="1"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10"/>
                  </a:ext>
                </a:extLst>
              </a:tr>
              <a:tr h="328399">
                <a:tc>
                  <a:txBody>
                    <a:bodyPr/>
                    <a:lstStyle/>
                    <a:p>
                      <a:pPr algn="ctr"/>
                      <a:r>
                        <a:rPr lang="nl-BE" sz="1400" b="1" i="1">
                          <a:latin typeface="Times New Roman" panose="02020603050405020304" pitchFamily="18" charset="0"/>
                          <a:cs typeface="Times New Roman" panose="02020603050405020304" pitchFamily="18" charset="0"/>
                        </a:rPr>
                        <a:t>N</a:t>
                      </a:r>
                      <a:endParaRPr lang="nl-BE" sz="1400" b="1" i="1" dirty="0">
                        <a:latin typeface="Times New Roman" panose="02020603050405020304" pitchFamily="18" charset="0"/>
                        <a:cs typeface="Times New Roman" panose="02020603050405020304"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tc>
                <a:tc>
                  <a:txBody>
                    <a:bodyPr/>
                    <a:lstStyle/>
                    <a:p>
                      <a:pPr algn="ctr"/>
                      <a:r>
                        <a:rPr lang="nl-BE" sz="1400">
                          <a:solidFill>
                            <a:schemeClr val="bg1">
                              <a:lumMod val="65000"/>
                            </a:schemeClr>
                          </a:solidFill>
                          <a:latin typeface="Times New Roman" panose="02020603050405020304" pitchFamily="18" charset="0"/>
                          <a:cs typeface="Times New Roman" panose="02020603050405020304" pitchFamily="18" charset="0"/>
                        </a:rPr>
                        <a:t>0</a:t>
                      </a:r>
                      <a:endParaRPr lang="nl-BE" sz="1400" dirty="0">
                        <a:solidFill>
                          <a:schemeClr val="bg1">
                            <a:lumMod val="65000"/>
                          </a:schemeClr>
                        </a:solidFill>
                        <a:latin typeface="Times New Roman" panose="02020603050405020304" pitchFamily="18" charset="0"/>
                        <a:cs typeface="Times New Roman" panose="02020603050405020304" pitchFamily="18" charset="0"/>
                      </a:endParaRPr>
                    </a:p>
                  </a:txBody>
                  <a:tcPr>
                    <a:lnR w="12700" cap="flat" cmpd="sng" algn="ctr">
                      <a:solidFill>
                        <a:schemeClr val="tx1"/>
                      </a:solidFill>
                      <a:prstDash val="sysDot"/>
                      <a:round/>
                      <a:headEnd type="none" w="med" len="med"/>
                      <a:tailEnd type="none" w="med" len="med"/>
                    </a:lnR>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ysDot"/>
                      <a:round/>
                      <a:headEnd type="none" w="med" len="med"/>
                      <a:tailEnd type="none" w="med" len="med"/>
                    </a:lnL>
                    <a:lnB w="12700" cap="flat" cmpd="sng" algn="ctr">
                      <a:solidFill>
                        <a:schemeClr val="tx1"/>
                      </a:solidFill>
                      <a:prstDash val="sysDot"/>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l-BE" sz="1400" b="1" i="0" u="none" strike="noStrike" kern="1200" cap="none" spc="0" normalizeH="0" baseline="0" noProof="0">
                          <a:ln>
                            <a:noFill/>
                          </a:ln>
                          <a:solidFill>
                            <a:srgbClr val="C00000"/>
                          </a:solidFill>
                          <a:effectLst/>
                          <a:uLnTx/>
                          <a:uFillTx/>
                          <a:latin typeface="Times New Roman" panose="02020603050405020304" pitchFamily="18" charset="0"/>
                          <a:ea typeface="+mn-ea"/>
                          <a:cs typeface="Times New Roman" panose="02020603050405020304" pitchFamily="18" charset="0"/>
                        </a:rPr>
                        <a:t>?</a:t>
                      </a:r>
                      <a:endParaRPr kumimoji="0" lang="nl-BE" sz="14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Times New Roman" panose="02020603050405020304" pitchFamily="18" charset="0"/>
                      </a:endParaRPr>
                    </a:p>
                  </a:txBody>
                  <a:tcPr>
                    <a:lnB w="12700" cap="flat" cmpd="sng" algn="ctr">
                      <a:solidFill>
                        <a:schemeClr val="tx1"/>
                      </a:solidFill>
                      <a:prstDash val="sysDot"/>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l-GR" sz="1600" i="1">
                          <a:latin typeface="Times New Roman" panose="02020603050405020304" pitchFamily="18" charset="0"/>
                          <a:cs typeface="Times New Roman" panose="02020603050405020304" pitchFamily="18" charset="0"/>
                        </a:rPr>
                        <a:t>σ</a:t>
                      </a:r>
                      <a:r>
                        <a:rPr lang="nl-BE" sz="1600" i="1">
                          <a:latin typeface="Times New Roman" panose="02020603050405020304" pitchFamily="18" charset="0"/>
                          <a:cs typeface="Times New Roman" panose="02020603050405020304" pitchFamily="18" charset="0"/>
                        </a:rPr>
                        <a:t>²</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171929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A different approach to non-independence</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F50863C9-B0C5-42F7-A81F-9FDBE7348A1F}"/>
              </a:ext>
            </a:extLst>
          </p:cNvPr>
          <p:cNvSpPr/>
          <p:nvPr/>
        </p:nvSpPr>
        <p:spPr>
          <a:xfrm>
            <a:off x="1991544" y="2636912"/>
            <a:ext cx="8208912" cy="1872204"/>
          </a:xfrm>
          <a:prstGeom prst="rect">
            <a:avLst/>
          </a:prstGeom>
          <a:solidFill>
            <a:schemeClr val="accent2">
              <a:lumMod val="20000"/>
              <a:lumOff val="80000"/>
            </a:schemeClr>
          </a:solidFill>
          <a:ln w="38100">
            <a:solidFill>
              <a:schemeClr val="accent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H" sz="2400" b="1">
                <a:solidFill>
                  <a:schemeClr val="tx1"/>
                </a:solidFill>
                <a:latin typeface="Century Gothic" panose="020B0502020202020204" pitchFamily="34" charset="0"/>
                <a:cs typeface="Calibri Light" panose="020F0302020204030204" pitchFamily="34" charset="0"/>
              </a:rPr>
              <a:t>Refocus Question</a:t>
            </a:r>
          </a:p>
          <a:p>
            <a:pPr algn="ctr"/>
            <a:endParaRPr lang="fr-CH" sz="1100" b="1">
              <a:solidFill>
                <a:schemeClr val="tx1"/>
              </a:solidFill>
              <a:latin typeface="Century Gothic" panose="020B0502020202020204" pitchFamily="34" charset="0"/>
              <a:cs typeface="Calibri Light" panose="020F0302020204030204" pitchFamily="34" charset="0"/>
            </a:endParaRPr>
          </a:p>
          <a:p>
            <a:pPr algn="ctr"/>
            <a:r>
              <a:rPr lang="fr-CH" sz="2400" b="1" i="1" u="sng">
                <a:solidFill>
                  <a:schemeClr val="tx1"/>
                </a:solidFill>
                <a:latin typeface="Century Gothic" panose="020B0502020202020204" pitchFamily="34" charset="0"/>
                <a:cs typeface="Calibri Light" panose="020F0302020204030204" pitchFamily="34" charset="0"/>
              </a:rPr>
              <a:t>Why</a:t>
            </a:r>
            <a:r>
              <a:rPr lang="fr-CH" sz="2400">
                <a:solidFill>
                  <a:schemeClr val="tx1"/>
                </a:solidFill>
                <a:latin typeface="Century Gothic" panose="020B0502020202020204" pitchFamily="34" charset="0"/>
                <a:cs typeface="Calibri Light" panose="020F0302020204030204" pitchFamily="34" charset="0"/>
              </a:rPr>
              <a:t> are repeated measurements correlated?</a:t>
            </a:r>
          </a:p>
        </p:txBody>
      </p:sp>
    </p:spTree>
    <p:extLst>
      <p:ext uri="{BB962C8B-B14F-4D97-AF65-F5344CB8AC3E}">
        <p14:creationId xmlns:p14="http://schemas.microsoft.com/office/powerpoint/2010/main" val="3768609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5328592" cy="4925144"/>
          </a:xfrm>
        </p:spPr>
        <p:txBody>
          <a:bodyPr>
            <a:normAutofit/>
          </a:bodyPr>
          <a:lstStyle/>
          <a:p>
            <a:r>
              <a:rPr lang="fr-CH" sz="1600" dirty="0">
                <a:solidFill>
                  <a:srgbClr val="0070C0"/>
                </a:solidFill>
                <a:latin typeface="Calibri Light" panose="020F0302020204030204" pitchFamily="34" charset="0"/>
                <a:cs typeface="Calibri Light" panose="020F0302020204030204" pitchFamily="34" charset="0"/>
              </a:rPr>
              <a:t>20 </a:t>
            </a:r>
            <a:r>
              <a:rPr lang="fr-CH" sz="1600" dirty="0" err="1">
                <a:solidFill>
                  <a:srgbClr val="0070C0"/>
                </a:solidFill>
                <a:latin typeface="Calibri Light" panose="020F0302020204030204" pitchFamily="34" charset="0"/>
                <a:cs typeface="Calibri Light" panose="020F0302020204030204" pitchFamily="34" charset="0"/>
              </a:rPr>
              <a:t>subjects</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complete</a:t>
            </a:r>
            <a:r>
              <a:rPr lang="fr-CH" sz="1600" dirty="0">
                <a:latin typeface="Calibri Light" panose="020F0302020204030204" pitchFamily="34" charset="0"/>
                <a:cs typeface="Calibri Light" panose="020F0302020204030204" pitchFamily="34" charset="0"/>
              </a:rPr>
              <a:t> a </a:t>
            </a:r>
            <a:r>
              <a:rPr lang="fr-CH" sz="1600" dirty="0">
                <a:solidFill>
                  <a:srgbClr val="0070C0"/>
                </a:solidFill>
                <a:latin typeface="Calibri Light" panose="020F0302020204030204" pitchFamily="34" charset="0"/>
                <a:cs typeface="Calibri Light" panose="020F0302020204030204" pitchFamily="34" charset="0"/>
              </a:rPr>
              <a:t>lexical </a:t>
            </a:r>
            <a:r>
              <a:rPr lang="fr-CH" sz="1600" dirty="0" err="1">
                <a:solidFill>
                  <a:srgbClr val="0070C0"/>
                </a:solidFill>
                <a:latin typeface="Calibri Light" panose="020F0302020204030204" pitchFamily="34" charset="0"/>
                <a:cs typeface="Calibri Light" panose="020F0302020204030204" pitchFamily="34" charset="0"/>
              </a:rPr>
              <a:t>decision</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task</a:t>
            </a:r>
            <a:r>
              <a:rPr lang="fr-CH" sz="1600" dirty="0">
                <a:solidFill>
                  <a:srgbClr val="0070C0"/>
                </a:solidFill>
                <a:latin typeface="Calibri Light" panose="020F0302020204030204" pitchFamily="34" charset="0"/>
                <a:cs typeface="Calibri Light" panose="020F0302020204030204" pitchFamily="34" charset="0"/>
              </a:rPr>
              <a:t> </a:t>
            </a:r>
            <a:r>
              <a:rPr lang="fr-CH" sz="1600" dirty="0">
                <a:latin typeface="Calibri Light" panose="020F0302020204030204" pitchFamily="34" charset="0"/>
                <a:cs typeface="Calibri Light" panose="020F0302020204030204" pitchFamily="34" charset="0"/>
              </a:rPr>
              <a:t>(</a:t>
            </a:r>
            <a:r>
              <a:rPr lang="fr-CH" sz="1600" dirty="0" err="1">
                <a:latin typeface="Calibri Light" panose="020F0302020204030204" pitchFamily="34" charset="0"/>
                <a:cs typeface="Calibri Light" panose="020F0302020204030204" pitchFamily="34" charset="0"/>
              </a:rPr>
              <a:t>word</a:t>
            </a:r>
            <a:r>
              <a:rPr lang="fr-CH" sz="1600" dirty="0">
                <a:latin typeface="Calibri Light" panose="020F0302020204030204" pitchFamily="34" charset="0"/>
                <a:cs typeface="Calibri Light" panose="020F0302020204030204" pitchFamily="34" charset="0"/>
              </a:rPr>
              <a:t> or non-</a:t>
            </a:r>
            <a:r>
              <a:rPr lang="fr-CH" sz="1600" dirty="0" err="1">
                <a:latin typeface="Calibri Light" panose="020F0302020204030204" pitchFamily="34" charset="0"/>
                <a:cs typeface="Calibri Light" panose="020F0302020204030204" pitchFamily="34" charset="0"/>
              </a:rPr>
              <a:t>word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with</a:t>
            </a:r>
            <a:r>
              <a:rPr lang="fr-CH" sz="1600" dirty="0">
                <a:latin typeface="Calibri Light" panose="020F0302020204030204" pitchFamily="34" charset="0"/>
                <a:cs typeface="Calibri Light" panose="020F0302020204030204" pitchFamily="34" charset="0"/>
              </a:rPr>
              <a:t> </a:t>
            </a:r>
            <a:r>
              <a:rPr lang="fr-CH" sz="1600" dirty="0">
                <a:solidFill>
                  <a:srgbClr val="0070C0"/>
                </a:solidFill>
                <a:latin typeface="Calibri Light" panose="020F0302020204030204" pitchFamily="34" charset="0"/>
                <a:cs typeface="Calibri Light" panose="020F0302020204030204" pitchFamily="34" charset="0"/>
              </a:rPr>
              <a:t>affective priming</a:t>
            </a:r>
            <a:r>
              <a:rPr lang="fr-CH" sz="1600" dirty="0">
                <a:latin typeface="Calibri Light" panose="020F0302020204030204" pitchFamily="34" charset="0"/>
                <a:cs typeface="Calibri Light" panose="020F0302020204030204" pitchFamily="34" charset="0"/>
              </a:rPr>
              <a:t>. The </a:t>
            </a:r>
            <a:r>
              <a:rPr lang="fr-CH" sz="1600" dirty="0">
                <a:solidFill>
                  <a:srgbClr val="0070C0"/>
                </a:solidFill>
                <a:latin typeface="Calibri Light" panose="020F0302020204030204" pitchFamily="34" charset="0"/>
                <a:cs typeface="Calibri Light" panose="020F0302020204030204" pitchFamily="34" charset="0"/>
              </a:rPr>
              <a:t>prime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word</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positive or </a:t>
            </a:r>
            <a:r>
              <a:rPr lang="fr-CH" sz="1600" dirty="0" err="1">
                <a:latin typeface="Calibri Light" panose="020F0302020204030204" pitchFamily="34" charset="0"/>
                <a:cs typeface="Calibri Light" panose="020F0302020204030204" pitchFamily="34" charset="0"/>
              </a:rPr>
              <a:t>negative</a:t>
            </a:r>
            <a:r>
              <a:rPr lang="fr-CH" sz="1600" dirty="0">
                <a:latin typeface="Calibri Light" panose="020F0302020204030204" pitchFamily="34" charset="0"/>
                <a:cs typeface="Calibri Light" panose="020F0302020204030204" pitchFamily="34" charset="0"/>
              </a:rPr>
              <a:t>, and the </a:t>
            </a:r>
            <a:r>
              <a:rPr lang="fr-CH" sz="1600" dirty="0" err="1">
                <a:solidFill>
                  <a:srgbClr val="0070C0"/>
                </a:solidFill>
                <a:latin typeface="Calibri Light" panose="020F0302020204030204" pitchFamily="34" charset="0"/>
                <a:cs typeface="Calibri Light" panose="020F0302020204030204" pitchFamily="34" charset="0"/>
              </a:rPr>
              <a:t>target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word</a:t>
            </a:r>
            <a:r>
              <a:rPr lang="fr-CH" sz="1600" dirty="0">
                <a:latin typeface="Calibri Light" panose="020F0302020204030204" pitchFamily="34" charset="0"/>
                <a:cs typeface="Calibri Light" panose="020F0302020204030204" pitchFamily="34" charset="0"/>
              </a:rPr>
              <a:t> can </a:t>
            </a:r>
            <a:r>
              <a:rPr lang="fr-CH" sz="1600" dirty="0" err="1">
                <a:latin typeface="Calibri Light" panose="020F0302020204030204" pitchFamily="34" charset="0"/>
                <a:cs typeface="Calibri Light" panose="020F0302020204030204" pitchFamily="34" charset="0"/>
              </a:rPr>
              <a:t>be</a:t>
            </a:r>
            <a:r>
              <a:rPr lang="fr-CH" sz="1600" dirty="0">
                <a:latin typeface="Calibri Light" panose="020F0302020204030204" pitchFamily="34" charset="0"/>
                <a:cs typeface="Calibri Light" panose="020F0302020204030204" pitchFamily="34" charset="0"/>
              </a:rPr>
              <a:t> positive or </a:t>
            </a:r>
            <a:r>
              <a:rPr lang="fr-CH" sz="1600" dirty="0" err="1">
                <a:latin typeface="Calibri Light" panose="020F0302020204030204" pitchFamily="34" charset="0"/>
                <a:cs typeface="Calibri Light" panose="020F0302020204030204" pitchFamily="34" charset="0"/>
              </a:rPr>
              <a:t>negative</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Researchers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measure</a:t>
            </a:r>
            <a:r>
              <a:rPr lang="fr-CH" sz="1600" dirty="0">
                <a:latin typeface="Calibri Light" panose="020F0302020204030204" pitchFamily="34" charset="0"/>
                <a:cs typeface="Calibri Light" panose="020F0302020204030204" pitchFamily="34" charset="0"/>
              </a:rPr>
              <a:t> the </a:t>
            </a:r>
            <a:r>
              <a:rPr lang="fr-CH" sz="1600" dirty="0" err="1">
                <a:solidFill>
                  <a:srgbClr val="0070C0"/>
                </a:solidFill>
                <a:latin typeface="Calibri Light" panose="020F0302020204030204" pitchFamily="34" charset="0"/>
                <a:cs typeface="Calibri Light" panose="020F0302020204030204" pitchFamily="34" charset="0"/>
              </a:rPr>
              <a:t>reaction</a:t>
            </a:r>
            <a:r>
              <a:rPr lang="fr-CH" sz="1600" dirty="0">
                <a:solidFill>
                  <a:srgbClr val="0070C0"/>
                </a:solidFill>
                <a:latin typeface="Calibri Light" panose="020F0302020204030204" pitchFamily="34" charset="0"/>
                <a:cs typeface="Calibri Light" panose="020F0302020204030204" pitchFamily="34" charset="0"/>
              </a:rPr>
              <a:t> time (RT)</a:t>
            </a:r>
            <a:r>
              <a:rPr lang="fr-CH" sz="1600" dirty="0">
                <a:latin typeface="Calibri Light" panose="020F0302020204030204" pitchFamily="34" charset="0"/>
                <a:cs typeface="Calibri Light" panose="020F0302020204030204" pitchFamily="34" charset="0"/>
              </a:rPr>
              <a:t> to </a:t>
            </a:r>
            <a:r>
              <a:rPr lang="fr-CH" sz="1600" dirty="0" err="1">
                <a:latin typeface="Calibri Light" panose="020F0302020204030204" pitchFamily="34" charset="0"/>
                <a:cs typeface="Calibri Light" panose="020F0302020204030204" pitchFamily="34" charset="0"/>
              </a:rPr>
              <a:t>make</a:t>
            </a:r>
            <a:r>
              <a:rPr lang="fr-CH" sz="1600" dirty="0">
                <a:latin typeface="Calibri Light" panose="020F0302020204030204" pitchFamily="34" charset="0"/>
                <a:cs typeface="Calibri Light" panose="020F0302020204030204" pitchFamily="34" charset="0"/>
              </a:rPr>
              <a:t> the lexical </a:t>
            </a:r>
            <a:r>
              <a:rPr lang="fr-CH" sz="1600" dirty="0" err="1">
                <a:latin typeface="Calibri Light" panose="020F0302020204030204" pitchFamily="34" charset="0"/>
                <a:cs typeface="Calibri Light" panose="020F0302020204030204" pitchFamily="34" charset="0"/>
              </a:rPr>
              <a:t>decision</a:t>
            </a:r>
            <a:r>
              <a:rPr lang="fr-CH" sz="1600" dirty="0">
                <a:latin typeface="Calibri Light" panose="020F0302020204030204" pitchFamily="34" charset="0"/>
                <a:cs typeface="Calibri Light" panose="020F0302020204030204" pitchFamily="34" charset="0"/>
              </a:rPr>
              <a:t> on </a:t>
            </a:r>
            <a:r>
              <a:rPr lang="fr-CH" sz="1600" dirty="0" err="1">
                <a:latin typeface="Calibri Light" panose="020F0302020204030204" pitchFamily="34" charset="0"/>
                <a:cs typeface="Calibri Light" panose="020F0302020204030204" pitchFamily="34" charset="0"/>
              </a:rPr>
              <a:t>each</a:t>
            </a:r>
            <a:r>
              <a:rPr lang="fr-CH" sz="1600" dirty="0">
                <a:latin typeface="Calibri Light" panose="020F0302020204030204" pitchFamily="34" charset="0"/>
                <a:cs typeface="Calibri Light" panose="020F0302020204030204" pitchFamily="34" charset="0"/>
              </a:rPr>
              <a:t> trial.</a:t>
            </a:r>
          </a:p>
          <a:p>
            <a:endParaRPr lang="fr-CH" sz="1600" dirty="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Subjects typically react </a:t>
            </a:r>
            <a:r>
              <a:rPr lang="fr-CH" sz="1600" dirty="0" err="1">
                <a:latin typeface="Calibri Light" panose="020F0302020204030204" pitchFamily="34" charset="0"/>
                <a:cs typeface="Calibri Light" panose="020F0302020204030204" pitchFamily="34" charset="0"/>
              </a:rPr>
              <a:t>faster</a:t>
            </a:r>
            <a:r>
              <a:rPr lang="fr-CH" sz="1600" dirty="0">
                <a:latin typeface="Calibri Light" panose="020F0302020204030204" pitchFamily="34" charset="0"/>
                <a:cs typeface="Calibri Light" panose="020F0302020204030204" pitchFamily="34" charset="0"/>
              </a:rPr>
              <a:t> if the valence </a:t>
            </a:r>
            <a:r>
              <a:rPr lang="fr-CH" sz="1600">
                <a:latin typeface="Calibri Light" panose="020F0302020204030204" pitchFamily="34" charset="0"/>
                <a:cs typeface="Calibri Light" panose="020F0302020204030204" pitchFamily="34" charset="0"/>
              </a:rPr>
              <a:t>of prime and target match </a:t>
            </a:r>
            <a:r>
              <a:rPr lang="fr-CH" sz="1600" dirty="0">
                <a:latin typeface="Calibri Light" panose="020F0302020204030204" pitchFamily="34" charset="0"/>
                <a:cs typeface="Calibri Light" panose="020F0302020204030204" pitchFamily="34" charset="0"/>
              </a:rPr>
              <a:t>(on </a:t>
            </a:r>
            <a:r>
              <a:rPr lang="fr-CH" sz="1600" dirty="0" err="1">
                <a:latin typeface="Calibri Light" panose="020F0302020204030204" pitchFamily="34" charset="0"/>
                <a:cs typeface="Calibri Light" panose="020F0302020204030204" pitchFamily="34" charset="0"/>
              </a:rPr>
              <a:t>word</a:t>
            </a:r>
            <a:r>
              <a:rPr lang="fr-CH" sz="1600" dirty="0">
                <a:latin typeface="Calibri Light" panose="020F0302020204030204" pitchFamily="34" charset="0"/>
                <a:cs typeface="Calibri Light" panose="020F0302020204030204" pitchFamily="34" charset="0"/>
              </a:rPr>
              <a:t> trials).</a:t>
            </a:r>
          </a:p>
          <a:p>
            <a:endParaRPr lang="fr-CH" sz="1600" dirty="0">
              <a:latin typeface="Calibri Light" panose="020F0302020204030204" pitchFamily="34" charset="0"/>
              <a:cs typeface="Calibri Light" panose="020F0302020204030204" pitchFamily="34" charset="0"/>
            </a:endParaRPr>
          </a:p>
          <a:p>
            <a:r>
              <a:rPr lang="fr-CH" sz="1600" dirty="0" err="1">
                <a:latin typeface="Calibri Light" panose="020F0302020204030204" pitchFamily="34" charset="0"/>
                <a:cs typeface="Calibri Light" panose="020F0302020204030204" pitchFamily="34" charset="0"/>
              </a:rPr>
              <a:t>However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also</a:t>
            </a:r>
            <a:r>
              <a:rPr lang="fr-CH" sz="1600" dirty="0">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differ</a:t>
            </a:r>
            <a:r>
              <a:rPr lang="fr-CH" sz="1600" dirty="0">
                <a:solidFill>
                  <a:srgbClr val="0070C0"/>
                </a:solidFill>
                <a:latin typeface="Calibri Light" panose="020F0302020204030204" pitchFamily="34" charset="0"/>
                <a:cs typeface="Calibri Light" panose="020F0302020204030204" pitchFamily="34" charset="0"/>
              </a:rPr>
              <a:t> </a:t>
            </a:r>
            <a:r>
              <a:rPr lang="fr-CH" sz="1600" dirty="0" err="1">
                <a:solidFill>
                  <a:srgbClr val="0070C0"/>
                </a:solidFill>
                <a:latin typeface="Calibri Light" panose="020F0302020204030204" pitchFamily="34" charset="0"/>
                <a:cs typeface="Calibri Light" panose="020F0302020204030204" pitchFamily="34" charset="0"/>
              </a:rPr>
              <a:t>individually</a:t>
            </a:r>
            <a:r>
              <a:rPr lang="fr-CH" sz="1600" dirty="0">
                <a:solidFill>
                  <a:srgbClr val="0070C0"/>
                </a:solidFill>
                <a:latin typeface="Calibri Light" panose="020F0302020204030204" pitchFamily="34" charset="0"/>
                <a:cs typeface="Calibri Light" panose="020F0302020204030204" pitchFamily="34" charset="0"/>
              </a:rPr>
              <a:t> </a:t>
            </a:r>
            <a:r>
              <a:rPr lang="fr-CH" sz="1600" dirty="0">
                <a:latin typeface="Calibri Light" panose="020F0302020204030204" pitchFamily="34" charset="0"/>
                <a:cs typeface="Calibri Light" panose="020F0302020204030204" pitchFamily="34" charset="0"/>
              </a:rPr>
              <a:t>in </a:t>
            </a:r>
            <a:r>
              <a:rPr lang="fr-CH" sz="1600" dirty="0" err="1">
                <a:latin typeface="Calibri Light" panose="020F0302020204030204" pitchFamily="34" charset="0"/>
                <a:cs typeface="Calibri Light" panose="020F0302020204030204" pitchFamily="34" charset="0"/>
              </a:rPr>
              <a:t>their</a:t>
            </a:r>
            <a:r>
              <a:rPr lang="fr-CH" sz="1600" dirty="0">
                <a:latin typeface="Calibri Light" panose="020F0302020204030204" pitchFamily="34" charset="0"/>
                <a:cs typeface="Calibri Light" panose="020F0302020204030204" pitchFamily="34" charset="0"/>
              </a:rPr>
              <a:t> </a:t>
            </a:r>
            <a:r>
              <a:rPr lang="fr-CH" sz="1600" err="1">
                <a:latin typeface="Calibri Light" panose="020F0302020204030204" pitchFamily="34" charset="0"/>
                <a:cs typeface="Calibri Light" panose="020F0302020204030204" pitchFamily="34" charset="0"/>
              </a:rPr>
              <a:t>decision</a:t>
            </a:r>
            <a:r>
              <a:rPr lang="fr-CH" sz="1600">
                <a:latin typeface="Calibri Light" panose="020F0302020204030204" pitchFamily="34" charset="0"/>
                <a:cs typeface="Calibri Light" panose="020F0302020204030204" pitchFamily="34" charset="0"/>
              </a:rPr>
              <a:t> speed. Slow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tend to </a:t>
            </a:r>
            <a:r>
              <a:rPr lang="fr-CH" sz="1600" dirty="0" err="1">
                <a:latin typeface="Calibri Light" panose="020F0302020204030204" pitchFamily="34" charset="0"/>
                <a:cs typeface="Calibri Light" panose="020F0302020204030204" pitchFamily="34" charset="0"/>
              </a:rPr>
              <a:t>react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slowly</a:t>
            </a:r>
            <a:r>
              <a:rPr lang="fr-CH" sz="1600" dirty="0">
                <a:latin typeface="Calibri Light" panose="020F0302020204030204" pitchFamily="34" charset="0"/>
                <a:cs typeface="Calibri Light" panose="020F0302020204030204" pitchFamily="34" charset="0"/>
              </a:rPr>
              <a:t> in all conditions, and fast </a:t>
            </a:r>
            <a:r>
              <a:rPr lang="fr-CH" sz="1600" dirty="0" err="1">
                <a:latin typeface="Calibri Light" panose="020F0302020204030204" pitchFamily="34" charset="0"/>
                <a:cs typeface="Calibri Light" panose="020F0302020204030204" pitchFamily="34" charset="0"/>
              </a:rPr>
              <a:t>subjects</a:t>
            </a:r>
            <a:r>
              <a:rPr lang="fr-CH" sz="1600" dirty="0">
                <a:latin typeface="Calibri Light" panose="020F0302020204030204" pitchFamily="34" charset="0"/>
                <a:cs typeface="Calibri Light" panose="020F0302020204030204" pitchFamily="34" charset="0"/>
              </a:rPr>
              <a:t> tend to </a:t>
            </a:r>
            <a:r>
              <a:rPr lang="fr-CH" sz="1600" dirty="0" err="1">
                <a:latin typeface="Calibri Light" panose="020F0302020204030204" pitchFamily="34" charset="0"/>
                <a:cs typeface="Calibri Light" panose="020F0302020204030204" pitchFamily="34" charset="0"/>
              </a:rPr>
              <a:t>respond</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quickly</a:t>
            </a:r>
            <a:r>
              <a:rPr lang="fr-CH" sz="1600" dirty="0">
                <a:latin typeface="Calibri Light" panose="020F0302020204030204" pitchFamily="34" charset="0"/>
                <a:cs typeface="Calibri Light" panose="020F0302020204030204" pitchFamily="34" charset="0"/>
              </a:rPr>
              <a:t> in all conditions.</a:t>
            </a:r>
          </a:p>
          <a:p>
            <a:endParaRPr lang="fr-CH" sz="1600" dirty="0">
              <a:latin typeface="Calibri Light" panose="020F0302020204030204" pitchFamily="34" charset="0"/>
              <a:cs typeface="Calibri Light" panose="020F0302020204030204" pitchFamily="34" charset="0"/>
            </a:endParaRPr>
          </a:p>
          <a:p>
            <a:r>
              <a:rPr lang="fr-CH" sz="1600" dirty="0">
                <a:latin typeface="Calibri Light" panose="020F0302020204030204" pitchFamily="34" charset="0"/>
                <a:cs typeface="Calibri Light" panose="020F0302020204030204" pitchFamily="34" charset="0"/>
              </a:rPr>
              <a:t>In </a:t>
            </a:r>
            <a:r>
              <a:rPr lang="fr-CH" sz="1600" dirty="0" err="1">
                <a:latin typeface="Calibri Light" panose="020F0302020204030204" pitchFamily="34" charset="0"/>
                <a:cs typeface="Calibri Light" panose="020F0302020204030204" pitchFamily="34" charset="0"/>
              </a:rPr>
              <a:t>other</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words</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individual</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differences</a:t>
            </a:r>
            <a:r>
              <a:rPr lang="fr-CH" sz="1600" dirty="0">
                <a:latin typeface="Calibri Light" panose="020F0302020204030204" pitchFamily="34" charset="0"/>
                <a:cs typeface="Calibri Light" panose="020F0302020204030204" pitchFamily="34" charset="0"/>
              </a:rPr>
              <a:t> in </a:t>
            </a:r>
            <a:r>
              <a:rPr lang="en-GB" sz="1600" dirty="0">
                <a:latin typeface="Calibri Light" panose="020F0302020204030204" pitchFamily="34" charset="0"/>
                <a:cs typeface="Calibri Light" panose="020F0302020204030204" pitchFamily="34" charset="0"/>
              </a:rPr>
              <a:t>“</a:t>
            </a:r>
            <a:r>
              <a:rPr lang="fr-CH" sz="1600" dirty="0" err="1">
                <a:latin typeface="Calibri Light" panose="020F0302020204030204" pitchFamily="34" charset="0"/>
                <a:cs typeface="Calibri Light" panose="020F0302020204030204" pitchFamily="34" charset="0"/>
              </a:rPr>
              <a:t>decision</a:t>
            </a:r>
            <a:r>
              <a:rPr lang="fr-CH" sz="1600" dirty="0">
                <a:latin typeface="Calibri Light" panose="020F0302020204030204" pitchFamily="34" charset="0"/>
                <a:cs typeface="Calibri Light" panose="020F0302020204030204" pitchFamily="34" charset="0"/>
              </a:rPr>
              <a:t> speed</a:t>
            </a:r>
            <a:r>
              <a:rPr lang="en-GB" sz="1600" dirty="0">
                <a:latin typeface="Calibri Light" panose="020F0302020204030204" pitchFamily="34" charset="0"/>
                <a:cs typeface="Calibri Light" panose="020F0302020204030204" pitchFamily="34" charset="0"/>
              </a:rPr>
              <a:t>”</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potentially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explain</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why</a:t>
            </a:r>
            <a:r>
              <a:rPr lang="fr-CH" sz="1600" dirty="0">
                <a:latin typeface="Calibri Light" panose="020F0302020204030204" pitchFamily="34" charset="0"/>
                <a:cs typeface="Calibri Light" panose="020F0302020204030204" pitchFamily="34" charset="0"/>
              </a:rPr>
              <a:t> </a:t>
            </a:r>
            <a:r>
              <a:rPr lang="fr-CH" sz="1600" dirty="0" err="1">
                <a:latin typeface="Calibri Light" panose="020F0302020204030204" pitchFamily="34" charset="0"/>
                <a:cs typeface="Calibri Light" panose="020F0302020204030204" pitchFamily="34" charset="0"/>
              </a:rPr>
              <a:t>reaction</a:t>
            </a:r>
            <a:r>
              <a:rPr lang="fr-CH" sz="1600" dirty="0">
                <a:latin typeface="Calibri Light" panose="020F0302020204030204" pitchFamily="34" charset="0"/>
                <a:cs typeface="Calibri Light" panose="020F0302020204030204" pitchFamily="34" charset="0"/>
              </a:rPr>
              <a:t> times </a:t>
            </a:r>
            <a:r>
              <a:rPr lang="fr-CH" sz="1600" dirty="0" err="1">
                <a:latin typeface="Calibri Light" panose="020F0302020204030204" pitchFamily="34" charset="0"/>
                <a:cs typeface="Calibri Light" panose="020F0302020204030204" pitchFamily="34" charset="0"/>
              </a:rPr>
              <a:t>within</a:t>
            </a:r>
            <a:r>
              <a:rPr lang="fr-CH" sz="1600" dirty="0">
                <a:latin typeface="Calibri Light" panose="020F0302020204030204" pitchFamily="34" charset="0"/>
                <a:cs typeface="Calibri Light" panose="020F0302020204030204" pitchFamily="34" charset="0"/>
              </a:rPr>
              <a:t> a </a:t>
            </a:r>
            <a:r>
              <a:rPr lang="fr-CH" sz="1600" dirty="0" err="1">
                <a:latin typeface="Calibri Light" panose="020F0302020204030204" pitchFamily="34" charset="0"/>
                <a:cs typeface="Calibri Light" panose="020F0302020204030204" pitchFamily="34" charset="0"/>
              </a:rPr>
              <a:t>subject</a:t>
            </a:r>
            <a:r>
              <a:rPr lang="fr-CH" sz="1600" dirty="0">
                <a:latin typeface="Calibri Light" panose="020F0302020204030204" pitchFamily="34" charset="0"/>
                <a:cs typeface="Calibri Light" panose="020F0302020204030204" pitchFamily="34" charset="0"/>
              </a:rPr>
              <a:t> are </a:t>
            </a:r>
            <a:r>
              <a:rPr lang="fr-CH" sz="1600" dirty="0" err="1">
                <a:latin typeface="Calibri Light" panose="020F0302020204030204" pitchFamily="34" charset="0"/>
                <a:cs typeface="Calibri Light" panose="020F0302020204030204" pitchFamily="34" charset="0"/>
              </a:rPr>
              <a:t>correlated</a:t>
            </a:r>
            <a:r>
              <a:rPr lang="fr-CH" sz="1600" dirty="0">
                <a:latin typeface="Calibri Light" panose="020F0302020204030204" pitchFamily="34" charset="0"/>
                <a:cs typeface="Calibri Light" panose="020F0302020204030204" pitchFamily="34" charset="0"/>
              </a:rPr>
              <a: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Why are repeated measures correlated?</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5" name="Table 4">
            <a:extLst>
              <a:ext uri="{FF2B5EF4-FFF2-40B4-BE49-F238E27FC236}">
                <a16:creationId xmlns:a16="http://schemas.microsoft.com/office/drawing/2014/main" id="{7B81473F-3730-4F9F-A57E-94EE843E34CB}"/>
              </a:ext>
            </a:extLst>
          </p:cNvPr>
          <p:cNvGraphicFramePr>
            <a:graphicFrameLocks noGrp="1"/>
          </p:cNvGraphicFramePr>
          <p:nvPr>
            <p:extLst>
              <p:ext uri="{D42A27DB-BD31-4B8C-83A1-F6EECF244321}">
                <p14:modId xmlns:p14="http://schemas.microsoft.com/office/powerpoint/2010/main" val="386950461"/>
              </p:ext>
            </p:extLst>
          </p:nvPr>
        </p:nvGraphicFramePr>
        <p:xfrm>
          <a:off x="7032104" y="1477602"/>
          <a:ext cx="4442145" cy="5047742"/>
        </p:xfrm>
        <a:graphic>
          <a:graphicData uri="http://schemas.openxmlformats.org/drawingml/2006/table">
            <a:tbl>
              <a:tblPr firstRow="1" bandRow="1">
                <a:tableStyleId>{2D5ABB26-0587-4C30-8999-92F81FD0307C}</a:tableStyleId>
              </a:tblPr>
              <a:tblGrid>
                <a:gridCol w="888429">
                  <a:extLst>
                    <a:ext uri="{9D8B030D-6E8A-4147-A177-3AD203B41FA5}">
                      <a16:colId xmlns:a16="http://schemas.microsoft.com/office/drawing/2014/main" val="20000"/>
                    </a:ext>
                  </a:extLst>
                </a:gridCol>
                <a:gridCol w="888429">
                  <a:extLst>
                    <a:ext uri="{9D8B030D-6E8A-4147-A177-3AD203B41FA5}">
                      <a16:colId xmlns:a16="http://schemas.microsoft.com/office/drawing/2014/main" val="20001"/>
                    </a:ext>
                  </a:extLst>
                </a:gridCol>
                <a:gridCol w="888429">
                  <a:extLst>
                    <a:ext uri="{9D8B030D-6E8A-4147-A177-3AD203B41FA5}">
                      <a16:colId xmlns:a16="http://schemas.microsoft.com/office/drawing/2014/main" val="20002"/>
                    </a:ext>
                  </a:extLst>
                </a:gridCol>
                <a:gridCol w="888429">
                  <a:extLst>
                    <a:ext uri="{9D8B030D-6E8A-4147-A177-3AD203B41FA5}">
                      <a16:colId xmlns:a16="http://schemas.microsoft.com/office/drawing/2014/main" val="20003"/>
                    </a:ext>
                  </a:extLst>
                </a:gridCol>
                <a:gridCol w="888429">
                  <a:extLst>
                    <a:ext uri="{9D8B030D-6E8A-4147-A177-3AD203B41FA5}">
                      <a16:colId xmlns:a16="http://schemas.microsoft.com/office/drawing/2014/main" val="20004"/>
                    </a:ext>
                  </a:extLst>
                </a:gridCol>
              </a:tblGrid>
              <a:tr h="360553">
                <a:tc>
                  <a:txBody>
                    <a:bodyPr/>
                    <a:lstStyle/>
                    <a:p>
                      <a:pPr algn="ctr"/>
                      <a:r>
                        <a:rPr lang="fr-CH" sz="1100" b="1">
                          <a:latin typeface="Calibri Light" panose="020F0302020204030204" pitchFamily="34" charset="0"/>
                          <a:cs typeface="Calibri Light" panose="020F0302020204030204" pitchFamily="34" charset="0"/>
                        </a:rPr>
                        <a:t>Subject ID</a:t>
                      </a:r>
                      <a:endParaRPr lang="en-GB" sz="1100" b="1">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100" b="1">
                          <a:latin typeface="Calibri Light" panose="020F0302020204030204" pitchFamily="34" charset="0"/>
                          <a:cs typeface="Calibri Light" panose="020F0302020204030204" pitchFamily="34" charset="0"/>
                        </a:rPr>
                        <a:t>Speed</a:t>
                      </a:r>
                      <a:endParaRPr lang="en-GB" sz="1100" b="1">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CH" sz="1100" b="1">
                          <a:latin typeface="Calibri Light" panose="020F0302020204030204" pitchFamily="34" charset="0"/>
                          <a:cs typeface="Calibri Light" panose="020F0302020204030204" pitchFamily="34" charset="0"/>
                        </a:rPr>
                        <a:t>Prime</a:t>
                      </a:r>
                      <a:endParaRPr lang="en-GB" sz="1100" b="1">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100" b="1">
                          <a:latin typeface="Calibri Light" panose="020F0302020204030204" pitchFamily="34" charset="0"/>
                          <a:cs typeface="Calibri Light" panose="020F0302020204030204" pitchFamily="34" charset="0"/>
                        </a:rPr>
                        <a:t>Target</a:t>
                      </a:r>
                      <a:endParaRPr lang="en-GB" sz="1100" b="1">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fr-CH" sz="1100" b="1">
                          <a:latin typeface="Calibri Light" panose="020F0302020204030204" pitchFamily="34" charset="0"/>
                          <a:cs typeface="Calibri Light" panose="020F0302020204030204" pitchFamily="34" charset="0"/>
                        </a:rPr>
                        <a:t>RT</a:t>
                      </a:r>
                      <a:endParaRPr lang="en-GB" sz="1100" b="1">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0553">
                <a:tc>
                  <a:txBody>
                    <a:bodyPr/>
                    <a:lstStyle/>
                    <a:p>
                      <a:pPr algn="ctr"/>
                      <a:r>
                        <a:rPr lang="fr-CH" sz="1100">
                          <a:latin typeface="Calibri Light" panose="020F0302020204030204" pitchFamily="34" charset="0"/>
                          <a:cs typeface="Calibri Light" panose="020F0302020204030204" pitchFamily="34" charset="0"/>
                        </a:rPr>
                        <a:t>ID1</a:t>
                      </a:r>
                      <a:endParaRPr lang="en-GB" sz="110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fr-CH" sz="1100">
                          <a:latin typeface="Calibri Light" panose="020F0302020204030204" pitchFamily="34" charset="0"/>
                          <a:cs typeface="Calibri Light" panose="020F0302020204030204" pitchFamily="34" charset="0"/>
                        </a:rPr>
                        <a:t>1.21</a:t>
                      </a:r>
                      <a:endParaRPr lang="en-GB" sz="110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pPr algn="ctr"/>
                      <a:r>
                        <a:rPr lang="fr-CH" sz="1100">
                          <a:latin typeface="Calibri Light" panose="020F0302020204030204" pitchFamily="34" charset="0"/>
                          <a:cs typeface="Calibri Light" panose="020F0302020204030204" pitchFamily="34" charset="0"/>
                        </a:rPr>
                        <a:t>Positive</a:t>
                      </a:r>
                      <a:endParaRPr lang="en-GB" sz="110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fr-CH" sz="1100">
                          <a:latin typeface="Calibri Light" panose="020F0302020204030204" pitchFamily="34" charset="0"/>
                          <a:cs typeface="Calibri Light" panose="020F0302020204030204" pitchFamily="34" charset="0"/>
                        </a:rPr>
                        <a:t>Positive</a:t>
                      </a:r>
                      <a:endParaRPr lang="en-GB" sz="110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tcPr>
                </a:tc>
                <a:tc>
                  <a:txBody>
                    <a:bodyPr/>
                    <a:lstStyle/>
                    <a:p>
                      <a:pPr algn="ctr"/>
                      <a:r>
                        <a:rPr lang="fr-CH" sz="1100">
                          <a:latin typeface="Calibri Light" panose="020F0302020204030204" pitchFamily="34" charset="0"/>
                          <a:cs typeface="Calibri Light" panose="020F0302020204030204" pitchFamily="34" charset="0"/>
                        </a:rPr>
                        <a:t>502</a:t>
                      </a:r>
                      <a:endParaRPr lang="en-GB" sz="1100">
                        <a:latin typeface="Calibri Light" panose="020F0302020204030204" pitchFamily="34" charset="0"/>
                        <a:cs typeface="Calibri Light" panose="020F0302020204030204" pitchFamily="34" charset="0"/>
                      </a:endParaRP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r h="360553">
                <a:tc>
                  <a:txBody>
                    <a:bodyPr/>
                    <a:lstStyle/>
                    <a:p>
                      <a:pPr algn="ctr"/>
                      <a:r>
                        <a:rPr lang="fr-CH" sz="1100">
                          <a:latin typeface="Calibri Light" panose="020F0302020204030204" pitchFamily="34" charset="0"/>
                          <a:cs typeface="Calibri Light" panose="020F0302020204030204" pitchFamily="34" charset="0"/>
                        </a:rPr>
                        <a:t>ID1</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dirty="0">
                          <a:latin typeface="Calibri Light" panose="020F0302020204030204" pitchFamily="34" charset="0"/>
                          <a:cs typeface="Calibri Light" panose="020F0302020204030204" pitchFamily="34" charset="0"/>
                        </a:rPr>
                        <a:t>1.21</a:t>
                      </a:r>
                      <a:endParaRPr lang="en-GB" sz="1100" dirty="0">
                        <a:latin typeface="Calibri Light" panose="020F0302020204030204" pitchFamily="34" charset="0"/>
                        <a:cs typeface="Calibri Light" panose="020F0302020204030204" pitchFamily="34" charset="0"/>
                      </a:endParaRPr>
                    </a:p>
                  </a:txBody>
                  <a:tcPr anchor="ctr">
                    <a:solidFill>
                      <a:schemeClr val="accent6">
                        <a:lumMod val="20000"/>
                        <a:lumOff val="80000"/>
                      </a:schemeClr>
                    </a:solidFill>
                  </a:tcPr>
                </a:tc>
                <a:tc>
                  <a:txBody>
                    <a:bodyPr/>
                    <a:lstStyle/>
                    <a:p>
                      <a:pPr algn="ctr"/>
                      <a:r>
                        <a:rPr lang="fr-CH" sz="1100">
                          <a:latin typeface="Calibri Light" panose="020F0302020204030204" pitchFamily="34" charset="0"/>
                          <a:cs typeface="Calibri Light" panose="020F0302020204030204" pitchFamily="34" charset="0"/>
                        </a:rPr>
                        <a:t>Positive</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a:latin typeface="Calibri Light" panose="020F0302020204030204" pitchFamily="34" charset="0"/>
                          <a:cs typeface="Calibri Light" panose="020F0302020204030204" pitchFamily="34" charset="0"/>
                        </a:rPr>
                        <a:t>Negative</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a:latin typeface="Calibri Light" panose="020F0302020204030204" pitchFamily="34" charset="0"/>
                          <a:cs typeface="Calibri Light" panose="020F0302020204030204" pitchFamily="34" charset="0"/>
                        </a:rPr>
                        <a:t>553</a:t>
                      </a:r>
                      <a:endParaRPr lang="en-GB" sz="110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0002"/>
                  </a:ext>
                </a:extLst>
              </a:tr>
              <a:tr h="360553">
                <a:tc>
                  <a:txBody>
                    <a:bodyPr/>
                    <a:lstStyle/>
                    <a:p>
                      <a:pPr algn="ctr"/>
                      <a:r>
                        <a:rPr lang="fr-CH" sz="1100">
                          <a:latin typeface="Calibri Light" panose="020F0302020204030204" pitchFamily="34" charset="0"/>
                          <a:cs typeface="Calibri Light" panose="020F0302020204030204" pitchFamily="34" charset="0"/>
                        </a:rPr>
                        <a:t>ID1</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a:latin typeface="Calibri Light" panose="020F0302020204030204" pitchFamily="34" charset="0"/>
                          <a:cs typeface="Calibri Light" panose="020F0302020204030204" pitchFamily="34" charset="0"/>
                        </a:rPr>
                        <a:t>1.21</a:t>
                      </a:r>
                      <a:endParaRPr lang="en-GB" sz="1100">
                        <a:latin typeface="Calibri Light" panose="020F0302020204030204" pitchFamily="34" charset="0"/>
                        <a:cs typeface="Calibri Light" panose="020F0302020204030204" pitchFamily="34" charset="0"/>
                      </a:endParaRPr>
                    </a:p>
                  </a:txBody>
                  <a:tcPr anchor="ctr">
                    <a:solidFill>
                      <a:schemeClr val="accent6">
                        <a:lumMod val="20000"/>
                        <a:lumOff val="80000"/>
                      </a:schemeClr>
                    </a:solidFill>
                  </a:tcPr>
                </a:tc>
                <a:tc>
                  <a:txBody>
                    <a:bodyPr/>
                    <a:lstStyle/>
                    <a:p>
                      <a:pPr algn="ctr"/>
                      <a:r>
                        <a:rPr lang="fr-CH" sz="1100">
                          <a:latin typeface="Calibri Light" panose="020F0302020204030204" pitchFamily="34" charset="0"/>
                          <a:cs typeface="Calibri Light" panose="020F0302020204030204" pitchFamily="34" charset="0"/>
                        </a:rPr>
                        <a:t>Negative</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a:latin typeface="Calibri Light" panose="020F0302020204030204" pitchFamily="34" charset="0"/>
                          <a:cs typeface="Calibri Light" panose="020F0302020204030204" pitchFamily="34" charset="0"/>
                        </a:rPr>
                        <a:t>Positive</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a:latin typeface="Calibri Light" panose="020F0302020204030204" pitchFamily="34" charset="0"/>
                          <a:cs typeface="Calibri Light" panose="020F0302020204030204" pitchFamily="34" charset="0"/>
                        </a:rPr>
                        <a:t>549</a:t>
                      </a:r>
                      <a:endParaRPr lang="en-GB" sz="110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0003"/>
                  </a:ext>
                </a:extLst>
              </a:tr>
              <a:tr h="360553">
                <a:tc>
                  <a:txBody>
                    <a:bodyPr/>
                    <a:lstStyle/>
                    <a:p>
                      <a:pPr algn="ctr"/>
                      <a:r>
                        <a:rPr lang="fr-CH" sz="1100">
                          <a:latin typeface="Calibri Light" panose="020F0302020204030204" pitchFamily="34" charset="0"/>
                          <a:cs typeface="Calibri Light" panose="020F0302020204030204" pitchFamily="34" charset="0"/>
                        </a:rPr>
                        <a:t>ID1</a:t>
                      </a:r>
                      <a:endParaRPr lang="en-GB" sz="1100">
                        <a:latin typeface="Calibri Light" panose="020F0302020204030204" pitchFamily="34" charset="0"/>
                        <a:cs typeface="Calibri Light" panose="020F0302020204030204" pitchFamily="34" charset="0"/>
                      </a:endParaRPr>
                    </a:p>
                  </a:txBody>
                  <a:tcPr anchor="ct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1.21</a:t>
                      </a:r>
                      <a:endParaRPr lang="en-GB" sz="1100">
                        <a:latin typeface="Calibri Light" panose="020F0302020204030204" pitchFamily="34" charset="0"/>
                        <a:cs typeface="Calibri Light" panose="020F0302020204030204" pitchFamily="34" charset="0"/>
                      </a:endParaRPr>
                    </a:p>
                  </a:txBody>
                  <a:tcPr anchor="ctr">
                    <a:lnB w="12700" cap="flat" cmpd="sng" algn="ctr">
                      <a:solidFill>
                        <a:schemeClr val="tx1">
                          <a:lumMod val="50000"/>
                          <a:lumOff val="50000"/>
                        </a:schemeClr>
                      </a:solidFill>
                      <a:prstDash val="sysDot"/>
                      <a:round/>
                      <a:headEnd type="none" w="med" len="med"/>
                      <a:tailEnd type="none" w="med" len="med"/>
                    </a:lnB>
                    <a:solidFill>
                      <a:schemeClr val="accent6">
                        <a:lumMod val="20000"/>
                        <a:lumOff val="80000"/>
                      </a:schemeClr>
                    </a:solidFill>
                  </a:tcPr>
                </a:tc>
                <a:tc>
                  <a:txBody>
                    <a:bodyPr/>
                    <a:lstStyle/>
                    <a:p>
                      <a:pPr algn="ctr"/>
                      <a:r>
                        <a:rPr lang="fr-CH" sz="1100">
                          <a:latin typeface="Calibri Light" panose="020F0302020204030204" pitchFamily="34" charset="0"/>
                          <a:cs typeface="Calibri Light" panose="020F0302020204030204" pitchFamily="34" charset="0"/>
                        </a:rPr>
                        <a:t>Negative</a:t>
                      </a:r>
                      <a:endParaRPr lang="en-GB" sz="1100">
                        <a:latin typeface="Calibri Light" panose="020F0302020204030204" pitchFamily="34" charset="0"/>
                        <a:cs typeface="Calibri Light" panose="020F0302020204030204" pitchFamily="34" charset="0"/>
                      </a:endParaRPr>
                    </a:p>
                  </a:txBody>
                  <a:tcPr anchor="ct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Negative</a:t>
                      </a:r>
                      <a:endParaRPr lang="en-GB" sz="1100">
                        <a:latin typeface="Calibri Light" panose="020F0302020204030204" pitchFamily="34" charset="0"/>
                        <a:cs typeface="Calibri Light" panose="020F0302020204030204" pitchFamily="34" charset="0"/>
                      </a:endParaRPr>
                    </a:p>
                  </a:txBody>
                  <a:tcPr anchor="ct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511</a:t>
                      </a:r>
                      <a:endParaRPr lang="en-GB" sz="1100">
                        <a:latin typeface="Calibri Light" panose="020F0302020204030204" pitchFamily="34" charset="0"/>
                        <a:cs typeface="Calibri Light" panose="020F0302020204030204" pitchFamily="34" charset="0"/>
                      </a:endParaRPr>
                    </a:p>
                  </a:txBody>
                  <a:tcPr anchor="ctr">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10004"/>
                  </a:ext>
                </a:extLst>
              </a:tr>
              <a:tr h="360553">
                <a:tc>
                  <a:txBody>
                    <a:bodyPr/>
                    <a:lstStyle/>
                    <a:p>
                      <a:pPr algn="ctr"/>
                      <a:r>
                        <a:rPr lang="fr-CH" sz="1100">
                          <a:latin typeface="Calibri Light" panose="020F0302020204030204" pitchFamily="34" charset="0"/>
                          <a:cs typeface="Calibri Light" panose="020F0302020204030204" pitchFamily="34" charset="0"/>
                        </a:rPr>
                        <a:t>ID2</a:t>
                      </a:r>
                      <a:endParaRPr lang="en-GB" sz="1100">
                        <a:latin typeface="Calibri Light" panose="020F0302020204030204" pitchFamily="34" charset="0"/>
                        <a:cs typeface="Calibri Light" panose="020F0302020204030204" pitchFamily="34" charset="0"/>
                      </a:endParaRPr>
                    </a:p>
                  </a:txBody>
                  <a:tcPr anchor="ct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fr-CH" sz="1100">
                          <a:latin typeface="Calibri Light" panose="020F0302020204030204" pitchFamily="34" charset="0"/>
                          <a:cs typeface="Calibri Light" panose="020F0302020204030204" pitchFamily="34" charset="0"/>
                        </a:rPr>
                        <a:t>0.94</a:t>
                      </a:r>
                      <a:endParaRPr lang="en-GB" sz="1100">
                        <a:latin typeface="Calibri Light" panose="020F0302020204030204" pitchFamily="34" charset="0"/>
                        <a:cs typeface="Calibri Light" panose="020F0302020204030204" pitchFamily="34" charset="0"/>
                      </a:endParaRPr>
                    </a:p>
                  </a:txBody>
                  <a:tcPr anchor="ctr">
                    <a:lnT w="12700" cap="flat" cmpd="sng" algn="ctr">
                      <a:solidFill>
                        <a:schemeClr val="tx1">
                          <a:lumMod val="50000"/>
                          <a:lumOff val="50000"/>
                        </a:schemeClr>
                      </a:solidFill>
                      <a:prstDash val="sysDot"/>
                      <a:round/>
                      <a:headEnd type="none" w="med" len="med"/>
                      <a:tailEnd type="none" w="med" len="med"/>
                    </a:lnT>
                    <a:solidFill>
                      <a:schemeClr val="accent6">
                        <a:lumMod val="20000"/>
                        <a:lumOff val="80000"/>
                      </a:schemeClr>
                    </a:solidFill>
                  </a:tcPr>
                </a:tc>
                <a:tc>
                  <a:txBody>
                    <a:bodyPr/>
                    <a:lstStyle/>
                    <a:p>
                      <a:pPr algn="ctr"/>
                      <a:r>
                        <a:rPr lang="fr-CH" sz="1100">
                          <a:latin typeface="Calibri Light" panose="020F0302020204030204" pitchFamily="34" charset="0"/>
                          <a:cs typeface="Calibri Light" panose="020F0302020204030204" pitchFamily="34" charset="0"/>
                        </a:rPr>
                        <a:t>Positive</a:t>
                      </a:r>
                      <a:endParaRPr lang="en-GB" sz="1100">
                        <a:latin typeface="Calibri Light" panose="020F0302020204030204" pitchFamily="34" charset="0"/>
                        <a:cs typeface="Calibri Light" panose="020F0302020204030204" pitchFamily="34" charset="0"/>
                      </a:endParaRPr>
                    </a:p>
                  </a:txBody>
                  <a:tcPr anchor="ct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fr-CH" sz="1100">
                          <a:latin typeface="Calibri Light" panose="020F0302020204030204" pitchFamily="34" charset="0"/>
                          <a:cs typeface="Calibri Light" panose="020F0302020204030204" pitchFamily="34" charset="0"/>
                        </a:rPr>
                        <a:t>Positive</a:t>
                      </a:r>
                      <a:endParaRPr lang="en-GB" sz="1100">
                        <a:latin typeface="Calibri Light" panose="020F0302020204030204" pitchFamily="34" charset="0"/>
                        <a:cs typeface="Calibri Light" panose="020F0302020204030204" pitchFamily="34" charset="0"/>
                      </a:endParaRPr>
                    </a:p>
                  </a:txBody>
                  <a:tcPr anchor="ctr">
                    <a:lnT w="12700" cap="flat" cmpd="sng" algn="ctr">
                      <a:solidFill>
                        <a:schemeClr val="tx1">
                          <a:lumMod val="50000"/>
                          <a:lumOff val="50000"/>
                        </a:schemeClr>
                      </a:solidFill>
                      <a:prstDash val="sysDot"/>
                      <a:round/>
                      <a:headEnd type="none" w="med" len="med"/>
                      <a:tailEnd type="none" w="med" len="med"/>
                    </a:lnT>
                  </a:tcPr>
                </a:tc>
                <a:tc>
                  <a:txBody>
                    <a:bodyPr/>
                    <a:lstStyle/>
                    <a:p>
                      <a:pPr algn="ctr"/>
                      <a:r>
                        <a:rPr lang="fr-CH" sz="1100">
                          <a:latin typeface="Calibri Light" panose="020F0302020204030204" pitchFamily="34" charset="0"/>
                          <a:cs typeface="Calibri Light" panose="020F0302020204030204" pitchFamily="34" charset="0"/>
                        </a:rPr>
                        <a:t>555</a:t>
                      </a:r>
                      <a:endParaRPr lang="en-GB" sz="1100">
                        <a:latin typeface="Calibri Light" panose="020F0302020204030204" pitchFamily="34" charset="0"/>
                        <a:cs typeface="Calibri Light" panose="020F0302020204030204" pitchFamily="34" charset="0"/>
                      </a:endParaRPr>
                    </a:p>
                  </a:txBody>
                  <a:tcPr anchor="ctr">
                    <a:lnT w="12700" cap="flat" cmpd="sng" algn="ctr">
                      <a:solidFill>
                        <a:schemeClr val="tx1">
                          <a:lumMod val="50000"/>
                          <a:lumOff val="50000"/>
                        </a:schemeClr>
                      </a:solidFill>
                      <a:prstDash val="sysDot"/>
                      <a:round/>
                      <a:headEnd type="none" w="med" len="med"/>
                      <a:tailEnd type="none" w="med" len="med"/>
                    </a:lnT>
                  </a:tcPr>
                </a:tc>
                <a:extLst>
                  <a:ext uri="{0D108BD9-81ED-4DB2-BD59-A6C34878D82A}">
                    <a16:rowId xmlns:a16="http://schemas.microsoft.com/office/drawing/2014/main" val="10005"/>
                  </a:ext>
                </a:extLst>
              </a:tr>
              <a:tr h="360553">
                <a:tc>
                  <a:txBody>
                    <a:bodyPr/>
                    <a:lstStyle/>
                    <a:p>
                      <a:pPr algn="ctr"/>
                      <a:r>
                        <a:rPr lang="fr-CH" sz="1100">
                          <a:latin typeface="Calibri Light" panose="020F0302020204030204" pitchFamily="34" charset="0"/>
                          <a:cs typeface="Calibri Light" panose="020F0302020204030204" pitchFamily="34" charset="0"/>
                        </a:rPr>
                        <a:t>ID2</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a:latin typeface="Calibri Light" panose="020F0302020204030204" pitchFamily="34" charset="0"/>
                          <a:cs typeface="Calibri Light" panose="020F0302020204030204" pitchFamily="34" charset="0"/>
                        </a:rPr>
                        <a:t>0.94</a:t>
                      </a:r>
                      <a:endParaRPr lang="en-GB" sz="1100">
                        <a:latin typeface="Calibri Light" panose="020F0302020204030204" pitchFamily="34" charset="0"/>
                        <a:cs typeface="Calibri Light" panose="020F0302020204030204" pitchFamily="34" charset="0"/>
                      </a:endParaRPr>
                    </a:p>
                  </a:txBody>
                  <a:tcPr anchor="ctr">
                    <a:solidFill>
                      <a:schemeClr val="accent6">
                        <a:lumMod val="20000"/>
                        <a:lumOff val="80000"/>
                      </a:schemeClr>
                    </a:solidFill>
                  </a:tcPr>
                </a:tc>
                <a:tc>
                  <a:txBody>
                    <a:bodyPr/>
                    <a:lstStyle/>
                    <a:p>
                      <a:pPr algn="ctr"/>
                      <a:r>
                        <a:rPr lang="fr-CH" sz="1100">
                          <a:latin typeface="Calibri Light" panose="020F0302020204030204" pitchFamily="34" charset="0"/>
                          <a:cs typeface="Calibri Light" panose="020F0302020204030204" pitchFamily="34" charset="0"/>
                        </a:rPr>
                        <a:t>Positive</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a:latin typeface="Calibri Light" panose="020F0302020204030204" pitchFamily="34" charset="0"/>
                          <a:cs typeface="Calibri Light" panose="020F0302020204030204" pitchFamily="34" charset="0"/>
                        </a:rPr>
                        <a:t>Negative</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a:latin typeface="Calibri Light" panose="020F0302020204030204" pitchFamily="34" charset="0"/>
                          <a:cs typeface="Calibri Light" panose="020F0302020204030204" pitchFamily="34" charset="0"/>
                        </a:rPr>
                        <a:t>560</a:t>
                      </a:r>
                      <a:endParaRPr lang="en-GB" sz="110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0006"/>
                  </a:ext>
                </a:extLst>
              </a:tr>
              <a:tr h="360553">
                <a:tc>
                  <a:txBody>
                    <a:bodyPr/>
                    <a:lstStyle/>
                    <a:p>
                      <a:pPr algn="ctr"/>
                      <a:r>
                        <a:rPr lang="fr-CH" sz="1100">
                          <a:latin typeface="Calibri Light" panose="020F0302020204030204" pitchFamily="34" charset="0"/>
                          <a:cs typeface="Calibri Light" panose="020F0302020204030204" pitchFamily="34" charset="0"/>
                        </a:rPr>
                        <a:t>ID2</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a:latin typeface="Calibri Light" panose="020F0302020204030204" pitchFamily="34" charset="0"/>
                          <a:cs typeface="Calibri Light" panose="020F0302020204030204" pitchFamily="34" charset="0"/>
                        </a:rPr>
                        <a:t>0.94</a:t>
                      </a:r>
                      <a:endParaRPr lang="en-GB" sz="1100">
                        <a:latin typeface="Calibri Light" panose="020F0302020204030204" pitchFamily="34" charset="0"/>
                        <a:cs typeface="Calibri Light" panose="020F0302020204030204" pitchFamily="34" charset="0"/>
                      </a:endParaRPr>
                    </a:p>
                  </a:txBody>
                  <a:tcPr anchor="ctr">
                    <a:solidFill>
                      <a:schemeClr val="accent6">
                        <a:lumMod val="20000"/>
                        <a:lumOff val="80000"/>
                      </a:schemeClr>
                    </a:solidFill>
                  </a:tcPr>
                </a:tc>
                <a:tc>
                  <a:txBody>
                    <a:bodyPr/>
                    <a:lstStyle/>
                    <a:p>
                      <a:pPr algn="ctr"/>
                      <a:r>
                        <a:rPr lang="fr-CH" sz="1100">
                          <a:latin typeface="Calibri Light" panose="020F0302020204030204" pitchFamily="34" charset="0"/>
                          <a:cs typeface="Calibri Light" panose="020F0302020204030204" pitchFamily="34" charset="0"/>
                        </a:rPr>
                        <a:t>Negative</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a:latin typeface="Calibri Light" panose="020F0302020204030204" pitchFamily="34" charset="0"/>
                          <a:cs typeface="Calibri Light" panose="020F0302020204030204" pitchFamily="34" charset="0"/>
                        </a:rPr>
                        <a:t>Positive</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a:latin typeface="Calibri Light" panose="020F0302020204030204" pitchFamily="34" charset="0"/>
                          <a:cs typeface="Calibri Light" panose="020F0302020204030204" pitchFamily="34" charset="0"/>
                        </a:rPr>
                        <a:t>592</a:t>
                      </a:r>
                      <a:endParaRPr lang="en-GB" sz="110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0007"/>
                  </a:ext>
                </a:extLst>
              </a:tr>
              <a:tr h="360553">
                <a:tc>
                  <a:txBody>
                    <a:bodyPr/>
                    <a:lstStyle/>
                    <a:p>
                      <a:pPr algn="ctr"/>
                      <a:r>
                        <a:rPr lang="fr-CH" sz="1100">
                          <a:latin typeface="Calibri Light" panose="020F0302020204030204" pitchFamily="34" charset="0"/>
                          <a:cs typeface="Calibri Light" panose="020F0302020204030204" pitchFamily="34" charset="0"/>
                        </a:rPr>
                        <a:t>ID2</a:t>
                      </a:r>
                      <a:endParaRPr lang="en-GB" sz="1100">
                        <a:latin typeface="Calibri Light" panose="020F0302020204030204" pitchFamily="34" charset="0"/>
                        <a:cs typeface="Calibri Light" panose="020F0302020204030204" pitchFamily="34" charset="0"/>
                      </a:endParaRPr>
                    </a:p>
                  </a:txBody>
                  <a:tcPr anchor="ct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0.94</a:t>
                      </a:r>
                      <a:endParaRPr lang="en-GB" sz="1100">
                        <a:latin typeface="Calibri Light" panose="020F0302020204030204" pitchFamily="34" charset="0"/>
                        <a:cs typeface="Calibri Light" panose="020F0302020204030204" pitchFamily="34" charset="0"/>
                      </a:endParaRPr>
                    </a:p>
                  </a:txBody>
                  <a:tcPr anchor="ctr">
                    <a:lnB w="12700" cap="flat" cmpd="sng" algn="ctr">
                      <a:solidFill>
                        <a:schemeClr val="tx1">
                          <a:lumMod val="50000"/>
                          <a:lumOff val="50000"/>
                        </a:schemeClr>
                      </a:solidFill>
                      <a:prstDash val="sysDot"/>
                      <a:round/>
                      <a:headEnd type="none" w="med" len="med"/>
                      <a:tailEnd type="none" w="med" len="med"/>
                    </a:lnB>
                    <a:solidFill>
                      <a:schemeClr val="accent6">
                        <a:lumMod val="20000"/>
                        <a:lumOff val="80000"/>
                      </a:schemeClr>
                    </a:solidFill>
                  </a:tcPr>
                </a:tc>
                <a:tc>
                  <a:txBody>
                    <a:bodyPr/>
                    <a:lstStyle/>
                    <a:p>
                      <a:pPr algn="ctr"/>
                      <a:r>
                        <a:rPr lang="fr-CH" sz="1100">
                          <a:latin typeface="Calibri Light" panose="020F0302020204030204" pitchFamily="34" charset="0"/>
                          <a:cs typeface="Calibri Light" panose="020F0302020204030204" pitchFamily="34" charset="0"/>
                        </a:rPr>
                        <a:t>Negative</a:t>
                      </a:r>
                      <a:endParaRPr lang="en-GB" sz="1100">
                        <a:latin typeface="Calibri Light" panose="020F0302020204030204" pitchFamily="34" charset="0"/>
                        <a:cs typeface="Calibri Light" panose="020F0302020204030204" pitchFamily="34" charset="0"/>
                      </a:endParaRPr>
                    </a:p>
                  </a:txBody>
                  <a:tcPr anchor="ct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Negative</a:t>
                      </a:r>
                      <a:endParaRPr lang="en-GB" sz="1100">
                        <a:latin typeface="Calibri Light" panose="020F0302020204030204" pitchFamily="34" charset="0"/>
                        <a:cs typeface="Calibri Light" panose="020F0302020204030204" pitchFamily="34" charset="0"/>
                      </a:endParaRPr>
                    </a:p>
                  </a:txBody>
                  <a:tcPr anchor="ctr">
                    <a:lnB w="12700" cap="flat" cmpd="sng" algn="ctr">
                      <a:solidFill>
                        <a:schemeClr val="tx1">
                          <a:lumMod val="50000"/>
                          <a:lumOff val="50000"/>
                        </a:schemeClr>
                      </a:solid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549</a:t>
                      </a:r>
                      <a:endParaRPr lang="en-GB" sz="1100">
                        <a:latin typeface="Calibri Light" panose="020F0302020204030204" pitchFamily="34" charset="0"/>
                        <a:cs typeface="Calibri Light" panose="020F0302020204030204" pitchFamily="34" charset="0"/>
                      </a:endParaRPr>
                    </a:p>
                  </a:txBody>
                  <a:tcPr anchor="ctr">
                    <a:lnB w="12700" cap="flat" cmpd="sng" algn="ctr">
                      <a:solidFill>
                        <a:schemeClr val="tx1">
                          <a:lumMod val="50000"/>
                          <a:lumOff val="50000"/>
                        </a:schemeClr>
                      </a:solidFill>
                      <a:prstDash val="sysDot"/>
                      <a:round/>
                      <a:headEnd type="none" w="med" len="med"/>
                      <a:tailEnd type="none" w="med" len="med"/>
                    </a:lnB>
                  </a:tcPr>
                </a:tc>
                <a:extLst>
                  <a:ext uri="{0D108BD9-81ED-4DB2-BD59-A6C34878D82A}">
                    <a16:rowId xmlns:a16="http://schemas.microsoft.com/office/drawing/2014/main" val="10008"/>
                  </a:ext>
                </a:extLst>
              </a:tr>
              <a:tr h="360553">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T w="12700" cap="flat" cmpd="sng" algn="ctr">
                      <a:solidFill>
                        <a:schemeClr val="tx1">
                          <a:lumMod val="50000"/>
                          <a:lumOff val="50000"/>
                        </a:schemeClr>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T w="12700" cap="flat" cmpd="sng" algn="ctr">
                      <a:solidFill>
                        <a:schemeClr val="tx1">
                          <a:lumMod val="50000"/>
                          <a:lumOff val="50000"/>
                        </a:schemeClr>
                      </a:solidFill>
                      <a:prstDash val="sysDot"/>
                      <a:round/>
                      <a:headEnd type="none" w="med" len="med"/>
                      <a:tailEnd type="none" w="med" len="med"/>
                    </a:lnT>
                    <a:lnB w="12700" cap="flat" cmpd="sng" algn="ctr">
                      <a:noFill/>
                      <a:prstDash val="sysDot"/>
                      <a:round/>
                      <a:headEnd type="none" w="med" len="med"/>
                      <a:tailEnd type="none" w="med" len="med"/>
                    </a:lnB>
                    <a:solidFill>
                      <a:schemeClr val="accent6">
                        <a:lumMod val="20000"/>
                        <a:lumOff val="80000"/>
                      </a:schemeClr>
                    </a:solidFill>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T w="12700" cap="flat" cmpd="sng" algn="ctr">
                      <a:solidFill>
                        <a:schemeClr val="tx1">
                          <a:lumMod val="50000"/>
                          <a:lumOff val="50000"/>
                        </a:schemeClr>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T w="12700" cap="flat" cmpd="sng" algn="ctr">
                      <a:solidFill>
                        <a:schemeClr val="tx1">
                          <a:lumMod val="50000"/>
                          <a:lumOff val="50000"/>
                        </a:schemeClr>
                      </a:solidFill>
                      <a:prstDash val="sysDot"/>
                      <a:round/>
                      <a:headEnd type="none" w="med" len="med"/>
                      <a:tailEnd type="none" w="med" len="med"/>
                    </a:lnT>
                    <a:lnB w="12700" cap="flat" cmpd="sng" algn="ctr">
                      <a:noFill/>
                      <a:prstDash val="sysDot"/>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a:t>
                      </a:r>
                      <a:endParaRPr lang="en-GB" sz="1100">
                        <a:latin typeface="Calibri Light" panose="020F0302020204030204" pitchFamily="34" charset="0"/>
                        <a:cs typeface="Calibri Light" panose="020F0302020204030204" pitchFamily="34" charset="0"/>
                      </a:endParaRPr>
                    </a:p>
                  </a:txBody>
                  <a:tcPr anchor="ctr">
                    <a:lnT w="12700" cap="flat" cmpd="sng" algn="ctr">
                      <a:solidFill>
                        <a:schemeClr val="tx1">
                          <a:lumMod val="50000"/>
                          <a:lumOff val="50000"/>
                        </a:schemeClr>
                      </a:solidFill>
                      <a:prstDash val="sysDot"/>
                      <a:round/>
                      <a:headEnd type="none" w="med" len="med"/>
                      <a:tailEnd type="none" w="med" len="med"/>
                    </a:lnT>
                    <a:lnB w="12700" cap="flat" cmpd="sng" algn="ctr">
                      <a:noFill/>
                      <a:prstDash val="sysDot"/>
                      <a:round/>
                      <a:headEnd type="none" w="med" len="med"/>
                      <a:tailEnd type="none" w="med" len="med"/>
                    </a:lnB>
                  </a:tcPr>
                </a:tc>
                <a:extLst>
                  <a:ext uri="{0D108BD9-81ED-4DB2-BD59-A6C34878D82A}">
                    <a16:rowId xmlns:a16="http://schemas.microsoft.com/office/drawing/2014/main" val="10009"/>
                  </a:ext>
                </a:extLst>
              </a:tr>
              <a:tr h="360553">
                <a:tc>
                  <a:txBody>
                    <a:bodyPr/>
                    <a:lstStyle/>
                    <a:p>
                      <a:pPr algn="ctr"/>
                      <a:r>
                        <a:rPr lang="fr-CH" sz="1100">
                          <a:latin typeface="Calibri Light" panose="020F0302020204030204" pitchFamily="34" charset="0"/>
                          <a:cs typeface="Calibri Light" panose="020F0302020204030204" pitchFamily="34" charset="0"/>
                        </a:rPr>
                        <a:t>ID20</a:t>
                      </a:r>
                      <a:endParaRPr lang="en-GB" sz="1100">
                        <a:latin typeface="Calibri Light" panose="020F0302020204030204" pitchFamily="34" charset="0"/>
                        <a:cs typeface="Calibri Light" panose="020F0302020204030204" pitchFamily="34" charset="0"/>
                      </a:endParaRPr>
                    </a:p>
                  </a:txBody>
                  <a:tcPr anchor="ctr">
                    <a:lnT w="12700" cap="flat" cmpd="sng" algn="ctr">
                      <a:noFill/>
                      <a:prstDash val="sysDot"/>
                      <a:round/>
                      <a:headEnd type="none" w="med" len="med"/>
                      <a:tailEnd type="none" w="med" len="med"/>
                    </a:lnT>
                  </a:tcPr>
                </a:tc>
                <a:tc>
                  <a:txBody>
                    <a:bodyPr/>
                    <a:lstStyle/>
                    <a:p>
                      <a:pPr algn="ctr"/>
                      <a:r>
                        <a:rPr lang="fr-CH" sz="1100">
                          <a:latin typeface="Calibri Light" panose="020F0302020204030204" pitchFamily="34" charset="0"/>
                          <a:cs typeface="Calibri Light" panose="020F0302020204030204" pitchFamily="34" charset="0"/>
                        </a:rPr>
                        <a:t>1.06</a:t>
                      </a:r>
                      <a:endParaRPr lang="en-GB" sz="1100">
                        <a:latin typeface="Calibri Light" panose="020F0302020204030204" pitchFamily="34" charset="0"/>
                        <a:cs typeface="Calibri Light" panose="020F0302020204030204" pitchFamily="34" charset="0"/>
                      </a:endParaRPr>
                    </a:p>
                  </a:txBody>
                  <a:tcPr anchor="ctr">
                    <a:lnT w="12700" cap="flat" cmpd="sng" algn="ctr">
                      <a:noFill/>
                      <a:prstDash val="sysDot"/>
                      <a:round/>
                      <a:headEnd type="none" w="med" len="med"/>
                      <a:tailEnd type="none" w="med" len="med"/>
                    </a:lnT>
                    <a:solidFill>
                      <a:schemeClr val="accent6">
                        <a:lumMod val="20000"/>
                        <a:lumOff val="80000"/>
                      </a:schemeClr>
                    </a:solidFill>
                  </a:tcPr>
                </a:tc>
                <a:tc>
                  <a:txBody>
                    <a:bodyPr/>
                    <a:lstStyle/>
                    <a:p>
                      <a:pPr algn="ctr"/>
                      <a:r>
                        <a:rPr lang="fr-CH" sz="1100">
                          <a:latin typeface="Calibri Light" panose="020F0302020204030204" pitchFamily="34" charset="0"/>
                          <a:cs typeface="Calibri Light" panose="020F0302020204030204" pitchFamily="34" charset="0"/>
                        </a:rPr>
                        <a:t>Positive</a:t>
                      </a:r>
                      <a:endParaRPr lang="en-GB" sz="1100">
                        <a:latin typeface="Calibri Light" panose="020F0302020204030204" pitchFamily="34" charset="0"/>
                        <a:cs typeface="Calibri Light" panose="020F0302020204030204" pitchFamily="34" charset="0"/>
                      </a:endParaRPr>
                    </a:p>
                  </a:txBody>
                  <a:tcPr anchor="ctr">
                    <a:lnT w="12700" cap="flat" cmpd="sng" algn="ctr">
                      <a:noFill/>
                      <a:prstDash val="sysDot"/>
                      <a:round/>
                      <a:headEnd type="none" w="med" len="med"/>
                      <a:tailEnd type="none" w="med" len="med"/>
                    </a:lnT>
                  </a:tcPr>
                </a:tc>
                <a:tc>
                  <a:txBody>
                    <a:bodyPr/>
                    <a:lstStyle/>
                    <a:p>
                      <a:pPr algn="ctr"/>
                      <a:r>
                        <a:rPr lang="fr-CH" sz="1100">
                          <a:latin typeface="Calibri Light" panose="020F0302020204030204" pitchFamily="34" charset="0"/>
                          <a:cs typeface="Calibri Light" panose="020F0302020204030204" pitchFamily="34" charset="0"/>
                        </a:rPr>
                        <a:t>Positive</a:t>
                      </a:r>
                      <a:endParaRPr lang="en-GB" sz="1100">
                        <a:latin typeface="Calibri Light" panose="020F0302020204030204" pitchFamily="34" charset="0"/>
                        <a:cs typeface="Calibri Light" panose="020F0302020204030204" pitchFamily="34" charset="0"/>
                      </a:endParaRPr>
                    </a:p>
                  </a:txBody>
                  <a:tcPr anchor="ctr">
                    <a:lnT w="12700" cap="flat" cmpd="sng" algn="ctr">
                      <a:noFill/>
                      <a:prstDash val="sysDot"/>
                      <a:round/>
                      <a:headEnd type="none" w="med" len="med"/>
                      <a:tailEnd type="none" w="med" len="med"/>
                    </a:lnT>
                  </a:tcPr>
                </a:tc>
                <a:tc>
                  <a:txBody>
                    <a:bodyPr/>
                    <a:lstStyle/>
                    <a:p>
                      <a:pPr algn="ctr"/>
                      <a:r>
                        <a:rPr lang="fr-CH" sz="1100">
                          <a:latin typeface="Calibri Light" panose="020F0302020204030204" pitchFamily="34" charset="0"/>
                          <a:cs typeface="Calibri Light" panose="020F0302020204030204" pitchFamily="34" charset="0"/>
                        </a:rPr>
                        <a:t>510</a:t>
                      </a:r>
                      <a:endParaRPr lang="en-GB" sz="1100">
                        <a:latin typeface="Calibri Light" panose="020F0302020204030204" pitchFamily="34" charset="0"/>
                        <a:cs typeface="Calibri Light" panose="020F0302020204030204" pitchFamily="34" charset="0"/>
                      </a:endParaRPr>
                    </a:p>
                  </a:txBody>
                  <a:tcPr anchor="ctr">
                    <a:lnT w="12700" cap="flat" cmpd="sng" algn="ctr">
                      <a:noFill/>
                      <a:prstDash val="sysDot"/>
                      <a:round/>
                      <a:headEnd type="none" w="med" len="med"/>
                      <a:tailEnd type="none" w="med" len="med"/>
                    </a:lnT>
                  </a:tcPr>
                </a:tc>
                <a:extLst>
                  <a:ext uri="{0D108BD9-81ED-4DB2-BD59-A6C34878D82A}">
                    <a16:rowId xmlns:a16="http://schemas.microsoft.com/office/drawing/2014/main" val="10010"/>
                  </a:ext>
                </a:extLst>
              </a:tr>
              <a:tr h="360553">
                <a:tc>
                  <a:txBody>
                    <a:bodyPr/>
                    <a:lstStyle/>
                    <a:p>
                      <a:pPr algn="ctr"/>
                      <a:r>
                        <a:rPr lang="fr-CH" sz="1100">
                          <a:latin typeface="Calibri Light" panose="020F0302020204030204" pitchFamily="34" charset="0"/>
                          <a:cs typeface="Calibri Light" panose="020F0302020204030204" pitchFamily="34" charset="0"/>
                        </a:rPr>
                        <a:t>ID20</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a:latin typeface="Calibri Light" panose="020F0302020204030204" pitchFamily="34" charset="0"/>
                          <a:cs typeface="Calibri Light" panose="020F0302020204030204" pitchFamily="34" charset="0"/>
                        </a:rPr>
                        <a:t>1.06</a:t>
                      </a:r>
                      <a:endParaRPr lang="en-GB" sz="1100">
                        <a:latin typeface="Calibri Light" panose="020F0302020204030204" pitchFamily="34" charset="0"/>
                        <a:cs typeface="Calibri Light" panose="020F0302020204030204" pitchFamily="34" charset="0"/>
                      </a:endParaRPr>
                    </a:p>
                  </a:txBody>
                  <a:tcPr anchor="ctr">
                    <a:solidFill>
                      <a:schemeClr val="accent6">
                        <a:lumMod val="20000"/>
                        <a:lumOff val="80000"/>
                      </a:schemeClr>
                    </a:solidFill>
                  </a:tcPr>
                </a:tc>
                <a:tc>
                  <a:txBody>
                    <a:bodyPr/>
                    <a:lstStyle/>
                    <a:p>
                      <a:pPr algn="ctr"/>
                      <a:r>
                        <a:rPr lang="fr-CH" sz="1100">
                          <a:latin typeface="Calibri Light" panose="020F0302020204030204" pitchFamily="34" charset="0"/>
                          <a:cs typeface="Calibri Light" panose="020F0302020204030204" pitchFamily="34" charset="0"/>
                        </a:rPr>
                        <a:t>Positive</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a:latin typeface="Calibri Light" panose="020F0302020204030204" pitchFamily="34" charset="0"/>
                          <a:cs typeface="Calibri Light" panose="020F0302020204030204" pitchFamily="34" charset="0"/>
                        </a:rPr>
                        <a:t>Negative</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a:latin typeface="Calibri Light" panose="020F0302020204030204" pitchFamily="34" charset="0"/>
                          <a:cs typeface="Calibri Light" panose="020F0302020204030204" pitchFamily="34" charset="0"/>
                        </a:rPr>
                        <a:t>571</a:t>
                      </a:r>
                      <a:endParaRPr lang="en-GB" sz="110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0011"/>
                  </a:ext>
                </a:extLst>
              </a:tr>
              <a:tr h="360553">
                <a:tc>
                  <a:txBody>
                    <a:bodyPr/>
                    <a:lstStyle/>
                    <a:p>
                      <a:pPr algn="ctr"/>
                      <a:r>
                        <a:rPr lang="fr-CH" sz="1100">
                          <a:latin typeface="Calibri Light" panose="020F0302020204030204" pitchFamily="34" charset="0"/>
                          <a:cs typeface="Calibri Light" panose="020F0302020204030204" pitchFamily="34" charset="0"/>
                        </a:rPr>
                        <a:t>ID20</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a:latin typeface="Calibri Light" panose="020F0302020204030204" pitchFamily="34" charset="0"/>
                          <a:cs typeface="Calibri Light" panose="020F0302020204030204" pitchFamily="34" charset="0"/>
                        </a:rPr>
                        <a:t>1.06</a:t>
                      </a:r>
                      <a:endParaRPr lang="en-GB" sz="1100">
                        <a:latin typeface="Calibri Light" panose="020F0302020204030204" pitchFamily="34" charset="0"/>
                        <a:cs typeface="Calibri Light" panose="020F0302020204030204" pitchFamily="34" charset="0"/>
                      </a:endParaRPr>
                    </a:p>
                  </a:txBody>
                  <a:tcPr anchor="ctr">
                    <a:solidFill>
                      <a:schemeClr val="accent6">
                        <a:lumMod val="20000"/>
                        <a:lumOff val="80000"/>
                      </a:schemeClr>
                    </a:solidFill>
                  </a:tcPr>
                </a:tc>
                <a:tc>
                  <a:txBody>
                    <a:bodyPr/>
                    <a:lstStyle/>
                    <a:p>
                      <a:pPr algn="ctr"/>
                      <a:r>
                        <a:rPr lang="fr-CH" sz="1100">
                          <a:latin typeface="Calibri Light" panose="020F0302020204030204" pitchFamily="34" charset="0"/>
                          <a:cs typeface="Calibri Light" panose="020F0302020204030204" pitchFamily="34" charset="0"/>
                        </a:rPr>
                        <a:t>Negative</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a:latin typeface="Calibri Light" panose="020F0302020204030204" pitchFamily="34" charset="0"/>
                          <a:cs typeface="Calibri Light" panose="020F0302020204030204" pitchFamily="34" charset="0"/>
                        </a:rPr>
                        <a:t>Positive</a:t>
                      </a:r>
                      <a:endParaRPr lang="en-GB" sz="1100">
                        <a:latin typeface="Calibri Light" panose="020F0302020204030204" pitchFamily="34" charset="0"/>
                        <a:cs typeface="Calibri Light" panose="020F0302020204030204" pitchFamily="34" charset="0"/>
                      </a:endParaRPr>
                    </a:p>
                  </a:txBody>
                  <a:tcPr anchor="ctr"/>
                </a:tc>
                <a:tc>
                  <a:txBody>
                    <a:bodyPr/>
                    <a:lstStyle/>
                    <a:p>
                      <a:pPr algn="ctr"/>
                      <a:r>
                        <a:rPr lang="fr-CH" sz="1100">
                          <a:latin typeface="Calibri Light" panose="020F0302020204030204" pitchFamily="34" charset="0"/>
                          <a:cs typeface="Calibri Light" panose="020F0302020204030204" pitchFamily="34" charset="0"/>
                        </a:rPr>
                        <a:t>582</a:t>
                      </a:r>
                      <a:endParaRPr lang="en-GB" sz="1100">
                        <a:latin typeface="Calibri Light" panose="020F0302020204030204" pitchFamily="34" charset="0"/>
                        <a:cs typeface="Calibri Light" panose="020F0302020204030204" pitchFamily="34" charset="0"/>
                      </a:endParaRPr>
                    </a:p>
                  </a:txBody>
                  <a:tcPr anchor="ctr"/>
                </a:tc>
                <a:extLst>
                  <a:ext uri="{0D108BD9-81ED-4DB2-BD59-A6C34878D82A}">
                    <a16:rowId xmlns:a16="http://schemas.microsoft.com/office/drawing/2014/main" val="10012"/>
                  </a:ext>
                </a:extLst>
              </a:tr>
              <a:tr h="360553">
                <a:tc>
                  <a:txBody>
                    <a:bodyPr/>
                    <a:lstStyle/>
                    <a:p>
                      <a:pPr algn="ctr"/>
                      <a:r>
                        <a:rPr lang="fr-CH" sz="1100">
                          <a:latin typeface="Calibri Light" panose="020F0302020204030204" pitchFamily="34" charset="0"/>
                          <a:cs typeface="Calibri Light" panose="020F0302020204030204" pitchFamily="34" charset="0"/>
                        </a:rPr>
                        <a:t>ID20</a:t>
                      </a:r>
                      <a:endParaRPr lang="en-GB" sz="110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1.06</a:t>
                      </a:r>
                      <a:endParaRPr lang="en-GB" sz="110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fr-CH" sz="1100">
                          <a:latin typeface="Calibri Light" panose="020F0302020204030204" pitchFamily="34" charset="0"/>
                          <a:cs typeface="Calibri Light" panose="020F0302020204030204" pitchFamily="34" charset="0"/>
                        </a:rPr>
                        <a:t>Negative</a:t>
                      </a:r>
                      <a:endParaRPr lang="en-GB" sz="110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fr-CH" sz="1100">
                          <a:latin typeface="Calibri Light" panose="020F0302020204030204" pitchFamily="34" charset="0"/>
                          <a:cs typeface="Calibri Light" panose="020F0302020204030204" pitchFamily="34" charset="0"/>
                        </a:rPr>
                        <a:t>Negative</a:t>
                      </a:r>
                      <a:endParaRPr lang="en-GB" sz="110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fr-CH" sz="1100" dirty="0">
                          <a:latin typeface="Calibri Light" panose="020F0302020204030204" pitchFamily="34" charset="0"/>
                          <a:cs typeface="Calibri Light" panose="020F0302020204030204" pitchFamily="34" charset="0"/>
                        </a:rPr>
                        <a:t>546</a:t>
                      </a:r>
                      <a:endParaRPr lang="en-GB" sz="1100" dirty="0">
                        <a:latin typeface="Calibri Light" panose="020F0302020204030204" pitchFamily="34" charset="0"/>
                        <a:cs typeface="Calibri Light" panose="020F030202020403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552228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8" y="1600200"/>
            <a:ext cx="5832648" cy="4925144"/>
          </a:xfrm>
        </p:spPr>
        <p:txBody>
          <a:bodyPr>
            <a:normAutofit/>
          </a:bodyPr>
          <a:lstStyle/>
          <a:p>
            <a:r>
              <a:rPr lang="fr-CH" sz="1600">
                <a:latin typeface="Calibri Light" panose="020F0302020204030204" pitchFamily="34" charset="0"/>
                <a:cs typeface="Calibri Light" panose="020F0302020204030204" pitchFamily="34" charset="0"/>
              </a:rPr>
              <a:t>If we had a measure of each subject’s decision speed, we could add it to an ordinary regression model </a:t>
            </a:r>
            <a:r>
              <a:rPr lang="fr-CH" sz="1600">
                <a:solidFill>
                  <a:srgbClr val="0070C0"/>
                </a:solidFill>
                <a:latin typeface="Calibri Light" panose="020F0302020204030204" pitchFamily="34" charset="0"/>
                <a:cs typeface="Calibri Light" panose="020F0302020204030204" pitchFamily="34" charset="0"/>
              </a:rPr>
              <a:t>as a covariate</a:t>
            </a:r>
            <a:r>
              <a:rPr lang="fr-CH" sz="1600">
                <a:latin typeface="Calibri Light" panose="020F0302020204030204" pitchFamily="34" charset="0"/>
                <a:cs typeface="Calibri Light" panose="020F0302020204030204" pitchFamily="34" charset="0"/>
              </a:rPr>
              <a:t>, to account for the dependence among the repeated measures.</a:t>
            </a:r>
          </a:p>
          <a:p>
            <a:pPr marL="0" indent="0">
              <a:buNone/>
            </a:pPr>
            <a:endParaRPr lang="fr-CH" sz="1600">
              <a:latin typeface="Times New Roman" panose="02020603050405020304" pitchFamily="18" charset="0"/>
              <a:cs typeface="Times New Roman" panose="02020603050405020304" pitchFamily="18" charset="0"/>
            </a:endParaRPr>
          </a:p>
          <a:p>
            <a:pPr marL="0" indent="0">
              <a:buNone/>
            </a:pPr>
            <a:endParaRPr lang="fr-CH" sz="1600">
              <a:latin typeface="Times New Roman" panose="02020603050405020304" pitchFamily="18" charset="0"/>
              <a:cs typeface="Times New Roman" panose="02020603050405020304" pitchFamily="18" charset="0"/>
            </a:endParaRPr>
          </a:p>
          <a:p>
            <a:pPr marL="0" indent="0">
              <a:buNone/>
            </a:pPr>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This approach is no different to how regression handles any fixed effect. For example, within-gender correlation of measurements can be handled by adding a gender effect to the model.</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Unfortunately, </a:t>
            </a:r>
            <a:r>
              <a:rPr lang="fr-CH" sz="1600" b="1">
                <a:solidFill>
                  <a:srgbClr val="0070C0"/>
                </a:solidFill>
                <a:latin typeface="Calibri Light" panose="020F0302020204030204" pitchFamily="34" charset="0"/>
                <a:cs typeface="Calibri Light" panose="020F0302020204030204" pitchFamily="34" charset="0"/>
              </a:rPr>
              <a:t>(a)</a:t>
            </a:r>
            <a:r>
              <a:rPr lang="fr-CH" sz="1600">
                <a:solidFill>
                  <a:srgbClr val="0070C0"/>
                </a:solidFill>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we rarely have the right individual difference measure that explains within-subject correlation, and </a:t>
            </a:r>
            <a:r>
              <a:rPr lang="fr-CH" sz="1600" b="1">
                <a:solidFill>
                  <a:srgbClr val="0070C0"/>
                </a:solidFill>
                <a:latin typeface="Calibri Light" panose="020F0302020204030204" pitchFamily="34" charset="0"/>
                <a:cs typeface="Calibri Light" panose="020F0302020204030204" pitchFamily="34" charset="0"/>
              </a:rPr>
              <a:t>(b)</a:t>
            </a:r>
            <a:r>
              <a:rPr lang="fr-CH" sz="1600">
                <a:solidFill>
                  <a:srgbClr val="0070C0"/>
                </a:solidFill>
                <a:latin typeface="Calibri Light" panose="020F0302020204030204" pitchFamily="34" charset="0"/>
                <a:cs typeface="Calibri Light" panose="020F0302020204030204" pitchFamily="34" charset="0"/>
              </a:rPr>
              <a:t> </a:t>
            </a:r>
            <a:r>
              <a:rPr lang="fr-CH" sz="1600">
                <a:latin typeface="Calibri Light" panose="020F0302020204030204" pitchFamily="34" charset="0"/>
                <a:cs typeface="Calibri Light" panose="020F0302020204030204" pitchFamily="34" charset="0"/>
              </a:rPr>
              <a:t>within-subjects correlation is often a result of multiple individual difference factors.</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What if instead we just added </a:t>
            </a:r>
            <a:r>
              <a:rPr lang="en-GB" sz="1600">
                <a:latin typeface="Calibri Light" panose="020F0302020204030204" pitchFamily="34" charset="0"/>
                <a:cs typeface="Calibri Light" panose="020F0302020204030204" pitchFamily="34" charset="0"/>
              </a:rPr>
              <a:t>“</a:t>
            </a:r>
            <a:r>
              <a:rPr lang="fr-CH" sz="1600">
                <a:latin typeface="Calibri Light" panose="020F0302020204030204" pitchFamily="34" charset="0"/>
                <a:cs typeface="Calibri Light" panose="020F0302020204030204" pitchFamily="34" charset="0"/>
              </a:rPr>
              <a:t>subject ID</a:t>
            </a:r>
            <a:r>
              <a:rPr lang="en-GB" sz="1600">
                <a:latin typeface="Calibri Light" panose="020F0302020204030204" pitchFamily="34" charset="0"/>
                <a:cs typeface="Calibri Light" panose="020F0302020204030204" pitchFamily="34" charset="0"/>
              </a:rPr>
              <a:t>”</a:t>
            </a:r>
            <a:r>
              <a:rPr lang="fr-CH" sz="1600">
                <a:latin typeface="Calibri Light" panose="020F0302020204030204" pitchFamily="34" charset="0"/>
                <a:cs typeface="Calibri Light" panose="020F0302020204030204" pitchFamily="34" charset="0"/>
              </a:rPr>
              <a:t> as an effect to our model…?</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Fixed subject intercept – Naïve approach</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B6C27A5C-7DA6-467B-B52F-F14802A4EA54}"/>
              </a:ext>
            </a:extLst>
          </p:cNvPr>
          <p:cNvSpPr/>
          <p:nvPr/>
        </p:nvSpPr>
        <p:spPr>
          <a:xfrm>
            <a:off x="7320136" y="1675980"/>
            <a:ext cx="4250799" cy="2631490"/>
          </a:xfrm>
          <a:prstGeom prst="rect">
            <a:avLst/>
          </a:prstGeom>
          <a:ln>
            <a:solidFill>
              <a:schemeClr val="tx1">
                <a:lumMod val="50000"/>
                <a:lumOff val="50000"/>
              </a:schemeClr>
            </a:solidFill>
            <a:prstDash val="dash"/>
          </a:ln>
        </p:spPr>
        <p:txBody>
          <a:bodyPr wrap="square">
            <a:spAutoFit/>
          </a:bodyPr>
          <a:lstStyle/>
          <a:p>
            <a:r>
              <a:rPr lang="fr-CH" sz="1100" dirty="0">
                <a:solidFill>
                  <a:srgbClr val="FF0000"/>
                </a:solidFill>
                <a:latin typeface="Courier New" panose="02070309020205020404" pitchFamily="49" charset="0"/>
                <a:cs typeface="Courier New" panose="02070309020205020404" pitchFamily="49" charset="0"/>
              </a:rPr>
              <a:t>RT ~ Prime*Target + </a:t>
            </a:r>
            <a:r>
              <a:rPr lang="fr-CH" sz="1100" dirty="0" err="1">
                <a:solidFill>
                  <a:srgbClr val="FF0000"/>
                </a:solidFill>
                <a:latin typeface="Courier New" panose="02070309020205020404" pitchFamily="49" charset="0"/>
                <a:cs typeface="Courier New" panose="02070309020205020404" pitchFamily="49" charset="0"/>
              </a:rPr>
              <a:t>Subject</a:t>
            </a:r>
            <a:endParaRPr lang="en-GB" sz="1100" dirty="0">
              <a:solidFill>
                <a:srgbClr val="FF0000"/>
              </a:solidFill>
              <a:latin typeface="Courier New" panose="02070309020205020404" pitchFamily="49" charset="0"/>
              <a:cs typeface="Courier New" panose="02070309020205020404" pitchFamily="49" charset="0"/>
            </a:endParaRPr>
          </a:p>
          <a:p>
            <a:endParaRPr lang="fr-CH" sz="1100" dirty="0">
              <a:latin typeface="Courier New" panose="02070309020205020404" pitchFamily="49" charset="0"/>
              <a:cs typeface="Courier New" panose="02070309020205020404" pitchFamily="49" charset="0"/>
            </a:endParaRPr>
          </a:p>
          <a:p>
            <a:endParaRPr lang="en-GB" sz="1100" dirty="0">
              <a:latin typeface="Courier New" panose="02070309020205020404" pitchFamily="49" charset="0"/>
              <a:cs typeface="Courier New" panose="02070309020205020404" pitchFamily="49" charset="0"/>
            </a:endParaRPr>
          </a:p>
          <a:p>
            <a:r>
              <a:rPr lang="en-GB" sz="1100" dirty="0" err="1">
                <a:latin typeface="Courier New" panose="02070309020205020404" pitchFamily="49" charset="0"/>
                <a:cs typeface="Courier New" panose="02070309020205020404" pitchFamily="49" charset="0"/>
              </a:rPr>
              <a:t>Anova</a:t>
            </a:r>
            <a:r>
              <a:rPr lang="en-GB" sz="1100" dirty="0">
                <a:latin typeface="Courier New" panose="02070309020205020404" pitchFamily="49" charset="0"/>
                <a:cs typeface="Courier New" panose="02070309020205020404" pitchFamily="49" charset="0"/>
              </a:rPr>
              <a:t> Table (Type II tests)</a:t>
            </a:r>
          </a:p>
          <a:p>
            <a:endParaRPr lang="en-GB" sz="1100" dirty="0">
              <a:latin typeface="Courier New" panose="02070309020205020404" pitchFamily="49" charset="0"/>
              <a:cs typeface="Courier New" panose="02070309020205020404" pitchFamily="49" charset="0"/>
            </a:endParaRPr>
          </a:p>
          <a:p>
            <a:r>
              <a:rPr lang="en-GB" sz="1100" dirty="0">
                <a:latin typeface="Courier New" panose="02070309020205020404" pitchFamily="49" charset="0"/>
                <a:cs typeface="Courier New" panose="02070309020205020404" pitchFamily="49" charset="0"/>
              </a:rPr>
              <a:t>Response: RT</a:t>
            </a:r>
          </a:p>
          <a:p>
            <a:r>
              <a:rPr lang="en-GB" sz="1100" dirty="0">
                <a:latin typeface="Courier New" panose="02070309020205020404" pitchFamily="49" charset="0"/>
                <a:cs typeface="Courier New" panose="02070309020205020404" pitchFamily="49" charset="0"/>
              </a:rPr>
              <a:t>              Sum </a:t>
            </a:r>
            <a:r>
              <a:rPr lang="en-GB" sz="1100" dirty="0" err="1">
                <a:latin typeface="Courier New" panose="02070309020205020404" pitchFamily="49" charset="0"/>
                <a:cs typeface="Courier New" panose="02070309020205020404" pitchFamily="49" charset="0"/>
              </a:rPr>
              <a:t>Sq</a:t>
            </a:r>
            <a:r>
              <a:rPr lang="en-GB" sz="1100" dirty="0">
                <a:latin typeface="Courier New" panose="02070309020205020404" pitchFamily="49" charset="0"/>
                <a:cs typeface="Courier New" panose="02070309020205020404" pitchFamily="49" charset="0"/>
              </a:rPr>
              <a:t> </a:t>
            </a:r>
            <a:r>
              <a:rPr lang="en-GB" sz="1100" dirty="0" err="1">
                <a:latin typeface="Courier New" panose="02070309020205020404" pitchFamily="49" charset="0"/>
                <a:cs typeface="Courier New" panose="02070309020205020404" pitchFamily="49" charset="0"/>
              </a:rPr>
              <a:t>Df</a:t>
            </a:r>
            <a:r>
              <a:rPr lang="en-GB" sz="1100" dirty="0">
                <a:latin typeface="Courier New" panose="02070309020205020404" pitchFamily="49" charset="0"/>
                <a:cs typeface="Courier New" panose="02070309020205020404" pitchFamily="49" charset="0"/>
              </a:rPr>
              <a:t>  F value    </a:t>
            </a:r>
            <a:r>
              <a:rPr lang="en-GB" sz="1100" dirty="0" err="1">
                <a:latin typeface="Courier New" panose="02070309020205020404" pitchFamily="49" charset="0"/>
                <a:cs typeface="Courier New" panose="02070309020205020404" pitchFamily="49" charset="0"/>
              </a:rPr>
              <a:t>Pr</a:t>
            </a:r>
            <a:r>
              <a:rPr lang="en-GB" sz="1100" dirty="0">
                <a:latin typeface="Courier New" panose="02070309020205020404" pitchFamily="49" charset="0"/>
                <a:cs typeface="Courier New" panose="02070309020205020404" pitchFamily="49" charset="0"/>
              </a:rPr>
              <a:t>(&gt;F)    </a:t>
            </a:r>
          </a:p>
          <a:p>
            <a:r>
              <a:rPr lang="en-GB" sz="1100" dirty="0">
                <a:latin typeface="Courier New" panose="02070309020205020404" pitchFamily="49" charset="0"/>
                <a:cs typeface="Courier New" panose="02070309020205020404" pitchFamily="49" charset="0"/>
              </a:rPr>
              <a:t>(Intercept)  1147546  1 564.8275 &lt; 2.2e-16 ***</a:t>
            </a:r>
          </a:p>
          <a:p>
            <a:r>
              <a:rPr lang="en-GB" sz="1100" dirty="0">
                <a:latin typeface="Courier New" panose="02070309020205020404" pitchFamily="49" charset="0"/>
                <a:cs typeface="Courier New" panose="02070309020205020404" pitchFamily="49" charset="0"/>
              </a:rPr>
              <a:t>Prime          48191  1  23.7196 9.233e-06 ***</a:t>
            </a:r>
          </a:p>
          <a:p>
            <a:r>
              <a:rPr lang="en-GB" sz="1100" dirty="0">
                <a:latin typeface="Courier New" panose="02070309020205020404" pitchFamily="49" charset="0"/>
                <a:cs typeface="Courier New" panose="02070309020205020404" pitchFamily="49" charset="0"/>
              </a:rPr>
              <a:t>Target          7928  1   3.9021   0.05307 .  </a:t>
            </a:r>
          </a:p>
          <a:p>
            <a:r>
              <a:rPr lang="en-GB" sz="1100" dirty="0">
                <a:solidFill>
                  <a:srgbClr val="FF0000"/>
                </a:solidFill>
                <a:latin typeface="Courier New" panose="02070309020205020404" pitchFamily="49" charset="0"/>
                <a:cs typeface="Courier New" panose="02070309020205020404" pitchFamily="49" charset="0"/>
              </a:rPr>
              <a:t>Subject       225781 19   5.8490 9.987e-08 ***</a:t>
            </a:r>
          </a:p>
          <a:p>
            <a:r>
              <a:rPr lang="en-GB" sz="1100" dirty="0" err="1">
                <a:latin typeface="Courier New" panose="02070309020205020404" pitchFamily="49" charset="0"/>
                <a:cs typeface="Courier New" panose="02070309020205020404" pitchFamily="49" charset="0"/>
              </a:rPr>
              <a:t>Prime:Target</a:t>
            </a:r>
            <a:r>
              <a:rPr lang="en-GB" sz="1100" dirty="0">
                <a:latin typeface="Courier New" panose="02070309020205020404" pitchFamily="49" charset="0"/>
                <a:cs typeface="Courier New" panose="02070309020205020404" pitchFamily="49" charset="0"/>
              </a:rPr>
              <a:t>   36680  1  18.0541 8.034e-05 ***</a:t>
            </a:r>
          </a:p>
          <a:p>
            <a:endParaRPr lang="en-GB" sz="1100" dirty="0">
              <a:latin typeface="Courier New" panose="02070309020205020404" pitchFamily="49" charset="0"/>
              <a:cs typeface="Courier New" panose="02070309020205020404" pitchFamily="49" charset="0"/>
            </a:endParaRPr>
          </a:p>
          <a:p>
            <a:r>
              <a:rPr lang="en-GB" sz="1100" dirty="0">
                <a:latin typeface="Courier New" panose="02070309020205020404" pitchFamily="49" charset="0"/>
                <a:cs typeface="Courier New" panose="02070309020205020404" pitchFamily="49" charset="0"/>
              </a:rPr>
              <a:t>Residuals     115806 57  </a:t>
            </a:r>
          </a:p>
          <a:p>
            <a:r>
              <a:rPr lang="en-GB" sz="1100">
                <a:latin typeface="Courier New" panose="02070309020205020404" pitchFamily="49" charset="0"/>
                <a:cs typeface="Courier New" panose="02070309020205020404" pitchFamily="49" charset="0"/>
              </a:rPr>
              <a:t>--</a:t>
            </a:r>
            <a:endParaRPr lang="en-GB" sz="1100" dirty="0">
              <a:latin typeface="Courier New" panose="02070309020205020404" pitchFamily="49" charset="0"/>
              <a:cs typeface="Courier New" panose="02070309020205020404" pitchFamily="49" charset="0"/>
            </a:endParaRPr>
          </a:p>
        </p:txBody>
      </p:sp>
      <p:sp>
        <p:nvSpPr>
          <p:cNvPr id="2" name="TextBox 1">
            <a:extLst>
              <a:ext uri="{FF2B5EF4-FFF2-40B4-BE49-F238E27FC236}">
                <a16:creationId xmlns:a16="http://schemas.microsoft.com/office/drawing/2014/main" id="{6CEFD234-E672-469F-A0CD-C797E59A7581}"/>
              </a:ext>
            </a:extLst>
          </p:cNvPr>
          <p:cNvSpPr txBox="1"/>
          <p:nvPr/>
        </p:nvSpPr>
        <p:spPr>
          <a:xfrm>
            <a:off x="7754511" y="4437112"/>
            <a:ext cx="3816424" cy="523220"/>
          </a:xfrm>
          <a:prstGeom prst="rect">
            <a:avLst/>
          </a:prstGeom>
          <a:noFill/>
        </p:spPr>
        <p:txBody>
          <a:bodyPr wrap="square" rtlCol="0">
            <a:spAutoFit/>
          </a:bodyPr>
          <a:lstStyle/>
          <a:p>
            <a:pPr algn="r"/>
            <a:r>
              <a:rPr lang="en-US" sz="1400">
                <a:solidFill>
                  <a:srgbClr val="FF0000"/>
                </a:solidFill>
                <a:latin typeface="Calibri Light" panose="020F0302020204030204" pitchFamily="34" charset="0"/>
                <a:cs typeface="Calibri Light" panose="020F0302020204030204" pitchFamily="34" charset="0"/>
              </a:rPr>
              <a:t>What does it mean to have DF=19 and a significant effect for the subject variable…?</a:t>
            </a:r>
            <a:endParaRPr lang="en-CH" sz="1400">
              <a:solidFill>
                <a:srgbClr val="FF0000"/>
              </a:solidFill>
              <a:latin typeface="Calibri Light" panose="020F0302020204030204" pitchFamily="34" charset="0"/>
              <a:cs typeface="Calibri Light" panose="020F0302020204030204" pitchFamily="34" charset="0"/>
            </a:endParaRPr>
          </a:p>
        </p:txBody>
      </p:sp>
      <p:sp>
        <p:nvSpPr>
          <p:cNvPr id="9" name="TextBox 8">
            <a:extLst>
              <a:ext uri="{FF2B5EF4-FFF2-40B4-BE49-F238E27FC236}">
                <a16:creationId xmlns:a16="http://schemas.microsoft.com/office/drawing/2014/main" id="{619808EE-66A7-458E-969A-43B4D42F74C3}"/>
              </a:ext>
            </a:extLst>
          </p:cNvPr>
          <p:cNvSpPr txBox="1"/>
          <p:nvPr/>
        </p:nvSpPr>
        <p:spPr>
          <a:xfrm>
            <a:off x="1464523" y="2643094"/>
            <a:ext cx="5495573" cy="307777"/>
          </a:xfrm>
          <a:prstGeom prst="rect">
            <a:avLst/>
          </a:prstGeom>
          <a:noFill/>
        </p:spPr>
        <p:txBody>
          <a:bodyPr wrap="square">
            <a:spAutoFit/>
          </a:bodyPr>
          <a:lstStyle/>
          <a:p>
            <a:pPr marL="0" indent="0">
              <a:buNone/>
            </a:pPr>
            <a:r>
              <a:rPr lang="fr-CH" sz="1400" i="1">
                <a:latin typeface="Times New Roman" panose="02020603050405020304" pitchFamily="18" charset="0"/>
                <a:cs typeface="Times New Roman" panose="02020603050405020304" pitchFamily="18" charset="0"/>
              </a:rPr>
              <a:t>E(RT)</a:t>
            </a:r>
            <a:r>
              <a:rPr lang="fr-CH" sz="1400">
                <a:latin typeface="Times New Roman" panose="02020603050405020304" pitchFamily="18" charset="0"/>
                <a:cs typeface="Times New Roman" panose="02020603050405020304" pitchFamily="18" charset="0"/>
              </a:rPr>
              <a:t>  =  </a:t>
            </a:r>
            <a:r>
              <a:rPr lang="el-GR" sz="1400" i="1">
                <a:latin typeface="Times New Roman" panose="02020603050405020304" pitchFamily="18" charset="0"/>
                <a:cs typeface="Times New Roman" panose="02020603050405020304" pitchFamily="18" charset="0"/>
              </a:rPr>
              <a:t>β</a:t>
            </a:r>
            <a:r>
              <a:rPr lang="fr-CH" sz="1400" i="1" baseline="-25000">
                <a:latin typeface="Times New Roman" panose="02020603050405020304" pitchFamily="18" charset="0"/>
                <a:cs typeface="Times New Roman" panose="02020603050405020304" pitchFamily="18" charset="0"/>
              </a:rPr>
              <a:t>0 </a:t>
            </a:r>
            <a:r>
              <a:rPr lang="fr-CH" sz="1400">
                <a:latin typeface="Times New Roman" panose="02020603050405020304" pitchFamily="18" charset="0"/>
                <a:cs typeface="Times New Roman" panose="02020603050405020304" pitchFamily="18" charset="0"/>
              </a:rPr>
              <a:t> +  </a:t>
            </a:r>
            <a:r>
              <a:rPr lang="el-GR" sz="1400" i="1">
                <a:latin typeface="Times New Roman" panose="02020603050405020304" pitchFamily="18" charset="0"/>
                <a:cs typeface="Times New Roman" panose="02020603050405020304" pitchFamily="18" charset="0"/>
              </a:rPr>
              <a:t>β</a:t>
            </a:r>
            <a:r>
              <a:rPr lang="fr-CH" sz="1400" i="1" baseline="-25000">
                <a:latin typeface="Times New Roman" panose="02020603050405020304" pitchFamily="18" charset="0"/>
                <a:cs typeface="Times New Roman" panose="02020603050405020304" pitchFamily="18" charset="0"/>
              </a:rPr>
              <a:t>1 </a:t>
            </a:r>
            <a:r>
              <a:rPr lang="fr-CH" sz="1400" b="1">
                <a:latin typeface="Times New Roman" panose="02020603050405020304" pitchFamily="18" charset="0"/>
                <a:cs typeface="Times New Roman" panose="02020603050405020304" pitchFamily="18" charset="0"/>
              </a:rPr>
              <a:t>prime </a:t>
            </a:r>
            <a:r>
              <a:rPr lang="fr-CH" sz="1400">
                <a:latin typeface="Times New Roman" panose="02020603050405020304" pitchFamily="18" charset="0"/>
                <a:cs typeface="Times New Roman" panose="02020603050405020304" pitchFamily="18" charset="0"/>
              </a:rPr>
              <a:t> +  </a:t>
            </a:r>
            <a:r>
              <a:rPr lang="el-GR" sz="1400" i="1">
                <a:latin typeface="Times New Roman" panose="02020603050405020304" pitchFamily="18" charset="0"/>
                <a:cs typeface="Times New Roman" panose="02020603050405020304" pitchFamily="18" charset="0"/>
              </a:rPr>
              <a:t>β</a:t>
            </a:r>
            <a:r>
              <a:rPr lang="fr-CH" sz="1400" i="1" baseline="-25000">
                <a:latin typeface="Times New Roman" panose="02020603050405020304" pitchFamily="18" charset="0"/>
                <a:cs typeface="Times New Roman" panose="02020603050405020304" pitchFamily="18" charset="0"/>
              </a:rPr>
              <a:t>2 </a:t>
            </a:r>
            <a:r>
              <a:rPr lang="fr-CH" sz="1400" b="1">
                <a:latin typeface="Times New Roman" panose="02020603050405020304" pitchFamily="18" charset="0"/>
                <a:cs typeface="Times New Roman" panose="02020603050405020304" pitchFamily="18" charset="0"/>
              </a:rPr>
              <a:t>target </a:t>
            </a:r>
            <a:r>
              <a:rPr lang="fr-CH" sz="1400">
                <a:latin typeface="Times New Roman" panose="02020603050405020304" pitchFamily="18" charset="0"/>
                <a:cs typeface="Times New Roman" panose="02020603050405020304" pitchFamily="18" charset="0"/>
              </a:rPr>
              <a:t> +  </a:t>
            </a:r>
            <a:r>
              <a:rPr lang="el-GR" sz="1400" i="1">
                <a:latin typeface="Times New Roman" panose="02020603050405020304" pitchFamily="18" charset="0"/>
                <a:cs typeface="Times New Roman" panose="02020603050405020304" pitchFamily="18" charset="0"/>
              </a:rPr>
              <a:t>β</a:t>
            </a:r>
            <a:r>
              <a:rPr lang="fr-CH" sz="1400" i="1" baseline="-25000">
                <a:latin typeface="Times New Roman" panose="02020603050405020304" pitchFamily="18" charset="0"/>
                <a:cs typeface="Times New Roman" panose="02020603050405020304" pitchFamily="18" charset="0"/>
              </a:rPr>
              <a:t>3 </a:t>
            </a:r>
            <a:r>
              <a:rPr lang="fr-CH" sz="1400">
                <a:latin typeface="Times New Roman" panose="02020603050405020304" pitchFamily="18" charset="0"/>
                <a:cs typeface="Times New Roman" panose="02020603050405020304" pitchFamily="18" charset="0"/>
              </a:rPr>
              <a:t>(</a:t>
            </a:r>
            <a:r>
              <a:rPr lang="fr-CH" sz="1400" b="1">
                <a:latin typeface="Times New Roman" panose="02020603050405020304" pitchFamily="18" charset="0"/>
                <a:cs typeface="Times New Roman" panose="02020603050405020304" pitchFamily="18" charset="0"/>
              </a:rPr>
              <a:t>prime</a:t>
            </a:r>
            <a:r>
              <a:rPr lang="fr-CH" sz="1400">
                <a:latin typeface="Times New Roman" panose="02020603050405020304" pitchFamily="18" charset="0"/>
                <a:cs typeface="Times New Roman" panose="02020603050405020304" pitchFamily="18" charset="0"/>
              </a:rPr>
              <a:t>×</a:t>
            </a:r>
            <a:r>
              <a:rPr lang="fr-CH" sz="1400" b="1">
                <a:latin typeface="Times New Roman" panose="02020603050405020304" pitchFamily="18" charset="0"/>
                <a:cs typeface="Times New Roman" panose="02020603050405020304" pitchFamily="18" charset="0"/>
              </a:rPr>
              <a:t>target</a:t>
            </a:r>
            <a:r>
              <a:rPr lang="fr-CH" sz="1400">
                <a:latin typeface="Times New Roman" panose="02020603050405020304" pitchFamily="18" charset="0"/>
                <a:cs typeface="Times New Roman" panose="02020603050405020304" pitchFamily="18" charset="0"/>
              </a:rPr>
              <a:t>)  +  </a:t>
            </a:r>
            <a:r>
              <a:rPr lang="el-GR" sz="1400" i="1">
                <a:latin typeface="Times New Roman" panose="02020603050405020304" pitchFamily="18" charset="0"/>
                <a:cs typeface="Times New Roman" panose="02020603050405020304" pitchFamily="18" charset="0"/>
              </a:rPr>
              <a:t>β</a:t>
            </a:r>
            <a:r>
              <a:rPr lang="fr-CH" sz="1400" i="1" baseline="-25000">
                <a:latin typeface="Times New Roman" panose="02020603050405020304" pitchFamily="18" charset="0"/>
                <a:cs typeface="Times New Roman" panose="02020603050405020304" pitchFamily="18" charset="0"/>
              </a:rPr>
              <a:t>4 </a:t>
            </a:r>
            <a:r>
              <a:rPr lang="fr-CH" sz="1400" b="1">
                <a:latin typeface="Times New Roman" panose="02020603050405020304" pitchFamily="18" charset="0"/>
                <a:cs typeface="Times New Roman" panose="02020603050405020304" pitchFamily="18" charset="0"/>
              </a:rPr>
              <a:t>speed</a:t>
            </a:r>
            <a:endParaRPr lang="fr-CH" sz="1400"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959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7447" y="1600200"/>
            <a:ext cx="5175655" cy="4925144"/>
          </a:xfrm>
        </p:spPr>
        <p:txBody>
          <a:bodyPr>
            <a:normAutofit/>
          </a:bodyPr>
          <a:lstStyle/>
          <a:p>
            <a:r>
              <a:rPr lang="fr-CH" sz="1600">
                <a:latin typeface="Calibri Light" panose="020F0302020204030204" pitchFamily="34" charset="0"/>
                <a:cs typeface="Calibri Light" panose="020F0302020204030204" pitchFamily="34" charset="0"/>
              </a:rPr>
              <a:t>Adding a subject factor to our model with, e.g., 20 subjects, will add 19 dummy variables:</a:t>
            </a:r>
          </a:p>
          <a:p>
            <a:endParaRPr lang="fr-CH" sz="1600">
              <a:latin typeface="Times New Roman" panose="02020603050405020304" pitchFamily="18" charset="0"/>
              <a:cs typeface="Times New Roman" panose="02020603050405020304" pitchFamily="18" charset="0"/>
            </a:endParaRPr>
          </a:p>
          <a:p>
            <a:pPr marL="0" indent="0" algn="ctr">
              <a:buNone/>
            </a:pPr>
            <a:r>
              <a:rPr lang="fr-CH" sz="1400">
                <a:latin typeface="Times New Roman" panose="02020603050405020304" pitchFamily="18" charset="0"/>
                <a:cs typeface="Times New Roman" panose="02020603050405020304" pitchFamily="18" charset="0"/>
              </a:rPr>
              <a:t>E(</a:t>
            </a:r>
            <a:r>
              <a:rPr lang="fr-CH" sz="1400" i="1">
                <a:latin typeface="Times New Roman" panose="02020603050405020304" pitchFamily="18" charset="0"/>
                <a:cs typeface="Times New Roman" panose="02020603050405020304" pitchFamily="18" charset="0"/>
              </a:rPr>
              <a:t>RT</a:t>
            </a:r>
            <a:r>
              <a:rPr lang="fr-CH" sz="1400">
                <a:latin typeface="Times New Roman" panose="02020603050405020304" pitchFamily="18" charset="0"/>
                <a:cs typeface="Times New Roman" panose="02020603050405020304" pitchFamily="18" charset="0"/>
              </a:rPr>
              <a:t>)  =  </a:t>
            </a:r>
            <a:r>
              <a:rPr lang="el-GR" sz="1400" i="1">
                <a:latin typeface="Times New Roman" panose="02020603050405020304" pitchFamily="18" charset="0"/>
                <a:cs typeface="Times New Roman" panose="02020603050405020304" pitchFamily="18" charset="0"/>
              </a:rPr>
              <a:t>β</a:t>
            </a:r>
            <a:r>
              <a:rPr lang="fr-CH" sz="1400" i="1" baseline="-25000">
                <a:latin typeface="Times New Roman" panose="02020603050405020304" pitchFamily="18" charset="0"/>
                <a:cs typeface="Times New Roman" panose="02020603050405020304" pitchFamily="18" charset="0"/>
              </a:rPr>
              <a:t>0 </a:t>
            </a:r>
            <a:r>
              <a:rPr lang="fr-CH" sz="1400">
                <a:latin typeface="Times New Roman" panose="02020603050405020304" pitchFamily="18" charset="0"/>
                <a:cs typeface="Times New Roman" panose="02020603050405020304" pitchFamily="18" charset="0"/>
              </a:rPr>
              <a:t> + </a:t>
            </a:r>
            <a:r>
              <a:rPr lang="el-GR" sz="1400" i="1">
                <a:latin typeface="Times New Roman" panose="02020603050405020304" pitchFamily="18" charset="0"/>
                <a:cs typeface="Times New Roman" panose="02020603050405020304" pitchFamily="18" charset="0"/>
              </a:rPr>
              <a:t>β</a:t>
            </a:r>
            <a:r>
              <a:rPr lang="fr-CH" sz="1400" i="1" baseline="-25000">
                <a:latin typeface="Times New Roman" panose="02020603050405020304" pitchFamily="18" charset="0"/>
                <a:cs typeface="Times New Roman" panose="02020603050405020304" pitchFamily="18" charset="0"/>
              </a:rPr>
              <a:t>1 </a:t>
            </a:r>
            <a:r>
              <a:rPr lang="fr-CH" sz="1400" b="1">
                <a:latin typeface="Times New Roman" panose="02020603050405020304" pitchFamily="18" charset="0"/>
                <a:cs typeface="Times New Roman" panose="02020603050405020304" pitchFamily="18" charset="0"/>
              </a:rPr>
              <a:t>prime</a:t>
            </a:r>
            <a:r>
              <a:rPr lang="fr-CH" sz="1400">
                <a:latin typeface="Times New Roman" panose="02020603050405020304" pitchFamily="18" charset="0"/>
                <a:cs typeface="Times New Roman" panose="02020603050405020304" pitchFamily="18" charset="0"/>
              </a:rPr>
              <a:t> + </a:t>
            </a:r>
            <a:r>
              <a:rPr lang="el-GR" sz="1400" i="1">
                <a:latin typeface="Times New Roman" panose="02020603050405020304" pitchFamily="18" charset="0"/>
                <a:cs typeface="Times New Roman" panose="02020603050405020304" pitchFamily="18" charset="0"/>
              </a:rPr>
              <a:t>β</a:t>
            </a:r>
            <a:r>
              <a:rPr lang="fr-CH" sz="1400" i="1" baseline="-25000">
                <a:latin typeface="Times New Roman" panose="02020603050405020304" pitchFamily="18" charset="0"/>
                <a:cs typeface="Times New Roman" panose="02020603050405020304" pitchFamily="18" charset="0"/>
              </a:rPr>
              <a:t>2 </a:t>
            </a:r>
            <a:r>
              <a:rPr lang="fr-CH" sz="1400" b="1">
                <a:latin typeface="Times New Roman" panose="02020603050405020304" pitchFamily="18" charset="0"/>
                <a:cs typeface="Times New Roman" panose="02020603050405020304" pitchFamily="18" charset="0"/>
              </a:rPr>
              <a:t>target </a:t>
            </a:r>
            <a:r>
              <a:rPr lang="fr-CH" sz="1400">
                <a:latin typeface="Times New Roman" panose="02020603050405020304" pitchFamily="18" charset="0"/>
                <a:cs typeface="Times New Roman" panose="02020603050405020304" pitchFamily="18" charset="0"/>
              </a:rPr>
              <a:t>+ </a:t>
            </a:r>
            <a:r>
              <a:rPr lang="el-GR" sz="1400" i="1">
                <a:latin typeface="Times New Roman" panose="02020603050405020304" pitchFamily="18" charset="0"/>
                <a:cs typeface="Times New Roman" panose="02020603050405020304" pitchFamily="18" charset="0"/>
              </a:rPr>
              <a:t>β</a:t>
            </a:r>
            <a:r>
              <a:rPr lang="fr-CH" sz="1400" i="1" baseline="-25000">
                <a:latin typeface="Times New Roman" panose="02020603050405020304" pitchFamily="18" charset="0"/>
                <a:cs typeface="Times New Roman" panose="02020603050405020304" pitchFamily="18" charset="0"/>
              </a:rPr>
              <a:t>3 </a:t>
            </a:r>
            <a:r>
              <a:rPr lang="fr-CH" sz="1400">
                <a:latin typeface="Times New Roman" panose="02020603050405020304" pitchFamily="18" charset="0"/>
                <a:cs typeface="Times New Roman" panose="02020603050405020304" pitchFamily="18" charset="0"/>
              </a:rPr>
              <a:t>(</a:t>
            </a:r>
            <a:r>
              <a:rPr lang="fr-CH" sz="1400" b="1">
                <a:latin typeface="Times New Roman" panose="02020603050405020304" pitchFamily="18" charset="0"/>
                <a:cs typeface="Times New Roman" panose="02020603050405020304" pitchFamily="18" charset="0"/>
              </a:rPr>
              <a:t>prime</a:t>
            </a:r>
            <a:r>
              <a:rPr lang="fr-CH" sz="1400">
                <a:latin typeface="Times New Roman" panose="02020603050405020304" pitchFamily="18" charset="0"/>
                <a:cs typeface="Times New Roman" panose="02020603050405020304" pitchFamily="18" charset="0"/>
              </a:rPr>
              <a:t>×</a:t>
            </a:r>
            <a:r>
              <a:rPr lang="fr-CH" sz="1400" b="1">
                <a:latin typeface="Times New Roman" panose="02020603050405020304" pitchFamily="18" charset="0"/>
                <a:cs typeface="Times New Roman" panose="02020603050405020304" pitchFamily="18" charset="0"/>
              </a:rPr>
              <a:t>target</a:t>
            </a:r>
            <a:r>
              <a:rPr lang="fr-CH" sz="1400">
                <a:latin typeface="Times New Roman" panose="02020603050405020304" pitchFamily="18" charset="0"/>
                <a:cs typeface="Times New Roman" panose="02020603050405020304" pitchFamily="18" charset="0"/>
              </a:rPr>
              <a:t>)</a:t>
            </a:r>
          </a:p>
          <a:p>
            <a:pPr marL="0" indent="0" algn="ctr">
              <a:buNone/>
            </a:pPr>
            <a:r>
              <a:rPr lang="fr-CH" sz="1400">
                <a:latin typeface="Times New Roman" panose="02020603050405020304" pitchFamily="18" charset="0"/>
                <a:cs typeface="Times New Roman" panose="02020603050405020304" pitchFamily="18" charset="0"/>
              </a:rPr>
              <a:t>+ </a:t>
            </a:r>
            <a:r>
              <a:rPr lang="el-GR" sz="1400" i="1">
                <a:latin typeface="Times New Roman" panose="02020603050405020304" pitchFamily="18" charset="0"/>
                <a:cs typeface="Times New Roman" panose="02020603050405020304" pitchFamily="18" charset="0"/>
              </a:rPr>
              <a:t>β</a:t>
            </a:r>
            <a:r>
              <a:rPr lang="fr-CH" sz="1400" i="1" baseline="-25000">
                <a:latin typeface="Times New Roman" panose="02020603050405020304" pitchFamily="18" charset="0"/>
                <a:cs typeface="Times New Roman" panose="02020603050405020304" pitchFamily="18" charset="0"/>
              </a:rPr>
              <a:t>4 </a:t>
            </a:r>
            <a:r>
              <a:rPr lang="fr-CH" sz="1400" b="1">
                <a:solidFill>
                  <a:srgbClr val="0070C0"/>
                </a:solidFill>
                <a:latin typeface="Times New Roman" panose="02020603050405020304" pitchFamily="18" charset="0"/>
                <a:cs typeface="Times New Roman" panose="02020603050405020304" pitchFamily="18" charset="0"/>
              </a:rPr>
              <a:t>subject</a:t>
            </a:r>
            <a:r>
              <a:rPr lang="fr-CH" sz="1400" b="1" baseline="-25000">
                <a:solidFill>
                  <a:srgbClr val="0070C0"/>
                </a:solidFill>
                <a:latin typeface="Times New Roman" panose="02020603050405020304" pitchFamily="18" charset="0"/>
                <a:cs typeface="Times New Roman" panose="02020603050405020304" pitchFamily="18" charset="0"/>
              </a:rPr>
              <a:t>2</a:t>
            </a:r>
            <a:r>
              <a:rPr lang="fr-CH" sz="1400" b="1">
                <a:latin typeface="Times New Roman" panose="02020603050405020304" pitchFamily="18" charset="0"/>
                <a:cs typeface="Times New Roman" panose="02020603050405020304" pitchFamily="18" charset="0"/>
              </a:rPr>
              <a:t> </a:t>
            </a:r>
            <a:r>
              <a:rPr lang="fr-CH" sz="1400">
                <a:latin typeface="Times New Roman" panose="02020603050405020304" pitchFamily="18" charset="0"/>
                <a:cs typeface="Times New Roman" panose="02020603050405020304" pitchFamily="18" charset="0"/>
              </a:rPr>
              <a:t> + </a:t>
            </a:r>
            <a:r>
              <a:rPr lang="el-GR" sz="1400" i="1">
                <a:latin typeface="Times New Roman" panose="02020603050405020304" pitchFamily="18" charset="0"/>
                <a:cs typeface="Times New Roman" panose="02020603050405020304" pitchFamily="18" charset="0"/>
              </a:rPr>
              <a:t>β</a:t>
            </a:r>
            <a:r>
              <a:rPr lang="fr-CH" sz="1400" i="1" baseline="-25000">
                <a:latin typeface="Times New Roman" panose="02020603050405020304" pitchFamily="18" charset="0"/>
                <a:cs typeface="Times New Roman" panose="02020603050405020304" pitchFamily="18" charset="0"/>
              </a:rPr>
              <a:t>5 </a:t>
            </a:r>
            <a:r>
              <a:rPr lang="fr-CH" sz="1400" b="1">
                <a:solidFill>
                  <a:srgbClr val="0070C0"/>
                </a:solidFill>
                <a:latin typeface="Times New Roman" panose="02020603050405020304" pitchFamily="18" charset="0"/>
                <a:cs typeface="Times New Roman" panose="02020603050405020304" pitchFamily="18" charset="0"/>
              </a:rPr>
              <a:t>subject</a:t>
            </a:r>
            <a:r>
              <a:rPr lang="fr-CH" sz="1400" b="1" baseline="-25000">
                <a:solidFill>
                  <a:srgbClr val="0070C0"/>
                </a:solidFill>
                <a:latin typeface="Times New Roman" panose="02020603050405020304" pitchFamily="18" charset="0"/>
                <a:cs typeface="Times New Roman" panose="02020603050405020304" pitchFamily="18" charset="0"/>
              </a:rPr>
              <a:t>3</a:t>
            </a:r>
            <a:r>
              <a:rPr lang="fr-CH" sz="1400" b="1">
                <a:latin typeface="Times New Roman" panose="02020603050405020304" pitchFamily="18" charset="0"/>
                <a:cs typeface="Times New Roman" panose="02020603050405020304" pitchFamily="18" charset="0"/>
              </a:rPr>
              <a:t> </a:t>
            </a:r>
            <a:r>
              <a:rPr lang="fr-CH" sz="1400">
                <a:latin typeface="Times New Roman" panose="02020603050405020304" pitchFamily="18" charset="0"/>
                <a:cs typeface="Times New Roman" panose="02020603050405020304" pitchFamily="18" charset="0"/>
              </a:rPr>
              <a:t>…  +   </a:t>
            </a:r>
            <a:r>
              <a:rPr lang="el-GR" sz="1400" i="1">
                <a:latin typeface="Times New Roman" panose="02020603050405020304" pitchFamily="18" charset="0"/>
                <a:cs typeface="Times New Roman" panose="02020603050405020304" pitchFamily="18" charset="0"/>
              </a:rPr>
              <a:t>β</a:t>
            </a:r>
            <a:r>
              <a:rPr lang="fr-CH" sz="1400" i="1" baseline="-25000">
                <a:latin typeface="Times New Roman" panose="02020603050405020304" pitchFamily="18" charset="0"/>
                <a:cs typeface="Times New Roman" panose="02020603050405020304" pitchFamily="18" charset="0"/>
              </a:rPr>
              <a:t>22</a:t>
            </a:r>
            <a:r>
              <a:rPr lang="fr-CH" sz="1400" b="1">
                <a:solidFill>
                  <a:srgbClr val="0070C0"/>
                </a:solidFill>
                <a:latin typeface="Times New Roman" panose="02020603050405020304" pitchFamily="18" charset="0"/>
                <a:cs typeface="Times New Roman" panose="02020603050405020304" pitchFamily="18" charset="0"/>
              </a:rPr>
              <a:t>subject</a:t>
            </a:r>
            <a:r>
              <a:rPr lang="fr-CH" sz="1400" b="1" baseline="-25000">
                <a:solidFill>
                  <a:srgbClr val="0070C0"/>
                </a:solidFill>
                <a:latin typeface="Times New Roman" panose="02020603050405020304" pitchFamily="18" charset="0"/>
                <a:cs typeface="Times New Roman" panose="02020603050405020304" pitchFamily="18" charset="0"/>
              </a:rPr>
              <a:t>20</a:t>
            </a:r>
            <a:endParaRPr lang="fr-CH" sz="1400" i="1" baseline="-25000">
              <a:solidFill>
                <a:srgbClr val="0070C0"/>
              </a:solidFill>
              <a:latin typeface="Times New Roman" panose="02020603050405020304" pitchFamily="18" charset="0"/>
              <a:cs typeface="Times New Roman" panose="02020603050405020304" pitchFamily="18" charset="0"/>
            </a:endParaRPr>
          </a:p>
          <a:p>
            <a:pPr marL="0" indent="0">
              <a:buNone/>
            </a:pPr>
            <a:endParaRPr lang="fr-CH" sz="1600">
              <a:latin typeface="Times New Roman" panose="02020603050405020304" pitchFamily="18" charset="0"/>
              <a:cs typeface="Times New Roman" panose="02020603050405020304" pitchFamily="18" charset="0"/>
            </a:endParaRPr>
          </a:p>
          <a:p>
            <a:r>
              <a:rPr lang="fr-CH" sz="1600">
                <a:latin typeface="Calibri Light" panose="020F0302020204030204" pitchFamily="34" charset="0"/>
                <a:cs typeface="Calibri Light" panose="020F0302020204030204" pitchFamily="34" charset="0"/>
              </a:rPr>
              <a:t>Each dummy coefficient codes the deviation in RT for that subject from the reference subject (here subject 1), in 0/1 fashion (=treatment coding).</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When we also add the </a:t>
            </a:r>
            <a:r>
              <a:rPr lang="fr-CH" sz="1600" b="1">
                <a:latin typeface="Calibri Light" panose="020F0302020204030204" pitchFamily="34" charset="0"/>
                <a:cs typeface="Calibri Light" panose="020F0302020204030204" pitchFamily="34" charset="0"/>
              </a:rPr>
              <a:t>prime</a:t>
            </a:r>
            <a:r>
              <a:rPr lang="fr-CH" sz="1600">
                <a:latin typeface="Calibri Light" panose="020F0302020204030204" pitchFamily="34" charset="0"/>
                <a:cs typeface="Calibri Light" panose="020F0302020204030204" pitchFamily="34" charset="0"/>
              </a:rPr>
              <a:t> × </a:t>
            </a:r>
            <a:r>
              <a:rPr lang="fr-CH" sz="1600" b="1">
                <a:latin typeface="Calibri Light" panose="020F0302020204030204" pitchFamily="34" charset="0"/>
                <a:cs typeface="Calibri Light" panose="020F0302020204030204" pitchFamily="34" charset="0"/>
              </a:rPr>
              <a:t>target</a:t>
            </a:r>
            <a:r>
              <a:rPr lang="fr-CH" sz="1600">
                <a:latin typeface="Calibri Light" panose="020F0302020204030204" pitchFamily="34" charset="0"/>
                <a:cs typeface="Calibri Light" panose="020F0302020204030204" pitchFamily="34" charset="0"/>
              </a:rPr>
              <a:t> effects to the model, the subject effect codes an overall RT deviation in the </a:t>
            </a:r>
            <a:r>
              <a:rPr lang="fr-CH" sz="1600" b="1">
                <a:latin typeface="Calibri Light" panose="020F0302020204030204" pitchFamily="34" charset="0"/>
                <a:cs typeface="Calibri Light" panose="020F0302020204030204" pitchFamily="34" charset="0"/>
              </a:rPr>
              <a:t>prime</a:t>
            </a:r>
            <a:r>
              <a:rPr lang="fr-CH" sz="1600">
                <a:latin typeface="Calibri Light" panose="020F0302020204030204" pitchFamily="34" charset="0"/>
                <a:cs typeface="Calibri Light" panose="020F0302020204030204" pitchFamily="34" charset="0"/>
              </a:rPr>
              <a:t> × </a:t>
            </a:r>
            <a:r>
              <a:rPr lang="fr-CH" sz="1600" b="1">
                <a:latin typeface="Calibri Light" panose="020F0302020204030204" pitchFamily="34" charset="0"/>
                <a:cs typeface="Calibri Light" panose="020F0302020204030204" pitchFamily="34" charset="0"/>
              </a:rPr>
              <a:t>target</a:t>
            </a:r>
            <a:r>
              <a:rPr lang="fr-CH" sz="1600">
                <a:latin typeface="Calibri Light" panose="020F0302020204030204" pitchFamily="34" charset="0"/>
                <a:cs typeface="Calibri Light" panose="020F0302020204030204" pitchFamily="34" charset="0"/>
              </a:rPr>
              <a:t> RT profile, from the reference subject.</a:t>
            </a:r>
          </a:p>
          <a:p>
            <a:endParaRPr lang="fr-CH" sz="1600">
              <a:latin typeface="Calibri Light" panose="020F0302020204030204" pitchFamily="34" charset="0"/>
              <a:cs typeface="Calibri Light" panose="020F0302020204030204" pitchFamily="34" charset="0"/>
            </a:endParaRPr>
          </a:p>
          <a:p>
            <a:r>
              <a:rPr lang="fr-CH" sz="1600">
                <a:latin typeface="Calibri Light" panose="020F0302020204030204" pitchFamily="34" charset="0"/>
                <a:cs typeface="Calibri Light" panose="020F0302020204030204" pitchFamily="34" charset="0"/>
              </a:rPr>
              <a:t>In other words, the subject effect allows each subject to have a constant/baseline deviation in RT</a:t>
            </a:r>
          </a:p>
        </p:txBody>
      </p:sp>
      <p:sp>
        <p:nvSpPr>
          <p:cNvPr id="6" name="TextBox 5">
            <a:extLst>
              <a:ext uri="{FF2B5EF4-FFF2-40B4-BE49-F238E27FC236}">
                <a16:creationId xmlns:a16="http://schemas.microsoft.com/office/drawing/2014/main" id="{F6F715B5-E74F-4E37-B07F-2BE52C2789D9}"/>
              </a:ext>
            </a:extLst>
          </p:cNvPr>
          <p:cNvSpPr txBox="1"/>
          <p:nvPr/>
        </p:nvSpPr>
        <p:spPr>
          <a:xfrm>
            <a:off x="335360" y="292297"/>
            <a:ext cx="10657184" cy="584775"/>
          </a:xfrm>
          <a:prstGeom prst="rect">
            <a:avLst/>
          </a:prstGeom>
          <a:noFill/>
        </p:spPr>
        <p:txBody>
          <a:bodyPr wrap="square" rtlCol="0">
            <a:spAutoFit/>
          </a:bodyPr>
          <a:lstStyle/>
          <a:p>
            <a:r>
              <a:rPr lang="fr-CH" sz="3200">
                <a:solidFill>
                  <a:schemeClr val="tx2">
                    <a:lumMod val="75000"/>
                  </a:schemeClr>
                </a:solidFill>
                <a:latin typeface="Tw Cen MT" panose="020B0602020104020603" pitchFamily="34" charset="0"/>
              </a:rPr>
              <a:t>Fixed subject intercept – Naïve approach</a:t>
            </a:r>
            <a:endParaRPr lang="en-GB" sz="3200">
              <a:solidFill>
                <a:schemeClr val="tx2">
                  <a:lumMod val="75000"/>
                </a:schemeClr>
              </a:solidFill>
              <a:latin typeface="Tw Cen MT" panose="020B0602020104020603" pitchFamily="34" charset="0"/>
            </a:endParaRPr>
          </a:p>
        </p:txBody>
      </p:sp>
      <p:cxnSp>
        <p:nvCxnSpPr>
          <p:cNvPr id="19" name="Straight Connector 18">
            <a:extLst>
              <a:ext uri="{FF2B5EF4-FFF2-40B4-BE49-F238E27FC236}">
                <a16:creationId xmlns:a16="http://schemas.microsoft.com/office/drawing/2014/main" id="{61E7D8C7-820D-4C10-A66C-5532813359D6}"/>
              </a:ext>
            </a:extLst>
          </p:cNvPr>
          <p:cNvCxnSpPr>
            <a:cxnSpLocks/>
          </p:cNvCxnSpPr>
          <p:nvPr/>
        </p:nvCxnSpPr>
        <p:spPr>
          <a:xfrm>
            <a:off x="335360" y="1124744"/>
            <a:ext cx="11449272" cy="0"/>
          </a:xfrm>
          <a:prstGeom prst="line">
            <a:avLst/>
          </a:prstGeom>
          <a:ln w="28575">
            <a:solidFill>
              <a:schemeClr val="bg2">
                <a:lumMod val="2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CA613CA-E9C9-4D55-8901-104F63BDEE6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28048" y="1776963"/>
            <a:ext cx="4921548" cy="4532357"/>
          </a:xfrm>
          <a:prstGeom prst="rect">
            <a:avLst/>
          </a:prstGeom>
          <a:ln>
            <a:noFill/>
          </a:ln>
        </p:spPr>
      </p:pic>
      <p:cxnSp>
        <p:nvCxnSpPr>
          <p:cNvPr id="7" name="Straight Arrow Connector 6">
            <a:extLst>
              <a:ext uri="{FF2B5EF4-FFF2-40B4-BE49-F238E27FC236}">
                <a16:creationId xmlns:a16="http://schemas.microsoft.com/office/drawing/2014/main" id="{A945C46A-9CCB-4932-9DB4-2AB48F36B148}"/>
              </a:ext>
            </a:extLst>
          </p:cNvPr>
          <p:cNvCxnSpPr/>
          <p:nvPr/>
        </p:nvCxnSpPr>
        <p:spPr>
          <a:xfrm>
            <a:off x="10272464" y="3284983"/>
            <a:ext cx="0" cy="758157"/>
          </a:xfrm>
          <a:prstGeom prst="straightConnector1">
            <a:avLst/>
          </a:prstGeom>
          <a:ln w="19050">
            <a:solidFill>
              <a:srgbClr val="C00000"/>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25DD266-1255-4D7B-B4A1-84EB102F2B71}"/>
              </a:ext>
            </a:extLst>
          </p:cNvPr>
          <p:cNvSpPr txBox="1"/>
          <p:nvPr/>
        </p:nvSpPr>
        <p:spPr>
          <a:xfrm>
            <a:off x="10272464" y="3429000"/>
            <a:ext cx="380232" cy="369332"/>
          </a:xfrm>
          <a:prstGeom prst="rect">
            <a:avLst/>
          </a:prstGeom>
          <a:noFill/>
        </p:spPr>
        <p:txBody>
          <a:bodyPr wrap="none" rtlCol="0">
            <a:spAutoFit/>
          </a:bodyPr>
          <a:lstStyle/>
          <a:p>
            <a:r>
              <a:rPr lang="el-GR" b="1" i="1">
                <a:solidFill>
                  <a:srgbClr val="C00000"/>
                </a:solidFill>
                <a:latin typeface="Times New Roman" panose="02020603050405020304" pitchFamily="18" charset="0"/>
                <a:cs typeface="Times New Roman" panose="02020603050405020304" pitchFamily="18" charset="0"/>
              </a:rPr>
              <a:t>β</a:t>
            </a:r>
            <a:r>
              <a:rPr lang="fr-CH" b="1" baseline="-25000">
                <a:solidFill>
                  <a:srgbClr val="C00000"/>
                </a:solidFill>
                <a:latin typeface="Times New Roman" panose="02020603050405020304" pitchFamily="18" charset="0"/>
                <a:cs typeface="Times New Roman" panose="02020603050405020304" pitchFamily="18" charset="0"/>
              </a:rPr>
              <a:t>4</a:t>
            </a:r>
            <a:endParaRPr lang="en-GB" b="1" baseline="-25000">
              <a:solidFill>
                <a:srgbClr val="C00000"/>
              </a:solidFill>
              <a:latin typeface="Times New Roman" panose="02020603050405020304" pitchFamily="18" charset="0"/>
              <a:cs typeface="Times New Roman" panose="02020603050405020304" pitchFamily="18" charset="0"/>
            </a:endParaRPr>
          </a:p>
        </p:txBody>
      </p:sp>
      <p:cxnSp>
        <p:nvCxnSpPr>
          <p:cNvPr id="9" name="Straight Arrow Connector 8">
            <a:extLst>
              <a:ext uri="{FF2B5EF4-FFF2-40B4-BE49-F238E27FC236}">
                <a16:creationId xmlns:a16="http://schemas.microsoft.com/office/drawing/2014/main" id="{B6C180B5-8267-4E96-B774-C8EB3E5F5A3F}"/>
              </a:ext>
            </a:extLst>
          </p:cNvPr>
          <p:cNvCxnSpPr/>
          <p:nvPr/>
        </p:nvCxnSpPr>
        <p:spPr>
          <a:xfrm flipV="1">
            <a:off x="10497410" y="4005064"/>
            <a:ext cx="0" cy="1008112"/>
          </a:xfrm>
          <a:prstGeom prst="straightConnector1">
            <a:avLst/>
          </a:prstGeom>
          <a:ln w="19050">
            <a:solidFill>
              <a:srgbClr val="C00000"/>
            </a:solidFill>
            <a:headEnd type="stealth" w="med" len="med"/>
            <a:tailEnd type="stealth"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DC1DC3B2-460D-4768-8068-D3F9CE8B613C}"/>
              </a:ext>
            </a:extLst>
          </p:cNvPr>
          <p:cNvSpPr txBox="1"/>
          <p:nvPr/>
        </p:nvSpPr>
        <p:spPr>
          <a:xfrm>
            <a:off x="10540304" y="4293096"/>
            <a:ext cx="380232" cy="369332"/>
          </a:xfrm>
          <a:prstGeom prst="rect">
            <a:avLst/>
          </a:prstGeom>
          <a:noFill/>
        </p:spPr>
        <p:txBody>
          <a:bodyPr wrap="none" rtlCol="0">
            <a:spAutoFit/>
          </a:bodyPr>
          <a:lstStyle/>
          <a:p>
            <a:r>
              <a:rPr lang="el-GR" b="1" i="1">
                <a:solidFill>
                  <a:srgbClr val="C00000"/>
                </a:solidFill>
                <a:latin typeface="Times New Roman" panose="02020603050405020304" pitchFamily="18" charset="0"/>
                <a:cs typeface="Times New Roman" panose="02020603050405020304" pitchFamily="18" charset="0"/>
              </a:rPr>
              <a:t>β</a:t>
            </a:r>
            <a:r>
              <a:rPr lang="fr-CH" b="1" baseline="-25000">
                <a:solidFill>
                  <a:srgbClr val="C00000"/>
                </a:solidFill>
                <a:latin typeface="Times New Roman" panose="02020603050405020304" pitchFamily="18" charset="0"/>
                <a:cs typeface="Times New Roman" panose="02020603050405020304" pitchFamily="18" charset="0"/>
              </a:rPr>
              <a:t>9</a:t>
            </a:r>
            <a:endParaRPr lang="en-GB" b="1" baseline="-25000">
              <a:solidFill>
                <a:srgbClr val="C00000"/>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A28412BA-C5A9-4D3E-AE35-0067C9D250C8}"/>
              </a:ext>
            </a:extLst>
          </p:cNvPr>
          <p:cNvSpPr txBox="1"/>
          <p:nvPr/>
        </p:nvSpPr>
        <p:spPr>
          <a:xfrm>
            <a:off x="7412284" y="1392740"/>
            <a:ext cx="3674789" cy="307777"/>
          </a:xfrm>
          <a:prstGeom prst="rect">
            <a:avLst/>
          </a:prstGeom>
          <a:noFill/>
        </p:spPr>
        <p:txBody>
          <a:bodyPr wrap="none" rtlCol="0">
            <a:spAutoFit/>
          </a:bodyPr>
          <a:lstStyle/>
          <a:p>
            <a:r>
              <a:rPr lang="en-US" sz="1400">
                <a:latin typeface="Calibri Light" panose="020F0302020204030204" pitchFamily="34" charset="0"/>
                <a:cs typeface="Calibri Light" panose="020F0302020204030204" pitchFamily="34" charset="0"/>
              </a:rPr>
              <a:t>RT profiles deviations from the reference subject</a:t>
            </a:r>
            <a:endParaRPr lang="en-CH" sz="140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274862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39203</TotalTime>
  <Words>6174</Words>
  <Application>Microsoft Office PowerPoint</Application>
  <PresentationFormat>Widescreen</PresentationFormat>
  <Paragraphs>1179</Paragraphs>
  <Slides>48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Cambria Math</vt:lpstr>
      <vt:lpstr>Century Gothic</vt:lpstr>
      <vt:lpstr>Courier New</vt:lpstr>
      <vt:lpstr>Times New Roman</vt:lpstr>
      <vt:lpstr>Tw Cen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Université de Genève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Meuleman</dc:creator>
  <cp:lastModifiedBy>Ben Meuleman</cp:lastModifiedBy>
  <cp:revision>1617</cp:revision>
  <cp:lastPrinted>2020-01-21T15:20:45Z</cp:lastPrinted>
  <dcterms:created xsi:type="dcterms:W3CDTF">2015-11-28T18:57:21Z</dcterms:created>
  <dcterms:modified xsi:type="dcterms:W3CDTF">2022-03-07T17:45:23Z</dcterms:modified>
</cp:coreProperties>
</file>