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98" r:id="rId2"/>
    <p:sldId id="801" r:id="rId3"/>
    <p:sldId id="1313" r:id="rId4"/>
    <p:sldId id="1222" r:id="rId5"/>
    <p:sldId id="1206" r:id="rId6"/>
    <p:sldId id="1314" r:id="rId7"/>
    <p:sldId id="1315" r:id="rId8"/>
    <p:sldId id="1316" r:id="rId9"/>
    <p:sldId id="1320" r:id="rId10"/>
    <p:sldId id="1317" r:id="rId11"/>
    <p:sldId id="1318" r:id="rId12"/>
    <p:sldId id="1321" r:id="rId13"/>
    <p:sldId id="1319" r:id="rId14"/>
    <p:sldId id="1323" r:id="rId15"/>
    <p:sldId id="1322" r:id="rId16"/>
    <p:sldId id="1324" r:id="rId17"/>
    <p:sldId id="1285" r:id="rId18"/>
    <p:sldId id="1325" r:id="rId19"/>
    <p:sldId id="968" r:id="rId20"/>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69A131"/>
    <a:srgbClr val="58B931"/>
    <a:srgbClr val="CC9900"/>
    <a:srgbClr val="97ACC5"/>
    <a:srgbClr val="FBF3B7"/>
    <a:srgbClr val="125862"/>
    <a:srgbClr val="96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5407" autoAdjust="0"/>
  </p:normalViewPr>
  <p:slideViewPr>
    <p:cSldViewPr>
      <p:cViewPr varScale="1">
        <p:scale>
          <a:sx n="114" d="100"/>
          <a:sy n="114" d="100"/>
        </p:scale>
        <p:origin x="33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D032EE-0FC6-4BCE-8B74-C316D0C476AF}"/>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E8D53F15-A713-4188-8829-664B293265D9}"/>
              </a:ext>
            </a:extLst>
          </p:cNvPr>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C5EA1C2A-8C86-48BC-BAA0-C33BFAAC43E0}" type="datetimeFigureOut">
              <a:rPr lang="en-CH" smtClean="0"/>
              <a:t>21/11/2022</a:t>
            </a:fld>
            <a:endParaRPr lang="en-CH"/>
          </a:p>
        </p:txBody>
      </p:sp>
      <p:sp>
        <p:nvSpPr>
          <p:cNvPr id="4" name="Footer Placeholder 3">
            <a:extLst>
              <a:ext uri="{FF2B5EF4-FFF2-40B4-BE49-F238E27FC236}">
                <a16:creationId xmlns:a16="http://schemas.microsoft.com/office/drawing/2014/main" id="{299EDF6A-5551-47BD-80F9-9846581D9EC3}"/>
              </a:ext>
            </a:extLst>
          </p:cNvPr>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4B831C90-A430-413D-AFC3-5A9F68C2F9FC}"/>
              </a:ext>
            </a:extLst>
          </p:cNvPr>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A03E4B80-EE47-4A2B-A23A-4E69158DAFC1}" type="slidenum">
              <a:rPr lang="en-CH" smtClean="0"/>
              <a:t>‹#›</a:t>
            </a:fld>
            <a:endParaRPr lang="en-CH"/>
          </a:p>
        </p:txBody>
      </p:sp>
    </p:spTree>
    <p:extLst>
      <p:ext uri="{BB962C8B-B14F-4D97-AF65-F5344CB8AC3E}">
        <p14:creationId xmlns:p14="http://schemas.microsoft.com/office/powerpoint/2010/main" val="29140843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1"/>
            <a:ext cx="2951851" cy="498852"/>
          </a:xfrm>
          <a:prstGeom prst="rect">
            <a:avLst/>
          </a:prstGeom>
        </p:spPr>
        <p:txBody>
          <a:bodyPr vert="horz" lIns="91440" tIns="45720" rIns="91440" bIns="45720" rtlCol="0"/>
          <a:lstStyle>
            <a:lvl1pPr algn="r">
              <a:defRPr sz="1200"/>
            </a:lvl1pPr>
          </a:lstStyle>
          <a:p>
            <a:fld id="{98824CB4-0329-44D2-8D35-5AA3CADFEC42}" type="datetimeFigureOut">
              <a:rPr lang="en-GB" smtClean="0"/>
              <a:t>21/11/2022</a:t>
            </a:fld>
            <a:endParaRPr lang="en-GB"/>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84834"/>
            <a:ext cx="5449570" cy="39148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B5939602-0E2D-47BB-A83D-FEA357011C12}" type="slidenum">
              <a:rPr lang="en-GB" smtClean="0"/>
              <a:t>‹#›</a:t>
            </a:fld>
            <a:endParaRPr lang="en-GB"/>
          </a:p>
        </p:txBody>
      </p:sp>
    </p:spTree>
    <p:extLst>
      <p:ext uri="{BB962C8B-B14F-4D97-AF65-F5344CB8AC3E}">
        <p14:creationId xmlns:p14="http://schemas.microsoft.com/office/powerpoint/2010/main" val="38176326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1B04362-D5BD-49F0-8637-F04C1F3F5DDC}" type="datetime1">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28646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8F3B79-AB64-4716-A2B1-898528CF22EB}" type="datetime1">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20420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5632A7-1093-4725-A219-C3E79854E8FA}" type="datetime1">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50919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FD01-B4D8-4FBE-BCE9-0FBFEEA040B7}" type="datetime1">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987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8C176-0648-4256-BAF8-404E576B675B}" type="datetime1">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0564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9FEE28-A7E0-4DFE-A010-75920CE3DC5F}" type="datetime1">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115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6F17A1-6285-4F41-8411-9A019F77BEA4}" type="datetime1">
              <a:rPr lang="en-GB" smtClean="0"/>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6598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024190-CDAC-4984-9248-0ACA79998B9A}" type="datetime1">
              <a:rPr lang="en-GB" smtClean="0"/>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870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A4817-6DE5-4766-9B92-8D7BE5808CD8}" type="datetime1">
              <a:rPr lang="en-GB" smtClean="0"/>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74524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DD3507-FE32-4239-83D9-1FC25303EEA0}" type="datetime1">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32334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7D80E4-E0D4-48A8-B319-39830FEFA612}" type="datetime1">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07391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C1AF9-FBA9-4148-B970-1DE4513D7A31}" type="datetime1">
              <a:rPr lang="en-GB" smtClean="0"/>
              <a:t>21/11/2022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DBBE5-22A6-4526-9CE2-8F57881DBE87}" type="slidenum">
              <a:rPr lang="en-GB" smtClean="0"/>
              <a:t>‹#›</a:t>
            </a:fld>
            <a:endParaRPr lang="en-GB"/>
          </a:p>
        </p:txBody>
      </p:sp>
    </p:spTree>
    <p:extLst>
      <p:ext uri="{BB962C8B-B14F-4D97-AF65-F5344CB8AC3E}">
        <p14:creationId xmlns:p14="http://schemas.microsoft.com/office/powerpoint/2010/main" val="178951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1646" y="2152146"/>
            <a:ext cx="9548708" cy="916469"/>
          </a:xfrm>
          <a:prstGeom prst="rect">
            <a:avLst/>
          </a:prstGeom>
          <a:noFill/>
        </p:spPr>
        <p:txBody>
          <a:bodyPr wrap="square" rtlCol="0">
            <a:spAutoFit/>
          </a:bodyPr>
          <a:lstStyle/>
          <a:p>
            <a:pPr algn="ctr">
              <a:lnSpc>
                <a:spcPct val="150000"/>
              </a:lnSpc>
            </a:pPr>
            <a:r>
              <a:rPr lang="fr-CH" sz="4000" b="1" dirty="0" err="1">
                <a:solidFill>
                  <a:schemeClr val="tx2">
                    <a:lumMod val="75000"/>
                  </a:schemeClr>
                </a:solidFill>
                <a:latin typeface="Tw Cen MT" panose="020B0602020104020603" pitchFamily="34" charset="0"/>
              </a:rPr>
              <a:t>Logistic</a:t>
            </a:r>
            <a:r>
              <a:rPr lang="fr-CH" sz="4000" b="1" dirty="0">
                <a:solidFill>
                  <a:schemeClr val="tx2">
                    <a:lumMod val="75000"/>
                  </a:schemeClr>
                </a:solidFill>
                <a:latin typeface="Tw Cen MT" panose="020B0602020104020603" pitchFamily="34" charset="0"/>
              </a:rPr>
              <a:t> </a:t>
            </a:r>
            <a:r>
              <a:rPr lang="fr-CH" sz="4000" b="1" err="1">
                <a:solidFill>
                  <a:schemeClr val="tx2">
                    <a:lumMod val="75000"/>
                  </a:schemeClr>
                </a:solidFill>
                <a:latin typeface="Tw Cen MT" panose="020B0602020104020603" pitchFamily="34" charset="0"/>
              </a:rPr>
              <a:t>Regression</a:t>
            </a:r>
            <a:r>
              <a:rPr lang="fr-CH" sz="4000" b="1">
                <a:solidFill>
                  <a:schemeClr val="tx2">
                    <a:lumMod val="75000"/>
                  </a:schemeClr>
                </a:solidFill>
                <a:latin typeface="Tw Cen MT" panose="020B0602020104020603" pitchFamily="34" charset="0"/>
              </a:rPr>
              <a:t> III</a:t>
            </a:r>
            <a:endParaRPr lang="fr-CH" sz="4000" b="1" dirty="0">
              <a:solidFill>
                <a:schemeClr val="tx2">
                  <a:lumMod val="75000"/>
                </a:schemeClr>
              </a:solidFill>
              <a:latin typeface="Tw Cen MT" panose="020B0602020104020603" pitchFamily="34" charset="0"/>
            </a:endParaRPr>
          </a:p>
        </p:txBody>
      </p:sp>
      <p:cxnSp>
        <p:nvCxnSpPr>
          <p:cNvPr id="6" name="Straight Connector 5"/>
          <p:cNvCxnSpPr>
            <a:cxnSpLocks/>
          </p:cNvCxnSpPr>
          <p:nvPr/>
        </p:nvCxnSpPr>
        <p:spPr>
          <a:xfrm>
            <a:off x="911424" y="2060848"/>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13080" y="3721095"/>
            <a:ext cx="3994234" cy="1508105"/>
          </a:xfrm>
          <a:prstGeom prst="rect">
            <a:avLst/>
          </a:prstGeom>
          <a:noFill/>
        </p:spPr>
        <p:txBody>
          <a:bodyPr wrap="none" rtlCol="0">
            <a:spAutoFit/>
          </a:bodyPr>
          <a:lstStyle/>
          <a:p>
            <a:pPr algn="ctr"/>
            <a:r>
              <a:rPr lang="fr-CH" sz="1600" dirty="0">
                <a:latin typeface="Calibri Light" panose="020F0302020204030204" pitchFamily="34" charset="0"/>
                <a:cs typeface="Calibri Light" panose="020F0302020204030204" pitchFamily="34" charset="0"/>
              </a:rPr>
              <a:t>Ben Meuleman, </a:t>
            </a:r>
            <a:r>
              <a:rPr lang="fr-CH" sz="1600" dirty="0" err="1">
                <a:latin typeface="Calibri Light" panose="020F0302020204030204" pitchFamily="34" charset="0"/>
                <a:cs typeface="Calibri Light" panose="020F0302020204030204" pitchFamily="34" charset="0"/>
              </a:rPr>
              <a:t>Ph.D</a:t>
            </a:r>
            <a:r>
              <a:rPr lang="fr-CH" sz="1600" dirty="0">
                <a:latin typeface="Calibri Light" panose="020F0302020204030204" pitchFamily="34" charset="0"/>
                <a:cs typeface="Calibri Light" panose="020F0302020204030204" pitchFamily="34" charset="0"/>
              </a:rPr>
              <a:t>.</a:t>
            </a:r>
          </a:p>
          <a:p>
            <a:pPr algn="ctr"/>
            <a:r>
              <a:rPr lang="fr-CH" sz="1600" dirty="0" err="1">
                <a:latin typeface="Calibri Light" panose="020F0302020204030204" pitchFamily="34" charset="0"/>
                <a:cs typeface="Calibri Light" panose="020F0302020204030204" pitchFamily="34" charset="0"/>
              </a:rPr>
              <a:t>Swiss</a:t>
            </a:r>
            <a:r>
              <a:rPr lang="fr-CH" sz="1600" dirty="0">
                <a:latin typeface="Calibri Light" panose="020F0302020204030204" pitchFamily="34" charset="0"/>
                <a:cs typeface="Calibri Light" panose="020F0302020204030204" pitchFamily="34" charset="0"/>
              </a:rPr>
              <a:t> Center for Affective Sciences</a:t>
            </a:r>
          </a:p>
          <a:p>
            <a:pPr algn="ctr"/>
            <a:r>
              <a:rPr lang="fr-CH" sz="1600" dirty="0">
                <a:latin typeface="Calibri Light" panose="020F0302020204030204" pitchFamily="34" charset="0"/>
                <a:cs typeface="Calibri Light" panose="020F0302020204030204" pitchFamily="34" charset="0"/>
              </a:rPr>
              <a:t>Université de Genève</a:t>
            </a:r>
          </a:p>
          <a:p>
            <a:pPr algn="ctr"/>
            <a:endParaRPr lang="fr-CH" sz="1000" dirty="0">
              <a:latin typeface="Calibri Light" panose="020F0302020204030204" pitchFamily="34" charset="0"/>
              <a:cs typeface="Calibri Light" panose="020F0302020204030204" pitchFamily="34" charset="0"/>
            </a:endParaRPr>
          </a:p>
          <a:p>
            <a:pPr algn="ctr"/>
            <a:r>
              <a:rPr lang="fr-CH" sz="1600" dirty="0">
                <a:latin typeface="Calibri Light" panose="020F0302020204030204" pitchFamily="34" charset="0"/>
                <a:cs typeface="Calibri Light" panose="020F0302020204030204" pitchFamily="34" charset="0"/>
              </a:rPr>
              <a:t>Workshop </a:t>
            </a:r>
            <a:r>
              <a:rPr lang="fr-CH" sz="1600" dirty="0" err="1">
                <a:latin typeface="Calibri Light" panose="020F0302020204030204" pitchFamily="34" charset="0"/>
                <a:cs typeface="Calibri Light" panose="020F0302020204030204" pitchFamily="34" charset="0"/>
              </a:rPr>
              <a:t>series</a:t>
            </a:r>
            <a:r>
              <a:rPr lang="fr-CH" sz="1600" dirty="0">
                <a:latin typeface="Calibri Light" panose="020F0302020204030204" pitchFamily="34" charset="0"/>
                <a:cs typeface="Calibri Light" panose="020F0302020204030204" pitchFamily="34" charset="0"/>
              </a:rPr>
              <a:t> on </a:t>
            </a:r>
            <a:r>
              <a:rPr lang="fr-CH" sz="1600" dirty="0" err="1">
                <a:latin typeface="Calibri Light" panose="020F0302020204030204" pitchFamily="34" charset="0"/>
                <a:cs typeface="Calibri Light" panose="020F0302020204030204" pitchFamily="34" charset="0"/>
              </a:rPr>
              <a:t>advanced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statistical</a:t>
            </a:r>
            <a:r>
              <a:rPr lang="fr-CH" sz="1600" dirty="0">
                <a:latin typeface="Calibri Light" panose="020F0302020204030204" pitchFamily="34" charset="0"/>
                <a:cs typeface="Calibri Light" panose="020F0302020204030204" pitchFamily="34" charset="0"/>
              </a:rPr>
              <a:t> topics</a:t>
            </a:r>
          </a:p>
          <a:p>
            <a:pPr algn="ctr"/>
            <a:r>
              <a:rPr lang="fr-CH" sz="1600" dirty="0" err="1">
                <a:latin typeface="Calibri Light" panose="020F0302020204030204" pitchFamily="34" charset="0"/>
                <a:cs typeface="Calibri Light" panose="020F0302020204030204" pitchFamily="34" charset="0"/>
              </a:rPr>
              <a:t>November</a:t>
            </a:r>
            <a:r>
              <a:rPr lang="fr-CH" sz="1600" dirty="0">
                <a:latin typeface="Calibri Light" panose="020F0302020204030204" pitchFamily="34" charset="0"/>
                <a:cs typeface="Calibri Light" panose="020F0302020204030204" pitchFamily="34" charset="0"/>
              </a:rPr>
              <a:t> 17, 2022</a:t>
            </a:r>
            <a:endParaRPr lang="en-GB" sz="1600" dirty="0">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15681" y="5373216"/>
            <a:ext cx="2010373" cy="773221"/>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944" y="5574809"/>
            <a:ext cx="1584176" cy="4574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0176" y="5443180"/>
            <a:ext cx="1368152" cy="703256"/>
          </a:xfrm>
          <a:prstGeom prst="rect">
            <a:avLst/>
          </a:prstGeom>
        </p:spPr>
      </p:pic>
      <p:cxnSp>
        <p:nvCxnSpPr>
          <p:cNvPr id="12" name="Straight Connector 11">
            <a:extLst>
              <a:ext uri="{FF2B5EF4-FFF2-40B4-BE49-F238E27FC236}">
                <a16:creationId xmlns:a16="http://schemas.microsoft.com/office/drawing/2014/main" id="{AC47809B-B105-4D08-9F20-E7368AB7D889}"/>
              </a:ext>
            </a:extLst>
          </p:cNvPr>
          <p:cNvCxnSpPr>
            <a:cxnSpLocks/>
          </p:cNvCxnSpPr>
          <p:nvPr/>
        </p:nvCxnSpPr>
        <p:spPr>
          <a:xfrm>
            <a:off x="911424" y="3356992"/>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07A8360-4051-44A8-9A38-6268126CCC2C}"/>
              </a:ext>
            </a:extLst>
          </p:cNvPr>
          <p:cNvSpPr>
            <a:spLocks noGrp="1"/>
          </p:cNvSpPr>
          <p:nvPr>
            <p:ph type="sldNum" sz="quarter" idx="12"/>
          </p:nvPr>
        </p:nvSpPr>
        <p:spPr/>
        <p:txBody>
          <a:bodyPr/>
          <a:lstStyle/>
          <a:p>
            <a:fld id="{C1FDBBE5-22A6-4526-9CE2-8F57881DBE87}" type="slidenum">
              <a:rPr lang="en-GB" smtClean="0"/>
              <a:t>1</a:t>
            </a:fld>
            <a:endParaRPr lang="en-GB"/>
          </a:p>
        </p:txBody>
      </p:sp>
    </p:spTree>
    <p:extLst>
      <p:ext uri="{BB962C8B-B14F-4D97-AF65-F5344CB8AC3E}">
        <p14:creationId xmlns:p14="http://schemas.microsoft.com/office/powerpoint/2010/main" val="203694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10</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Rater agreement</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4896544" cy="4925144"/>
          </a:xfrm>
        </p:spPr>
        <p:txBody>
          <a:bodyPr>
            <a:normAutofit/>
          </a:bodyPr>
          <a:lstStyle/>
          <a:p>
            <a:r>
              <a:rPr lang="en-US" sz="1600">
                <a:latin typeface="Calibri Light" panose="020F0302020204030204" pitchFamily="34" charset="0"/>
                <a:cs typeface="Calibri Light" panose="020F0302020204030204" pitchFamily="34" charset="0"/>
              </a:rPr>
              <a:t>319 people responded to a survey on stressful life events. An event is recalled and the respondent describes how they coped with it.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written responses are then coded by two experts on emotion regulation, who classify the coping behavior into 1 of 8 regulation strategies. The classifications of the two raters are cross-tabulated.</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Once again, the largest counts are on the diagonal, suggesting that the two raters agree substantially.</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As well, there seem to be notable </a:t>
            </a:r>
            <a:r>
              <a:rPr lang="en-GB" sz="1600">
                <a:solidFill>
                  <a:srgbClr val="0070C0"/>
                </a:solidFill>
                <a:latin typeface="Calibri Light" panose="020F0302020204030204" pitchFamily="34" charset="0"/>
                <a:cs typeface="Calibri Light" panose="020F0302020204030204" pitchFamily="34" charset="0"/>
              </a:rPr>
              <a:t>“confusions” </a:t>
            </a:r>
            <a:r>
              <a:rPr lang="en-GB" sz="1600">
                <a:latin typeface="Calibri Light" panose="020F0302020204030204" pitchFamily="34" charset="0"/>
                <a:cs typeface="Calibri Light" panose="020F0302020204030204" pitchFamily="34" charset="0"/>
              </a:rPr>
              <a:t>(light blue cells)</a:t>
            </a:r>
            <a:r>
              <a:rPr lang="en-US" sz="1600">
                <a:latin typeface="Calibri Light" panose="020F0302020204030204" pitchFamily="34" charset="0"/>
                <a:cs typeface="Calibri Light" panose="020F0302020204030204" pitchFamily="34" charset="0"/>
              </a:rPr>
              <a:t>, in that disagreements are between similar regulation strategies (e.g., reappraisal and humor).</a:t>
            </a:r>
          </a:p>
        </p:txBody>
      </p:sp>
      <p:graphicFrame>
        <p:nvGraphicFramePr>
          <p:cNvPr id="5" name="Table 4">
            <a:extLst>
              <a:ext uri="{FF2B5EF4-FFF2-40B4-BE49-F238E27FC236}">
                <a16:creationId xmlns:a16="http://schemas.microsoft.com/office/drawing/2014/main" id="{B970C0EA-B9AB-9257-0CE0-CF04908E8C10}"/>
              </a:ext>
            </a:extLst>
          </p:cNvPr>
          <p:cNvGraphicFramePr>
            <a:graphicFrameLocks noGrp="1"/>
          </p:cNvGraphicFramePr>
          <p:nvPr>
            <p:extLst>
              <p:ext uri="{D42A27DB-BD31-4B8C-83A1-F6EECF244321}">
                <p14:modId xmlns:p14="http://schemas.microsoft.com/office/powerpoint/2010/main" val="90722003"/>
              </p:ext>
            </p:extLst>
          </p:nvPr>
        </p:nvGraphicFramePr>
        <p:xfrm>
          <a:off x="6528048" y="1700808"/>
          <a:ext cx="4976352" cy="3765293"/>
        </p:xfrm>
        <a:graphic>
          <a:graphicData uri="http://schemas.openxmlformats.org/drawingml/2006/table">
            <a:tbl>
              <a:tblPr firstRow="1" bandRow="1">
                <a:tableStyleId>{2D5ABB26-0587-4C30-8999-92F81FD0307C}</a:tableStyleId>
              </a:tblPr>
              <a:tblGrid>
                <a:gridCol w="1116000">
                  <a:extLst>
                    <a:ext uri="{9D8B030D-6E8A-4147-A177-3AD203B41FA5}">
                      <a16:colId xmlns:a16="http://schemas.microsoft.com/office/drawing/2014/main" val="3167067750"/>
                    </a:ext>
                  </a:extLst>
                </a:gridCol>
                <a:gridCol w="428928">
                  <a:extLst>
                    <a:ext uri="{9D8B030D-6E8A-4147-A177-3AD203B41FA5}">
                      <a16:colId xmlns:a16="http://schemas.microsoft.com/office/drawing/2014/main" val="2072686544"/>
                    </a:ext>
                  </a:extLst>
                </a:gridCol>
                <a:gridCol w="428928">
                  <a:extLst>
                    <a:ext uri="{9D8B030D-6E8A-4147-A177-3AD203B41FA5}">
                      <a16:colId xmlns:a16="http://schemas.microsoft.com/office/drawing/2014/main" val="3095662987"/>
                    </a:ext>
                  </a:extLst>
                </a:gridCol>
                <a:gridCol w="428928">
                  <a:extLst>
                    <a:ext uri="{9D8B030D-6E8A-4147-A177-3AD203B41FA5}">
                      <a16:colId xmlns:a16="http://schemas.microsoft.com/office/drawing/2014/main" val="1534780888"/>
                    </a:ext>
                  </a:extLst>
                </a:gridCol>
                <a:gridCol w="428928">
                  <a:extLst>
                    <a:ext uri="{9D8B030D-6E8A-4147-A177-3AD203B41FA5}">
                      <a16:colId xmlns:a16="http://schemas.microsoft.com/office/drawing/2014/main" val="83237582"/>
                    </a:ext>
                  </a:extLst>
                </a:gridCol>
                <a:gridCol w="428928">
                  <a:extLst>
                    <a:ext uri="{9D8B030D-6E8A-4147-A177-3AD203B41FA5}">
                      <a16:colId xmlns:a16="http://schemas.microsoft.com/office/drawing/2014/main" val="717604641"/>
                    </a:ext>
                  </a:extLst>
                </a:gridCol>
                <a:gridCol w="428928">
                  <a:extLst>
                    <a:ext uri="{9D8B030D-6E8A-4147-A177-3AD203B41FA5}">
                      <a16:colId xmlns:a16="http://schemas.microsoft.com/office/drawing/2014/main" val="533350912"/>
                    </a:ext>
                  </a:extLst>
                </a:gridCol>
                <a:gridCol w="428928">
                  <a:extLst>
                    <a:ext uri="{9D8B030D-6E8A-4147-A177-3AD203B41FA5}">
                      <a16:colId xmlns:a16="http://schemas.microsoft.com/office/drawing/2014/main" val="3938385421"/>
                    </a:ext>
                  </a:extLst>
                </a:gridCol>
                <a:gridCol w="428928">
                  <a:extLst>
                    <a:ext uri="{9D8B030D-6E8A-4147-A177-3AD203B41FA5}">
                      <a16:colId xmlns:a16="http://schemas.microsoft.com/office/drawing/2014/main" val="1434136545"/>
                    </a:ext>
                  </a:extLst>
                </a:gridCol>
                <a:gridCol w="428928">
                  <a:extLst>
                    <a:ext uri="{9D8B030D-6E8A-4147-A177-3AD203B41FA5}">
                      <a16:colId xmlns:a16="http://schemas.microsoft.com/office/drawing/2014/main" val="3670978662"/>
                    </a:ext>
                  </a:extLst>
                </a:gridCol>
              </a:tblGrid>
              <a:tr h="281573">
                <a:tc>
                  <a:txBody>
                    <a:bodyPr/>
                    <a:lstStyle/>
                    <a:p>
                      <a:endParaRPr lang="en-CH" sz="10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8">
                  <a:txBody>
                    <a:bodyPr/>
                    <a:lstStyle/>
                    <a:p>
                      <a:pPr algn="l"/>
                      <a:r>
                        <a:rPr lang="en-GB" sz="1000" b="1">
                          <a:latin typeface="Calibri Light" panose="020F0302020204030204" pitchFamily="34" charset="0"/>
                          <a:cs typeface="Calibri Light" panose="020F0302020204030204" pitchFamily="34" charset="0"/>
                        </a:rPr>
                        <a:t>Rater B</a:t>
                      </a:r>
                      <a:endParaRPr lang="en-CH" sz="10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H" sz="10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H" sz="10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H" sz="10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H" sz="10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H" sz="10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H" sz="10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H" sz="10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CH" sz="10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13469"/>
                  </a:ext>
                </a:extLst>
              </a:tr>
              <a:tr h="1152000">
                <a:tc>
                  <a:txBody>
                    <a:bodyPr/>
                    <a:lstStyle/>
                    <a:p>
                      <a:pPr algn="r"/>
                      <a:r>
                        <a:rPr lang="en-GB" sz="1000" b="1">
                          <a:latin typeface="Calibri Light" panose="020F0302020204030204" pitchFamily="34" charset="0"/>
                          <a:cs typeface="Calibri Light" panose="020F0302020204030204" pitchFamily="34" charset="0"/>
                        </a:rPr>
                        <a:t>Rater A</a:t>
                      </a:r>
                      <a:endParaRPr lang="en-CH" sz="1000" b="1" dirty="0">
                        <a:latin typeface="Calibri Light" panose="020F0302020204030204" pitchFamily="34" charset="0"/>
                        <a:cs typeface="Calibri Light" panose="020F0302020204030204" pitchFamily="34" charset="0"/>
                      </a:endParaRPr>
                    </a:p>
                  </a:txBody>
                  <a:tcPr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US" sz="1000" b="0" i="1">
                          <a:latin typeface="Calibri Light" panose="020F0302020204030204" pitchFamily="34" charset="0"/>
                          <a:cs typeface="Calibri Light" panose="020F0302020204030204" pitchFamily="34" charset="0"/>
                        </a:rPr>
                        <a:t>Avoidance</a:t>
                      </a:r>
                      <a:endParaRPr lang="en-CH" sz="1000" b="0" i="1" dirty="0">
                        <a:latin typeface="Calibri Light" panose="020F0302020204030204" pitchFamily="34" charset="0"/>
                        <a:cs typeface="Calibri Light" panose="020F0302020204030204" pitchFamily="34" charset="0"/>
                      </a:endParaRPr>
                    </a:p>
                  </a:txBody>
                  <a:tcPr vert="vert27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US" sz="1000" b="0" i="1">
                          <a:latin typeface="Calibri Light" panose="020F0302020204030204" pitchFamily="34" charset="0"/>
                          <a:cs typeface="Calibri Light" panose="020F0302020204030204" pitchFamily="34" charset="0"/>
                        </a:rPr>
                        <a:t>Problem solving</a:t>
                      </a:r>
                      <a:endParaRPr lang="en-CH" sz="1000" b="0" i="1" dirty="0">
                        <a:latin typeface="Calibri Light" panose="020F0302020204030204" pitchFamily="34" charset="0"/>
                        <a:cs typeface="Calibri Light" panose="020F0302020204030204" pitchFamily="34" charset="0"/>
                      </a:endParaRPr>
                    </a:p>
                  </a:txBody>
                  <a:tcPr vert="vert27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US" sz="1000" b="0" i="1">
                          <a:latin typeface="Calibri Light" panose="020F0302020204030204" pitchFamily="34" charset="0"/>
                          <a:cs typeface="Calibri Light" panose="020F0302020204030204" pitchFamily="34" charset="0"/>
                        </a:rPr>
                        <a:t>Reappraisal</a:t>
                      </a:r>
                      <a:endParaRPr lang="en-CH" sz="1000" b="0" i="1" dirty="0">
                        <a:latin typeface="Calibri Light" panose="020F0302020204030204" pitchFamily="34" charset="0"/>
                        <a:cs typeface="Calibri Light" panose="020F0302020204030204" pitchFamily="34" charset="0"/>
                      </a:endParaRPr>
                    </a:p>
                  </a:txBody>
                  <a:tcPr vert="vert27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US" sz="1000" b="0" i="1">
                          <a:latin typeface="Calibri Light" panose="020F0302020204030204" pitchFamily="34" charset="0"/>
                          <a:cs typeface="Calibri Light" panose="020F0302020204030204" pitchFamily="34" charset="0"/>
                        </a:rPr>
                        <a:t>Humor</a:t>
                      </a:r>
                      <a:endParaRPr lang="en-CH" sz="1000" b="0" i="1" dirty="0">
                        <a:latin typeface="Calibri Light" panose="020F0302020204030204" pitchFamily="34" charset="0"/>
                        <a:cs typeface="Calibri Light" panose="020F0302020204030204" pitchFamily="34" charset="0"/>
                      </a:endParaRPr>
                    </a:p>
                  </a:txBody>
                  <a:tcPr vert="vert27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US" sz="1000" b="0" i="1">
                          <a:latin typeface="Calibri Light" panose="020F0302020204030204" pitchFamily="34" charset="0"/>
                          <a:cs typeface="Calibri Light" panose="020F0302020204030204" pitchFamily="34" charset="0"/>
                        </a:rPr>
                        <a:t>Relaxation</a:t>
                      </a:r>
                      <a:endParaRPr lang="en-CH" sz="1000" b="0" i="1" dirty="0">
                        <a:latin typeface="Calibri Light" panose="020F0302020204030204" pitchFamily="34" charset="0"/>
                        <a:cs typeface="Calibri Light" panose="020F0302020204030204" pitchFamily="34" charset="0"/>
                      </a:endParaRPr>
                    </a:p>
                  </a:txBody>
                  <a:tcPr vert="vert27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US" sz="1000" b="0" i="1">
                          <a:latin typeface="Calibri Light" panose="020F0302020204030204" pitchFamily="34" charset="0"/>
                          <a:cs typeface="Calibri Light" panose="020F0302020204030204" pitchFamily="34" charset="0"/>
                        </a:rPr>
                        <a:t>Acceptance</a:t>
                      </a:r>
                      <a:endParaRPr lang="en-CH" sz="1000" b="0" i="1" dirty="0">
                        <a:latin typeface="Calibri Light" panose="020F0302020204030204" pitchFamily="34" charset="0"/>
                        <a:cs typeface="Calibri Light" panose="020F0302020204030204" pitchFamily="34" charset="0"/>
                      </a:endParaRPr>
                    </a:p>
                  </a:txBody>
                  <a:tcPr vert="vert27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US" sz="1000" b="0" i="1">
                          <a:latin typeface="Calibri Light" panose="020F0302020204030204" pitchFamily="34" charset="0"/>
                          <a:cs typeface="Calibri Light" panose="020F0302020204030204" pitchFamily="34" charset="0"/>
                        </a:rPr>
                        <a:t>Suppression</a:t>
                      </a:r>
                      <a:endParaRPr lang="en-CH" sz="1000" b="0" i="1" dirty="0">
                        <a:latin typeface="Calibri Light" panose="020F0302020204030204" pitchFamily="34" charset="0"/>
                        <a:cs typeface="Calibri Light" panose="020F0302020204030204" pitchFamily="34" charset="0"/>
                      </a:endParaRPr>
                    </a:p>
                  </a:txBody>
                  <a:tcPr vert="vert27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US" sz="1000" b="0" i="1">
                          <a:latin typeface="Calibri Light" panose="020F0302020204030204" pitchFamily="34" charset="0"/>
                          <a:cs typeface="Calibri Light" panose="020F0302020204030204" pitchFamily="34" charset="0"/>
                        </a:rPr>
                        <a:t>Social support</a:t>
                      </a:r>
                      <a:endParaRPr lang="en-CH" sz="1000" b="0" i="1" dirty="0">
                        <a:latin typeface="Calibri Light" panose="020F0302020204030204" pitchFamily="34" charset="0"/>
                        <a:cs typeface="Calibri Light" panose="020F0302020204030204" pitchFamily="34" charset="0"/>
                      </a:endParaRPr>
                    </a:p>
                  </a:txBody>
                  <a:tcPr vert="vert27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CH" sz="1000" b="0" i="1" dirty="0">
                        <a:latin typeface="Calibri Light" panose="020F0302020204030204" pitchFamily="34" charset="0"/>
                        <a:cs typeface="Calibri Light" panose="020F0302020204030204" pitchFamily="34" charset="0"/>
                      </a:endParaRPr>
                    </a:p>
                  </a:txBody>
                  <a:tcPr vert="vert27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7621905"/>
                  </a:ext>
                </a:extLst>
              </a:tr>
              <a:tr h="234184">
                <a:tc>
                  <a:txBody>
                    <a:bodyPr/>
                    <a:lstStyle/>
                    <a:p>
                      <a:pPr algn="r"/>
                      <a:r>
                        <a:rPr lang="en-US" sz="1000" b="0" i="1">
                          <a:latin typeface="Calibri Light" panose="020F0302020204030204" pitchFamily="34" charset="0"/>
                          <a:cs typeface="Calibri Light" panose="020F0302020204030204" pitchFamily="34" charset="0"/>
                        </a:rPr>
                        <a:t>Avoidance</a:t>
                      </a:r>
                      <a:endParaRPr lang="en-CH" sz="10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22</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2</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2</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26</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792315208"/>
                  </a:ext>
                </a:extLst>
              </a:tr>
              <a:tr h="234184">
                <a:tc>
                  <a:txBody>
                    <a:bodyPr/>
                    <a:lstStyle/>
                    <a:p>
                      <a:pPr algn="r"/>
                      <a:r>
                        <a:rPr lang="en-US" sz="1000" b="0" i="1">
                          <a:latin typeface="Calibri Light" panose="020F0302020204030204" pitchFamily="34" charset="0"/>
                          <a:cs typeface="Calibri Light" panose="020F0302020204030204" pitchFamily="34" charset="0"/>
                        </a:rPr>
                        <a:t>Problem solving</a:t>
                      </a:r>
                      <a:endParaRPr lang="en-CH" sz="10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32</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100">
                          <a:latin typeface="Calibri Light" panose="020F0302020204030204" pitchFamily="34" charset="0"/>
                          <a:cs typeface="Calibri Light" panose="020F0302020204030204" pitchFamily="34" charset="0"/>
                        </a:rPr>
                        <a:t>8</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1</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1</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42</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940049235"/>
                  </a:ext>
                </a:extLst>
              </a:tr>
              <a:tr h="234184">
                <a:tc>
                  <a:txBody>
                    <a:bodyPr/>
                    <a:lstStyle/>
                    <a:p>
                      <a:pPr algn="r"/>
                      <a:r>
                        <a:rPr lang="en-US" sz="1000" b="0" i="1">
                          <a:latin typeface="Calibri Light" panose="020F0302020204030204" pitchFamily="34" charset="0"/>
                          <a:cs typeface="Calibri Light" panose="020F0302020204030204" pitchFamily="34" charset="0"/>
                        </a:rPr>
                        <a:t>Reappraisal</a:t>
                      </a:r>
                      <a:endParaRPr lang="en-CH" sz="10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6</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100">
                          <a:latin typeface="Calibri Light" panose="020F0302020204030204" pitchFamily="34" charset="0"/>
                          <a:cs typeface="Calibri Light" panose="020F0302020204030204" pitchFamily="34" charset="0"/>
                        </a:rPr>
                        <a:t>50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100">
                          <a:latin typeface="Calibri Light" panose="020F0302020204030204" pitchFamily="34" charset="0"/>
                          <a:cs typeface="Calibri Light" panose="020F0302020204030204" pitchFamily="34" charset="0"/>
                        </a:rPr>
                        <a:t>9</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2</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67</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583020465"/>
                  </a:ext>
                </a:extLst>
              </a:tr>
              <a:tr h="234184">
                <a:tc>
                  <a:txBody>
                    <a:bodyPr/>
                    <a:lstStyle/>
                    <a:p>
                      <a:pPr algn="r"/>
                      <a:r>
                        <a:rPr lang="en-US" sz="1000" b="0" i="1">
                          <a:latin typeface="Calibri Light" panose="020F0302020204030204" pitchFamily="34" charset="0"/>
                          <a:cs typeface="Calibri Light" panose="020F0302020204030204" pitchFamily="34" charset="0"/>
                        </a:rPr>
                        <a:t>Humor</a:t>
                      </a:r>
                      <a:endParaRPr lang="en-CH" sz="10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12</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100">
                          <a:latin typeface="Calibri Light" panose="020F0302020204030204" pitchFamily="34" charset="0"/>
                          <a:cs typeface="Calibri Light" panose="020F0302020204030204" pitchFamily="34" charset="0"/>
                        </a:rPr>
                        <a:t>28</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1</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4</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45</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852650328"/>
                  </a:ext>
                </a:extLst>
              </a:tr>
              <a:tr h="234184">
                <a:tc>
                  <a:txBody>
                    <a:bodyPr/>
                    <a:lstStyle/>
                    <a:p>
                      <a:pPr algn="r"/>
                      <a:r>
                        <a:rPr lang="en-US" sz="1000" b="0" i="1">
                          <a:latin typeface="Calibri Light" panose="020F0302020204030204" pitchFamily="34" charset="0"/>
                          <a:cs typeface="Calibri Light" panose="020F0302020204030204" pitchFamily="34" charset="0"/>
                        </a:rPr>
                        <a:t>Relaxation</a:t>
                      </a:r>
                      <a:endParaRPr lang="en-CH" sz="10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47</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100">
                          <a:latin typeface="Calibri Light" panose="020F0302020204030204" pitchFamily="34" charset="0"/>
                          <a:cs typeface="Calibri Light" panose="020F0302020204030204" pitchFamily="34" charset="0"/>
                        </a:rPr>
                        <a:t>15</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62</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01131631"/>
                  </a:ext>
                </a:extLst>
              </a:tr>
              <a:tr h="234184">
                <a:tc>
                  <a:txBody>
                    <a:bodyPr/>
                    <a:lstStyle/>
                    <a:p>
                      <a:pPr algn="r"/>
                      <a:r>
                        <a:rPr lang="en-US" sz="1000" b="0" i="1">
                          <a:latin typeface="Calibri Light" panose="020F0302020204030204" pitchFamily="34" charset="0"/>
                          <a:cs typeface="Calibri Light" panose="020F0302020204030204" pitchFamily="34" charset="0"/>
                        </a:rPr>
                        <a:t>Acceptance</a:t>
                      </a:r>
                      <a:endParaRPr lang="en-CH" sz="10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1</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7</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2</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10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100">
                          <a:latin typeface="Calibri Light" panose="020F0302020204030204" pitchFamily="34" charset="0"/>
                          <a:cs typeface="Calibri Light" panose="020F0302020204030204" pitchFamily="34" charset="0"/>
                        </a:rPr>
                        <a:t>23</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43</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99076389"/>
                  </a:ext>
                </a:extLst>
              </a:tr>
              <a:tr h="234184">
                <a:tc>
                  <a:txBody>
                    <a:bodyPr/>
                    <a:lstStyle/>
                    <a:p>
                      <a:pPr algn="r"/>
                      <a:r>
                        <a:rPr lang="en-US" sz="1000" b="0" i="1">
                          <a:latin typeface="Calibri Light" panose="020F0302020204030204" pitchFamily="34" charset="0"/>
                          <a:cs typeface="Calibri Light" panose="020F0302020204030204" pitchFamily="34" charset="0"/>
                        </a:rPr>
                        <a:t>Suppression</a:t>
                      </a:r>
                      <a:endParaRPr lang="en-CH" sz="10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5</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5</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40666034"/>
                  </a:ext>
                </a:extLst>
              </a:tr>
              <a:tr h="234184">
                <a:tc>
                  <a:txBody>
                    <a:bodyPr/>
                    <a:lstStyle/>
                    <a:p>
                      <a:pPr algn="r"/>
                      <a:r>
                        <a:rPr lang="en-US" sz="1000" b="0" i="1">
                          <a:latin typeface="Calibri Light" panose="020F0302020204030204" pitchFamily="34" charset="0"/>
                          <a:cs typeface="Calibri Light" panose="020F0302020204030204" pitchFamily="34" charset="0"/>
                        </a:rPr>
                        <a:t>Social support</a:t>
                      </a:r>
                      <a:endParaRPr lang="en-CH" sz="10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2</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4</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3</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1</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19</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100">
                          <a:latin typeface="Calibri Light" panose="020F0302020204030204" pitchFamily="34" charset="0"/>
                          <a:cs typeface="Calibri Light" panose="020F0302020204030204" pitchFamily="34" charset="0"/>
                        </a:rPr>
                        <a:t>29</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85248058"/>
                  </a:ext>
                </a:extLst>
              </a:tr>
              <a:tr h="234184">
                <a:tc>
                  <a:txBody>
                    <a:bodyPr/>
                    <a:lstStyle/>
                    <a:p>
                      <a:pPr algn="r"/>
                      <a:endParaRPr lang="en-CH" sz="10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25</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100">
                          <a:latin typeface="Calibri Light" panose="020F0302020204030204" pitchFamily="34" charset="0"/>
                          <a:cs typeface="Calibri Light" panose="020F0302020204030204" pitchFamily="34" charset="0"/>
                        </a:rPr>
                        <a:t>42</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100">
                          <a:latin typeface="Calibri Light" panose="020F0302020204030204" pitchFamily="34" charset="0"/>
                          <a:cs typeface="Calibri Light" panose="020F0302020204030204" pitchFamily="34" charset="0"/>
                        </a:rPr>
                        <a:t>77</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100">
                          <a:latin typeface="Calibri Light" panose="020F0302020204030204" pitchFamily="34" charset="0"/>
                          <a:cs typeface="Calibri Light" panose="020F0302020204030204" pitchFamily="34" charset="0"/>
                        </a:rPr>
                        <a:t>42</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100">
                          <a:latin typeface="Calibri Light" panose="020F0302020204030204" pitchFamily="34" charset="0"/>
                          <a:cs typeface="Calibri Light" panose="020F0302020204030204" pitchFamily="34" charset="0"/>
                        </a:rPr>
                        <a:t>58</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100">
                          <a:latin typeface="Calibri Light" panose="020F0302020204030204" pitchFamily="34" charset="0"/>
                          <a:cs typeface="Calibri Light" panose="020F0302020204030204" pitchFamily="34" charset="0"/>
                        </a:rPr>
                        <a:t>43</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100">
                          <a:latin typeface="Calibri Light" panose="020F0302020204030204" pitchFamily="34" charset="0"/>
                          <a:cs typeface="Calibri Light" panose="020F0302020204030204" pitchFamily="34" charset="0"/>
                        </a:rPr>
                        <a:t>6</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100">
                          <a:latin typeface="Calibri Light" panose="020F0302020204030204" pitchFamily="34" charset="0"/>
                          <a:cs typeface="Calibri Light" panose="020F0302020204030204" pitchFamily="34" charset="0"/>
                        </a:rPr>
                        <a:t>26</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187440"/>
                  </a:ext>
                </a:extLst>
              </a:tr>
            </a:tbl>
          </a:graphicData>
        </a:graphic>
      </p:graphicFrame>
    </p:spTree>
    <p:extLst>
      <p:ext uri="{BB962C8B-B14F-4D97-AF65-F5344CB8AC3E}">
        <p14:creationId xmlns:p14="http://schemas.microsoft.com/office/powerpoint/2010/main" val="168522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11</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Rater agreement</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Inspecting the table margins, the distribution of classifications is nearly identical. There seems to be no evidence for significant disagreement.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Cohen proposed a measure of rater agreement for </a:t>
            </a:r>
            <a:r>
              <a:rPr lang="en-US" sz="1600" i="1">
                <a:latin typeface="Calibri Light" panose="020F0302020204030204" pitchFamily="34" charset="0"/>
                <a:cs typeface="Calibri Light" panose="020F0302020204030204" pitchFamily="34" charset="0"/>
              </a:rPr>
              <a:t>A </a:t>
            </a:r>
            <a:r>
              <a:rPr lang="en-US" sz="1600">
                <a:latin typeface="Calibri Light" panose="020F0302020204030204" pitchFamily="34" charset="0"/>
                <a:cs typeface="Calibri Light" panose="020F0302020204030204" pitchFamily="34" charset="0"/>
              </a:rPr>
              <a:t>× </a:t>
            </a:r>
            <a:r>
              <a:rPr lang="en-US" sz="1600" i="1">
                <a:latin typeface="Calibri Light" panose="020F0302020204030204" pitchFamily="34" charset="0"/>
                <a:cs typeface="Calibri Light" panose="020F0302020204030204" pitchFamily="34" charset="0"/>
              </a:rPr>
              <a:t>A</a:t>
            </a:r>
            <a:r>
              <a:rPr lang="en-US" sz="1600">
                <a:latin typeface="Calibri Light" panose="020F0302020204030204" pitchFamily="34" charset="0"/>
                <a:cs typeface="Calibri Light" panose="020F0302020204030204" pitchFamily="34" charset="0"/>
              </a:rPr>
              <a:t> tables known as </a:t>
            </a:r>
            <a:r>
              <a:rPr lang="en-US" sz="1600">
                <a:solidFill>
                  <a:srgbClr val="0070C0"/>
                </a:solidFill>
                <a:latin typeface="Calibri Light" panose="020F0302020204030204" pitchFamily="34" charset="0"/>
                <a:cs typeface="Calibri Light" panose="020F0302020204030204" pitchFamily="34" charset="0"/>
              </a:rPr>
              <a:t>Cohen's Kappa</a:t>
            </a:r>
            <a:r>
              <a:rPr lang="en-US" sz="1600">
                <a:latin typeface="Calibri Light" panose="020F0302020204030204" pitchFamily="34" charset="0"/>
                <a:cs typeface="Calibri Light" panose="020F0302020204030204" pitchFamily="34" charset="0"/>
              </a:rPr>
              <a:t>. Kappa will be equal to 0 when the raters are completely independent, and equal to 1 when agreement is perfect. Negative values may occur if there is strong (to perfect) disagreement but this is rare in practice. For the regulation data, we use </a:t>
            </a:r>
            <a:r>
              <a:rPr lang="en-US" sz="1600">
                <a:latin typeface="Courier New" panose="02070309020205020404" pitchFamily="49" charset="0"/>
                <a:cs typeface="Courier New" panose="02070309020205020404" pitchFamily="49" charset="0"/>
              </a:rPr>
              <a:t>CohenKappa</a:t>
            </a:r>
            <a:r>
              <a:rPr lang="en-US" sz="1600">
                <a:latin typeface="Calibri Light" panose="020F0302020204030204" pitchFamily="34" charset="0"/>
                <a:cs typeface="Calibri Light" panose="020F0302020204030204" pitchFamily="34" charset="0"/>
              </a:rPr>
              <a:t> from </a:t>
            </a:r>
            <a:r>
              <a:rPr lang="en-US" sz="1600">
                <a:latin typeface="Courier New" panose="02070309020205020404" pitchFamily="49" charset="0"/>
                <a:cs typeface="Courier New" panose="02070309020205020404" pitchFamily="49" charset="0"/>
              </a:rPr>
              <a:t>DescTools</a:t>
            </a:r>
            <a:r>
              <a:rPr lang="en-US" sz="1600">
                <a:latin typeface="Calibri Light" panose="020F0302020204030204" pitchFamily="34" charset="0"/>
                <a:cs typeface="Calibri Light" panose="020F0302020204030204" pitchFamily="34" charset="0"/>
              </a:rPr>
              <a:t>:</a:t>
            </a:r>
          </a:p>
          <a:p>
            <a:endParaRPr lang="en-US" sz="1600">
              <a:latin typeface="Calibri Light" panose="020F0302020204030204" pitchFamily="34" charset="0"/>
              <a:cs typeface="Calibri Light" panose="020F0302020204030204" pitchFamily="34" charset="0"/>
            </a:endParaRPr>
          </a:p>
          <a:p>
            <a:pPr marL="0" indent="0">
              <a:buNone/>
            </a:pPr>
            <a:r>
              <a:rPr lang="en-US" sz="1200">
                <a:latin typeface="Courier New" panose="02070309020205020404" pitchFamily="49" charset="0"/>
                <a:cs typeface="Courier New" panose="02070309020205020404" pitchFamily="49" charset="0"/>
              </a:rPr>
              <a:t>	CohenKappa(regul,conf.level=0.95)</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 value of 0.655 indicates </a:t>
            </a:r>
            <a:r>
              <a:rPr lang="en-US" sz="1600">
                <a:solidFill>
                  <a:srgbClr val="0070C0"/>
                </a:solidFill>
                <a:latin typeface="Calibri Light" panose="020F0302020204030204" pitchFamily="34" charset="0"/>
                <a:cs typeface="Calibri Light" panose="020F0302020204030204" pitchFamily="34" charset="0"/>
              </a:rPr>
              <a:t>strong agreement</a:t>
            </a:r>
            <a:r>
              <a:rPr lang="en-US" sz="1600">
                <a:latin typeface="Calibri Light" panose="020F0302020204030204" pitchFamily="34" charset="0"/>
                <a:cs typeface="Calibri Light" panose="020F0302020204030204" pitchFamily="34" charset="0"/>
              </a:rPr>
              <a:t>. The version above is the so-called </a:t>
            </a:r>
            <a:r>
              <a:rPr lang="en-GB" sz="1600">
                <a:latin typeface="Calibri Light" panose="020F0302020204030204" pitchFamily="34" charset="0"/>
                <a:cs typeface="Calibri Light" panose="020F0302020204030204" pitchFamily="34" charset="0"/>
              </a:rPr>
              <a:t>“unweighted”</a:t>
            </a:r>
            <a:r>
              <a:rPr lang="en-US" sz="1600">
                <a:latin typeface="Calibri Light" panose="020F0302020204030204" pitchFamily="34" charset="0"/>
                <a:cs typeface="Calibri Light" panose="020F0302020204030204" pitchFamily="34" charset="0"/>
              </a:rPr>
              <a:t> Kappa. Weighted versions have been proposed that take advantage of ordinal categories by downweighting adjacent confusions. Other generalizations allow Kappa to be calculated for more than 2 raters, such as available in </a:t>
            </a:r>
            <a:r>
              <a:rPr lang="en-US" sz="1600">
                <a:latin typeface="Courier New" panose="02070309020205020404" pitchFamily="49" charset="0"/>
                <a:cs typeface="Courier New" panose="02070309020205020404" pitchFamily="49" charset="0"/>
              </a:rPr>
              <a:t>DescTools</a:t>
            </a:r>
            <a:r>
              <a:rPr lang="en-US" sz="1600">
                <a:latin typeface="Calibri Light" panose="020F0302020204030204" pitchFamily="34" charset="0"/>
                <a:cs typeface="Calibri Light" panose="020F0302020204030204" pitchFamily="34" charset="0"/>
              </a:rPr>
              <a:t> with the function </a:t>
            </a:r>
            <a:r>
              <a:rPr lang="en-US" sz="1600">
                <a:latin typeface="Courier New" panose="02070309020205020404" pitchFamily="49" charset="0"/>
                <a:cs typeface="Courier New" panose="02070309020205020404" pitchFamily="49" charset="0"/>
              </a:rPr>
              <a:t>KappaM</a:t>
            </a:r>
            <a:r>
              <a:rPr lang="en-US" sz="1600">
                <a:latin typeface="Calibri Light" panose="020F0302020204030204" pitchFamily="34" charset="0"/>
                <a:cs typeface="Calibri Light" panose="020F0302020204030204" pitchFamily="34" charset="0"/>
              </a:rPr>
              <a:t>.</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139EB3E1-F39B-4F72-9ECC-62542DEAF723}"/>
              </a:ext>
            </a:extLst>
          </p:cNvPr>
          <p:cNvSpPr txBox="1"/>
          <p:nvPr/>
        </p:nvSpPr>
        <p:spPr>
          <a:xfrm>
            <a:off x="5696085" y="3789040"/>
            <a:ext cx="2376264" cy="461665"/>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GB"/>
              <a:t>kappa lwr.ci upr.ci </a:t>
            </a:r>
          </a:p>
          <a:p>
            <a:r>
              <a:rPr lang="en-GB"/>
              <a:t>0.655  0.596  0.714</a:t>
            </a:r>
          </a:p>
        </p:txBody>
      </p:sp>
    </p:spTree>
    <p:extLst>
      <p:ext uri="{BB962C8B-B14F-4D97-AF65-F5344CB8AC3E}">
        <p14:creationId xmlns:p14="http://schemas.microsoft.com/office/powerpoint/2010/main" val="2133275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12</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Rater agreement</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Can we also test for marginal homogeneity? McNemar's test does not generalize to </a:t>
            </a:r>
            <a:r>
              <a:rPr lang="en-US" sz="1600" i="1">
                <a:latin typeface="Calibri Light" panose="020F0302020204030204" pitchFamily="34" charset="0"/>
                <a:cs typeface="Calibri Light" panose="020F0302020204030204" pitchFamily="34" charset="0"/>
              </a:rPr>
              <a:t>A </a:t>
            </a:r>
            <a:r>
              <a:rPr lang="en-US" sz="1600">
                <a:latin typeface="Calibri Light" panose="020F0302020204030204" pitchFamily="34" charset="0"/>
                <a:cs typeface="Calibri Light" panose="020F0302020204030204" pitchFamily="34" charset="0"/>
              </a:rPr>
              <a:t>× </a:t>
            </a:r>
            <a:r>
              <a:rPr lang="en-US" sz="1600" i="1">
                <a:latin typeface="Calibri Light" panose="020F0302020204030204" pitchFamily="34" charset="0"/>
                <a:cs typeface="Calibri Light" panose="020F0302020204030204" pitchFamily="34" charset="0"/>
              </a:rPr>
              <a:t>A</a:t>
            </a:r>
            <a:r>
              <a:rPr lang="en-US" sz="1600">
                <a:latin typeface="Calibri Light" panose="020F0302020204030204" pitchFamily="34" charset="0"/>
                <a:cs typeface="Calibri Light" panose="020F0302020204030204" pitchFamily="34" charset="0"/>
              </a:rPr>
              <a:t> tables, but a log-linear alternative is available that is little known. The test is available in the custom script </a:t>
            </a:r>
            <a:r>
              <a:rPr lang="en-US" sz="1600">
                <a:latin typeface="Courier New" panose="02070309020205020404" pitchFamily="49" charset="0"/>
                <a:cs typeface="Courier New" panose="02070309020205020404" pitchFamily="49" charset="0"/>
              </a:rPr>
              <a:t>square_tests.r </a:t>
            </a:r>
            <a:r>
              <a:rPr lang="en-US" sz="1600">
                <a:latin typeface="Calibri Light" panose="020F0302020204030204" pitchFamily="34" charset="0"/>
                <a:cs typeface="Calibri Light" panose="020F0302020204030204" pitchFamily="34" charset="0"/>
              </a:rPr>
              <a:t>with the function </a:t>
            </a:r>
            <a:r>
              <a:rPr lang="en-US" sz="1600">
                <a:latin typeface="Courier New" panose="02070309020205020404" pitchFamily="49" charset="0"/>
                <a:cs typeface="Courier New" panose="02070309020205020404" pitchFamily="49" charset="0"/>
              </a:rPr>
              <a:t>square.tests</a:t>
            </a:r>
            <a:r>
              <a:rPr lang="en-US" sz="1600">
                <a:latin typeface="Calibri Light" panose="020F0302020204030204" pitchFamily="34" charset="0"/>
                <a:cs typeface="Calibri Light" panose="020F0302020204030204" pitchFamily="34" charset="0"/>
              </a:rPr>
              <a:t>. Let us run this on the regulation data:</a:t>
            </a:r>
          </a:p>
          <a:p>
            <a:endParaRPr lang="en-US" sz="1600">
              <a:latin typeface="Calibri Light" panose="020F0302020204030204" pitchFamily="34" charset="0"/>
              <a:cs typeface="Calibri Light" panose="020F0302020204030204" pitchFamily="34" charset="0"/>
            </a:endParaRPr>
          </a:p>
          <a:p>
            <a:pPr marL="0" indent="0">
              <a:buNone/>
            </a:pPr>
            <a:r>
              <a:rPr lang="en-US" sz="1200">
                <a:latin typeface="Courier New" panose="02070309020205020404" pitchFamily="49" charset="0"/>
                <a:cs typeface="Courier New" panose="02070309020205020404" pitchFamily="49" charset="0"/>
              </a:rPr>
              <a:t>	source("C:/myfilepath/square_tests.r")</a:t>
            </a:r>
          </a:p>
          <a:p>
            <a:pPr marL="0" indent="0">
              <a:buNone/>
            </a:pPr>
            <a:r>
              <a:rPr lang="en-US" sz="1200">
                <a:latin typeface="Courier New" panose="02070309020205020404" pitchFamily="49" charset="0"/>
                <a:cs typeface="Courier New" panose="02070309020205020404" pitchFamily="49" charset="0"/>
              </a:rPr>
              <a:t>	square.tests(regul)</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test is non-significant, </a:t>
            </a:r>
            <a:r>
              <a:rPr lang="el-GR" sz="1600" i="1">
                <a:latin typeface="Calibri Light" panose="020F0302020204030204" pitchFamily="34" charset="0"/>
                <a:cs typeface="Calibri Light" panose="020F0302020204030204" pitchFamily="34" charset="0"/>
              </a:rPr>
              <a:t>χ</a:t>
            </a:r>
            <a:r>
              <a:rPr lang="en-US" sz="1600" i="1" baseline="30000">
                <a:latin typeface="Calibri Light" panose="020F0302020204030204" pitchFamily="34" charset="0"/>
                <a:cs typeface="Calibri Light" panose="020F0302020204030204" pitchFamily="34" charset="0"/>
              </a:rPr>
              <a:t>2</a:t>
            </a:r>
            <a:r>
              <a:rPr lang="en-US" sz="1600">
                <a:latin typeface="Calibri Light" panose="020F0302020204030204" pitchFamily="34" charset="0"/>
                <a:cs typeface="Calibri Light" panose="020F0302020204030204" pitchFamily="34" charset="0"/>
              </a:rPr>
              <a:t>(7) = 5.592, </a:t>
            </a:r>
            <a:r>
              <a:rPr lang="en-US" sz="1600" i="1">
                <a:latin typeface="Calibri Light" panose="020F0302020204030204" pitchFamily="34" charset="0"/>
                <a:cs typeface="Calibri Light" panose="020F0302020204030204" pitchFamily="34" charset="0"/>
              </a:rPr>
              <a:t>p</a:t>
            </a:r>
            <a:r>
              <a:rPr lang="en-US" sz="1600">
                <a:latin typeface="Calibri Light" panose="020F0302020204030204" pitchFamily="34" charset="0"/>
                <a:cs typeface="Calibri Light" panose="020F0302020204030204" pitchFamily="34" charset="0"/>
              </a:rPr>
              <a:t> = 0.5881, so we </a:t>
            </a:r>
            <a:r>
              <a:rPr lang="en-US" sz="1600">
                <a:solidFill>
                  <a:srgbClr val="0070C0"/>
                </a:solidFill>
                <a:latin typeface="Calibri Light" panose="020F0302020204030204" pitchFamily="34" charset="0"/>
                <a:cs typeface="Calibri Light" panose="020F0302020204030204" pitchFamily="34" charset="0"/>
              </a:rPr>
              <a:t>accept marginal homogeneity</a:t>
            </a:r>
            <a:r>
              <a:rPr lang="en-US" sz="1600">
                <a:latin typeface="Calibri Light" panose="020F0302020204030204" pitchFamily="34" charset="0"/>
                <a:cs typeface="Calibri Light" panose="020F0302020204030204" pitchFamily="34" charset="0"/>
              </a:rPr>
              <a:t>. Contrary to the intervention example, for rater agreement we normally hope to accept the null hypothesis! Marginal heterogeneity would imply significant disagreement!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 number of other tests appear in the output which we have not yet discussed…</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9840485-7A77-F0F0-ECCB-1263A01CCBA4}"/>
              </a:ext>
            </a:extLst>
          </p:cNvPr>
          <p:cNvSpPr txBox="1"/>
          <p:nvPr/>
        </p:nvSpPr>
        <p:spPr>
          <a:xfrm>
            <a:off x="2207568" y="3284984"/>
            <a:ext cx="5100392" cy="1200329"/>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GB"/>
              <a:t>                  Test        LRT DF            P</a:t>
            </a:r>
          </a:p>
          <a:p>
            <a:r>
              <a:rPr lang="en-GB"/>
              <a:t>1         Independence 719.817400 49 0.000000e+00</a:t>
            </a:r>
          </a:p>
          <a:p>
            <a:r>
              <a:rPr lang="en-GB"/>
              <a:t>2   Quasi-independence 157.746720 41 1.332268e-15</a:t>
            </a:r>
          </a:p>
          <a:p>
            <a:r>
              <a:rPr lang="en-GB"/>
              <a:t>3             Symmetry  10.188428 28 9.991678e-01</a:t>
            </a:r>
          </a:p>
          <a:p>
            <a:r>
              <a:rPr lang="en-GB"/>
              <a:t>4       Quasi-symmetry   4.596438 21 9.999346e-01</a:t>
            </a:r>
          </a:p>
          <a:p>
            <a:r>
              <a:rPr lang="en-GB" b="1">
                <a:solidFill>
                  <a:srgbClr val="FF0000"/>
                </a:solidFill>
              </a:rPr>
              <a:t>5 Marginal homogeneity   5.591991  7 5.881125e-01</a:t>
            </a:r>
          </a:p>
        </p:txBody>
      </p:sp>
    </p:spTree>
    <p:extLst>
      <p:ext uri="{BB962C8B-B14F-4D97-AF65-F5344CB8AC3E}">
        <p14:creationId xmlns:p14="http://schemas.microsoft.com/office/powerpoint/2010/main" val="185402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13</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Quasi-independence</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The standard chi-square test is found at the top of the output, under </a:t>
            </a:r>
            <a:r>
              <a:rPr lang="en-GB" sz="1600">
                <a:latin typeface="Calibri Light" panose="020F0302020204030204" pitchFamily="34" charset="0"/>
                <a:cs typeface="Calibri Light" panose="020F0302020204030204" pitchFamily="34" charset="0"/>
              </a:rPr>
              <a:t>“independence”. </a:t>
            </a:r>
            <a:r>
              <a:rPr lang="en-US" sz="1600">
                <a:latin typeface="Calibri Light" panose="020F0302020204030204" pitchFamily="34" charset="0"/>
                <a:cs typeface="Calibri Light" panose="020F0302020204030204" pitchFamily="34" charset="0"/>
              </a:rPr>
              <a:t>As expected, the result is massively significant and uninteresting. However, what if we ignored the diagonal cells and ran the chi-square analysis only on the off-diagonal cells? This is a null hypothesis of </a:t>
            </a:r>
            <a:r>
              <a:rPr lang="en-US" sz="1600">
                <a:solidFill>
                  <a:srgbClr val="0070C0"/>
                </a:solidFill>
                <a:latin typeface="Calibri Light" panose="020F0302020204030204" pitchFamily="34" charset="0"/>
                <a:cs typeface="Calibri Light" panose="020F0302020204030204" pitchFamily="34" charset="0"/>
              </a:rPr>
              <a:t>quasi-independence</a:t>
            </a:r>
            <a:r>
              <a:rPr lang="en-US" sz="1600">
                <a:latin typeface="Calibri Light" panose="020F0302020204030204" pitchFamily="34" charset="0"/>
                <a:cs typeface="Calibri Light" panose="020F0302020204030204" pitchFamily="34" charset="0"/>
              </a:rPr>
              <a:t>, i.e., the rows and columns are independent, disregarding the diagonal cells.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While we have previously tested off-diagonal independence with McNemar's test, in 2×2 tables quasi-independence, marginal homogeneity and symmetry </a:t>
            </a:r>
            <a:r>
              <a:rPr lang="en-US" sz="1600" i="1">
                <a:latin typeface="Calibri Light" panose="020F0302020204030204" pitchFamily="34" charset="0"/>
                <a:cs typeface="Calibri Light" panose="020F0302020204030204" pitchFamily="34" charset="0"/>
              </a:rPr>
              <a:t>coincide</a:t>
            </a:r>
            <a:r>
              <a:rPr lang="en-US" sz="1600">
                <a:latin typeface="Calibri Light" panose="020F0302020204030204" pitchFamily="34" charset="0"/>
                <a:cs typeface="Calibri Light" panose="020F0302020204030204" pitchFamily="34" charset="0"/>
              </a:rPr>
              <a:t>, whereas this is not necessarily true for </a:t>
            </a:r>
            <a:r>
              <a:rPr lang="en-US" sz="1600" i="1">
                <a:latin typeface="Calibri Light" panose="020F0302020204030204" pitchFamily="34" charset="0"/>
                <a:cs typeface="Calibri Light" panose="020F0302020204030204" pitchFamily="34" charset="0"/>
              </a:rPr>
              <a:t>A</a:t>
            </a:r>
            <a:r>
              <a:rPr lang="en-US" sz="1600">
                <a:latin typeface="Calibri Light" panose="020F0302020204030204" pitchFamily="34" charset="0"/>
                <a:cs typeface="Calibri Light" panose="020F0302020204030204" pitchFamily="34" charset="0"/>
              </a:rPr>
              <a:t> × </a:t>
            </a:r>
            <a:r>
              <a:rPr lang="en-US" sz="1600" i="1">
                <a:latin typeface="Calibri Light" panose="020F0302020204030204" pitchFamily="34" charset="0"/>
                <a:cs typeface="Calibri Light" panose="020F0302020204030204" pitchFamily="34" charset="0"/>
              </a:rPr>
              <a:t>A</a:t>
            </a:r>
            <a:r>
              <a:rPr lang="en-US" sz="1600">
                <a:latin typeface="Calibri Light" panose="020F0302020204030204" pitchFamily="34" charset="0"/>
                <a:cs typeface="Calibri Light" panose="020F0302020204030204" pitchFamily="34" charset="0"/>
              </a:rPr>
              <a:t> tables.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For more general tables, quasi-independence essentially tests whether the </a:t>
            </a:r>
            <a:r>
              <a:rPr lang="en-US" sz="1600">
                <a:solidFill>
                  <a:srgbClr val="0070C0"/>
                </a:solidFill>
                <a:latin typeface="Calibri Light" panose="020F0302020204030204" pitchFamily="34" charset="0"/>
                <a:cs typeface="Calibri Light" panose="020F0302020204030204" pitchFamily="34" charset="0"/>
              </a:rPr>
              <a:t>pattern of confusions is random</a:t>
            </a:r>
            <a:r>
              <a:rPr lang="en-US" sz="1600">
                <a:latin typeface="Calibri Light" panose="020F0302020204030204" pitchFamily="34" charset="0"/>
                <a:cs typeface="Calibri Light" panose="020F0302020204030204" pitchFamily="34" charset="0"/>
              </a:rPr>
              <a:t>. A rejection would imply that some levels are confused more than expected under independence. This seems to be the case for the regulation data (e.g., reappraisal-humor, relaxation-acceptance) and unsurprisingly, the test for quasi-independence is strongly significant in the </a:t>
            </a:r>
            <a:r>
              <a:rPr lang="en-US" sz="1600">
                <a:latin typeface="Courier New" panose="02070309020205020404" pitchFamily="49" charset="0"/>
                <a:cs typeface="Courier New" panose="02070309020205020404" pitchFamily="49" charset="0"/>
              </a:rPr>
              <a:t>square.tests</a:t>
            </a:r>
            <a:r>
              <a:rPr lang="en-US" sz="1600">
                <a:latin typeface="Calibri Light" panose="020F0302020204030204" pitchFamily="34" charset="0"/>
                <a:cs typeface="Calibri Light" panose="020F0302020204030204" pitchFamily="34" charset="0"/>
              </a:rPr>
              <a:t> output, </a:t>
            </a:r>
            <a:r>
              <a:rPr lang="el-GR" sz="1600" i="1">
                <a:latin typeface="Calibri Light" panose="020F0302020204030204" pitchFamily="34" charset="0"/>
                <a:cs typeface="Calibri Light" panose="020F0302020204030204" pitchFamily="34" charset="0"/>
              </a:rPr>
              <a:t>χ</a:t>
            </a:r>
            <a:r>
              <a:rPr lang="en-US" sz="1600" i="1" baseline="30000">
                <a:latin typeface="Calibri Light" panose="020F0302020204030204" pitchFamily="34" charset="0"/>
                <a:cs typeface="Calibri Light" panose="020F0302020204030204" pitchFamily="34" charset="0"/>
              </a:rPr>
              <a:t>2</a:t>
            </a:r>
            <a:r>
              <a:rPr lang="en-US" sz="1600">
                <a:latin typeface="Calibri Light" panose="020F0302020204030204" pitchFamily="34" charset="0"/>
                <a:cs typeface="Calibri Light" panose="020F0302020204030204" pitchFamily="34" charset="0"/>
              </a:rPr>
              <a:t>(41) = 157.7, </a:t>
            </a:r>
            <a:r>
              <a:rPr lang="en-US" sz="1600" i="1">
                <a:latin typeface="Calibri Light" panose="020F0302020204030204" pitchFamily="34" charset="0"/>
                <a:cs typeface="Calibri Light" panose="020F0302020204030204" pitchFamily="34" charset="0"/>
              </a:rPr>
              <a:t>p</a:t>
            </a:r>
            <a:r>
              <a:rPr lang="en-US" sz="1600">
                <a:latin typeface="Calibri Light" panose="020F0302020204030204" pitchFamily="34" charset="0"/>
                <a:cs typeface="Calibri Light" panose="020F0302020204030204" pitchFamily="34" charset="0"/>
              </a:rPr>
              <a:t> &lt; 0.0001.</a:t>
            </a:r>
          </a:p>
          <a:p>
            <a:pPr marL="0" indent="0">
              <a:buNone/>
            </a:pPr>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underlying model for this test is a log-linear regression where the diagonal values of the table are treated as </a:t>
            </a:r>
            <a:r>
              <a:rPr lang="en-GB" sz="1600">
                <a:solidFill>
                  <a:srgbClr val="0070C0"/>
                </a:solidFill>
                <a:latin typeface="Calibri Light" panose="020F0302020204030204" pitchFamily="34" charset="0"/>
                <a:cs typeface="Calibri Light" panose="020F0302020204030204" pitchFamily="34" charset="0"/>
              </a:rPr>
              <a:t>“structural zeroes”</a:t>
            </a:r>
            <a:r>
              <a:rPr lang="en-US" sz="1600">
                <a:latin typeface="Calibri Light" panose="020F0302020204030204" pitchFamily="34" charset="0"/>
                <a:cs typeface="Calibri Light" panose="020F0302020204030204" pitchFamily="34" charset="0"/>
              </a:rPr>
              <a:t> by the use of dummy variables (one for each diagonal cell). The technical details are explained further in Agresti (2002).</a:t>
            </a:r>
          </a:p>
        </p:txBody>
      </p:sp>
    </p:spTree>
    <p:extLst>
      <p:ext uri="{BB962C8B-B14F-4D97-AF65-F5344CB8AC3E}">
        <p14:creationId xmlns:p14="http://schemas.microsoft.com/office/powerpoint/2010/main" val="187541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14</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Quasi-independence</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6456040" y="1769194"/>
            <a:ext cx="5126360" cy="4468118"/>
          </a:xfrm>
        </p:spPr>
        <p:txBody>
          <a:bodyPr>
            <a:normAutofit/>
          </a:bodyPr>
          <a:lstStyle/>
          <a:p>
            <a:r>
              <a:rPr lang="en-US" sz="1600">
                <a:latin typeface="Calibri Light" panose="020F0302020204030204" pitchFamily="34" charset="0"/>
                <a:cs typeface="Calibri Light" panose="020F0302020204030204" pitchFamily="34" charset="0"/>
              </a:rPr>
              <a:t>A significant test of quasi-independence can be followed with a residual analysis, to see which cells had larger or smaller counts than expected.</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a:t>
            </a:r>
            <a:r>
              <a:rPr lang="en-US" sz="1600">
                <a:latin typeface="Courier New" panose="02070309020205020404" pitchFamily="49" charset="0"/>
                <a:cs typeface="Courier New" panose="02070309020205020404" pitchFamily="49" charset="0"/>
              </a:rPr>
              <a:t>square.tests</a:t>
            </a:r>
            <a:r>
              <a:rPr lang="en-US" sz="1600">
                <a:latin typeface="Calibri Light" panose="020F0302020204030204" pitchFamily="34" charset="0"/>
                <a:cs typeface="Calibri Light" panose="020F0302020204030204" pitchFamily="34" charset="0"/>
              </a:rPr>
              <a:t> function stores this information in its output, which can be plugged into a </a:t>
            </a:r>
            <a:r>
              <a:rPr lang="en-US" sz="1600">
                <a:latin typeface="Courier New" panose="02070309020205020404" pitchFamily="49" charset="0"/>
                <a:cs typeface="Courier New" panose="02070309020205020404" pitchFamily="49" charset="0"/>
              </a:rPr>
              <a:t>mosaic</a:t>
            </a:r>
            <a:r>
              <a:rPr lang="en-US" sz="1600">
                <a:latin typeface="Calibri Light" panose="020F0302020204030204" pitchFamily="34" charset="0"/>
                <a:cs typeface="Calibri Light" panose="020F0302020204030204" pitchFamily="34" charset="0"/>
              </a:rPr>
              <a:t> plot for visual inspection.</a:t>
            </a:r>
          </a:p>
          <a:p>
            <a:endParaRPr lang="en-US" sz="1600">
              <a:latin typeface="Calibri Light" panose="020F0302020204030204" pitchFamily="34" charset="0"/>
              <a:cs typeface="Calibri Light" panose="020F0302020204030204" pitchFamily="34" charset="0"/>
            </a:endParaRPr>
          </a:p>
          <a:p>
            <a:pPr marL="0" indent="0">
              <a:buNone/>
            </a:pPr>
            <a:r>
              <a:rPr lang="en-US" sz="1200">
                <a:latin typeface="Courier New" panose="02070309020205020404" pitchFamily="49" charset="0"/>
                <a:cs typeface="Courier New" panose="02070309020205020404" pitchFamily="49" charset="0"/>
              </a:rPr>
              <a:t>	out &lt;- square.tests(regul)</a:t>
            </a:r>
          </a:p>
          <a:p>
            <a:pPr marL="0" indent="0">
              <a:buNone/>
            </a:pPr>
            <a:r>
              <a:rPr lang="en-US" sz="1200">
                <a:latin typeface="Courier New" panose="02070309020205020404" pitchFamily="49" charset="0"/>
                <a:cs typeface="Courier New" panose="02070309020205020404" pitchFamily="49" charset="0"/>
              </a:rPr>
              <a:t>	mosaic(regul+1,shade=TRUE,</a:t>
            </a:r>
          </a:p>
          <a:p>
            <a:pPr marL="0" indent="0">
              <a:buNone/>
            </a:pPr>
            <a:r>
              <a:rPr lang="en-US" sz="1200">
                <a:latin typeface="Courier New" panose="02070309020205020404" pitchFamily="49" charset="0"/>
                <a:cs typeface="Courier New" panose="02070309020205020404" pitchFamily="49" charset="0"/>
              </a:rPr>
              <a:t>	  </a:t>
            </a:r>
            <a:r>
              <a:rPr lang="en-US" sz="1200" b="1">
                <a:solidFill>
                  <a:srgbClr val="FF0000"/>
                </a:solidFill>
                <a:latin typeface="Courier New" panose="02070309020205020404" pitchFamily="49" charset="0"/>
                <a:cs typeface="Courier New" panose="02070309020205020404" pitchFamily="49" charset="0"/>
              </a:rPr>
              <a:t>expected=out$Fitted$Qindependence</a:t>
            </a:r>
            <a:r>
              <a:rPr lang="en-US" sz="1200">
                <a:latin typeface="Courier New" panose="02070309020205020404" pitchFamily="49" charset="0"/>
                <a:cs typeface="Courier New" panose="02070309020205020404" pitchFamily="49" charset="0"/>
              </a:rPr>
              <a:t>+1,</a:t>
            </a:r>
          </a:p>
          <a:p>
            <a:pPr marL="0" indent="0">
              <a:buNone/>
            </a:pPr>
            <a:r>
              <a:rPr lang="en-US" sz="1200">
                <a:latin typeface="Courier New" panose="02070309020205020404" pitchFamily="49" charset="0"/>
                <a:cs typeface="Courier New" panose="02070309020205020404" pitchFamily="49" charset="0"/>
              </a:rPr>
              <a:t>            df=41)</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This confirms more or less our descriptive expectations of important confusion patterns.</a:t>
            </a:r>
          </a:p>
        </p:txBody>
      </p:sp>
      <p:pic>
        <p:nvPicPr>
          <p:cNvPr id="5" name="Picture 4">
            <a:extLst>
              <a:ext uri="{FF2B5EF4-FFF2-40B4-BE49-F238E27FC236}">
                <a16:creationId xmlns:a16="http://schemas.microsoft.com/office/drawing/2014/main" id="{67D287B0-E12F-27EC-73BD-1357118BD9E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3576" y="1390006"/>
            <a:ext cx="5702424" cy="4701083"/>
          </a:xfrm>
          <a:prstGeom prst="rect">
            <a:avLst/>
          </a:prstGeom>
        </p:spPr>
      </p:pic>
    </p:spTree>
    <p:extLst>
      <p:ext uri="{BB962C8B-B14F-4D97-AF65-F5344CB8AC3E}">
        <p14:creationId xmlns:p14="http://schemas.microsoft.com/office/powerpoint/2010/main" val="375090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15</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Symmetry and quasi-symmetry</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While a test of quasi-independence can tell us if there are specific confusion patterns, it does not tell us if there is a significant direction to the confusions. This question addresses the null hypothesis of </a:t>
            </a:r>
            <a:r>
              <a:rPr lang="en-US" sz="1600">
                <a:solidFill>
                  <a:srgbClr val="0070C0"/>
                </a:solidFill>
                <a:latin typeface="Calibri Light" panose="020F0302020204030204" pitchFamily="34" charset="0"/>
                <a:cs typeface="Calibri Light" panose="020F0302020204030204" pitchFamily="34" charset="0"/>
              </a:rPr>
              <a:t>symmetry</a:t>
            </a:r>
            <a:r>
              <a:rPr lang="en-US" sz="1600">
                <a:latin typeface="Calibri Light" panose="020F0302020204030204" pitchFamily="34" charset="0"/>
                <a:cs typeface="Calibri Light" panose="020F0302020204030204" pitchFamily="34" charset="0"/>
              </a:rPr>
              <a: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This can be tested by fitting a loglinear model in which mirroring off-diagonal cells are constrained to be equal. For the regulation data, we get a non-significant test:</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Note however that symmetry implies marginal homogeneity. We can also construct a test that removes this constraint, which is known as quasi-symmetry. Its primary use is for constructing the marginal homogeneity test for </a:t>
            </a:r>
            <a:r>
              <a:rPr lang="en-US" sz="1600" i="1">
                <a:latin typeface="Calibri Light" panose="020F0302020204030204" pitchFamily="34" charset="0"/>
                <a:cs typeface="Calibri Light" panose="020F0302020204030204" pitchFamily="34" charset="0"/>
              </a:rPr>
              <a:t>A</a:t>
            </a:r>
            <a:r>
              <a:rPr lang="en-US" sz="1600">
                <a:latin typeface="Calibri Light" panose="020F0302020204030204" pitchFamily="34" charset="0"/>
                <a:cs typeface="Calibri Light" panose="020F0302020204030204" pitchFamily="34" charset="0"/>
              </a:rPr>
              <a:t> × </a:t>
            </a:r>
            <a:r>
              <a:rPr lang="en-US" sz="1600" i="1">
                <a:latin typeface="Calibri Light" panose="020F0302020204030204" pitchFamily="34" charset="0"/>
                <a:cs typeface="Calibri Light" panose="020F0302020204030204" pitchFamily="34" charset="0"/>
              </a:rPr>
              <a:t>A</a:t>
            </a:r>
            <a:r>
              <a:rPr lang="en-US" sz="1600">
                <a:latin typeface="Calibri Light" panose="020F0302020204030204" pitchFamily="34" charset="0"/>
                <a:cs typeface="Calibri Light" panose="020F0302020204030204" pitchFamily="34" charset="0"/>
              </a:rPr>
              <a:t> tables, since we can do this by a formal </a:t>
            </a:r>
            <a:r>
              <a:rPr lang="en-US" sz="1600">
                <a:solidFill>
                  <a:srgbClr val="0070C0"/>
                </a:solidFill>
                <a:latin typeface="Calibri Light" panose="020F0302020204030204" pitchFamily="34" charset="0"/>
                <a:cs typeface="Calibri Light" panose="020F0302020204030204" pitchFamily="34" charset="0"/>
              </a:rPr>
              <a:t>comparison of the symmetry and quasi-symmetry models</a:t>
            </a:r>
            <a:r>
              <a:rPr lang="en-US" sz="1600">
                <a:latin typeface="Calibri Light" panose="020F0302020204030204" pitchFamily="34" charset="0"/>
                <a:cs typeface="Calibri Light" panose="020F0302020204030204" pitchFamily="34" charset="0"/>
              </a:rPr>
              <a:t>.</a:t>
            </a:r>
          </a:p>
        </p:txBody>
      </p:sp>
      <p:sp>
        <p:nvSpPr>
          <p:cNvPr id="3" name="TextBox 2">
            <a:extLst>
              <a:ext uri="{FF2B5EF4-FFF2-40B4-BE49-F238E27FC236}">
                <a16:creationId xmlns:a16="http://schemas.microsoft.com/office/drawing/2014/main" id="{FC79E1AC-2976-B15A-FDAC-80C7296945BA}"/>
              </a:ext>
            </a:extLst>
          </p:cNvPr>
          <p:cNvSpPr txBox="1"/>
          <p:nvPr/>
        </p:nvSpPr>
        <p:spPr>
          <a:xfrm>
            <a:off x="1631504" y="3462607"/>
            <a:ext cx="5100392" cy="1200329"/>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GB"/>
              <a:t>                  Test        LRT DF            P</a:t>
            </a:r>
          </a:p>
          <a:p>
            <a:r>
              <a:rPr lang="en-GB"/>
              <a:t>1         Independence 719.817400 49 0.000000e+00</a:t>
            </a:r>
          </a:p>
          <a:p>
            <a:r>
              <a:rPr lang="en-GB"/>
              <a:t>2   Quasi-independence 157.746720 41 1.332268e-15</a:t>
            </a:r>
          </a:p>
          <a:p>
            <a:r>
              <a:rPr lang="en-GB" b="1">
                <a:solidFill>
                  <a:srgbClr val="FF0000"/>
                </a:solidFill>
              </a:rPr>
              <a:t>3             Symmetry  10.188428 28 9.991678e-01</a:t>
            </a:r>
          </a:p>
          <a:p>
            <a:r>
              <a:rPr lang="en-GB" b="1">
                <a:solidFill>
                  <a:srgbClr val="FF0000"/>
                </a:solidFill>
              </a:rPr>
              <a:t>4       Quasi-symmetry   4.596438 21 9.999346e-01</a:t>
            </a:r>
          </a:p>
          <a:p>
            <a:r>
              <a:rPr lang="en-GB"/>
              <a:t>5 Marginal homogeneity   5.591991  7 5.881125e-01</a:t>
            </a:r>
          </a:p>
        </p:txBody>
      </p:sp>
    </p:spTree>
    <p:extLst>
      <p:ext uri="{BB962C8B-B14F-4D97-AF65-F5344CB8AC3E}">
        <p14:creationId xmlns:p14="http://schemas.microsoft.com/office/powerpoint/2010/main" val="603239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16</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Stratification</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The preceding tests could also be extended to scenarios where confusion matrices are stratified across </a:t>
            </a:r>
            <a:r>
              <a:rPr lang="en-US" sz="1600" i="1">
                <a:latin typeface="Calibri Light" panose="020F0302020204030204" pitchFamily="34" charset="0"/>
                <a:cs typeface="Calibri Light" panose="020F0302020204030204" pitchFamily="34" charset="0"/>
              </a:rPr>
              <a:t>K</a:t>
            </a:r>
            <a:r>
              <a:rPr lang="en-US" sz="1600">
                <a:latin typeface="Calibri Light" panose="020F0302020204030204" pitchFamily="34" charset="0"/>
                <a:cs typeface="Calibri Light" panose="020F0302020204030204" pitchFamily="34" charset="0"/>
              </a:rPr>
              <a:t> independent groups. However, this requires further customization such that the third variable is added to the log-linear models for quasi-independence, symmetry, and quasi-symmetry.</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Once the model is fitted, the </a:t>
            </a:r>
            <a:r>
              <a:rPr lang="en-US" sz="1600">
                <a:solidFill>
                  <a:srgbClr val="0070C0"/>
                </a:solidFill>
                <a:latin typeface="Calibri Light" panose="020F0302020204030204" pitchFamily="34" charset="0"/>
                <a:cs typeface="Calibri Light" panose="020F0302020204030204" pitchFamily="34" charset="0"/>
              </a:rPr>
              <a:t>three-way interaction </a:t>
            </a:r>
            <a:r>
              <a:rPr lang="en-US" sz="1600" i="1">
                <a:solidFill>
                  <a:srgbClr val="0070C0"/>
                </a:solidFill>
                <a:latin typeface="Calibri Light" panose="020F0302020204030204" pitchFamily="34" charset="0"/>
                <a:cs typeface="Calibri Light" panose="020F0302020204030204" pitchFamily="34" charset="0"/>
              </a:rPr>
              <a:t>K</a:t>
            </a:r>
            <a:r>
              <a:rPr lang="en-US" sz="1600">
                <a:solidFill>
                  <a:srgbClr val="0070C0"/>
                </a:solidFill>
                <a:latin typeface="Calibri Light" panose="020F0302020204030204" pitchFamily="34" charset="0"/>
                <a:cs typeface="Calibri Light" panose="020F0302020204030204" pitchFamily="34" charset="0"/>
              </a:rPr>
              <a:t> × </a:t>
            </a:r>
            <a:r>
              <a:rPr lang="en-US" sz="1600" i="1">
                <a:solidFill>
                  <a:srgbClr val="0070C0"/>
                </a:solidFill>
                <a:latin typeface="Calibri Light" panose="020F0302020204030204" pitchFamily="34" charset="0"/>
                <a:cs typeface="Calibri Light" panose="020F0302020204030204" pitchFamily="34" charset="0"/>
              </a:rPr>
              <a:t>A</a:t>
            </a:r>
            <a:r>
              <a:rPr lang="en-US" sz="1600">
                <a:solidFill>
                  <a:srgbClr val="0070C0"/>
                </a:solidFill>
                <a:latin typeface="Calibri Light" panose="020F0302020204030204" pitchFamily="34" charset="0"/>
                <a:cs typeface="Calibri Light" panose="020F0302020204030204" pitchFamily="34" charset="0"/>
              </a:rPr>
              <a:t> × </a:t>
            </a:r>
            <a:r>
              <a:rPr lang="en-US" sz="1600" i="1">
                <a:solidFill>
                  <a:srgbClr val="0070C0"/>
                </a:solidFill>
                <a:latin typeface="Calibri Light" panose="020F0302020204030204" pitchFamily="34" charset="0"/>
                <a:cs typeface="Calibri Light" panose="020F0302020204030204" pitchFamily="34" charset="0"/>
              </a:rPr>
              <a:t>A</a:t>
            </a:r>
            <a:r>
              <a:rPr lang="en-US" sz="1600">
                <a:solidFill>
                  <a:srgbClr val="0070C0"/>
                </a:solidFill>
                <a:latin typeface="Calibri Light" panose="020F0302020204030204" pitchFamily="34" charset="0"/>
                <a:cs typeface="Calibri Light" panose="020F0302020204030204" pitchFamily="34" charset="0"/>
              </a:rPr>
              <a:t> </a:t>
            </a:r>
            <a:r>
              <a:rPr lang="en-US" sz="1600">
                <a:latin typeface="Calibri Light" panose="020F0302020204030204" pitchFamily="34" charset="0"/>
                <a:cs typeface="Calibri Light" panose="020F0302020204030204" pitchFamily="34" charset="0"/>
              </a:rPr>
              <a:t>will test whether the </a:t>
            </a:r>
            <a:r>
              <a:rPr lang="en-US" sz="1600" i="1">
                <a:latin typeface="Calibri Light" panose="020F0302020204030204" pitchFamily="34" charset="0"/>
                <a:cs typeface="Calibri Light" panose="020F0302020204030204" pitchFamily="34" charset="0"/>
              </a:rPr>
              <a:t>A</a:t>
            </a:r>
            <a:r>
              <a:rPr lang="en-US" sz="1600">
                <a:latin typeface="Calibri Light" panose="020F0302020204030204" pitchFamily="34" charset="0"/>
                <a:cs typeface="Calibri Light" panose="020F0302020204030204" pitchFamily="34" charset="0"/>
              </a:rPr>
              <a:t> × </a:t>
            </a:r>
            <a:r>
              <a:rPr lang="en-US" sz="1600" i="1">
                <a:latin typeface="Calibri Light" panose="020F0302020204030204" pitchFamily="34" charset="0"/>
                <a:cs typeface="Calibri Light" panose="020F0302020204030204" pitchFamily="34" charset="0"/>
              </a:rPr>
              <a:t>A</a:t>
            </a:r>
            <a:r>
              <a:rPr lang="en-US" sz="1600">
                <a:latin typeface="Calibri Light" panose="020F0302020204030204" pitchFamily="34" charset="0"/>
                <a:cs typeface="Calibri Light" panose="020F0302020204030204" pitchFamily="34" charset="0"/>
              </a:rPr>
              <a:t> distribution differs significantly between the </a:t>
            </a:r>
            <a:r>
              <a:rPr lang="en-US" sz="1600" i="1">
                <a:latin typeface="Calibri Light" panose="020F0302020204030204" pitchFamily="34" charset="0"/>
                <a:cs typeface="Calibri Light" panose="020F0302020204030204" pitchFamily="34" charset="0"/>
              </a:rPr>
              <a:t>K</a:t>
            </a:r>
            <a:r>
              <a:rPr lang="en-US" sz="1600">
                <a:latin typeface="Calibri Light" panose="020F0302020204030204" pitchFamily="34" charset="0"/>
                <a:cs typeface="Calibri Light" panose="020F0302020204030204" pitchFamily="34" charset="0"/>
              </a:rPr>
              <a:t> groups. This is in fact a very general (even vague) test, which could then be followed up with tests for paired categorical data on the </a:t>
            </a:r>
            <a:r>
              <a:rPr lang="en-US" sz="1600" i="1">
                <a:latin typeface="Calibri Light" panose="020F0302020204030204" pitchFamily="34" charset="0"/>
                <a:cs typeface="Calibri Light" panose="020F0302020204030204" pitchFamily="34" charset="0"/>
              </a:rPr>
              <a:t>A</a:t>
            </a:r>
            <a:r>
              <a:rPr lang="en-US" sz="1600">
                <a:latin typeface="Calibri Light" panose="020F0302020204030204" pitchFamily="34" charset="0"/>
                <a:cs typeface="Calibri Light" panose="020F0302020204030204" pitchFamily="34" charset="0"/>
              </a:rPr>
              <a:t> × </a:t>
            </a:r>
            <a:r>
              <a:rPr lang="en-US" sz="1600" i="1">
                <a:latin typeface="Calibri Light" panose="020F0302020204030204" pitchFamily="34" charset="0"/>
                <a:cs typeface="Calibri Light" panose="020F0302020204030204" pitchFamily="34" charset="0"/>
              </a:rPr>
              <a:t>A</a:t>
            </a:r>
            <a:r>
              <a:rPr lang="en-US" sz="1600">
                <a:latin typeface="Calibri Light" panose="020F0302020204030204" pitchFamily="34" charset="0"/>
                <a:cs typeface="Calibri Light" panose="020F0302020204030204" pitchFamily="34" charset="0"/>
              </a:rPr>
              <a:t> matrix for each group separately.</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Such tests could be of interest for studies that investigate determinants of confusions. For example, an emotion perception study could ask participants to classify stimuli into 10 emotion categories. One group hears voice samples, another facial expressions, and another body postures (=modality [voice,face,body]). Researchers may want to test the hypothesis that the stimulus modality modifies the confusion patterns.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Note that this approach requires independent groups, hence </a:t>
            </a:r>
            <a:r>
              <a:rPr lang="en-US" sz="1600">
                <a:solidFill>
                  <a:srgbClr val="FF0000"/>
                </a:solidFill>
                <a:latin typeface="Calibri Light" panose="020F0302020204030204" pitchFamily="34" charset="0"/>
                <a:cs typeface="Calibri Light" panose="020F0302020204030204" pitchFamily="34" charset="0"/>
              </a:rPr>
              <a:t>between-subjects strata!</a:t>
            </a:r>
          </a:p>
        </p:txBody>
      </p:sp>
    </p:spTree>
    <p:extLst>
      <p:ext uri="{BB962C8B-B14F-4D97-AF65-F5344CB8AC3E}">
        <p14:creationId xmlns:p14="http://schemas.microsoft.com/office/powerpoint/2010/main" val="65432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17</a:t>
            </a:fld>
            <a:endParaRPr lang="en-GB"/>
          </a:p>
        </p:txBody>
      </p:sp>
      <p:pic>
        <p:nvPicPr>
          <p:cNvPr id="8" name="Picture 7">
            <a:extLst>
              <a:ext uri="{FF2B5EF4-FFF2-40B4-BE49-F238E27FC236}">
                <a16:creationId xmlns:a16="http://schemas.microsoft.com/office/drawing/2014/main" id="{E3307D38-C66E-F827-A027-397EFD7B5A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3637" y="1137320"/>
            <a:ext cx="4896544" cy="4896544"/>
          </a:xfrm>
          <a:prstGeom prst="rect">
            <a:avLst/>
          </a:prstGeom>
        </p:spPr>
      </p:pic>
      <p:sp>
        <p:nvSpPr>
          <p:cNvPr id="9" name="TextBox 8">
            <a:extLst>
              <a:ext uri="{FF2B5EF4-FFF2-40B4-BE49-F238E27FC236}">
                <a16:creationId xmlns:a16="http://schemas.microsoft.com/office/drawing/2014/main" id="{2FA062F5-3CF3-DDA6-2F80-FA38610712B1}"/>
              </a:ext>
            </a:extLst>
          </p:cNvPr>
          <p:cNvSpPr txBox="1"/>
          <p:nvPr/>
        </p:nvSpPr>
        <p:spPr>
          <a:xfrm>
            <a:off x="2034938" y="548680"/>
            <a:ext cx="3013967" cy="400110"/>
          </a:xfrm>
          <a:prstGeom prst="rect">
            <a:avLst/>
          </a:prstGeom>
          <a:noFill/>
        </p:spPr>
        <p:txBody>
          <a:bodyPr wrap="none" rtlCol="0">
            <a:spAutoFit/>
          </a:bodyPr>
          <a:lstStyle/>
          <a:p>
            <a:pPr algn="ctr"/>
            <a:r>
              <a:rPr lang="en-US"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rPr>
              <a:t>Marginal homogeneity</a:t>
            </a:r>
            <a:endParaRPr lang="en-GB"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600CCA6F-F1E3-847E-27D1-5823CCE9FC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89328" y="1124744"/>
            <a:ext cx="4896544" cy="4896544"/>
          </a:xfrm>
          <a:prstGeom prst="rect">
            <a:avLst/>
          </a:prstGeom>
        </p:spPr>
      </p:pic>
      <p:sp>
        <p:nvSpPr>
          <p:cNvPr id="3" name="TextBox 2">
            <a:extLst>
              <a:ext uri="{FF2B5EF4-FFF2-40B4-BE49-F238E27FC236}">
                <a16:creationId xmlns:a16="http://schemas.microsoft.com/office/drawing/2014/main" id="{2493461E-8F20-87EB-EE81-2BAC440CA134}"/>
              </a:ext>
            </a:extLst>
          </p:cNvPr>
          <p:cNvSpPr txBox="1"/>
          <p:nvPr/>
        </p:nvSpPr>
        <p:spPr>
          <a:xfrm>
            <a:off x="7628970" y="548680"/>
            <a:ext cx="2217274" cy="400110"/>
          </a:xfrm>
          <a:prstGeom prst="rect">
            <a:avLst/>
          </a:prstGeom>
          <a:noFill/>
        </p:spPr>
        <p:txBody>
          <a:bodyPr wrap="none" rtlCol="0">
            <a:spAutoFit/>
          </a:bodyPr>
          <a:lstStyle/>
          <a:p>
            <a:pPr algn="ctr"/>
            <a:r>
              <a:rPr lang="en-US"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rPr>
              <a:t>Quasi-symmetry</a:t>
            </a:r>
            <a:endParaRPr lang="en-GB"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endParaRPr>
          </a:p>
        </p:txBody>
      </p:sp>
    </p:spTree>
    <p:extLst>
      <p:ext uri="{BB962C8B-B14F-4D97-AF65-F5344CB8AC3E}">
        <p14:creationId xmlns:p14="http://schemas.microsoft.com/office/powerpoint/2010/main" val="121782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18</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Model performance</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Finally, we return briefly to our logistic regression model for Game of Thrones deaths. We now have an extended toolbox for quantifying the goodness-of-fit of the model:</a:t>
            </a:r>
          </a:p>
          <a:p>
            <a:endParaRPr lang="en-US" sz="1600">
              <a:latin typeface="Calibri Light" panose="020F0302020204030204" pitchFamily="34" charset="0"/>
              <a:cs typeface="Calibri Light" panose="020F0302020204030204" pitchFamily="34" charset="0"/>
            </a:endParaRPr>
          </a:p>
          <a:p>
            <a:pPr marL="0" indent="0">
              <a:buNone/>
            </a:pPr>
            <a:r>
              <a:rPr lang="en-US" sz="1200">
                <a:latin typeface="Courier New" panose="02070309020205020404" pitchFamily="49" charset="0"/>
                <a:cs typeface="Courier New" panose="02070309020205020404" pitchFamily="49" charset="0"/>
              </a:rPr>
              <a:t>	got &lt;- array(c(11,54,11,132),dim=c(2,2),dimnames=</a:t>
            </a:r>
          </a:p>
          <a:p>
            <a:pPr marL="0" indent="0">
              <a:buNone/>
            </a:pPr>
            <a:r>
              <a:rPr lang="en-US" sz="1200">
                <a:latin typeface="Courier New" panose="02070309020205020404" pitchFamily="49" charset="0"/>
                <a:cs typeface="Courier New" panose="02070309020205020404" pitchFamily="49" charset="0"/>
              </a:rPr>
              <a:t>		list(Observed=c("No","Yes"),</a:t>
            </a:r>
            <a:br>
              <a:rPr lang="en-US" sz="1200">
                <a:latin typeface="Courier New" panose="02070309020205020404" pitchFamily="49" charset="0"/>
                <a:cs typeface="Courier New" panose="02070309020205020404" pitchFamily="49" charset="0"/>
              </a:rPr>
            </a:br>
            <a:r>
              <a:rPr lang="en-US" sz="1200">
                <a:latin typeface="Courier New" panose="02070309020205020404" pitchFamily="49" charset="0"/>
                <a:cs typeface="Courier New" panose="02070309020205020404" pitchFamily="49" charset="0"/>
              </a:rPr>
              <a:t>		Predicted=c("No","Yes")))</a:t>
            </a:r>
          </a:p>
          <a:p>
            <a:pPr marL="0" indent="0">
              <a:buNone/>
            </a:pPr>
            <a:r>
              <a:rPr lang="en-US" sz="1200">
                <a:latin typeface="Courier New" panose="02070309020205020404" pitchFamily="49" charset="0"/>
                <a:cs typeface="Courier New" panose="02070309020205020404" pitchFamily="49" charset="0"/>
              </a:rPr>
              <a:t>	square.tests(got)</a:t>
            </a:r>
          </a:p>
          <a:p>
            <a:pPr marL="0" indent="0">
              <a:buNone/>
            </a:pPr>
            <a:r>
              <a:rPr lang="en-US" sz="1200">
                <a:latin typeface="Courier New" panose="02070309020205020404" pitchFamily="49" charset="0"/>
                <a:cs typeface="Courier New" panose="02070309020205020404" pitchFamily="49" charset="0"/>
              </a:rPr>
              <a:t>	CohenKappa(got,conf.level=0.95)</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So poor agreement between predicted and observed outcomes, with a low Kappa value, marginal homogeneity rejected, and even a non-significant chi-square test!</a:t>
            </a:r>
          </a:p>
        </p:txBody>
      </p:sp>
      <p:sp>
        <p:nvSpPr>
          <p:cNvPr id="5" name="TextBox 4">
            <a:extLst>
              <a:ext uri="{FF2B5EF4-FFF2-40B4-BE49-F238E27FC236}">
                <a16:creationId xmlns:a16="http://schemas.microsoft.com/office/drawing/2014/main" id="{C9AE0162-0DEE-6AB2-4AAD-AE0A96264262}"/>
              </a:ext>
            </a:extLst>
          </p:cNvPr>
          <p:cNvSpPr txBox="1"/>
          <p:nvPr/>
        </p:nvSpPr>
        <p:spPr>
          <a:xfrm>
            <a:off x="2207568" y="3690898"/>
            <a:ext cx="5256584" cy="1754326"/>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GB"/>
              <a:t>                  Test           LRT DF            P</a:t>
            </a:r>
          </a:p>
          <a:p>
            <a:r>
              <a:rPr lang="en-GB"/>
              <a:t>1         Independence  3.765678e+00  1 5.231465e-02</a:t>
            </a:r>
          </a:p>
          <a:p>
            <a:r>
              <a:rPr lang="en-GB"/>
              <a:t>2   Quasi-independence  8.881784e-16  0 0.000000e+00</a:t>
            </a:r>
          </a:p>
          <a:p>
            <a:r>
              <a:rPr lang="en-GB"/>
              <a:t>3             Symmetry  3.100276e+01  1 2.576616e-08</a:t>
            </a:r>
          </a:p>
          <a:p>
            <a:r>
              <a:rPr lang="en-GB"/>
              <a:t>4       Quasi-symmetry -6.661338e-16  0 1.000000e+00</a:t>
            </a:r>
          </a:p>
          <a:p>
            <a:r>
              <a:rPr lang="en-GB"/>
              <a:t>5 Marginal homogeneity  3.100276e+01  1 2.576616e-08</a:t>
            </a:r>
          </a:p>
          <a:p>
            <a:endParaRPr lang="en-GB"/>
          </a:p>
          <a:p>
            <a:r>
              <a:rPr lang="en-GB"/>
              <a:t>      kappa       lwr.ci       upr.ci </a:t>
            </a:r>
          </a:p>
          <a:p>
            <a:r>
              <a:rPr lang="en-GB"/>
              <a:t>0.112627986 -0.009337359  0.234593331 </a:t>
            </a:r>
          </a:p>
        </p:txBody>
      </p:sp>
      <p:graphicFrame>
        <p:nvGraphicFramePr>
          <p:cNvPr id="6" name="Table 5">
            <a:extLst>
              <a:ext uri="{FF2B5EF4-FFF2-40B4-BE49-F238E27FC236}">
                <a16:creationId xmlns:a16="http://schemas.microsoft.com/office/drawing/2014/main" id="{EC314F79-6C49-A988-BA65-374BC061B8BE}"/>
              </a:ext>
            </a:extLst>
          </p:cNvPr>
          <p:cNvGraphicFramePr>
            <a:graphicFrameLocks noGrp="1"/>
          </p:cNvGraphicFramePr>
          <p:nvPr>
            <p:extLst>
              <p:ext uri="{D42A27DB-BD31-4B8C-83A1-F6EECF244321}">
                <p14:modId xmlns:p14="http://schemas.microsoft.com/office/powerpoint/2010/main" val="2825497047"/>
              </p:ext>
            </p:extLst>
          </p:nvPr>
        </p:nvGraphicFramePr>
        <p:xfrm>
          <a:off x="8292560" y="2478762"/>
          <a:ext cx="2844000" cy="2028225"/>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gridCol w="648000">
                  <a:extLst>
                    <a:ext uri="{9D8B030D-6E8A-4147-A177-3AD203B41FA5}">
                      <a16:colId xmlns:a16="http://schemas.microsoft.com/office/drawing/2014/main" val="2921644812"/>
                    </a:ext>
                  </a:extLst>
                </a:gridCol>
              </a:tblGrid>
              <a:tr h="405645">
                <a:tc>
                  <a:txBody>
                    <a:bodyPr/>
                    <a:lstStyle/>
                    <a:p>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gridSpan="2">
                  <a:txBody>
                    <a:bodyPr/>
                    <a:lstStyle/>
                    <a:p>
                      <a:pPr algn="ctr"/>
                      <a:r>
                        <a:rPr lang="fr-CH" sz="1400" b="1">
                          <a:latin typeface="Calibri Light" panose="020F0302020204030204" pitchFamily="34" charset="0"/>
                          <a:cs typeface="Calibri Light" panose="020F0302020204030204" pitchFamily="34" charset="0"/>
                        </a:rPr>
                        <a:t>Observed</a:t>
                      </a:r>
                      <a:endParaRPr lang="en-GB"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GB"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0"/>
                  </a:ext>
                </a:extLst>
              </a:tr>
              <a:tr h="405645">
                <a:tc>
                  <a:txBody>
                    <a:bodyPr/>
                    <a:lstStyle/>
                    <a:p>
                      <a:pPr marL="0" algn="r" defTabSz="914400" rtl="0" eaLnBrk="1" latinLnBrk="0" hangingPunct="1"/>
                      <a:r>
                        <a:rPr lang="fr-CH" sz="1400" b="1" kern="1200">
                          <a:latin typeface="Calibri Light" panose="020F0302020204030204" pitchFamily="34" charset="0"/>
                          <a:cs typeface="Calibri Light" panose="020F0302020204030204" pitchFamily="34" charset="0"/>
                        </a:rPr>
                        <a:t>Predicted</a:t>
                      </a:r>
                      <a:endParaRPr lang="en-GB" sz="1400" b="1" kern="1200">
                        <a:solidFill>
                          <a:schemeClr val="lt1"/>
                        </a:solidFill>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fr-CH" sz="1400" b="0" i="1">
                          <a:latin typeface="Calibri Light" panose="020F0302020204030204" pitchFamily="34" charset="0"/>
                          <a:cs typeface="Calibri Light" panose="020F0302020204030204" pitchFamily="34" charset="0"/>
                        </a:rPr>
                        <a:t>No</a:t>
                      </a:r>
                      <a:endParaRPr lang="en-GB" sz="1400" b="0" i="1">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fr-CH" sz="1400" b="0" i="1">
                          <a:latin typeface="Calibri Light" panose="020F0302020204030204" pitchFamily="34" charset="0"/>
                          <a:cs typeface="Calibri Light" panose="020F0302020204030204" pitchFamily="34" charset="0"/>
                        </a:rPr>
                        <a:t>Yes</a:t>
                      </a:r>
                      <a:endParaRPr lang="en-GB" sz="1400" b="0" i="1">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GB" sz="1400" b="0" i="1">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1"/>
                  </a:ext>
                </a:extLst>
              </a:tr>
              <a:tr h="405645">
                <a:tc>
                  <a:txBody>
                    <a:bodyPr/>
                    <a:lstStyle/>
                    <a:p>
                      <a:pPr marL="0" algn="r" defTabSz="914400" rtl="0" eaLnBrk="1" latinLnBrk="0" hangingPunct="1"/>
                      <a:r>
                        <a:rPr lang="fr-CH" sz="1400" b="0" i="1" kern="1200">
                          <a:latin typeface="Calibri Light" panose="020F0302020204030204" pitchFamily="34" charset="0"/>
                          <a:cs typeface="Calibri Light" panose="020F0302020204030204" pitchFamily="34" charset="0"/>
                        </a:rPr>
                        <a:t>No</a:t>
                      </a:r>
                      <a:endParaRPr lang="en-GB" sz="1400" b="0" i="1" kern="1200">
                        <a:solidFill>
                          <a:schemeClr val="lt1"/>
                        </a:solidFill>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fr-CH" sz="1400">
                          <a:latin typeface="Calibri Light" panose="020F0302020204030204" pitchFamily="34" charset="0"/>
                          <a:cs typeface="Calibri Light" panose="020F0302020204030204" pitchFamily="34" charset="0"/>
                        </a:rPr>
                        <a:t>11</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fr-CH" sz="1400">
                          <a:latin typeface="Calibri Light" panose="020F0302020204030204" pitchFamily="34" charset="0"/>
                          <a:cs typeface="Calibri Light" panose="020F0302020204030204" pitchFamily="34" charset="0"/>
                        </a:rPr>
                        <a:t>11</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n-US" sz="1400" b="1">
                          <a:latin typeface="Calibri Light" panose="020F0302020204030204" pitchFamily="34" charset="0"/>
                          <a:cs typeface="Calibri Light" panose="020F0302020204030204" pitchFamily="34" charset="0"/>
                        </a:rPr>
                        <a:t>22</a:t>
                      </a:r>
                      <a:endParaRPr lang="en-GB"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405645">
                <a:tc>
                  <a:txBody>
                    <a:bodyPr/>
                    <a:lstStyle/>
                    <a:p>
                      <a:pPr marL="0" algn="r" defTabSz="914400" rtl="0" eaLnBrk="1" latinLnBrk="0" hangingPunct="1"/>
                      <a:r>
                        <a:rPr lang="fr-CH" sz="1400" b="0" i="1" kern="1200">
                          <a:solidFill>
                            <a:schemeClr val="tx1"/>
                          </a:solidFill>
                          <a:latin typeface="Calibri Light" panose="020F0302020204030204" pitchFamily="34" charset="0"/>
                          <a:ea typeface="+mn-ea"/>
                          <a:cs typeface="Calibri Light" panose="020F0302020204030204" pitchFamily="34" charset="0"/>
                        </a:rPr>
                        <a:t>Yes</a:t>
                      </a:r>
                      <a:endParaRPr lang="en-GB" sz="1400" b="0" i="1" kern="1200">
                        <a:solidFill>
                          <a:schemeClr val="tx1"/>
                        </a:solidFill>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fr-CH" sz="1400">
                          <a:latin typeface="Calibri Light" panose="020F0302020204030204" pitchFamily="34" charset="0"/>
                          <a:cs typeface="Calibri Light" panose="020F0302020204030204" pitchFamily="34" charset="0"/>
                        </a:rPr>
                        <a:t>54</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fr-CH" sz="1400">
                          <a:latin typeface="Calibri Light" panose="020F0302020204030204" pitchFamily="34" charset="0"/>
                          <a:cs typeface="Calibri Light" panose="020F0302020204030204" pitchFamily="34" charset="0"/>
                        </a:rPr>
                        <a:t>132</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n-US" sz="1400" b="1">
                          <a:latin typeface="Calibri Light" panose="020F0302020204030204" pitchFamily="34" charset="0"/>
                          <a:cs typeface="Calibri Light" panose="020F0302020204030204" pitchFamily="34" charset="0"/>
                        </a:rPr>
                        <a:t>186</a:t>
                      </a:r>
                      <a:endParaRPr lang="en-GB"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405645">
                <a:tc>
                  <a:txBody>
                    <a:bodyPr/>
                    <a:lstStyle/>
                    <a:p>
                      <a:pPr marL="0" algn="r" defTabSz="914400" rtl="0" eaLnBrk="1" latinLnBrk="0" hangingPunct="1"/>
                      <a:endParaRPr lang="en-GB" sz="1400" b="0" i="1" kern="1200">
                        <a:solidFill>
                          <a:schemeClr val="tx1"/>
                        </a:solidFill>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n-US" sz="1400" b="1">
                          <a:latin typeface="Calibri Light" panose="020F0302020204030204" pitchFamily="34" charset="0"/>
                          <a:cs typeface="Calibri Light" panose="020F0302020204030204" pitchFamily="34" charset="0"/>
                        </a:rPr>
                        <a:t>65</a:t>
                      </a:r>
                      <a:endParaRPr lang="en-GB"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20000"/>
                        <a:lumOff val="80000"/>
                      </a:schemeClr>
                    </a:solidFill>
                  </a:tcPr>
                </a:tc>
                <a:tc>
                  <a:txBody>
                    <a:bodyPr/>
                    <a:lstStyle/>
                    <a:p>
                      <a:pPr algn="ctr"/>
                      <a:r>
                        <a:rPr lang="en-US" sz="1400" b="1">
                          <a:latin typeface="Calibri Light" panose="020F0302020204030204" pitchFamily="34" charset="0"/>
                          <a:cs typeface="Calibri Light" panose="020F0302020204030204" pitchFamily="34" charset="0"/>
                        </a:rPr>
                        <a:t>143</a:t>
                      </a:r>
                      <a:endParaRPr lang="en-GB"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20000"/>
                        <a:lumOff val="80000"/>
                      </a:schemeClr>
                    </a:solidFill>
                  </a:tcPr>
                </a:tc>
                <a:tc>
                  <a:txBody>
                    <a:bodyPr/>
                    <a:lstStyle/>
                    <a:p>
                      <a:pPr algn="ct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469678365"/>
                  </a:ext>
                </a:extLst>
              </a:tr>
            </a:tbl>
          </a:graphicData>
        </a:graphic>
      </p:graphicFrame>
    </p:spTree>
    <p:extLst>
      <p:ext uri="{BB962C8B-B14F-4D97-AF65-F5344CB8AC3E}">
        <p14:creationId xmlns:p14="http://schemas.microsoft.com/office/powerpoint/2010/main" val="514815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i="1">
                <a:solidFill>
                  <a:schemeClr val="tx2">
                    <a:lumMod val="75000"/>
                  </a:schemeClr>
                </a:solidFill>
                <a:latin typeface="Tw Cen MT" panose="020B0602020104020603" pitchFamily="34" charset="0"/>
              </a:rPr>
              <a:t>Thank you for your attention…!</a:t>
            </a:r>
            <a:endParaRPr lang="en-GB" sz="2800" b="1" i="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A7257FC-588D-4D5A-912F-87102EA3B69D}"/>
              </a:ext>
            </a:extLst>
          </p:cNvPr>
          <p:cNvSpPr>
            <a:spLocks noGrp="1"/>
          </p:cNvSpPr>
          <p:nvPr>
            <p:ph type="sldNum" sz="quarter" idx="12"/>
          </p:nvPr>
        </p:nvSpPr>
        <p:spPr/>
        <p:txBody>
          <a:bodyPr/>
          <a:lstStyle/>
          <a:p>
            <a:fld id="{C1FDBBE5-22A6-4526-9CE2-8F57881DBE87}" type="slidenum">
              <a:rPr lang="en-GB" smtClean="0"/>
              <a:t>19</a:t>
            </a:fld>
            <a:endParaRPr lang="en-GB"/>
          </a:p>
        </p:txBody>
      </p:sp>
    </p:spTree>
    <p:extLst>
      <p:ext uri="{BB962C8B-B14F-4D97-AF65-F5344CB8AC3E}">
        <p14:creationId xmlns:p14="http://schemas.microsoft.com/office/powerpoint/2010/main" val="350906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1516435"/>
            <a:ext cx="5760640" cy="5008909"/>
          </a:xfrm>
        </p:spPr>
        <p:txBody>
          <a:bodyPr>
            <a:normAutofit/>
          </a:bodyPr>
          <a:lstStyle/>
          <a:p>
            <a:pPr marL="400050">
              <a:buFont typeface="+mj-lt"/>
              <a:buAutoNum type="arabicPeriod"/>
            </a:pPr>
            <a:r>
              <a:rPr lang="en-US" sz="2000" dirty="0">
                <a:solidFill>
                  <a:schemeClr val="accent1">
                    <a:lumMod val="75000"/>
                  </a:schemeClr>
                </a:solidFill>
                <a:latin typeface="Tw Cen MT Condensed Extra Bold" panose="020B0803020202020204" pitchFamily="34" charset="0"/>
                <a:ea typeface="Verdana" panose="020B0604030504040204" pitchFamily="34" charset="0"/>
                <a:cs typeface="Calibri Light" panose="020F0302020204030204" pitchFamily="34" charset="0"/>
              </a:rPr>
              <a:t>Analysis of frequency tables</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Proportions and binomial tests</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2 × 2 tables – Odds ratios</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A × B tables – Chi-square analysis</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A × B × C tables – Log-linear analysis</a:t>
            </a:r>
          </a:p>
          <a:p>
            <a:pPr marL="400050">
              <a:buFont typeface="+mj-lt"/>
              <a:buAutoNum type="arabicPeriod"/>
            </a:pPr>
            <a:r>
              <a:rPr lang="en-US" sz="2000" dirty="0">
                <a:solidFill>
                  <a:schemeClr val="accent1">
                    <a:lumMod val="75000"/>
                  </a:schemeClr>
                </a:solidFill>
                <a:latin typeface="Tw Cen MT Condensed Extra Bold" panose="020B0803020202020204" pitchFamily="34" charset="0"/>
                <a:ea typeface="Verdana" panose="020B0604030504040204" pitchFamily="34" charset="0"/>
                <a:cs typeface="Calibri Light" panose="020F0302020204030204" pitchFamily="34" charset="0"/>
              </a:rPr>
              <a:t>Binary logistic regression</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Two-group difference</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Continuous predictor</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Multiple predictors</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Model fit and diagnostics</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Extensions to logistic regression</a:t>
            </a:r>
          </a:p>
          <a:p>
            <a:pPr marL="400050">
              <a:buFont typeface="+mj-lt"/>
              <a:buAutoNum type="arabicPeriod"/>
            </a:pPr>
            <a:r>
              <a:rPr lang="en-US" sz="2000" dirty="0">
                <a:solidFill>
                  <a:schemeClr val="accent1">
                    <a:lumMod val="75000"/>
                  </a:schemeClr>
                </a:solidFill>
                <a:latin typeface="Tw Cen MT Condensed Extra Bold" panose="020B0803020202020204" pitchFamily="34" charset="0"/>
                <a:ea typeface="Verdana" panose="020B0604030504040204" pitchFamily="34" charset="0"/>
                <a:cs typeface="Calibri Light" panose="020F0302020204030204" pitchFamily="34" charset="0"/>
              </a:rPr>
              <a:t>Analysis of paired categorical data</a:t>
            </a:r>
            <a:endParaRPr lang="en-US" sz="2800" dirty="0">
              <a:latin typeface="Tw Cen MT Condensed Extra Bold" panose="020B0803020202020204" pitchFamily="34" charset="0"/>
              <a:cs typeface="Calibri Light" panose="020F0302020204030204" pitchFamily="34" charset="0"/>
            </a:endParaRPr>
          </a:p>
          <a:p>
            <a:pPr marL="0" indent="0">
              <a:buNone/>
            </a:pPr>
            <a:endParaRPr lang="en-US" sz="2800" dirty="0">
              <a:latin typeface="Tw Cen MT Condensed Extra Bold" panose="020B0803020202020204" pitchFamily="34" charset="0"/>
              <a:cs typeface="Calibri Light" panose="020F0302020204030204" pitchFamily="34" charset="0"/>
            </a:endParaRPr>
          </a:p>
          <a:p>
            <a:endParaRPr lang="en-US" sz="2800" dirty="0">
              <a:latin typeface="Tw Cen MT Condensed Extra Bold" panose="020B0803020202020204" pitchFamily="34" charset="0"/>
              <a:cs typeface="Calibri Light" panose="020F0302020204030204" pitchFamily="34" charset="0"/>
            </a:endParaRPr>
          </a:p>
          <a:p>
            <a:endParaRPr lang="fr-CH" sz="2800" dirty="0">
              <a:latin typeface="Tw Cen MT Condensed Extra Bold" panose="020B080302020202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Contents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3013714-2F03-49B2-93E5-2B38C0073A08}"/>
              </a:ext>
            </a:extLst>
          </p:cNvPr>
          <p:cNvSpPr>
            <a:spLocks noGrp="1"/>
          </p:cNvSpPr>
          <p:nvPr>
            <p:ph type="sldNum" sz="quarter" idx="12"/>
          </p:nvPr>
        </p:nvSpPr>
        <p:spPr/>
        <p:txBody>
          <a:bodyPr/>
          <a:lstStyle/>
          <a:p>
            <a:fld id="{C1FDBBE5-22A6-4526-9CE2-8F57881DBE87}" type="slidenum">
              <a:rPr lang="en-GB" smtClean="0"/>
              <a:t>2</a:t>
            </a:fld>
            <a:endParaRPr lang="en-GB"/>
          </a:p>
        </p:txBody>
      </p:sp>
    </p:spTree>
    <p:extLst>
      <p:ext uri="{BB962C8B-B14F-4D97-AF65-F5344CB8AC3E}">
        <p14:creationId xmlns:p14="http://schemas.microsoft.com/office/powerpoint/2010/main" val="345108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a:solidFill>
                  <a:schemeClr val="tx2">
                    <a:lumMod val="75000"/>
                  </a:schemeClr>
                </a:solidFill>
                <a:latin typeface="Tw Cen MT" panose="020B0602020104020603" pitchFamily="34" charset="0"/>
              </a:rPr>
              <a:t>3. Analysis of paired categorical data</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6980DDD-BE53-4F46-BA9E-90C60CBE9D5F}"/>
              </a:ext>
            </a:extLst>
          </p:cNvPr>
          <p:cNvSpPr>
            <a:spLocks noGrp="1"/>
          </p:cNvSpPr>
          <p:nvPr>
            <p:ph type="sldNum" sz="quarter" idx="12"/>
          </p:nvPr>
        </p:nvSpPr>
        <p:spPr/>
        <p:txBody>
          <a:bodyPr/>
          <a:lstStyle/>
          <a:p>
            <a:fld id="{C1FDBBE5-22A6-4526-9CE2-8F57881DBE87}" type="slidenum">
              <a:rPr lang="en-GB" smtClean="0"/>
              <a:t>3</a:t>
            </a:fld>
            <a:endParaRPr lang="en-GB"/>
          </a:p>
        </p:txBody>
      </p:sp>
    </p:spTree>
    <p:extLst>
      <p:ext uri="{BB962C8B-B14F-4D97-AF65-F5344CB8AC3E}">
        <p14:creationId xmlns:p14="http://schemas.microsoft.com/office/powerpoint/2010/main" val="271191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Paired categorical data</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dirty="0">
                <a:latin typeface="Calibri Light" panose="020F0302020204030204" pitchFamily="34" charset="0"/>
                <a:cs typeface="Calibri Light" panose="020F0302020204030204" pitchFamily="34" charset="0"/>
              </a:rPr>
              <a:t>So far we have predicted a categorical response from other variables, sometimes themselves categorical. It may also occur that we measure the same categorical response twice, and as such have a </a:t>
            </a:r>
            <a:r>
              <a:rPr lang="en-US" sz="1600" dirty="0">
                <a:solidFill>
                  <a:srgbClr val="0070C0"/>
                </a:solidFill>
                <a:latin typeface="Calibri Light" panose="020F0302020204030204" pitchFamily="34" charset="0"/>
                <a:cs typeface="Calibri Light" panose="020F0302020204030204" pitchFamily="34" charset="0"/>
              </a:rPr>
              <a:t>paired categorical sample</a:t>
            </a:r>
            <a:r>
              <a:rPr lang="en-US" sz="1600" dirty="0">
                <a:latin typeface="Calibri Light" panose="020F0302020204030204" pitchFamily="34" charset="0"/>
                <a:cs typeface="Calibri Light" panose="020F0302020204030204" pitchFamily="34" charset="0"/>
              </a:rPr>
              <a:t>. For example:</a:t>
            </a:r>
          </a:p>
          <a:p>
            <a:endParaRPr lang="en-US" sz="1600" dirty="0">
              <a:latin typeface="Calibri Light" panose="020F0302020204030204" pitchFamily="34" charset="0"/>
              <a:cs typeface="Calibri Light" panose="020F0302020204030204" pitchFamily="34" charset="0"/>
            </a:endParaRPr>
          </a:p>
          <a:p>
            <a:pPr marL="914400" lvl="2">
              <a:buFont typeface="Wingdings" panose="05000000000000000000" pitchFamily="2" charset="2"/>
              <a:buChar char="Ø"/>
            </a:pPr>
            <a:r>
              <a:rPr lang="en-US" sz="1400" i="1" dirty="0">
                <a:latin typeface="Calibri Light" panose="020F0302020204030204" pitchFamily="34" charset="0"/>
                <a:cs typeface="Calibri Light" panose="020F0302020204030204" pitchFamily="34" charset="0"/>
              </a:rPr>
              <a:t>Participants choose one of 2 products before (T1) and after (T2) an information intervention</a:t>
            </a:r>
            <a:r>
              <a:rPr lang="en-US" sz="1400" i="1">
                <a:latin typeface="Calibri Light" panose="020F0302020204030204" pitchFamily="34" charset="0"/>
                <a:cs typeface="Calibri Light" panose="020F0302020204030204" pitchFamily="34" charset="0"/>
              </a:rPr>
              <a:t>. Pre and post </a:t>
            </a:r>
            <a:r>
              <a:rPr lang="en-US" sz="1400" i="1" dirty="0">
                <a:latin typeface="Calibri Light" panose="020F0302020204030204" pitchFamily="34" charset="0"/>
                <a:cs typeface="Calibri Light" panose="020F0302020204030204" pitchFamily="34" charset="0"/>
              </a:rPr>
              <a:t>choices are cross-tabulated (2×2).</a:t>
            </a:r>
          </a:p>
          <a:p>
            <a:pPr marL="914400" lvl="2">
              <a:buFont typeface="Wingdings" panose="05000000000000000000" pitchFamily="2" charset="2"/>
              <a:buChar char="Ø"/>
            </a:pPr>
            <a:r>
              <a:rPr lang="en-US" sz="1400" i="1">
                <a:latin typeface="Calibri Light" panose="020F0302020204030204" pitchFamily="34" charset="0"/>
                <a:cs typeface="Calibri Light" panose="020F0302020204030204" pitchFamily="34" charset="0"/>
              </a:rPr>
              <a:t>Two raters code the use of 8 emotion regulation strategies from written survey responses to recalled events. Raters' classifications are cross-tabulated (8×8).</a:t>
            </a:r>
            <a:endParaRPr lang="en-US" sz="1400" i="1" dirty="0">
              <a:latin typeface="Calibri Light" panose="020F0302020204030204" pitchFamily="34" charset="0"/>
              <a:cs typeface="Calibri Light" panose="020F0302020204030204" pitchFamily="34" charset="0"/>
            </a:endParaRPr>
          </a:p>
          <a:p>
            <a:pPr marL="914400" lvl="2">
              <a:buFont typeface="Wingdings" panose="05000000000000000000" pitchFamily="2" charset="2"/>
              <a:buChar char="Ø"/>
            </a:pPr>
            <a:r>
              <a:rPr lang="en-US" sz="1400" i="1" dirty="0">
                <a:latin typeface="Calibri Light" panose="020F0302020204030204" pitchFamily="34" charset="0"/>
                <a:cs typeface="Calibri Light" panose="020F0302020204030204" pitchFamily="34" charset="0"/>
              </a:rPr>
              <a:t>A statistical model predicts death on Game of Thrones. Model predictions are cross-tabulated against the true death outcomes (2×2).</a:t>
            </a:r>
          </a:p>
          <a:p>
            <a:pPr lvl="1"/>
            <a:endParaRPr lang="en-US" sz="12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We have already seen the last example when discussing model goodness-of-fit for logistic regression. The others are more general examples of paired categorical data, such that the resulting frequency table </a:t>
            </a:r>
            <a:r>
              <a:rPr lang="en-US" sz="1600">
                <a:latin typeface="Calibri Light" panose="020F0302020204030204" pitchFamily="34" charset="0"/>
                <a:cs typeface="Calibri Light" panose="020F0302020204030204" pitchFamily="34" charset="0"/>
              </a:rPr>
              <a:t>is </a:t>
            </a:r>
            <a:r>
              <a:rPr lang="en-US" sz="1600" i="1">
                <a:solidFill>
                  <a:srgbClr val="0070C0"/>
                </a:solidFill>
                <a:latin typeface="Calibri Light" panose="020F0302020204030204" pitchFamily="34" charset="0"/>
                <a:cs typeface="Calibri Light" panose="020F0302020204030204" pitchFamily="34" charset="0"/>
              </a:rPr>
              <a:t>A </a:t>
            </a:r>
            <a:r>
              <a:rPr lang="en-US" sz="1600">
                <a:solidFill>
                  <a:srgbClr val="0070C0"/>
                </a:solidFill>
                <a:latin typeface="Calibri Light" panose="020F0302020204030204" pitchFamily="34" charset="0"/>
                <a:cs typeface="Calibri Light" panose="020F0302020204030204" pitchFamily="34" charset="0"/>
              </a:rPr>
              <a:t>× </a:t>
            </a:r>
            <a:r>
              <a:rPr lang="en-US" sz="1600" i="1">
                <a:solidFill>
                  <a:srgbClr val="0070C0"/>
                </a:solidFill>
                <a:latin typeface="Calibri Light" panose="020F0302020204030204" pitchFamily="34" charset="0"/>
                <a:cs typeface="Calibri Light" panose="020F0302020204030204" pitchFamily="34" charset="0"/>
              </a:rPr>
              <a:t>A</a:t>
            </a:r>
            <a:r>
              <a:rPr lang="en-US" sz="1600">
                <a:solidFill>
                  <a:srgbClr val="0070C0"/>
                </a:solidFill>
                <a:latin typeface="Calibri Light" panose="020F0302020204030204" pitchFamily="34" charset="0"/>
                <a:cs typeface="Calibri Light" panose="020F0302020204030204" pitchFamily="34" charset="0"/>
              </a:rPr>
              <a:t> </a:t>
            </a:r>
            <a:r>
              <a:rPr lang="en-US" sz="1600" dirty="0">
                <a:solidFill>
                  <a:srgbClr val="0070C0"/>
                </a:solidFill>
                <a:latin typeface="Calibri Light" panose="020F0302020204030204" pitchFamily="34" charset="0"/>
                <a:cs typeface="Calibri Light" panose="020F0302020204030204" pitchFamily="34" charset="0"/>
              </a:rPr>
              <a:t>square</a:t>
            </a:r>
            <a:r>
              <a:rPr lang="en-US" sz="1600" dirty="0">
                <a:latin typeface="Calibri Light" panose="020F0302020204030204" pitchFamily="34" charset="0"/>
                <a:cs typeface="Calibri Light" panose="020F0302020204030204" pitchFamily="34" charset="0"/>
              </a:rPr>
              <a:t>.</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Chi-square and log-linear analyses have been developed to deal with these cases. Let us examine these.</a:t>
            </a:r>
          </a:p>
        </p:txBody>
      </p:sp>
    </p:spTree>
    <p:extLst>
      <p:ext uri="{BB962C8B-B14F-4D97-AF65-F5344CB8AC3E}">
        <p14:creationId xmlns:p14="http://schemas.microsoft.com/office/powerpoint/2010/main" val="259817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An intervention study</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7560840" cy="4925144"/>
          </a:xfrm>
        </p:spPr>
        <p:txBody>
          <a:bodyPr>
            <a:normAutofit/>
          </a:bodyPr>
          <a:lstStyle/>
          <a:p>
            <a:r>
              <a:rPr lang="en-US" sz="1600">
                <a:latin typeface="Calibri Light" panose="020F0302020204030204" pitchFamily="34" charset="0"/>
                <a:cs typeface="Calibri Light" panose="020F0302020204030204" pitchFamily="34" charset="0"/>
              </a:rPr>
              <a:t>Morpheus has realized that his red/blue pill dilemma may not be entirely ethical. He therefore conducts an experiment in the matrix with 200 people targeted to be freed. He first offers them the original choice of blue=ignorance and red=unknown (T1). Once they have chosen, he tells them the truth about the matrix, and re-offers the pill choice (T2). He records the following responses:</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 chi-square test is extremely significant, with an OR=7.79. But is this truly an informative test here…?</a:t>
            </a:r>
            <a:endParaRPr lang="en-US" sz="1600" dirty="0">
              <a:latin typeface="Calibri Light" panose="020F0302020204030204" pitchFamily="34" charset="0"/>
              <a:cs typeface="Calibri Light" panose="020F0302020204030204" pitchFamily="34" charset="0"/>
            </a:endParaRPr>
          </a:p>
          <a:p>
            <a:endParaRPr lang="fr-CH" sz="16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EDD9E61-FA5B-8830-CE9B-35565C16947B}"/>
              </a:ext>
            </a:extLst>
          </p:cNvPr>
          <p:cNvGraphicFramePr>
            <a:graphicFrameLocks noGrp="1"/>
          </p:cNvGraphicFramePr>
          <p:nvPr>
            <p:extLst>
              <p:ext uri="{D42A27DB-BD31-4B8C-83A1-F6EECF244321}">
                <p14:modId xmlns:p14="http://schemas.microsoft.com/office/powerpoint/2010/main" val="2674153363"/>
              </p:ext>
            </p:extLst>
          </p:nvPr>
        </p:nvGraphicFramePr>
        <p:xfrm>
          <a:off x="2694696" y="3301827"/>
          <a:ext cx="2825242" cy="1368152"/>
        </p:xfrm>
        <a:graphic>
          <a:graphicData uri="http://schemas.openxmlformats.org/drawingml/2006/table">
            <a:tbl>
              <a:tblPr firstRow="1" bandRow="1">
                <a:tableStyleId>{2D5ABB26-0587-4C30-8999-92F81FD0307C}</a:tableStyleId>
              </a:tblPr>
              <a:tblGrid>
                <a:gridCol w="1116000">
                  <a:extLst>
                    <a:ext uri="{9D8B030D-6E8A-4147-A177-3AD203B41FA5}">
                      <a16:colId xmlns:a16="http://schemas.microsoft.com/office/drawing/2014/main" val="3167067750"/>
                    </a:ext>
                  </a:extLst>
                </a:gridCol>
                <a:gridCol w="854621">
                  <a:extLst>
                    <a:ext uri="{9D8B030D-6E8A-4147-A177-3AD203B41FA5}">
                      <a16:colId xmlns:a16="http://schemas.microsoft.com/office/drawing/2014/main" val="2072686544"/>
                    </a:ext>
                  </a:extLst>
                </a:gridCol>
                <a:gridCol w="854621">
                  <a:extLst>
                    <a:ext uri="{9D8B030D-6E8A-4147-A177-3AD203B41FA5}">
                      <a16:colId xmlns:a16="http://schemas.microsoft.com/office/drawing/2014/main" val="3095662987"/>
                    </a:ext>
                  </a:extLst>
                </a:gridCol>
              </a:tblGrid>
              <a:tr h="342038">
                <a:tc>
                  <a:txBody>
                    <a:bodyPr/>
                    <a:lstStyle/>
                    <a:p>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400" b="1">
                          <a:latin typeface="Calibri Light" panose="020F0302020204030204" pitchFamily="34" charset="0"/>
                          <a:cs typeface="Calibri Light" panose="020F0302020204030204" pitchFamily="34" charset="0"/>
                        </a:rPr>
                        <a:t>Pill T2</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13469"/>
                  </a:ext>
                </a:extLst>
              </a:tr>
              <a:tr h="342038">
                <a:tc>
                  <a:txBody>
                    <a:bodyPr/>
                    <a:lstStyle/>
                    <a:p>
                      <a:pPr algn="r"/>
                      <a:r>
                        <a:rPr lang="en-GB" sz="1400" b="1">
                          <a:latin typeface="Calibri Light" panose="020F0302020204030204" pitchFamily="34" charset="0"/>
                          <a:cs typeface="Calibri Light" panose="020F0302020204030204" pitchFamily="34" charset="0"/>
                        </a:rPr>
                        <a:t>Pill T1</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1">
                          <a:latin typeface="Calibri Light" panose="020F0302020204030204" pitchFamily="34" charset="0"/>
                          <a:cs typeface="Calibri Light" panose="020F0302020204030204" pitchFamily="34" charset="0"/>
                        </a:rPr>
                        <a:t>Blue</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1">
                          <a:latin typeface="Calibri Light" panose="020F0302020204030204" pitchFamily="34" charset="0"/>
                          <a:cs typeface="Calibri Light" panose="020F0302020204030204" pitchFamily="34" charset="0"/>
                        </a:rPr>
                        <a:t>Red</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7621905"/>
                  </a:ext>
                </a:extLst>
              </a:tr>
              <a:tr h="342038">
                <a:tc>
                  <a:txBody>
                    <a:bodyPr/>
                    <a:lstStyle/>
                    <a:p>
                      <a:pPr algn="r"/>
                      <a:r>
                        <a:rPr lang="en-US" sz="1400" b="0" i="1">
                          <a:latin typeface="Calibri Light" panose="020F0302020204030204" pitchFamily="34" charset="0"/>
                          <a:cs typeface="Calibri Light" panose="020F0302020204030204" pitchFamily="34" charset="0"/>
                        </a:rPr>
                        <a:t>Blue</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51</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12</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2315208"/>
                  </a:ext>
                </a:extLst>
              </a:tr>
              <a:tr h="342038">
                <a:tc>
                  <a:txBody>
                    <a:bodyPr/>
                    <a:lstStyle/>
                    <a:p>
                      <a:pPr algn="r"/>
                      <a:r>
                        <a:rPr lang="en-US" sz="1400" b="0" i="1">
                          <a:latin typeface="Calibri Light" panose="020F0302020204030204" pitchFamily="34" charset="0"/>
                          <a:cs typeface="Calibri Light" panose="020F0302020204030204" pitchFamily="34" charset="0"/>
                        </a:rPr>
                        <a:t>Red</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48</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89</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0049235"/>
                  </a:ext>
                </a:extLst>
              </a:tr>
            </a:tbl>
          </a:graphicData>
        </a:graphic>
      </p:graphicFrame>
      <p:sp>
        <p:nvSpPr>
          <p:cNvPr id="7" name="TextBox 6">
            <a:extLst>
              <a:ext uri="{FF2B5EF4-FFF2-40B4-BE49-F238E27FC236}">
                <a16:creationId xmlns:a16="http://schemas.microsoft.com/office/drawing/2014/main" id="{5CEF25A6-B2CA-31C1-5A29-72DBB44C011C}"/>
              </a:ext>
            </a:extLst>
          </p:cNvPr>
          <p:cNvSpPr txBox="1"/>
          <p:nvPr/>
        </p:nvSpPr>
        <p:spPr>
          <a:xfrm>
            <a:off x="6079072" y="3284984"/>
            <a:ext cx="3833352" cy="1384995"/>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GB"/>
              <a:t>Pearson's Chi-squared test with Yates' continuity correction</a:t>
            </a:r>
          </a:p>
          <a:p>
            <a:endParaRPr lang="en-GB"/>
          </a:p>
          <a:p>
            <a:r>
              <a:rPr lang="en-GB"/>
              <a:t>data:  pills</a:t>
            </a:r>
          </a:p>
          <a:p>
            <a:r>
              <a:rPr lang="en-GB"/>
              <a:t>X-squared = 34.583, df = 1, </a:t>
            </a:r>
          </a:p>
          <a:p>
            <a:r>
              <a:rPr lang="en-GB"/>
              <a:t>p-value = 4.085e-09</a:t>
            </a:r>
          </a:p>
          <a:p>
            <a:r>
              <a:rPr lang="en-GB"/>
              <a:t>OR = 7.79</a:t>
            </a:r>
            <a:endParaRPr lang="en-CH" dirty="0"/>
          </a:p>
        </p:txBody>
      </p:sp>
      <p:pic>
        <p:nvPicPr>
          <p:cNvPr id="9" name="Picture 8">
            <a:extLst>
              <a:ext uri="{FF2B5EF4-FFF2-40B4-BE49-F238E27FC236}">
                <a16:creationId xmlns:a16="http://schemas.microsoft.com/office/drawing/2014/main" id="{0F16B740-706F-3F2A-F345-A0922D16B9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9033" y="292297"/>
            <a:ext cx="2535439" cy="1056433"/>
          </a:xfrm>
          <a:prstGeom prst="rect">
            <a:avLst/>
          </a:prstGeom>
        </p:spPr>
      </p:pic>
      <p:pic>
        <p:nvPicPr>
          <p:cNvPr id="11" name="Picture 10">
            <a:extLst>
              <a:ext uri="{FF2B5EF4-FFF2-40B4-BE49-F238E27FC236}">
                <a16:creationId xmlns:a16="http://schemas.microsoft.com/office/drawing/2014/main" id="{8A677B01-4811-3304-E153-1053AB9ECA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9032" y="1436463"/>
            <a:ext cx="2535439" cy="1056433"/>
          </a:xfrm>
          <a:prstGeom prst="rect">
            <a:avLst/>
          </a:prstGeom>
        </p:spPr>
      </p:pic>
    </p:spTree>
    <p:extLst>
      <p:ext uri="{BB962C8B-B14F-4D97-AF65-F5344CB8AC3E}">
        <p14:creationId xmlns:p14="http://schemas.microsoft.com/office/powerpoint/2010/main" val="27796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6</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Marginal homogeneity</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A chi-square analysis is usually trivial for paired categorical data, in that the largest frequencies are expected to occur on the diagonal, and hence the null hypothesis of A × A independence will be rejected.</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All it confirms here is that people tend to stick with their choice, e.g., those who chose blue before the truth stick with blue after.</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more interesting question that suggests itself for these data is whether the marginal distribution of pill choices changes between T1 and T2 (green cells)? This question addresses the null hypothesis of </a:t>
            </a:r>
            <a:r>
              <a:rPr lang="en-US" sz="1600">
                <a:solidFill>
                  <a:srgbClr val="0070C0"/>
                </a:solidFill>
                <a:latin typeface="Calibri Light" panose="020F0302020204030204" pitchFamily="34" charset="0"/>
                <a:cs typeface="Calibri Light" panose="020F0302020204030204" pitchFamily="34" charset="0"/>
              </a:rPr>
              <a:t>marginal homogeneity</a:t>
            </a:r>
            <a:r>
              <a:rPr lang="en-US" sz="1600">
                <a:latin typeface="Calibri Light" panose="020F0302020204030204" pitchFamily="34" charset="0"/>
                <a:cs typeface="Calibri Light" panose="020F0302020204030204" pitchFamily="34" charset="0"/>
              </a:rPr>
              <a:t>.</a:t>
            </a:r>
            <a:endParaRPr lang="en-US" sz="1200" dirty="0">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68C185F8-A2A3-D9AD-D5CB-84920F07A5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329033" y="292297"/>
            <a:ext cx="2535439" cy="1056432"/>
          </a:xfrm>
          <a:prstGeom prst="rect">
            <a:avLst/>
          </a:prstGeom>
        </p:spPr>
      </p:pic>
      <p:graphicFrame>
        <p:nvGraphicFramePr>
          <p:cNvPr id="5" name="Table 4">
            <a:extLst>
              <a:ext uri="{FF2B5EF4-FFF2-40B4-BE49-F238E27FC236}">
                <a16:creationId xmlns:a16="http://schemas.microsoft.com/office/drawing/2014/main" id="{687F6D58-6FF4-7959-CB16-4B18DA81FF9A}"/>
              </a:ext>
            </a:extLst>
          </p:cNvPr>
          <p:cNvGraphicFramePr>
            <a:graphicFrameLocks noGrp="1"/>
          </p:cNvGraphicFramePr>
          <p:nvPr>
            <p:extLst>
              <p:ext uri="{D42A27DB-BD31-4B8C-83A1-F6EECF244321}">
                <p14:modId xmlns:p14="http://schemas.microsoft.com/office/powerpoint/2010/main" val="3059100280"/>
              </p:ext>
            </p:extLst>
          </p:nvPr>
        </p:nvGraphicFramePr>
        <p:xfrm>
          <a:off x="2813171" y="2708920"/>
          <a:ext cx="3096343" cy="1710190"/>
        </p:xfrm>
        <a:graphic>
          <a:graphicData uri="http://schemas.openxmlformats.org/drawingml/2006/table">
            <a:tbl>
              <a:tblPr firstRow="1" bandRow="1">
                <a:tableStyleId>{2D5ABB26-0587-4C30-8999-92F81FD0307C}</a:tableStyleId>
              </a:tblPr>
              <a:tblGrid>
                <a:gridCol w="939034">
                  <a:extLst>
                    <a:ext uri="{9D8B030D-6E8A-4147-A177-3AD203B41FA5}">
                      <a16:colId xmlns:a16="http://schemas.microsoft.com/office/drawing/2014/main" val="3167067750"/>
                    </a:ext>
                  </a:extLst>
                </a:gridCol>
                <a:gridCol w="719103">
                  <a:extLst>
                    <a:ext uri="{9D8B030D-6E8A-4147-A177-3AD203B41FA5}">
                      <a16:colId xmlns:a16="http://schemas.microsoft.com/office/drawing/2014/main" val="2072686544"/>
                    </a:ext>
                  </a:extLst>
                </a:gridCol>
                <a:gridCol w="719103">
                  <a:extLst>
                    <a:ext uri="{9D8B030D-6E8A-4147-A177-3AD203B41FA5}">
                      <a16:colId xmlns:a16="http://schemas.microsoft.com/office/drawing/2014/main" val="3095662987"/>
                    </a:ext>
                  </a:extLst>
                </a:gridCol>
                <a:gridCol w="719103">
                  <a:extLst>
                    <a:ext uri="{9D8B030D-6E8A-4147-A177-3AD203B41FA5}">
                      <a16:colId xmlns:a16="http://schemas.microsoft.com/office/drawing/2014/main" val="3510117461"/>
                    </a:ext>
                  </a:extLst>
                </a:gridCol>
              </a:tblGrid>
              <a:tr h="342038">
                <a:tc>
                  <a:txBody>
                    <a:bodyPr/>
                    <a:lstStyle/>
                    <a:p>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400" b="1">
                          <a:latin typeface="Calibri Light" panose="020F0302020204030204" pitchFamily="34" charset="0"/>
                          <a:cs typeface="Calibri Light" panose="020F0302020204030204" pitchFamily="34" charset="0"/>
                        </a:rPr>
                        <a:t>Pill T2</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413469"/>
                  </a:ext>
                </a:extLst>
              </a:tr>
              <a:tr h="342038">
                <a:tc>
                  <a:txBody>
                    <a:bodyPr/>
                    <a:lstStyle/>
                    <a:p>
                      <a:pPr algn="r"/>
                      <a:r>
                        <a:rPr lang="en-GB" sz="1400" b="1">
                          <a:latin typeface="Calibri Light" panose="020F0302020204030204" pitchFamily="34" charset="0"/>
                          <a:cs typeface="Calibri Light" panose="020F0302020204030204" pitchFamily="34" charset="0"/>
                        </a:rPr>
                        <a:t>Pill T1</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1">
                          <a:latin typeface="Calibri Light" panose="020F0302020204030204" pitchFamily="34" charset="0"/>
                          <a:cs typeface="Calibri Light" panose="020F0302020204030204" pitchFamily="34" charset="0"/>
                        </a:rPr>
                        <a:t>Blue</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1">
                          <a:latin typeface="Calibri Light" panose="020F0302020204030204" pitchFamily="34" charset="0"/>
                          <a:cs typeface="Calibri Light" panose="020F0302020204030204" pitchFamily="34" charset="0"/>
                        </a:rPr>
                        <a:t>Red</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7621905"/>
                  </a:ext>
                </a:extLst>
              </a:tr>
              <a:tr h="342038">
                <a:tc>
                  <a:txBody>
                    <a:bodyPr/>
                    <a:lstStyle/>
                    <a:p>
                      <a:pPr algn="r"/>
                      <a:r>
                        <a:rPr lang="en-US" sz="1400" b="0" i="1">
                          <a:latin typeface="Calibri Light" panose="020F0302020204030204" pitchFamily="34" charset="0"/>
                          <a:cs typeface="Calibri Light" panose="020F0302020204030204" pitchFamily="34" charset="0"/>
                        </a:rPr>
                        <a:t>Blue</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51</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12</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latin typeface="Calibri Light" panose="020F0302020204030204" pitchFamily="34" charset="0"/>
                          <a:cs typeface="Calibri Light" panose="020F0302020204030204" pitchFamily="34" charset="0"/>
                        </a:rPr>
                        <a:t>63</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792315208"/>
                  </a:ext>
                </a:extLst>
              </a:tr>
              <a:tr h="342038">
                <a:tc>
                  <a:txBody>
                    <a:bodyPr/>
                    <a:lstStyle/>
                    <a:p>
                      <a:pPr algn="r"/>
                      <a:r>
                        <a:rPr lang="en-US" sz="1400" b="0" i="1">
                          <a:latin typeface="Calibri Light" panose="020F0302020204030204" pitchFamily="34" charset="0"/>
                          <a:cs typeface="Calibri Light" panose="020F0302020204030204" pitchFamily="34" charset="0"/>
                        </a:rPr>
                        <a:t>Red</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48</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89</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latin typeface="Calibri Light" panose="020F0302020204030204" pitchFamily="34" charset="0"/>
                          <a:cs typeface="Calibri Light" panose="020F0302020204030204" pitchFamily="34" charset="0"/>
                        </a:rPr>
                        <a:t>137</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940049235"/>
                  </a:ext>
                </a:extLst>
              </a:tr>
              <a:tr h="342038">
                <a:tc>
                  <a:txBody>
                    <a:bodyPr/>
                    <a:lstStyle/>
                    <a:p>
                      <a:pPr algn="r"/>
                      <a:endParaRPr lang="en-CH" sz="1400" b="1"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a:latin typeface="Calibri Light" panose="020F0302020204030204" pitchFamily="34" charset="0"/>
                          <a:cs typeface="Calibri Light" panose="020F0302020204030204" pitchFamily="34" charset="0"/>
                        </a:rPr>
                        <a:t>99</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1">
                          <a:latin typeface="Calibri Light" panose="020F0302020204030204" pitchFamily="34" charset="0"/>
                          <a:cs typeface="Calibri Light" panose="020F0302020204030204" pitchFamily="34" charset="0"/>
                        </a:rPr>
                        <a:t>101</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3356188"/>
                  </a:ext>
                </a:extLst>
              </a:tr>
            </a:tbl>
          </a:graphicData>
        </a:graphic>
      </p:graphicFrame>
      <p:pic>
        <p:nvPicPr>
          <p:cNvPr id="7" name="Picture 6">
            <a:extLst>
              <a:ext uri="{FF2B5EF4-FFF2-40B4-BE49-F238E27FC236}">
                <a16:creationId xmlns:a16="http://schemas.microsoft.com/office/drawing/2014/main" id="{0C873130-5B26-B23B-C24D-CA9E05F539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57" b="16627"/>
          <a:stretch/>
        </p:blipFill>
        <p:spPr>
          <a:xfrm>
            <a:off x="6618483" y="2350746"/>
            <a:ext cx="3005909" cy="2156507"/>
          </a:xfrm>
          <a:prstGeom prst="rect">
            <a:avLst/>
          </a:prstGeom>
        </p:spPr>
      </p:pic>
    </p:spTree>
    <p:extLst>
      <p:ext uri="{BB962C8B-B14F-4D97-AF65-F5344CB8AC3E}">
        <p14:creationId xmlns:p14="http://schemas.microsoft.com/office/powerpoint/2010/main" val="63697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7</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Marginal homogeneity</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dirty="0">
                <a:latin typeface="Calibri Light" panose="020F0302020204030204" pitchFamily="34" charset="0"/>
                <a:cs typeface="Calibri Light" panose="020F0302020204030204" pitchFamily="34" charset="0"/>
              </a:rPr>
              <a:t>It may be tempting to run our chi-square analysis on the left </a:t>
            </a:r>
            <a:r>
              <a:rPr lang="en-US" sz="1600">
                <a:latin typeface="Calibri Light" panose="020F0302020204030204" pitchFamily="34" charset="0"/>
                <a:cs typeface="Calibri Light" panose="020F0302020204030204" pitchFamily="34" charset="0"/>
              </a:rPr>
              <a:t>table below </a:t>
            </a:r>
            <a:r>
              <a:rPr lang="en-US" sz="1600" dirty="0">
                <a:latin typeface="Calibri Light" panose="020F0302020204030204" pitchFamily="34" charset="0"/>
                <a:cs typeface="Calibri Light" panose="020F0302020204030204" pitchFamily="34" charset="0"/>
              </a:rPr>
              <a:t>but this is wrong! The same person is now observed in two cells of the table, which means the </a:t>
            </a:r>
            <a:r>
              <a:rPr lang="en-US" sz="1600" dirty="0">
                <a:solidFill>
                  <a:srgbClr val="FF0000"/>
                </a:solidFill>
                <a:latin typeface="Calibri Light" panose="020F0302020204030204" pitchFamily="34" charset="0"/>
                <a:cs typeface="Calibri Light" panose="020F0302020204030204" pitchFamily="34" charset="0"/>
              </a:rPr>
              <a:t>counts are no longer independent</a:t>
            </a:r>
            <a:r>
              <a:rPr lang="en-US" sz="1600" dirty="0">
                <a:latin typeface="Calibri Light" panose="020F0302020204030204" pitchFamily="34" charset="0"/>
                <a:cs typeface="Calibri Light" panose="020F0302020204030204" pitchFamily="34" charset="0"/>
              </a:rPr>
              <a:t>, as is required for a chi-square test.</a:t>
            </a:r>
          </a:p>
          <a:p>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In the original table, every person is only in one cell, thus preserving independence. We can run </a:t>
            </a:r>
            <a:r>
              <a:rPr lang="en-US" sz="1600" dirty="0" err="1">
                <a:solidFill>
                  <a:srgbClr val="0070C0"/>
                </a:solidFill>
                <a:latin typeface="Calibri Light" panose="020F0302020204030204" pitchFamily="34" charset="0"/>
                <a:cs typeface="Calibri Light" panose="020F0302020204030204" pitchFamily="34" charset="0"/>
              </a:rPr>
              <a:t>McNemar's</a:t>
            </a:r>
            <a:r>
              <a:rPr lang="en-US" sz="1600" dirty="0">
                <a:solidFill>
                  <a:srgbClr val="0070C0"/>
                </a:solidFill>
                <a:latin typeface="Calibri Light" panose="020F0302020204030204" pitchFamily="34" charset="0"/>
                <a:cs typeface="Calibri Light" panose="020F0302020204030204" pitchFamily="34" charset="0"/>
              </a:rPr>
              <a:t> test</a:t>
            </a:r>
            <a:r>
              <a:rPr lang="en-US" sz="1600" dirty="0">
                <a:latin typeface="Calibri Light" panose="020F0302020204030204" pitchFamily="34" charset="0"/>
                <a:cs typeface="Calibri Light" panose="020F0302020204030204" pitchFamily="34" charset="0"/>
              </a:rPr>
              <a:t> of marginal homogeneity on this table:</a:t>
            </a:r>
          </a:p>
          <a:p>
            <a:pPr marL="0" indent="0">
              <a:buNone/>
            </a:pPr>
            <a:endParaRPr lang="en-US" sz="1600" dirty="0">
              <a:latin typeface="Calibri Light" panose="020F0302020204030204" pitchFamily="34" charset="0"/>
              <a:cs typeface="Calibri Light" panose="020F0302020204030204" pitchFamily="34" charset="0"/>
            </a:endParaRP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mcnemar.test</a:t>
            </a:r>
            <a:r>
              <a:rPr lang="en-US" sz="1200" dirty="0">
                <a:latin typeface="Courier New" panose="02070309020205020404" pitchFamily="49" charset="0"/>
                <a:cs typeface="Courier New" panose="02070309020205020404" pitchFamily="49" charset="0"/>
              </a:rPr>
              <a:t>(pills)</a:t>
            </a:r>
            <a:endParaRPr lang="en-US" sz="1050"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68C185F8-A2A3-D9AD-D5CB-84920F07A5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329033" y="292297"/>
            <a:ext cx="2535439" cy="1056432"/>
          </a:xfrm>
          <a:prstGeom prst="rect">
            <a:avLst/>
          </a:prstGeom>
        </p:spPr>
      </p:pic>
      <p:graphicFrame>
        <p:nvGraphicFramePr>
          <p:cNvPr id="5" name="Table 4">
            <a:extLst>
              <a:ext uri="{FF2B5EF4-FFF2-40B4-BE49-F238E27FC236}">
                <a16:creationId xmlns:a16="http://schemas.microsoft.com/office/drawing/2014/main" id="{687F6D58-6FF4-7959-CB16-4B18DA81FF9A}"/>
              </a:ext>
            </a:extLst>
          </p:cNvPr>
          <p:cNvGraphicFramePr>
            <a:graphicFrameLocks noGrp="1"/>
          </p:cNvGraphicFramePr>
          <p:nvPr>
            <p:extLst>
              <p:ext uri="{D42A27DB-BD31-4B8C-83A1-F6EECF244321}">
                <p14:modId xmlns:p14="http://schemas.microsoft.com/office/powerpoint/2010/main" val="4083102245"/>
              </p:ext>
            </p:extLst>
          </p:nvPr>
        </p:nvGraphicFramePr>
        <p:xfrm>
          <a:off x="3712799" y="2708920"/>
          <a:ext cx="2825241" cy="1368152"/>
        </p:xfrm>
        <a:graphic>
          <a:graphicData uri="http://schemas.openxmlformats.org/drawingml/2006/table">
            <a:tbl>
              <a:tblPr firstRow="1" bandRow="1">
                <a:tableStyleId>{2D5ABB26-0587-4C30-8999-92F81FD0307C}</a:tableStyleId>
              </a:tblPr>
              <a:tblGrid>
                <a:gridCol w="1115999">
                  <a:extLst>
                    <a:ext uri="{9D8B030D-6E8A-4147-A177-3AD203B41FA5}">
                      <a16:colId xmlns:a16="http://schemas.microsoft.com/office/drawing/2014/main" val="3167067750"/>
                    </a:ext>
                  </a:extLst>
                </a:gridCol>
                <a:gridCol w="854621">
                  <a:extLst>
                    <a:ext uri="{9D8B030D-6E8A-4147-A177-3AD203B41FA5}">
                      <a16:colId xmlns:a16="http://schemas.microsoft.com/office/drawing/2014/main" val="2072686544"/>
                    </a:ext>
                  </a:extLst>
                </a:gridCol>
                <a:gridCol w="854621">
                  <a:extLst>
                    <a:ext uri="{9D8B030D-6E8A-4147-A177-3AD203B41FA5}">
                      <a16:colId xmlns:a16="http://schemas.microsoft.com/office/drawing/2014/main" val="3095662987"/>
                    </a:ext>
                  </a:extLst>
                </a:gridCol>
              </a:tblGrid>
              <a:tr h="342038">
                <a:tc>
                  <a:txBody>
                    <a:bodyPr/>
                    <a:lstStyle/>
                    <a:p>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400" b="1">
                          <a:latin typeface="Calibri Light" panose="020F0302020204030204" pitchFamily="34" charset="0"/>
                          <a:cs typeface="Calibri Light" panose="020F0302020204030204" pitchFamily="34" charset="0"/>
                        </a:rPr>
                        <a:t>Time</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13469"/>
                  </a:ext>
                </a:extLst>
              </a:tr>
              <a:tr h="342038">
                <a:tc>
                  <a:txBody>
                    <a:bodyPr/>
                    <a:lstStyle/>
                    <a:p>
                      <a:pPr algn="r"/>
                      <a:r>
                        <a:rPr lang="en-GB" sz="1400" b="1">
                          <a:latin typeface="Calibri Light" panose="020F0302020204030204" pitchFamily="34" charset="0"/>
                          <a:cs typeface="Calibri Light" panose="020F0302020204030204" pitchFamily="34" charset="0"/>
                        </a:rPr>
                        <a:t>Pill</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1">
                          <a:latin typeface="Calibri Light" panose="020F0302020204030204" pitchFamily="34" charset="0"/>
                          <a:cs typeface="Calibri Light" panose="020F0302020204030204" pitchFamily="34" charset="0"/>
                        </a:rPr>
                        <a:t>T1</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1">
                          <a:latin typeface="Calibri Light" panose="020F0302020204030204" pitchFamily="34" charset="0"/>
                          <a:cs typeface="Calibri Light" panose="020F0302020204030204" pitchFamily="34" charset="0"/>
                        </a:rPr>
                        <a:t>T2</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7621905"/>
                  </a:ext>
                </a:extLst>
              </a:tr>
              <a:tr h="342038">
                <a:tc>
                  <a:txBody>
                    <a:bodyPr/>
                    <a:lstStyle/>
                    <a:p>
                      <a:pPr algn="r"/>
                      <a:r>
                        <a:rPr lang="en-US" sz="1400" b="0" i="1">
                          <a:latin typeface="Calibri Light" panose="020F0302020204030204" pitchFamily="34" charset="0"/>
                          <a:cs typeface="Calibri Light" panose="020F0302020204030204" pitchFamily="34" charset="0"/>
                        </a:rPr>
                        <a:t>Blue</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63</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99</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2315208"/>
                  </a:ext>
                </a:extLst>
              </a:tr>
              <a:tr h="342038">
                <a:tc>
                  <a:txBody>
                    <a:bodyPr/>
                    <a:lstStyle/>
                    <a:p>
                      <a:pPr algn="r"/>
                      <a:r>
                        <a:rPr lang="en-US" sz="1400" b="0" i="1">
                          <a:latin typeface="Calibri Light" panose="020F0302020204030204" pitchFamily="34" charset="0"/>
                          <a:cs typeface="Calibri Light" panose="020F0302020204030204" pitchFamily="34" charset="0"/>
                        </a:rPr>
                        <a:t>Red</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137</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101</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0049235"/>
                  </a:ext>
                </a:extLst>
              </a:tr>
            </a:tbl>
          </a:graphicData>
        </a:graphic>
      </p:graphicFrame>
      <p:graphicFrame>
        <p:nvGraphicFramePr>
          <p:cNvPr id="6" name="Table 5">
            <a:extLst>
              <a:ext uri="{FF2B5EF4-FFF2-40B4-BE49-F238E27FC236}">
                <a16:creationId xmlns:a16="http://schemas.microsoft.com/office/drawing/2014/main" id="{3CF04326-A724-267E-FF1A-79EDD496DE74}"/>
              </a:ext>
            </a:extLst>
          </p:cNvPr>
          <p:cNvGraphicFramePr>
            <a:graphicFrameLocks noGrp="1"/>
          </p:cNvGraphicFramePr>
          <p:nvPr>
            <p:extLst>
              <p:ext uri="{D42A27DB-BD31-4B8C-83A1-F6EECF244321}">
                <p14:modId xmlns:p14="http://schemas.microsoft.com/office/powerpoint/2010/main" val="1146090516"/>
              </p:ext>
            </p:extLst>
          </p:nvPr>
        </p:nvGraphicFramePr>
        <p:xfrm>
          <a:off x="7104112" y="2708920"/>
          <a:ext cx="2825242" cy="1368152"/>
        </p:xfrm>
        <a:graphic>
          <a:graphicData uri="http://schemas.openxmlformats.org/drawingml/2006/table">
            <a:tbl>
              <a:tblPr firstRow="1" bandRow="1">
                <a:tableStyleId>{2D5ABB26-0587-4C30-8999-92F81FD0307C}</a:tableStyleId>
              </a:tblPr>
              <a:tblGrid>
                <a:gridCol w="1116000">
                  <a:extLst>
                    <a:ext uri="{9D8B030D-6E8A-4147-A177-3AD203B41FA5}">
                      <a16:colId xmlns:a16="http://schemas.microsoft.com/office/drawing/2014/main" val="3167067750"/>
                    </a:ext>
                  </a:extLst>
                </a:gridCol>
                <a:gridCol w="854621">
                  <a:extLst>
                    <a:ext uri="{9D8B030D-6E8A-4147-A177-3AD203B41FA5}">
                      <a16:colId xmlns:a16="http://schemas.microsoft.com/office/drawing/2014/main" val="2072686544"/>
                    </a:ext>
                  </a:extLst>
                </a:gridCol>
                <a:gridCol w="854621">
                  <a:extLst>
                    <a:ext uri="{9D8B030D-6E8A-4147-A177-3AD203B41FA5}">
                      <a16:colId xmlns:a16="http://schemas.microsoft.com/office/drawing/2014/main" val="3095662987"/>
                    </a:ext>
                  </a:extLst>
                </a:gridCol>
              </a:tblGrid>
              <a:tr h="342038">
                <a:tc>
                  <a:txBody>
                    <a:bodyPr/>
                    <a:lstStyle/>
                    <a:p>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400" b="1">
                          <a:latin typeface="Calibri Light" panose="020F0302020204030204" pitchFamily="34" charset="0"/>
                          <a:cs typeface="Calibri Light" panose="020F0302020204030204" pitchFamily="34" charset="0"/>
                        </a:rPr>
                        <a:t>Pill T2</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13469"/>
                  </a:ext>
                </a:extLst>
              </a:tr>
              <a:tr h="342038">
                <a:tc>
                  <a:txBody>
                    <a:bodyPr/>
                    <a:lstStyle/>
                    <a:p>
                      <a:pPr algn="r"/>
                      <a:r>
                        <a:rPr lang="en-GB" sz="1400" b="1">
                          <a:latin typeface="Calibri Light" panose="020F0302020204030204" pitchFamily="34" charset="0"/>
                          <a:cs typeface="Calibri Light" panose="020F0302020204030204" pitchFamily="34" charset="0"/>
                        </a:rPr>
                        <a:t>Pill T1</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1">
                          <a:latin typeface="Calibri Light" panose="020F0302020204030204" pitchFamily="34" charset="0"/>
                          <a:cs typeface="Calibri Light" panose="020F0302020204030204" pitchFamily="34" charset="0"/>
                        </a:rPr>
                        <a:t>Blue</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1">
                          <a:latin typeface="Calibri Light" panose="020F0302020204030204" pitchFamily="34" charset="0"/>
                          <a:cs typeface="Calibri Light" panose="020F0302020204030204" pitchFamily="34" charset="0"/>
                        </a:rPr>
                        <a:t>Red</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7621905"/>
                  </a:ext>
                </a:extLst>
              </a:tr>
              <a:tr h="342038">
                <a:tc>
                  <a:txBody>
                    <a:bodyPr/>
                    <a:lstStyle/>
                    <a:p>
                      <a:pPr algn="r"/>
                      <a:r>
                        <a:rPr lang="en-US" sz="1400" b="0" i="1">
                          <a:latin typeface="Calibri Light" panose="020F0302020204030204" pitchFamily="34" charset="0"/>
                          <a:cs typeface="Calibri Light" panose="020F0302020204030204" pitchFamily="34" charset="0"/>
                        </a:rPr>
                        <a:t>Blue</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51</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12</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2315208"/>
                  </a:ext>
                </a:extLst>
              </a:tr>
              <a:tr h="342038">
                <a:tc>
                  <a:txBody>
                    <a:bodyPr/>
                    <a:lstStyle/>
                    <a:p>
                      <a:pPr algn="r"/>
                      <a:r>
                        <a:rPr lang="en-US" sz="1400" b="0" i="1">
                          <a:latin typeface="Calibri Light" panose="020F0302020204030204" pitchFamily="34" charset="0"/>
                          <a:cs typeface="Calibri Light" panose="020F0302020204030204" pitchFamily="34" charset="0"/>
                        </a:rPr>
                        <a:t>Red</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48</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89</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0049235"/>
                  </a:ext>
                </a:extLst>
              </a:tr>
            </a:tbl>
          </a:graphicData>
        </a:graphic>
      </p:graphicFrame>
      <p:pic>
        <p:nvPicPr>
          <p:cNvPr id="9" name="Picture 8">
            <a:extLst>
              <a:ext uri="{FF2B5EF4-FFF2-40B4-BE49-F238E27FC236}">
                <a16:creationId xmlns:a16="http://schemas.microsoft.com/office/drawing/2014/main" id="{D231F057-2A87-ED73-404F-98C1B9501F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26" t="20469" r="63535" b="17188"/>
          <a:stretch/>
        </p:blipFill>
        <p:spPr>
          <a:xfrm>
            <a:off x="7536160" y="2747064"/>
            <a:ext cx="305800" cy="276676"/>
          </a:xfrm>
          <a:prstGeom prst="rect">
            <a:avLst/>
          </a:prstGeom>
        </p:spPr>
      </p:pic>
      <p:pic>
        <p:nvPicPr>
          <p:cNvPr id="10" name="Picture 9">
            <a:extLst>
              <a:ext uri="{FF2B5EF4-FFF2-40B4-BE49-F238E27FC236}">
                <a16:creationId xmlns:a16="http://schemas.microsoft.com/office/drawing/2014/main" id="{FD803846-3D86-C652-8E21-81432465A9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669" t="20469" r="37722" b="17188"/>
          <a:stretch/>
        </p:blipFill>
        <p:spPr>
          <a:xfrm>
            <a:off x="4151784" y="2747064"/>
            <a:ext cx="291238" cy="276676"/>
          </a:xfrm>
          <a:prstGeom prst="rect">
            <a:avLst/>
          </a:prstGeom>
        </p:spPr>
      </p:pic>
      <p:sp>
        <p:nvSpPr>
          <p:cNvPr id="14" name="TextBox 13">
            <a:extLst>
              <a:ext uri="{FF2B5EF4-FFF2-40B4-BE49-F238E27FC236}">
                <a16:creationId xmlns:a16="http://schemas.microsoft.com/office/drawing/2014/main" id="{28F4AC28-F3C3-AF69-7552-B210B58A0DCF}"/>
              </a:ext>
            </a:extLst>
          </p:cNvPr>
          <p:cNvSpPr txBox="1"/>
          <p:nvPr/>
        </p:nvSpPr>
        <p:spPr>
          <a:xfrm>
            <a:off x="4443022" y="5301208"/>
            <a:ext cx="5254025" cy="1015663"/>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GB"/>
              <a:t>McNemar's Chi-squared test with </a:t>
            </a:r>
            <a:r>
              <a:rPr lang="en-GB" b="1">
                <a:solidFill>
                  <a:srgbClr val="FF0000"/>
                </a:solidFill>
              </a:rPr>
              <a:t>continuity correction</a:t>
            </a:r>
          </a:p>
          <a:p>
            <a:endParaRPr lang="en-GB"/>
          </a:p>
          <a:p>
            <a:r>
              <a:rPr lang="en-GB"/>
              <a:t>data:  pills</a:t>
            </a:r>
          </a:p>
          <a:p>
            <a:r>
              <a:rPr lang="en-GB"/>
              <a:t>McNemar's chi-squared = 20.417, df = 1,</a:t>
            </a:r>
          </a:p>
          <a:p>
            <a:r>
              <a:rPr lang="en-GB"/>
              <a:t>p-value = </a:t>
            </a:r>
            <a:r>
              <a:rPr lang="en-GB" b="1">
                <a:solidFill>
                  <a:srgbClr val="FF0000"/>
                </a:solidFill>
              </a:rPr>
              <a:t>6.228e-06</a:t>
            </a:r>
          </a:p>
        </p:txBody>
      </p:sp>
    </p:spTree>
    <p:extLst>
      <p:ext uri="{BB962C8B-B14F-4D97-AF65-F5344CB8AC3E}">
        <p14:creationId xmlns:p14="http://schemas.microsoft.com/office/powerpoint/2010/main" val="112635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8</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Marginal homogeneity</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The test is highly significant so we reject marginal homogeneity. In other words, there was a significant change in pill choice distribution between T1 and T2. Follow-up tests can be done with regular proportion tests, e.g., on the margin tables:</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So strong preference for red pills before Morpheus tells the truth, and equal preference for red and blue after the truth. This result does not quite capture the effect of the intervention, however. From the table it is clear that people primarily switched from red to blue, rather than vice-versa. It is this </a:t>
            </a:r>
            <a:r>
              <a:rPr lang="en-US" sz="1600">
                <a:solidFill>
                  <a:srgbClr val="0070C0"/>
                </a:solidFill>
                <a:latin typeface="Calibri Light" panose="020F0302020204030204" pitchFamily="34" charset="0"/>
                <a:cs typeface="Calibri Light" panose="020F0302020204030204" pitchFamily="34" charset="0"/>
              </a:rPr>
              <a:t>asymmetry </a:t>
            </a:r>
            <a:r>
              <a:rPr lang="en-US" sz="1600">
                <a:latin typeface="Calibri Light" panose="020F0302020204030204" pitchFamily="34" charset="0"/>
                <a:cs typeface="Calibri Light" panose="020F0302020204030204" pitchFamily="34" charset="0"/>
              </a:rPr>
              <a:t>that rejected marginal homogeneity. We should explicitly compare the </a:t>
            </a:r>
            <a:r>
              <a:rPr lang="en-US" sz="1600">
                <a:solidFill>
                  <a:srgbClr val="0070C0"/>
                </a:solidFill>
                <a:latin typeface="Calibri Light" panose="020F0302020204030204" pitchFamily="34" charset="0"/>
                <a:cs typeface="Calibri Light" panose="020F0302020204030204" pitchFamily="34" charset="0"/>
              </a:rPr>
              <a:t>two off-diagonal cells</a:t>
            </a:r>
            <a:r>
              <a:rPr lang="en-US" sz="1600">
                <a:latin typeface="Calibri Light" panose="020F0302020204030204" pitchFamily="34" charset="0"/>
                <a:cs typeface="Calibri Light" panose="020F0302020204030204" pitchFamily="34" charset="0"/>
              </a:rPr>
              <a:t> of our table:</a:t>
            </a:r>
          </a:p>
          <a:p>
            <a:endParaRPr lang="en-US" sz="1600">
              <a:latin typeface="Calibri Light" panose="020F0302020204030204" pitchFamily="34" charset="0"/>
              <a:cs typeface="Calibri Light" panose="020F0302020204030204" pitchFamily="34" charset="0"/>
            </a:endParaRPr>
          </a:p>
          <a:p>
            <a:pPr marL="0" indent="0">
              <a:buNone/>
            </a:pPr>
            <a:r>
              <a:rPr lang="en-US" sz="1200">
                <a:latin typeface="Courier New" panose="02070309020205020404" pitchFamily="49" charset="0"/>
                <a:cs typeface="Courier New" panose="02070309020205020404" pitchFamily="49" charset="0"/>
              </a:rPr>
              <a:t>	prop.test(48,48+12)</a:t>
            </a:r>
          </a:p>
          <a:p>
            <a:pPr marL="0" indent="0">
              <a:buNone/>
            </a:pPr>
            <a:endParaRPr lang="en-US" sz="1200">
              <a:latin typeface="Courier New" panose="02070309020205020404" pitchFamily="49" charset="0"/>
              <a:cs typeface="Courier New" panose="02070309020205020404" pitchFamily="49"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It turns out that this is </a:t>
            </a:r>
            <a:r>
              <a:rPr lang="en-US" sz="1600">
                <a:solidFill>
                  <a:srgbClr val="0070C0"/>
                </a:solidFill>
                <a:latin typeface="Calibri Light" panose="020F0302020204030204" pitchFamily="34" charset="0"/>
                <a:cs typeface="Calibri Light" panose="020F0302020204030204" pitchFamily="34" charset="0"/>
              </a:rPr>
              <a:t>identical to McNemar's test! </a:t>
            </a:r>
            <a:r>
              <a:rPr lang="en-US" sz="1600">
                <a:latin typeface="Calibri Light" panose="020F0302020204030204" pitchFamily="34" charset="0"/>
                <a:cs typeface="Calibri Light" panose="020F0302020204030204" pitchFamily="34" charset="0"/>
              </a:rPr>
              <a:t>This also illustrates that, in a 2×2 table, symmetry implies marginal homogeneity, and vice-versa.</a:t>
            </a:r>
            <a:endParaRPr lang="en-US" sz="1200"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05B7E8AF-9B2D-0213-0BCD-5F0619BE0525}"/>
              </a:ext>
            </a:extLst>
          </p:cNvPr>
          <p:cNvSpPr txBox="1"/>
          <p:nvPr/>
        </p:nvSpPr>
        <p:spPr>
          <a:xfrm>
            <a:off x="2279576" y="2609145"/>
            <a:ext cx="7848872" cy="461665"/>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GB"/>
              <a:t>margin.table(pills,1)	prop.test(63,200) 	X2 = 26.645, df=1, p=2.445e-07</a:t>
            </a:r>
          </a:p>
          <a:p>
            <a:r>
              <a:rPr lang="en-GB"/>
              <a:t>margin.table(pills,2) 	prop.test(99,200) 	X2 =  0.005, df=1, p=0.9436</a:t>
            </a:r>
          </a:p>
        </p:txBody>
      </p:sp>
      <p:sp>
        <p:nvSpPr>
          <p:cNvPr id="15" name="TextBox 14">
            <a:extLst>
              <a:ext uri="{FF2B5EF4-FFF2-40B4-BE49-F238E27FC236}">
                <a16:creationId xmlns:a16="http://schemas.microsoft.com/office/drawing/2014/main" id="{678837FA-A215-CAFB-8BC2-8B9727C1883C}"/>
              </a:ext>
            </a:extLst>
          </p:cNvPr>
          <p:cNvSpPr txBox="1"/>
          <p:nvPr/>
        </p:nvSpPr>
        <p:spPr>
          <a:xfrm>
            <a:off x="4439816" y="4797152"/>
            <a:ext cx="5688632" cy="830997"/>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GB"/>
              <a:t>1-sample proportions test with continuity correction</a:t>
            </a:r>
          </a:p>
          <a:p>
            <a:endParaRPr lang="en-GB"/>
          </a:p>
          <a:p>
            <a:r>
              <a:rPr lang="en-GB"/>
              <a:t>data:  48 out of 60, null probability 0.5</a:t>
            </a:r>
          </a:p>
          <a:p>
            <a:r>
              <a:rPr lang="en-GB"/>
              <a:t>X-squared = 20.417, df = 1, p-value = </a:t>
            </a:r>
            <a:r>
              <a:rPr lang="en-GB" b="1">
                <a:solidFill>
                  <a:srgbClr val="FF0000"/>
                </a:solidFill>
              </a:rPr>
              <a:t>6.228e-06</a:t>
            </a:r>
          </a:p>
        </p:txBody>
      </p:sp>
      <p:pic>
        <p:nvPicPr>
          <p:cNvPr id="5" name="Picture 4">
            <a:extLst>
              <a:ext uri="{FF2B5EF4-FFF2-40B4-BE49-F238E27FC236}">
                <a16:creationId xmlns:a16="http://schemas.microsoft.com/office/drawing/2014/main" id="{A5F68D41-8F67-DC10-F41E-49B48F02B1A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470" t="13279" r="4746"/>
          <a:stretch/>
        </p:blipFill>
        <p:spPr>
          <a:xfrm>
            <a:off x="9329033" y="296556"/>
            <a:ext cx="2535439" cy="1047914"/>
          </a:xfrm>
          <a:prstGeom prst="rect">
            <a:avLst/>
          </a:prstGeom>
        </p:spPr>
      </p:pic>
    </p:spTree>
    <p:extLst>
      <p:ext uri="{BB962C8B-B14F-4D97-AF65-F5344CB8AC3E}">
        <p14:creationId xmlns:p14="http://schemas.microsoft.com/office/powerpoint/2010/main" val="39965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9</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i="1">
                <a:solidFill>
                  <a:schemeClr val="tx2">
                    <a:lumMod val="75000"/>
                  </a:schemeClr>
                </a:solidFill>
                <a:latin typeface="Tw Cen MT" panose="020B0602020104020603" pitchFamily="34" charset="0"/>
              </a:rPr>
              <a:t>K</a:t>
            </a:r>
            <a:r>
              <a:rPr lang="fr-CH" sz="3200">
                <a:solidFill>
                  <a:schemeClr val="tx2">
                    <a:lumMod val="75000"/>
                  </a:schemeClr>
                </a:solidFill>
                <a:latin typeface="Tw Cen MT" panose="020B0602020104020603" pitchFamily="34" charset="0"/>
              </a:rPr>
              <a:t> × 2 × 2 analysis</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6912768" cy="4925144"/>
          </a:xfrm>
        </p:spPr>
        <p:txBody>
          <a:bodyPr>
            <a:normAutofit lnSpcReduction="10000"/>
          </a:bodyPr>
          <a:lstStyle/>
          <a:p>
            <a:r>
              <a:rPr lang="en-US" sz="1600">
                <a:latin typeface="Calibri Light" panose="020F0302020204030204" pitchFamily="34" charset="0"/>
                <a:cs typeface="Calibri Light" panose="020F0302020204030204" pitchFamily="34" charset="0"/>
              </a:rPr>
              <a:t>Morpheus extends his experiment to find out why people switch pills. He </a:t>
            </a:r>
            <a:r>
              <a:rPr lang="en-US" sz="1600">
                <a:solidFill>
                  <a:srgbClr val="0070C0"/>
                </a:solidFill>
                <a:latin typeface="Calibri Light" panose="020F0302020204030204" pitchFamily="34" charset="0"/>
                <a:cs typeface="Calibri Light" panose="020F0302020204030204" pitchFamily="34" charset="0"/>
              </a:rPr>
              <a:t>stratifies the sample by age </a:t>
            </a:r>
            <a:r>
              <a:rPr lang="en-US" sz="1600">
                <a:latin typeface="Calibri Light" panose="020F0302020204030204" pitchFamily="34" charset="0"/>
                <a:cs typeface="Calibri Light" panose="020F0302020204030204" pitchFamily="34" charset="0"/>
              </a:rPr>
              <a:t>(young, old), to obtain a 2×2×2 table. Inspecting the frequencies, it seems that the information intervention mainly prompted older people to switch choice.</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With our knowledge that McNemar's test is simply a proportion test on the diagonal frequencies, we can extend the analysis easily to include </a:t>
            </a:r>
            <a:r>
              <a:rPr lang="en-US" sz="1600" i="1">
                <a:latin typeface="Calibri Light" panose="020F0302020204030204" pitchFamily="34" charset="0"/>
                <a:cs typeface="Calibri Light" panose="020F0302020204030204" pitchFamily="34" charset="0"/>
              </a:rPr>
              <a:t>K</a:t>
            </a:r>
            <a:r>
              <a:rPr lang="en-US" sz="1600">
                <a:latin typeface="Calibri Light" panose="020F0302020204030204" pitchFamily="34" charset="0"/>
                <a:cs typeface="Calibri Light" panose="020F0302020204030204" pitchFamily="34" charset="0"/>
              </a:rPr>
              <a:t> independent groups.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We rearrange our table to include only the diagonal frequencies, and then run a chi-square test on that table. A significant result implies that groups differed in marginal time homogeneity. Follow-up proportion tests can confirm the direction of the pattern.</a:t>
            </a:r>
          </a:p>
          <a:p>
            <a:endParaRPr lang="en-US" sz="1600">
              <a:latin typeface="Calibri Light" panose="020F0302020204030204" pitchFamily="34" charset="0"/>
              <a:cs typeface="Calibri Light" panose="020F0302020204030204" pitchFamily="34" charset="0"/>
            </a:endParaRPr>
          </a:p>
          <a:p>
            <a:pPr marL="0" indent="0">
              <a:buNone/>
            </a:pPr>
            <a:r>
              <a:rPr lang="en-US" sz="1200">
                <a:latin typeface="Courier New" panose="02070309020205020404" pitchFamily="49" charset="0"/>
                <a:cs typeface="Courier New" panose="02070309020205020404" pitchFamily="49" charset="0"/>
              </a:rPr>
              <a:t>	age &lt;- array(c(9,3,14,34),dim=c(2,2), 					dimnames=list(Age=c("Young","Old"),</a:t>
            </a:r>
          </a:p>
          <a:p>
            <a:pPr marL="0" indent="0">
              <a:buNone/>
            </a:pPr>
            <a:r>
              <a:rPr lang="en-US" sz="1200">
                <a:latin typeface="Courier New" panose="02070309020205020404" pitchFamily="49" charset="0"/>
                <a:cs typeface="Courier New" panose="02070309020205020404" pitchFamily="49" charset="0"/>
              </a:rPr>
              <a:t>		T1_T2=c("Blue-Red","Red-Blue")))</a:t>
            </a:r>
          </a:p>
          <a:p>
            <a:pPr marL="0" indent="0">
              <a:buNone/>
            </a:pPr>
            <a:r>
              <a:rPr lang="en-US" sz="1200">
                <a:latin typeface="Courier New" panose="02070309020205020404" pitchFamily="49" charset="0"/>
                <a:cs typeface="Courier New" panose="02070309020205020404" pitchFamily="49" charset="0"/>
              </a:rPr>
              <a:t>	chisq.test(age)</a:t>
            </a:r>
          </a:p>
          <a:p>
            <a:pPr marL="0" indent="0">
              <a:buNone/>
            </a:pPr>
            <a:r>
              <a:rPr lang="en-US" sz="1200">
                <a:latin typeface="Courier New" panose="02070309020205020404" pitchFamily="49" charset="0"/>
                <a:cs typeface="Courier New" panose="02070309020205020404" pitchFamily="49" charset="0"/>
              </a:rPr>
              <a:t>	prop.test(9,9+14)</a:t>
            </a:r>
          </a:p>
          <a:p>
            <a:pPr marL="0" indent="0">
              <a:buNone/>
            </a:pPr>
            <a:r>
              <a:rPr lang="en-US" sz="1200">
                <a:latin typeface="Courier New" panose="02070309020205020404" pitchFamily="49" charset="0"/>
                <a:cs typeface="Courier New" panose="02070309020205020404" pitchFamily="49" charset="0"/>
              </a:rPr>
              <a:t>	prop.test(3,3+34)</a:t>
            </a:r>
            <a:endParaRPr lang="en-US" sz="1200" dirty="0">
              <a:latin typeface="Courier New" panose="02070309020205020404" pitchFamily="49" charset="0"/>
              <a:cs typeface="Courier New" panose="02070309020205020404" pitchFamily="49" charset="0"/>
            </a:endParaRPr>
          </a:p>
        </p:txBody>
      </p:sp>
      <p:graphicFrame>
        <p:nvGraphicFramePr>
          <p:cNvPr id="3" name="Table 2">
            <a:extLst>
              <a:ext uri="{FF2B5EF4-FFF2-40B4-BE49-F238E27FC236}">
                <a16:creationId xmlns:a16="http://schemas.microsoft.com/office/drawing/2014/main" id="{19697085-2A38-DD20-2D29-A335DE9E037F}"/>
              </a:ext>
            </a:extLst>
          </p:cNvPr>
          <p:cNvGraphicFramePr>
            <a:graphicFrameLocks noGrp="1"/>
          </p:cNvGraphicFramePr>
          <p:nvPr>
            <p:extLst>
              <p:ext uri="{D42A27DB-BD31-4B8C-83A1-F6EECF244321}">
                <p14:modId xmlns:p14="http://schemas.microsoft.com/office/powerpoint/2010/main" val="3676364348"/>
              </p:ext>
            </p:extLst>
          </p:nvPr>
        </p:nvGraphicFramePr>
        <p:xfrm>
          <a:off x="8383326" y="1700808"/>
          <a:ext cx="2825242" cy="1920048"/>
        </p:xfrm>
        <a:graphic>
          <a:graphicData uri="http://schemas.openxmlformats.org/drawingml/2006/table">
            <a:tbl>
              <a:tblPr firstRow="1" bandRow="1">
                <a:tableStyleId>{2D5ABB26-0587-4C30-8999-92F81FD0307C}</a:tableStyleId>
              </a:tblPr>
              <a:tblGrid>
                <a:gridCol w="799994">
                  <a:extLst>
                    <a:ext uri="{9D8B030D-6E8A-4147-A177-3AD203B41FA5}">
                      <a16:colId xmlns:a16="http://schemas.microsoft.com/office/drawing/2014/main" val="1665787662"/>
                    </a:ext>
                  </a:extLst>
                </a:gridCol>
                <a:gridCol w="799994">
                  <a:extLst>
                    <a:ext uri="{9D8B030D-6E8A-4147-A177-3AD203B41FA5}">
                      <a16:colId xmlns:a16="http://schemas.microsoft.com/office/drawing/2014/main" val="3167067750"/>
                    </a:ext>
                  </a:extLst>
                </a:gridCol>
                <a:gridCol w="612627">
                  <a:extLst>
                    <a:ext uri="{9D8B030D-6E8A-4147-A177-3AD203B41FA5}">
                      <a16:colId xmlns:a16="http://schemas.microsoft.com/office/drawing/2014/main" val="2072686544"/>
                    </a:ext>
                  </a:extLst>
                </a:gridCol>
                <a:gridCol w="612627">
                  <a:extLst>
                    <a:ext uri="{9D8B030D-6E8A-4147-A177-3AD203B41FA5}">
                      <a16:colId xmlns:a16="http://schemas.microsoft.com/office/drawing/2014/main" val="3095662987"/>
                    </a:ext>
                  </a:extLst>
                </a:gridCol>
              </a:tblGrid>
              <a:tr h="320008">
                <a:tc>
                  <a:txBody>
                    <a:bodyPr/>
                    <a:lstStyle/>
                    <a:p>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400" b="1">
                          <a:latin typeface="Calibri Light" panose="020F0302020204030204" pitchFamily="34" charset="0"/>
                          <a:cs typeface="Calibri Light" panose="020F0302020204030204" pitchFamily="34" charset="0"/>
                        </a:rPr>
                        <a:t>Pill T2</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13469"/>
                  </a:ext>
                </a:extLst>
              </a:tr>
              <a:tr h="320008">
                <a:tc>
                  <a:txBody>
                    <a:bodyPr/>
                    <a:lstStyle/>
                    <a:p>
                      <a:pPr algn="r"/>
                      <a:r>
                        <a:rPr lang="en-US" sz="1400" b="1">
                          <a:latin typeface="Calibri Light" panose="020F0302020204030204" pitchFamily="34" charset="0"/>
                          <a:cs typeface="Calibri Light" panose="020F0302020204030204" pitchFamily="34" charset="0"/>
                        </a:rPr>
                        <a:t>Age</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GB" sz="1400" b="1">
                          <a:latin typeface="Calibri Light" panose="020F0302020204030204" pitchFamily="34" charset="0"/>
                          <a:cs typeface="Calibri Light" panose="020F0302020204030204" pitchFamily="34" charset="0"/>
                        </a:rPr>
                        <a:t>Pill T1</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1">
                          <a:latin typeface="Calibri Light" panose="020F0302020204030204" pitchFamily="34" charset="0"/>
                          <a:cs typeface="Calibri Light" panose="020F0302020204030204" pitchFamily="34" charset="0"/>
                        </a:rPr>
                        <a:t>Blue</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1">
                          <a:latin typeface="Calibri Light" panose="020F0302020204030204" pitchFamily="34" charset="0"/>
                          <a:cs typeface="Calibri Light" panose="020F0302020204030204" pitchFamily="34" charset="0"/>
                        </a:rPr>
                        <a:t>Red</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7621905"/>
                  </a:ext>
                </a:extLst>
              </a:tr>
              <a:tr h="320008">
                <a:tc>
                  <a:txBody>
                    <a:bodyPr/>
                    <a:lstStyle/>
                    <a:p>
                      <a:pPr algn="r"/>
                      <a:r>
                        <a:rPr lang="en-US" sz="1400" b="0" i="1">
                          <a:latin typeface="Calibri Light" panose="020F0302020204030204" pitchFamily="34" charset="0"/>
                          <a:cs typeface="Calibri Light" panose="020F0302020204030204" pitchFamily="34" charset="0"/>
                        </a:rPr>
                        <a:t>Young</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1400" b="0" i="1">
                          <a:latin typeface="Calibri Light" panose="020F0302020204030204" pitchFamily="34" charset="0"/>
                          <a:cs typeface="Calibri Light" panose="020F0302020204030204" pitchFamily="34" charset="0"/>
                        </a:rPr>
                        <a:t>Blue</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20</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9</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92315208"/>
                  </a:ext>
                </a:extLst>
              </a:tr>
              <a:tr h="320008">
                <a:tc>
                  <a:txBody>
                    <a:bodyPr/>
                    <a:lstStyle/>
                    <a:p>
                      <a:pPr algn="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1400" b="0" i="1">
                          <a:latin typeface="Calibri Light" panose="020F0302020204030204" pitchFamily="34" charset="0"/>
                          <a:cs typeface="Calibri Light" panose="020F0302020204030204" pitchFamily="34" charset="0"/>
                        </a:rPr>
                        <a:t>Red</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14</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a:latin typeface="Calibri Light" panose="020F0302020204030204" pitchFamily="34" charset="0"/>
                          <a:cs typeface="Calibri Light" panose="020F0302020204030204" pitchFamily="34" charset="0"/>
                        </a:rPr>
                        <a:t>57</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0049235"/>
                  </a:ext>
                </a:extLst>
              </a:tr>
              <a:tr h="320008">
                <a:tc>
                  <a:txBody>
                    <a:bodyPr/>
                    <a:lstStyle/>
                    <a:p>
                      <a:pPr algn="r"/>
                      <a:r>
                        <a:rPr lang="en-US" sz="1400" b="0" i="1">
                          <a:latin typeface="Calibri Light" panose="020F0302020204030204" pitchFamily="34" charset="0"/>
                          <a:cs typeface="Calibri Light" panose="020F0302020204030204" pitchFamily="34" charset="0"/>
                        </a:rPr>
                        <a:t>Old</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1400" b="0" i="1">
                          <a:latin typeface="Calibri Light" panose="020F0302020204030204" pitchFamily="34" charset="0"/>
                          <a:cs typeface="Calibri Light" panose="020F0302020204030204" pitchFamily="34" charset="0"/>
                        </a:rPr>
                        <a:t>Blue</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31</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3</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869901483"/>
                  </a:ext>
                </a:extLst>
              </a:tr>
              <a:tr h="320008">
                <a:tc>
                  <a:txBody>
                    <a:bodyPr/>
                    <a:lstStyle/>
                    <a:p>
                      <a:pPr algn="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1400" b="0" i="1">
                          <a:latin typeface="Calibri Light" panose="020F0302020204030204" pitchFamily="34" charset="0"/>
                          <a:cs typeface="Calibri Light" panose="020F0302020204030204" pitchFamily="34" charset="0"/>
                        </a:rPr>
                        <a:t>Red</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34</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a:latin typeface="Calibri Light" panose="020F0302020204030204" pitchFamily="34" charset="0"/>
                          <a:cs typeface="Calibri Light" panose="020F0302020204030204" pitchFamily="34" charset="0"/>
                        </a:rPr>
                        <a:t>32</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3907990"/>
                  </a:ext>
                </a:extLst>
              </a:tr>
            </a:tbl>
          </a:graphicData>
        </a:graphic>
      </p:graphicFrame>
      <p:graphicFrame>
        <p:nvGraphicFramePr>
          <p:cNvPr id="6" name="Table 5">
            <a:extLst>
              <a:ext uri="{FF2B5EF4-FFF2-40B4-BE49-F238E27FC236}">
                <a16:creationId xmlns:a16="http://schemas.microsoft.com/office/drawing/2014/main" id="{73FB6E83-7410-3DD5-3A9F-CD972973CEC3}"/>
              </a:ext>
            </a:extLst>
          </p:cNvPr>
          <p:cNvGraphicFramePr>
            <a:graphicFrameLocks noGrp="1"/>
          </p:cNvGraphicFramePr>
          <p:nvPr>
            <p:extLst>
              <p:ext uri="{D42A27DB-BD31-4B8C-83A1-F6EECF244321}">
                <p14:modId xmlns:p14="http://schemas.microsoft.com/office/powerpoint/2010/main" val="704242710"/>
              </p:ext>
            </p:extLst>
          </p:nvPr>
        </p:nvGraphicFramePr>
        <p:xfrm>
          <a:off x="8383326" y="4304527"/>
          <a:ext cx="2825242" cy="1368152"/>
        </p:xfrm>
        <a:graphic>
          <a:graphicData uri="http://schemas.openxmlformats.org/drawingml/2006/table">
            <a:tbl>
              <a:tblPr firstRow="1" bandRow="1">
                <a:tableStyleId>{2D5ABB26-0587-4C30-8999-92F81FD0307C}</a:tableStyleId>
              </a:tblPr>
              <a:tblGrid>
                <a:gridCol w="1116000">
                  <a:extLst>
                    <a:ext uri="{9D8B030D-6E8A-4147-A177-3AD203B41FA5}">
                      <a16:colId xmlns:a16="http://schemas.microsoft.com/office/drawing/2014/main" val="3167067750"/>
                    </a:ext>
                  </a:extLst>
                </a:gridCol>
                <a:gridCol w="854621">
                  <a:extLst>
                    <a:ext uri="{9D8B030D-6E8A-4147-A177-3AD203B41FA5}">
                      <a16:colId xmlns:a16="http://schemas.microsoft.com/office/drawing/2014/main" val="2072686544"/>
                    </a:ext>
                  </a:extLst>
                </a:gridCol>
                <a:gridCol w="854621">
                  <a:extLst>
                    <a:ext uri="{9D8B030D-6E8A-4147-A177-3AD203B41FA5}">
                      <a16:colId xmlns:a16="http://schemas.microsoft.com/office/drawing/2014/main" val="3095662987"/>
                    </a:ext>
                  </a:extLst>
                </a:gridCol>
              </a:tblGrid>
              <a:tr h="342038">
                <a:tc>
                  <a:txBody>
                    <a:bodyPr/>
                    <a:lstStyle/>
                    <a:p>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400" b="1">
                          <a:latin typeface="Calibri Light" panose="020F0302020204030204" pitchFamily="34" charset="0"/>
                          <a:cs typeface="Calibri Light" panose="020F0302020204030204" pitchFamily="34" charset="0"/>
                        </a:rPr>
                        <a:t>T1-T2</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13469"/>
                  </a:ext>
                </a:extLst>
              </a:tr>
              <a:tr h="342038">
                <a:tc>
                  <a:txBody>
                    <a:bodyPr/>
                    <a:lstStyle/>
                    <a:p>
                      <a:pPr algn="r"/>
                      <a:r>
                        <a:rPr lang="en-GB" sz="1400" b="1">
                          <a:latin typeface="Calibri Light" panose="020F0302020204030204" pitchFamily="34" charset="0"/>
                          <a:cs typeface="Calibri Light" panose="020F0302020204030204" pitchFamily="34" charset="0"/>
                        </a:rPr>
                        <a:t>Age</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1">
                          <a:latin typeface="Calibri Light" panose="020F0302020204030204" pitchFamily="34" charset="0"/>
                          <a:cs typeface="Calibri Light" panose="020F0302020204030204" pitchFamily="34" charset="0"/>
                        </a:rPr>
                        <a:t>Blue-Red</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1">
                          <a:latin typeface="Calibri Light" panose="020F0302020204030204" pitchFamily="34" charset="0"/>
                          <a:cs typeface="Calibri Light" panose="020F0302020204030204" pitchFamily="34" charset="0"/>
                        </a:rPr>
                        <a:t>Red-Blue</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7621905"/>
                  </a:ext>
                </a:extLst>
              </a:tr>
              <a:tr h="342038">
                <a:tc>
                  <a:txBody>
                    <a:bodyPr/>
                    <a:lstStyle/>
                    <a:p>
                      <a:pPr algn="r"/>
                      <a:r>
                        <a:rPr lang="en-US" sz="1400" b="0" i="1">
                          <a:latin typeface="Calibri Light" panose="020F0302020204030204" pitchFamily="34" charset="0"/>
                          <a:cs typeface="Calibri Light" panose="020F0302020204030204" pitchFamily="34" charset="0"/>
                        </a:rPr>
                        <a:t>Young</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9</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a:latin typeface="Calibri Light" panose="020F0302020204030204" pitchFamily="34" charset="0"/>
                          <a:cs typeface="Calibri Light" panose="020F0302020204030204" pitchFamily="34" charset="0"/>
                        </a:rPr>
                        <a:t>14</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92315208"/>
                  </a:ext>
                </a:extLst>
              </a:tr>
              <a:tr h="342038">
                <a:tc>
                  <a:txBody>
                    <a:bodyPr/>
                    <a:lstStyle/>
                    <a:p>
                      <a:pPr algn="r"/>
                      <a:r>
                        <a:rPr lang="en-US" sz="1400" b="0" i="1">
                          <a:latin typeface="Calibri Light" panose="020F0302020204030204" pitchFamily="34" charset="0"/>
                          <a:cs typeface="Calibri Light" panose="020F0302020204030204" pitchFamily="34" charset="0"/>
                        </a:rPr>
                        <a:t>Old</a:t>
                      </a:r>
                      <a:endParaRPr lang="en-CH" sz="1400" b="0"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3</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a:latin typeface="Calibri Light" panose="020F0302020204030204" pitchFamily="34" charset="0"/>
                          <a:cs typeface="Calibri Light" panose="020F0302020204030204" pitchFamily="34" charset="0"/>
                        </a:rPr>
                        <a:t>34</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940049235"/>
                  </a:ext>
                </a:extLst>
              </a:tr>
            </a:tbl>
          </a:graphicData>
        </a:graphic>
      </p:graphicFrame>
      <p:sp>
        <p:nvSpPr>
          <p:cNvPr id="7" name="Arrow: Down 6">
            <a:extLst>
              <a:ext uri="{FF2B5EF4-FFF2-40B4-BE49-F238E27FC236}">
                <a16:creationId xmlns:a16="http://schemas.microsoft.com/office/drawing/2014/main" id="{55B397CF-2D8A-FDD6-CE18-C9814BE0ABFB}"/>
              </a:ext>
            </a:extLst>
          </p:cNvPr>
          <p:cNvSpPr/>
          <p:nvPr/>
        </p:nvSpPr>
        <p:spPr>
          <a:xfrm>
            <a:off x="9761512" y="3789040"/>
            <a:ext cx="216024" cy="36004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710BCB7-1FF5-9074-DC25-DF6505701740}"/>
              </a:ext>
            </a:extLst>
          </p:cNvPr>
          <p:cNvSpPr txBox="1"/>
          <p:nvPr/>
        </p:nvSpPr>
        <p:spPr>
          <a:xfrm>
            <a:off x="8927555" y="5785610"/>
            <a:ext cx="1848583" cy="307777"/>
          </a:xfrm>
          <a:prstGeom prst="rect">
            <a:avLst/>
          </a:prstGeom>
          <a:noFill/>
        </p:spPr>
        <p:txBody>
          <a:bodyPr wrap="none" rtlCol="0">
            <a:spAutoFit/>
          </a:bodyPr>
          <a:lstStyle/>
          <a:p>
            <a:r>
              <a:rPr lang="el-GR" sz="1400" i="1">
                <a:latin typeface="Calibri Light" panose="020F0302020204030204" pitchFamily="34" charset="0"/>
                <a:cs typeface="Calibri Light" panose="020F0302020204030204" pitchFamily="34" charset="0"/>
              </a:rPr>
              <a:t>χ</a:t>
            </a:r>
            <a:r>
              <a:rPr lang="en-US" sz="1400" i="1" baseline="30000">
                <a:latin typeface="Calibri Light" panose="020F0302020204030204" pitchFamily="34" charset="0"/>
                <a:cs typeface="Calibri Light" panose="020F0302020204030204" pitchFamily="34" charset="0"/>
              </a:rPr>
              <a:t>2</a:t>
            </a:r>
            <a:r>
              <a:rPr lang="en-US" sz="1400">
                <a:latin typeface="Calibri Light" panose="020F0302020204030204" pitchFamily="34" charset="0"/>
                <a:cs typeface="Calibri Light" panose="020F0302020204030204" pitchFamily="34" charset="0"/>
              </a:rPr>
              <a:t>(1) = 6.70, </a:t>
            </a:r>
            <a:r>
              <a:rPr lang="en-US" sz="1400" i="1">
                <a:latin typeface="Calibri Light" panose="020F0302020204030204" pitchFamily="34" charset="0"/>
                <a:cs typeface="Calibri Light" panose="020F0302020204030204" pitchFamily="34" charset="0"/>
              </a:rPr>
              <a:t>p</a:t>
            </a:r>
            <a:r>
              <a:rPr lang="en-US" sz="1400">
                <a:latin typeface="Calibri Light" panose="020F0302020204030204" pitchFamily="34" charset="0"/>
                <a:cs typeface="Calibri Light" panose="020F0302020204030204" pitchFamily="34" charset="0"/>
              </a:rPr>
              <a:t> = 0.0096</a:t>
            </a:r>
            <a:endParaRPr lang="en-GB" sz="14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70042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61899</TotalTime>
  <Words>2599</Words>
  <Application>Microsoft Office PowerPoint</Application>
  <PresentationFormat>Widescreen</PresentationFormat>
  <Paragraphs>424</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Century Gothic</vt:lpstr>
      <vt:lpstr>Courier New</vt:lpstr>
      <vt:lpstr>Times New Roman</vt:lpstr>
      <vt:lpstr>Tw Cen MT</vt:lpstr>
      <vt:lpstr>Tw Cen MT Condensed Extra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Université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Meuleman</dc:creator>
  <cp:lastModifiedBy>Ben Meuleman</cp:lastModifiedBy>
  <cp:revision>2179</cp:revision>
  <cp:lastPrinted>2020-01-21T15:20:45Z</cp:lastPrinted>
  <dcterms:created xsi:type="dcterms:W3CDTF">2015-11-28T18:57:21Z</dcterms:created>
  <dcterms:modified xsi:type="dcterms:W3CDTF">2022-11-21T17:06:48Z</dcterms:modified>
</cp:coreProperties>
</file>