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1" r:id="rId5"/>
    <p:sldId id="263" r:id="rId6"/>
    <p:sldId id="264" r:id="rId7"/>
    <p:sldId id="26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98920E-FF42-4C9B-9549-977D5E35F6E5}">
          <p14:sldIdLst>
            <p14:sldId id="256"/>
            <p14:sldId id="257"/>
            <p14:sldId id="259"/>
            <p14:sldId id="261"/>
            <p14:sldId id="263"/>
            <p14:sldId id="264"/>
            <p14:sldId id="26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C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0CB9C6-26B1-471C-A1ED-0980E9913AF3}" v="44" dt="2023-11-07T15:15:40.106"/>
    <p1510:client id="{9AAE536A-4125-4E71-A92E-457564EC0C39}" v="25" dt="2023-11-07T15:09:03.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5" autoAdjust="0"/>
    <p:restoredTop sz="72358" autoAdjust="0"/>
  </p:normalViewPr>
  <p:slideViewPr>
    <p:cSldViewPr snapToGrid="0">
      <p:cViewPr varScale="1">
        <p:scale>
          <a:sx n="81" d="100"/>
          <a:sy n="81" d="100"/>
        </p:scale>
        <p:origin x="1524" y="78"/>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B63B6B-A79A-4E92-8660-2FC4C620F138}" type="datetimeFigureOut">
              <a:rPr lang="fr-CH" smtClean="0"/>
              <a:t>04.12.2023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CD321-3FFB-4F6C-83C7-813D837F1DCE}" type="slidenum">
              <a:rPr lang="fr-CH" smtClean="0"/>
              <a:t>‹#›</a:t>
            </a:fld>
            <a:endParaRPr lang="fr-CH"/>
          </a:p>
        </p:txBody>
      </p:sp>
    </p:spTree>
    <p:extLst>
      <p:ext uri="{BB962C8B-B14F-4D97-AF65-F5344CB8AC3E}">
        <p14:creationId xmlns:p14="http://schemas.microsoft.com/office/powerpoint/2010/main" val="171700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document makes it easy to communicate with your students about your teaching evaluation so that they are more likely to participate actively in the online surveys.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You can make any changes to this document that you desire.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1</a:t>
            </a:fld>
            <a:endParaRPr lang="fr-CH"/>
          </a:p>
        </p:txBody>
      </p:sp>
    </p:spTree>
    <p:extLst>
      <p:ext uri="{BB962C8B-B14F-4D97-AF65-F5344CB8AC3E}">
        <p14:creationId xmlns:p14="http://schemas.microsoft.com/office/powerpoint/2010/main" val="381811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Explain to your students what teaching evaluation surveys are. </a:t>
            </a:r>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2</a:t>
            </a:fld>
            <a:endParaRPr lang="fr-CH"/>
          </a:p>
        </p:txBody>
      </p:sp>
    </p:spTree>
    <p:extLst>
      <p:ext uri="{BB962C8B-B14F-4D97-AF65-F5344CB8AC3E}">
        <p14:creationId xmlns:p14="http://schemas.microsoft.com/office/powerpoint/2010/main" val="249935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Explain to your students why it is important to you that your students participate in the teaching evaluation process.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particularly important for you this year? For your Faculty? For the University of Geneva?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3</a:t>
            </a:fld>
            <a:endParaRPr lang="fr-CH"/>
          </a:p>
        </p:txBody>
      </p:sp>
    </p:spTree>
    <p:extLst>
      <p:ext uri="{BB962C8B-B14F-4D97-AF65-F5344CB8AC3E}">
        <p14:creationId xmlns:p14="http://schemas.microsoft.com/office/powerpoint/2010/main" val="130941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 the ‘Vie de Campus’ website, there is a complete guide for students: https://jevaluemoncours.unige.ch/</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Since March 2023, the Directive on the protection of personal data and conflict management in study relationships stipulates in Article 3.7 that violence in writing “can be carried out on paper as well as using technological tools. It can be anonymous, notably in case of defamatory comments on teaching evaluations”. (memento.unige.ch/doc/0363)</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4</a:t>
            </a:fld>
            <a:endParaRPr lang="fr-CH"/>
          </a:p>
        </p:txBody>
      </p:sp>
    </p:spTree>
    <p:extLst>
      <p:ext uri="{BB962C8B-B14F-4D97-AF65-F5344CB8AC3E}">
        <p14:creationId xmlns:p14="http://schemas.microsoft.com/office/powerpoint/2010/main" val="3223317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5</a:t>
            </a:fld>
            <a:endParaRPr lang="fr-CH"/>
          </a:p>
        </p:txBody>
      </p:sp>
    </p:spTree>
    <p:extLst>
      <p:ext uri="{BB962C8B-B14F-4D97-AF65-F5344CB8AC3E}">
        <p14:creationId xmlns:p14="http://schemas.microsoft.com/office/powerpoint/2010/main" val="243648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6</a:t>
            </a:fld>
            <a:endParaRPr lang="fr-CH"/>
          </a:p>
        </p:txBody>
      </p:sp>
    </p:spTree>
    <p:extLst>
      <p:ext uri="{BB962C8B-B14F-4D97-AF65-F5344CB8AC3E}">
        <p14:creationId xmlns:p14="http://schemas.microsoft.com/office/powerpoint/2010/main" val="198915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Give clear instructions to your students.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It is recommended that you take 15 minutes at the BEGINNING of a course session to provide these instructions and to allow students the time to complete the survey.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strategy is highly recommended as it generates high response rates.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Display your own Moodle page to show the response rate in real time!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7</a:t>
            </a:fld>
            <a:endParaRPr lang="fr-CH"/>
          </a:p>
        </p:txBody>
      </p:sp>
    </p:spTree>
    <p:extLst>
      <p:ext uri="{BB962C8B-B14F-4D97-AF65-F5344CB8AC3E}">
        <p14:creationId xmlns:p14="http://schemas.microsoft.com/office/powerpoint/2010/main" val="69222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37771-BB73-C30B-6D51-AF551BFEFE3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04B7684F-BE64-372A-65AB-0E3FDBB2BD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FBAD5FCB-AF2C-F11D-528C-50B8100D8E91}"/>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5C187302-3A9D-510C-1960-B0578D4C00CB}"/>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EB64083-2B55-B508-8391-9DB42536F2C0}"/>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300238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C9220D-B104-EB8F-C751-757601102DB0}"/>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BBA362BA-8C51-B4EA-EEEF-D6DFAD505F3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9990DA9-A4A9-468D-609A-67BE93D5AFB1}"/>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312B2EBB-B8B6-BB80-A1FF-A3D4F42D7C0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513A98A3-501C-999F-0377-A642FB532609}"/>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204481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6DB7A5-99D4-19F1-8F89-F3405553AD8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1D113939-7607-BAE8-9DB7-321F1433C68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3B5FAF39-D048-691F-D6E7-B9F1461F6595}"/>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9CA7E377-EB50-B6AB-C66C-E85C0513BC2A}"/>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0E911BEC-F16E-B858-DA34-180D0976A58A}"/>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172361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2F6EE-5F7E-3A0F-ED49-BF3C8F62C6CE}"/>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E1DEB95B-A592-E332-12C2-5847C3327D1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35FB380-B33C-4E5B-1364-490CE02E09B9}"/>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F17F9745-B76C-B9F8-4702-6295476391FE}"/>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52852DC4-095E-F147-1BD1-7E862D4AFCCB}"/>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101963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6324-B151-31F2-DCA7-7D01ABCC487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102261CE-1B13-B551-0C8E-0FF8185CA9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3980D7D-161F-EE2C-C420-FA6364BF56A9}"/>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BF7375E2-9525-46B1-BA10-94F66D76DA4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9A0056F-A450-5863-52D8-95A946F36DAF}"/>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314680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1FE595-8AA8-3465-5CF9-C62AB963105A}"/>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652EE240-CE2C-B6C3-03D7-7548DAE79CC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F1B42BDF-3CF7-CEB4-1F02-BABC1806A8C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E2C8F27-29CF-BCF6-689F-E44C367BE6E0}"/>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6" name="Espace réservé du pied de page 5">
            <a:extLst>
              <a:ext uri="{FF2B5EF4-FFF2-40B4-BE49-F238E27FC236}">
                <a16:creationId xmlns:a16="http://schemas.microsoft.com/office/drawing/2014/main" id="{F31C882A-1BB3-8B12-8AB4-60CD783F0C0B}"/>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11FA968F-6135-3AE8-6512-EBF8634A9D07}"/>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9482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1C166D-1212-C27C-E9EC-0D157CC41F8F}"/>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00AE5F99-360E-5179-F9AE-08104AB21C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2BEFBC8-46A4-EB10-C46D-006DFBA9624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DB288273-18CD-117A-CECC-DB56B0BCB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C330836-B098-80B8-AACB-2DB1E865F24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94B7CE77-C2B8-E83B-C19D-BFCBA2A3CD1A}"/>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8" name="Espace réservé du pied de page 7">
            <a:extLst>
              <a:ext uri="{FF2B5EF4-FFF2-40B4-BE49-F238E27FC236}">
                <a16:creationId xmlns:a16="http://schemas.microsoft.com/office/drawing/2014/main" id="{347561B7-41C2-F2FC-880A-5004F79E59EC}"/>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320A1CB9-3DA2-4498-A313-D3DE307FD593}"/>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225010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D62E7-8079-4179-EE99-A35797D976BE}"/>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B27A1842-8EE7-FBA7-AA98-6DA93DD58358}"/>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4" name="Espace réservé du pied de page 3">
            <a:extLst>
              <a:ext uri="{FF2B5EF4-FFF2-40B4-BE49-F238E27FC236}">
                <a16:creationId xmlns:a16="http://schemas.microsoft.com/office/drawing/2014/main" id="{F4E562FF-047D-3BC0-199F-47E875673048}"/>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B1570F91-40BA-213D-2481-AA824CA91459}"/>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362112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831E7D9-D461-411D-3305-892A368F2FB9}"/>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3" name="Espace réservé du pied de page 2">
            <a:extLst>
              <a:ext uri="{FF2B5EF4-FFF2-40B4-BE49-F238E27FC236}">
                <a16:creationId xmlns:a16="http://schemas.microsoft.com/office/drawing/2014/main" id="{88CDE8E9-014B-809E-803D-65AD06E4AF02}"/>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BD4439E1-DFAD-B2E3-E024-F2C686B1926A}"/>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21430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49C63-4406-1BEA-B4FC-5B53D6B707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01EA8BF4-4665-1502-0FCF-C3C246560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58695B9A-9F18-4986-8FAD-0A0B5D5E1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B2356B-29E8-BCC5-A4FD-1D3578290989}"/>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6" name="Espace réservé du pied de page 5">
            <a:extLst>
              <a:ext uri="{FF2B5EF4-FFF2-40B4-BE49-F238E27FC236}">
                <a16:creationId xmlns:a16="http://schemas.microsoft.com/office/drawing/2014/main" id="{7974224B-F4E7-6D37-74DD-82706D805274}"/>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8BCBC0AB-1BC6-E007-54BE-AF6DE577BE47}"/>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427915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31A51C-59B2-80A6-F3D9-D420AA31615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DE6B57EC-247D-AAC7-B6D3-59BB87E7A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992CE0FB-711E-0737-C1E6-392BEBE06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BE559F-4667-98E9-92F5-A4721C95DB2A}"/>
              </a:ext>
            </a:extLst>
          </p:cNvPr>
          <p:cNvSpPr>
            <a:spLocks noGrp="1"/>
          </p:cNvSpPr>
          <p:nvPr>
            <p:ph type="dt" sz="half" idx="10"/>
          </p:nvPr>
        </p:nvSpPr>
        <p:spPr/>
        <p:txBody>
          <a:bodyPr/>
          <a:lstStyle/>
          <a:p>
            <a:fld id="{54F3CC63-6DD1-4078-9550-35AA049066C5}" type="datetimeFigureOut">
              <a:rPr lang="fr-CH" smtClean="0"/>
              <a:t>04.12.2023</a:t>
            </a:fld>
            <a:endParaRPr lang="fr-CH"/>
          </a:p>
        </p:txBody>
      </p:sp>
      <p:sp>
        <p:nvSpPr>
          <p:cNvPr id="6" name="Espace réservé du pied de page 5">
            <a:extLst>
              <a:ext uri="{FF2B5EF4-FFF2-40B4-BE49-F238E27FC236}">
                <a16:creationId xmlns:a16="http://schemas.microsoft.com/office/drawing/2014/main" id="{9CD0DB30-2655-BCF5-0E5B-F333D4E88714}"/>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36817538-F249-7E0C-D2E9-9882CB906899}"/>
              </a:ext>
            </a:extLst>
          </p:cNvPr>
          <p:cNvSpPr>
            <a:spLocks noGrp="1"/>
          </p:cNvSpPr>
          <p:nvPr>
            <p:ph type="sldNum" sz="quarter" idx="12"/>
          </p:nvPr>
        </p:nvSpPr>
        <p:spPr/>
        <p:txBody>
          <a:bodyPr/>
          <a:lstStyle/>
          <a:p>
            <a:fld id="{4FA8DC28-D302-4053-8ACF-9EEDC71A23C4}" type="slidenum">
              <a:rPr lang="fr-CH" smtClean="0"/>
              <a:t>‹#›</a:t>
            </a:fld>
            <a:endParaRPr lang="fr-CH"/>
          </a:p>
        </p:txBody>
      </p:sp>
    </p:spTree>
    <p:extLst>
      <p:ext uri="{BB962C8B-B14F-4D97-AF65-F5344CB8AC3E}">
        <p14:creationId xmlns:p14="http://schemas.microsoft.com/office/powerpoint/2010/main" val="108518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797C2E-2C20-1BEF-C232-4639616F56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2E94A12C-51AF-36F8-7F85-1939D83BA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2315ABEE-B346-BDC9-A0B4-44A789875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3CC63-6DD1-4078-9550-35AA049066C5}" type="datetimeFigureOut">
              <a:rPr lang="fr-CH" smtClean="0"/>
              <a:t>04.12.2023</a:t>
            </a:fld>
            <a:endParaRPr lang="fr-CH"/>
          </a:p>
        </p:txBody>
      </p:sp>
      <p:sp>
        <p:nvSpPr>
          <p:cNvPr id="5" name="Espace réservé du pied de page 4">
            <a:extLst>
              <a:ext uri="{FF2B5EF4-FFF2-40B4-BE49-F238E27FC236}">
                <a16:creationId xmlns:a16="http://schemas.microsoft.com/office/drawing/2014/main" id="{06319C2B-49F1-8AD0-248C-6397F00927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76646159-7D54-B42E-A138-A48E3F8AFC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8DC28-D302-4053-8ACF-9EEDC71A23C4}" type="slidenum">
              <a:rPr lang="fr-CH" smtClean="0"/>
              <a:t>‹#›</a:t>
            </a:fld>
            <a:endParaRPr lang="fr-CH"/>
          </a:p>
        </p:txBody>
      </p:sp>
    </p:spTree>
    <p:extLst>
      <p:ext uri="{BB962C8B-B14F-4D97-AF65-F5344CB8AC3E}">
        <p14:creationId xmlns:p14="http://schemas.microsoft.com/office/powerpoint/2010/main" val="2287658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FCA939F-9942-1320-6AF1-C35924DC4205}"/>
              </a:ext>
            </a:extLst>
          </p:cNvPr>
          <p:cNvSpPr>
            <a:spLocks noGrp="1"/>
          </p:cNvSpPr>
          <p:nvPr>
            <p:ph type="ctrTitle"/>
          </p:nvPr>
        </p:nvSpPr>
        <p:spPr>
          <a:xfrm>
            <a:off x="638881" y="457201"/>
            <a:ext cx="10909640" cy="1832654"/>
          </a:xfrm>
        </p:spPr>
        <p:txBody>
          <a:bodyPr anchor="b">
            <a:normAutofit/>
          </a:bodyPr>
          <a:lstStyle/>
          <a:p>
            <a:r>
              <a:rPr lang="en-US" sz="6100"/>
              <a:t>Teaching evaluation surveys</a:t>
            </a:r>
          </a:p>
        </p:txBody>
      </p:sp>
      <p:sp>
        <p:nvSpPr>
          <p:cNvPr id="3" name="Sous-titre 2">
            <a:extLst>
              <a:ext uri="{FF2B5EF4-FFF2-40B4-BE49-F238E27FC236}">
                <a16:creationId xmlns:a16="http://schemas.microsoft.com/office/drawing/2014/main" id="{D550A8DB-F3D9-CF0C-41B5-B0B7B9B833D8}"/>
              </a:ext>
            </a:extLst>
          </p:cNvPr>
          <p:cNvSpPr>
            <a:spLocks noGrp="1"/>
          </p:cNvSpPr>
          <p:nvPr>
            <p:ph type="subTitle" idx="1"/>
          </p:nvPr>
        </p:nvSpPr>
        <p:spPr>
          <a:xfrm>
            <a:off x="638881" y="2745712"/>
            <a:ext cx="10909643" cy="552659"/>
          </a:xfrm>
        </p:spPr>
        <p:txBody>
          <a:bodyPr anchor="t">
            <a:normAutofit/>
          </a:bodyPr>
          <a:lstStyle/>
          <a:p>
            <a:r>
              <a:rPr lang="en-US"/>
              <a:t>Communicating with students</a:t>
            </a:r>
          </a:p>
        </p:txBody>
      </p:sp>
      <p:sp>
        <p:nvSpPr>
          <p:cNvPr id="64"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a:extLst>
              <a:ext uri="{FF2B5EF4-FFF2-40B4-BE49-F238E27FC236}">
                <a16:creationId xmlns:a16="http://schemas.microsoft.com/office/drawing/2014/main" id="{33EA2BEC-7CF8-AC11-F842-103F5D543B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 y="4127061"/>
            <a:ext cx="11548872" cy="1097142"/>
          </a:xfrm>
          <a:prstGeom prst="rect">
            <a:avLst/>
          </a:prstGeom>
        </p:spPr>
      </p:pic>
      <p:pic>
        <p:nvPicPr>
          <p:cNvPr id="5" name="Image 4">
            <a:extLst>
              <a:ext uri="{FF2B5EF4-FFF2-40B4-BE49-F238E27FC236}">
                <a16:creationId xmlns:a16="http://schemas.microsoft.com/office/drawing/2014/main" id="{FF16FBB4-040D-08BD-8EF3-08C2E905F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4021"/>
            <a:ext cx="12192000" cy="813979"/>
          </a:xfrm>
          <a:prstGeom prst="rect">
            <a:avLst/>
          </a:prstGeom>
        </p:spPr>
      </p:pic>
    </p:spTree>
    <p:extLst>
      <p:ext uri="{BB962C8B-B14F-4D97-AF65-F5344CB8AC3E}">
        <p14:creationId xmlns:p14="http://schemas.microsoft.com/office/powerpoint/2010/main" val="375514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559A9B5-42EE-6DFE-58F1-8A7D0ECDB4B2}"/>
              </a:ext>
            </a:extLst>
          </p:cNvPr>
          <p:cNvSpPr>
            <a:spLocks noGrp="1"/>
          </p:cNvSpPr>
          <p:nvPr>
            <p:ph type="title"/>
          </p:nvPr>
        </p:nvSpPr>
        <p:spPr>
          <a:xfrm>
            <a:off x="841248" y="548640"/>
            <a:ext cx="3600860" cy="5431536"/>
          </a:xfrm>
        </p:spPr>
        <p:txBody>
          <a:bodyPr>
            <a:normAutofit/>
          </a:bodyPr>
          <a:lstStyle/>
          <a:p>
            <a:r>
              <a:rPr lang="en-US" sz="5400"/>
              <a:t>What is this? </a:t>
            </a:r>
          </a:p>
        </p:txBody>
      </p:sp>
      <p:sp>
        <p:nvSpPr>
          <p:cNvPr id="2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CB11DF9-CB54-BCBD-B261-D530DA3EC854}"/>
              </a:ext>
            </a:extLst>
          </p:cNvPr>
          <p:cNvSpPr>
            <a:spLocks noGrp="1"/>
          </p:cNvSpPr>
          <p:nvPr>
            <p:ph idx="1"/>
          </p:nvPr>
        </p:nvSpPr>
        <p:spPr>
          <a:xfrm>
            <a:off x="5126418" y="552091"/>
            <a:ext cx="6224335" cy="5431536"/>
          </a:xfrm>
        </p:spPr>
        <p:txBody>
          <a:bodyPr anchor="ctr">
            <a:normAutofit/>
          </a:bodyPr>
          <a:lstStyle/>
          <a:p>
            <a:pPr marL="0" indent="0" algn="just">
              <a:buNone/>
            </a:pPr>
            <a:r>
              <a:rPr lang="en-US" sz="2200"/>
              <a:t>As an instructor, having my teaching evaluated helps me:</a:t>
            </a:r>
          </a:p>
          <a:p>
            <a:pPr lvl="1" algn="just"/>
            <a:r>
              <a:rPr lang="en-US" sz="2200"/>
              <a:t>know your viewpoint on my teaching </a:t>
            </a:r>
          </a:p>
          <a:p>
            <a:pPr lvl="1" algn="just"/>
            <a:r>
              <a:rPr lang="en-US" sz="2200"/>
              <a:t>collect your ideas on what worked well  </a:t>
            </a:r>
          </a:p>
          <a:p>
            <a:pPr lvl="1" algn="just"/>
            <a:r>
              <a:rPr lang="en-US" sz="2200"/>
              <a:t>and what worked less well  </a:t>
            </a:r>
          </a:p>
          <a:p>
            <a:pPr lvl="1" algn="just"/>
            <a:r>
              <a:rPr lang="en-US" sz="2200"/>
              <a:t>find ways to improve  </a:t>
            </a:r>
          </a:p>
          <a:p>
            <a:pPr marL="0" indent="0" algn="just">
              <a:buNone/>
            </a:pPr>
            <a:endParaRPr lang="fr-CH" sz="2200"/>
          </a:p>
          <a:p>
            <a:pPr marL="0" indent="0" algn="just">
              <a:buNone/>
            </a:pPr>
            <a:r>
              <a:rPr lang="en-US" sz="2200"/>
              <a:t>By contributing, you are taking an active role in a collective, participatory process! </a:t>
            </a:r>
          </a:p>
        </p:txBody>
      </p:sp>
    </p:spTree>
    <p:extLst>
      <p:ext uri="{BB962C8B-B14F-4D97-AF65-F5344CB8AC3E}">
        <p14:creationId xmlns:p14="http://schemas.microsoft.com/office/powerpoint/2010/main" val="254555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85239EE-A87F-EBD7-332C-08AD526B31FD}"/>
              </a:ext>
            </a:extLst>
          </p:cNvPr>
          <p:cNvSpPr>
            <a:spLocks noGrp="1"/>
          </p:cNvSpPr>
          <p:nvPr>
            <p:ph type="title"/>
          </p:nvPr>
        </p:nvSpPr>
        <p:spPr>
          <a:xfrm>
            <a:off x="841248" y="548640"/>
            <a:ext cx="3600860" cy="5431536"/>
          </a:xfrm>
        </p:spPr>
        <p:txBody>
          <a:bodyPr>
            <a:normAutofit/>
          </a:bodyPr>
          <a:lstStyle/>
          <a:p>
            <a:r>
              <a:rPr lang="en-US" sz="5400"/>
              <a:t>This is important!</a:t>
            </a:r>
          </a:p>
        </p:txBody>
      </p:sp>
      <p:sp>
        <p:nvSpPr>
          <p:cNvPr id="5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Espace réservé du contenu 2">
            <a:extLst>
              <a:ext uri="{FF2B5EF4-FFF2-40B4-BE49-F238E27FC236}">
                <a16:creationId xmlns:a16="http://schemas.microsoft.com/office/drawing/2014/main" id="{D0D33B92-7E1E-6FEC-88C1-DF14394D8416}"/>
              </a:ext>
            </a:extLst>
          </p:cNvPr>
          <p:cNvSpPr>
            <a:spLocks noGrp="1"/>
          </p:cNvSpPr>
          <p:nvPr>
            <p:ph idx="1"/>
          </p:nvPr>
        </p:nvSpPr>
        <p:spPr>
          <a:xfrm>
            <a:off x="5126418" y="552091"/>
            <a:ext cx="6224335" cy="5431536"/>
          </a:xfrm>
        </p:spPr>
        <p:txBody>
          <a:bodyPr anchor="ctr">
            <a:normAutofit/>
          </a:bodyPr>
          <a:lstStyle/>
          <a:p>
            <a:pPr marL="0" indent="0">
              <a:buNone/>
            </a:pPr>
            <a:r>
              <a:rPr lang="en-US" sz="2200"/>
              <a:t>For me, this is important because...</a:t>
            </a:r>
          </a:p>
          <a:p>
            <a:pPr marL="0" indent="0">
              <a:buNone/>
            </a:pPr>
            <a:endParaRPr lang="fr-CH" sz="2200"/>
          </a:p>
          <a:p>
            <a:r>
              <a:rPr lang="en-US" sz="2200"/>
              <a:t>It gives you the chance to communicate with me</a:t>
            </a:r>
          </a:p>
          <a:p>
            <a:r>
              <a:rPr lang="en-US" sz="2200"/>
              <a:t>It helps me improve and develop my skills</a:t>
            </a:r>
          </a:p>
          <a:p>
            <a:r>
              <a:rPr lang="en-US" sz="2200"/>
              <a:t>It contributes to higher-quality teaching</a:t>
            </a:r>
          </a:p>
          <a:p>
            <a:r>
              <a:rPr lang="en-US" sz="2200"/>
              <a:t>It develops your critical thinking skills</a:t>
            </a:r>
          </a:p>
          <a:p>
            <a:pPr marL="0" indent="0">
              <a:buNone/>
            </a:pPr>
            <a:r>
              <a:rPr lang="en-US" sz="2200"/>
              <a:t> </a:t>
            </a:r>
          </a:p>
        </p:txBody>
      </p:sp>
    </p:spTree>
    <p:extLst>
      <p:ext uri="{BB962C8B-B14F-4D97-AF65-F5344CB8AC3E}">
        <p14:creationId xmlns:p14="http://schemas.microsoft.com/office/powerpoint/2010/main" val="3620479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itre 56">
            <a:extLst>
              <a:ext uri="{FF2B5EF4-FFF2-40B4-BE49-F238E27FC236}">
                <a16:creationId xmlns:a16="http://schemas.microsoft.com/office/drawing/2014/main" id="{5E650588-09BE-63AE-BF61-AC3F5B387351}"/>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sz="5000"/>
              <a:t>jevaluemoncours.unige.ch</a:t>
            </a:r>
          </a:p>
        </p:txBody>
      </p:sp>
      <p:sp>
        <p:nvSpPr>
          <p:cNvPr id="6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897F20F5-2EEA-F32A-CB5F-673D0CE3F177}"/>
              </a:ext>
            </a:extLst>
          </p:cNvPr>
          <p:cNvSpPr>
            <a:spLocks noGrp="1"/>
          </p:cNvSpPr>
          <p:nvPr>
            <p:ph idx="4294967295"/>
          </p:nvPr>
        </p:nvSpPr>
        <p:spPr>
          <a:xfrm>
            <a:off x="640080" y="2706624"/>
            <a:ext cx="6894576" cy="3483864"/>
          </a:xfrm>
        </p:spPr>
        <p:txBody>
          <a:bodyPr vert="horz" lIns="91440" tIns="45720" rIns="91440" bIns="45720" rtlCol="0" anchor="t">
            <a:normAutofit/>
          </a:bodyPr>
          <a:lstStyle/>
          <a:p>
            <a:r>
              <a:rPr lang="en-US"/>
              <a:t>Anonymity does not make it OK to provide inappropriate comments (insults, sexism, racism, defamation, etc.)!</a:t>
            </a:r>
          </a:p>
          <a:p>
            <a:r>
              <a:rPr lang="en-US"/>
              <a:t>Provide your opinion in an intelligent and constructive manner</a:t>
            </a:r>
          </a:p>
          <a:p>
            <a:r>
              <a:rPr lang="en-US"/>
              <a:t>Violence in writing may be punishable by law</a:t>
            </a:r>
          </a:p>
          <a:p>
            <a:pPr marL="0"/>
            <a:endParaRPr lang="fr-CH" sz="2200" dirty="0"/>
          </a:p>
        </p:txBody>
      </p:sp>
      <p:pic>
        <p:nvPicPr>
          <p:cNvPr id="55" name="Image 54" descr="Une image contenant clipart, dessin, dessin humoristique, illustration&#10;&#10;Description générée automatiquement">
            <a:extLst>
              <a:ext uri="{FF2B5EF4-FFF2-40B4-BE49-F238E27FC236}">
                <a16:creationId xmlns:a16="http://schemas.microsoft.com/office/drawing/2014/main" id="{CB83FA56-2BA3-C330-A3BC-B0420FD718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611" y="329183"/>
            <a:ext cx="1920530" cy="4001104"/>
          </a:xfrm>
          <a:prstGeom prst="rect">
            <a:avLst/>
          </a:prstGeom>
        </p:spPr>
      </p:pic>
      <p:pic>
        <p:nvPicPr>
          <p:cNvPr id="48" name="Image 47" descr="Une image contenant texte, Police, Graphique, logo&#10;&#10;Description générée automatiquement">
            <a:extLst>
              <a:ext uri="{FF2B5EF4-FFF2-40B4-BE49-F238E27FC236}">
                <a16:creationId xmlns:a16="http://schemas.microsoft.com/office/drawing/2014/main" id="{C42B64B9-0696-48B5-2029-0E86D97CC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3840" y="4722782"/>
            <a:ext cx="3995928" cy="889093"/>
          </a:xfrm>
          <a:prstGeom prst="rect">
            <a:avLst/>
          </a:prstGeom>
        </p:spPr>
      </p:pic>
    </p:spTree>
    <p:extLst>
      <p:ext uri="{BB962C8B-B14F-4D97-AF65-F5344CB8AC3E}">
        <p14:creationId xmlns:p14="http://schemas.microsoft.com/office/powerpoint/2010/main" val="23926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Espace réservé du contenu 2">
            <a:extLst>
              <a:ext uri="{FF2B5EF4-FFF2-40B4-BE49-F238E27FC236}">
                <a16:creationId xmlns:a16="http://schemas.microsoft.com/office/drawing/2014/main" id="{D0D33B92-7E1E-6FEC-88C1-DF14394D8416}"/>
              </a:ext>
            </a:extLst>
          </p:cNvPr>
          <p:cNvSpPr>
            <a:spLocks noGrp="1"/>
          </p:cNvSpPr>
          <p:nvPr>
            <p:ph idx="1"/>
          </p:nvPr>
        </p:nvSpPr>
        <p:spPr>
          <a:xfrm>
            <a:off x="5126418" y="552091"/>
            <a:ext cx="6224335" cy="5431536"/>
          </a:xfrm>
        </p:spPr>
        <p:txBody>
          <a:bodyPr anchor="ctr">
            <a:normAutofit/>
          </a:bodyPr>
          <a:lstStyle/>
          <a:p>
            <a:pPr marL="0" indent="0">
              <a:buNone/>
            </a:pPr>
            <a:r>
              <a:rPr lang="en-US" sz="2400"/>
              <a:t>Evaluating means asking the right questions: develop your critical thinking skills! </a:t>
            </a:r>
          </a:p>
          <a:p>
            <a:pPr marL="0" indent="0">
              <a:buNone/>
            </a:pPr>
            <a:r>
              <a:rPr lang="en-US" sz="2400"/>
              <a:t>Before filling out an evaluation survey, think back on elements that facilitated - or limited! - your learning process. </a:t>
            </a:r>
          </a:p>
          <a:p>
            <a:pPr marL="0" indent="0">
              <a:buNone/>
            </a:pPr>
            <a:endParaRPr lang="fr-CH" sz="2400" dirty="0"/>
          </a:p>
          <a:p>
            <a:pPr marL="0" indent="0">
              <a:buNone/>
            </a:pPr>
            <a:r>
              <a:rPr lang="en-US" sz="2400"/>
              <a:t>A useful comment is: </a:t>
            </a:r>
          </a:p>
          <a:p>
            <a:pPr lvl="1"/>
            <a:r>
              <a:rPr lang="en-US"/>
              <a:t>clear</a:t>
            </a:r>
          </a:p>
          <a:p>
            <a:pPr lvl="1"/>
            <a:r>
              <a:rPr lang="en-US"/>
              <a:t>selective</a:t>
            </a:r>
          </a:p>
          <a:p>
            <a:pPr lvl="1"/>
            <a:r>
              <a:rPr lang="en-US"/>
              <a:t>specific</a:t>
            </a:r>
          </a:p>
          <a:p>
            <a:pPr lvl="1"/>
            <a:r>
              <a:rPr lang="en-US"/>
              <a:t>constructive</a:t>
            </a:r>
          </a:p>
          <a:p>
            <a:pPr lvl="1"/>
            <a:r>
              <a:rPr lang="en-US"/>
              <a:t>respectful</a:t>
            </a:r>
            <a:r>
              <a:rPr lang="en-US" sz="2000"/>
              <a:t> </a:t>
            </a:r>
          </a:p>
        </p:txBody>
      </p:sp>
      <p:pic>
        <p:nvPicPr>
          <p:cNvPr id="4" name="Image 3" descr="Une image contenant clipart, émoticône, smiley, cercle&#10;&#10;Description générée automatiquement">
            <a:extLst>
              <a:ext uri="{FF2B5EF4-FFF2-40B4-BE49-F238E27FC236}">
                <a16:creationId xmlns:a16="http://schemas.microsoft.com/office/drawing/2014/main" id="{65769AE0-0781-62C4-9B02-5C43D944EE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5289" y="1364343"/>
            <a:ext cx="1169352" cy="1169352"/>
          </a:xfrm>
          <a:prstGeom prst="rect">
            <a:avLst/>
          </a:prstGeom>
        </p:spPr>
      </p:pic>
      <p:pic>
        <p:nvPicPr>
          <p:cNvPr id="5" name="Image 4" descr="Une image contenant cercle, dessin humoristique&#10;&#10;Description générée automatiquement">
            <a:extLst>
              <a:ext uri="{FF2B5EF4-FFF2-40B4-BE49-F238E27FC236}">
                <a16:creationId xmlns:a16="http://schemas.microsoft.com/office/drawing/2014/main" id="{1E03CF85-7196-53FE-2C56-AB5EA4E5EE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5578" y="2755871"/>
            <a:ext cx="939856" cy="939856"/>
          </a:xfrm>
          <a:prstGeom prst="rect">
            <a:avLst/>
          </a:prstGeom>
        </p:spPr>
      </p:pic>
      <p:pic>
        <p:nvPicPr>
          <p:cNvPr id="6" name="Image 5" descr="Une image contenant clipart, émoticône, dessin humoristique, illustration&#10;&#10;Description générée automatiquement">
            <a:extLst>
              <a:ext uri="{FF2B5EF4-FFF2-40B4-BE49-F238E27FC236}">
                <a16:creationId xmlns:a16="http://schemas.microsoft.com/office/drawing/2014/main" id="{EC358401-AD85-65A1-A064-61EA24250A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1100" y="659789"/>
            <a:ext cx="1011174" cy="1011174"/>
          </a:xfrm>
          <a:prstGeom prst="rect">
            <a:avLst/>
          </a:prstGeom>
        </p:spPr>
      </p:pic>
      <p:pic>
        <p:nvPicPr>
          <p:cNvPr id="7" name="Image 6" descr="Une image contenant clipart, dessin humoristique, émoticône&#10;&#10;Description générée automatiquement">
            <a:extLst>
              <a:ext uri="{FF2B5EF4-FFF2-40B4-BE49-F238E27FC236}">
                <a16:creationId xmlns:a16="http://schemas.microsoft.com/office/drawing/2014/main" id="{C9BF3884-AFA4-74D5-AE91-30E373CA27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41705" y="5153458"/>
            <a:ext cx="1164112" cy="1164112"/>
          </a:xfrm>
          <a:prstGeom prst="rect">
            <a:avLst/>
          </a:prstGeom>
        </p:spPr>
      </p:pic>
      <p:pic>
        <p:nvPicPr>
          <p:cNvPr id="10" name="Image 9" descr="Une image contenant clipart, émoticône, sourire, smiley&#10;&#10;Description générée automatiquement">
            <a:extLst>
              <a:ext uri="{FF2B5EF4-FFF2-40B4-BE49-F238E27FC236}">
                <a16:creationId xmlns:a16="http://schemas.microsoft.com/office/drawing/2014/main" id="{47BB6EE9-6B5A-7237-471A-6B26CC45E57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58400" y="5017222"/>
            <a:ext cx="1061250" cy="1061250"/>
          </a:xfrm>
          <a:prstGeom prst="rect">
            <a:avLst/>
          </a:prstGeom>
        </p:spPr>
      </p:pic>
      <p:pic>
        <p:nvPicPr>
          <p:cNvPr id="11" name="Image 10" descr="Une image contenant clipart, émoticône, dessin humoristique&#10;&#10;Description générée automatiquement">
            <a:extLst>
              <a:ext uri="{FF2B5EF4-FFF2-40B4-BE49-F238E27FC236}">
                <a16:creationId xmlns:a16="http://schemas.microsoft.com/office/drawing/2014/main" id="{89071BE2-0A88-A29C-1F02-E700B78BF64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1119650" y="498996"/>
            <a:ext cx="750753" cy="750753"/>
          </a:xfrm>
          <a:prstGeom prst="rect">
            <a:avLst/>
          </a:prstGeom>
        </p:spPr>
      </p:pic>
      <p:pic>
        <p:nvPicPr>
          <p:cNvPr id="12" name="Image 11" descr="Une image contenant texte, Police, Graphique, logo&#10;&#10;Description générée automatiquement">
            <a:extLst>
              <a:ext uri="{FF2B5EF4-FFF2-40B4-BE49-F238E27FC236}">
                <a16:creationId xmlns:a16="http://schemas.microsoft.com/office/drawing/2014/main" id="{0CB75D26-FD9C-1B69-FEDA-17A548E7E37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749" y="3898038"/>
            <a:ext cx="3449897" cy="663442"/>
          </a:xfrm>
          <a:prstGeom prst="rect">
            <a:avLst/>
          </a:prstGeom>
        </p:spPr>
      </p:pic>
    </p:spTree>
    <p:extLst>
      <p:ext uri="{BB962C8B-B14F-4D97-AF65-F5344CB8AC3E}">
        <p14:creationId xmlns:p14="http://schemas.microsoft.com/office/powerpoint/2010/main" val="36057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73F4EB5-AAE5-686F-CD09-48382769014B}"/>
              </a:ext>
            </a:extLst>
          </p:cNvPr>
          <p:cNvSpPr>
            <a:spLocks noGrp="1"/>
          </p:cNvSpPr>
          <p:nvPr>
            <p:ph type="title"/>
          </p:nvPr>
        </p:nvSpPr>
        <p:spPr>
          <a:xfrm>
            <a:off x="640007" y="639520"/>
            <a:ext cx="3909786" cy="1176098"/>
          </a:xfrm>
        </p:spPr>
        <p:txBody>
          <a:bodyPr vert="horz" lIns="91440" tIns="45720" rIns="91440" bIns="45720" rtlCol="0" anchor="b">
            <a:normAutofit/>
          </a:bodyPr>
          <a:lstStyle/>
          <a:p>
            <a:r>
              <a:rPr lang="en-US" sz="3800" dirty="0">
                <a:solidFill>
                  <a:schemeClr val="tx1"/>
                </a:solidFill>
                <a:latin typeface="+mj-lt"/>
                <a:ea typeface="+mj-ea"/>
                <a:cs typeface="+mj-cs"/>
              </a:rPr>
              <a:t>Let’s do it!</a:t>
            </a:r>
          </a:p>
        </p:txBody>
      </p:sp>
      <p:sp>
        <p:nvSpPr>
          <p:cNvPr id="4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re 1">
            <a:extLst>
              <a:ext uri="{FF2B5EF4-FFF2-40B4-BE49-F238E27FC236}">
                <a16:creationId xmlns:a16="http://schemas.microsoft.com/office/drawing/2014/main" id="{4D0FB16B-FB95-8670-E6CD-5EB5D57ED13B}"/>
              </a:ext>
            </a:extLst>
          </p:cNvPr>
          <p:cNvSpPr txBox="1">
            <a:spLocks/>
          </p:cNvSpPr>
          <p:nvPr/>
        </p:nvSpPr>
        <p:spPr>
          <a:xfrm>
            <a:off x="630936" y="2807208"/>
            <a:ext cx="3429000" cy="341071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14300" indent="-342900">
              <a:spcAft>
                <a:spcPts val="600"/>
              </a:spcAft>
              <a:buFont typeface="Wingdings" panose="020B0604020202020204" pitchFamily="34" charset="0"/>
              <a:buChar char="Ø"/>
            </a:pPr>
            <a:r>
              <a:rPr lang="en-US" sz="2200" dirty="0">
                <a:latin typeface="+mn-lt"/>
                <a:ea typeface="+mn-ea"/>
                <a:cs typeface="+mn-cs"/>
              </a:rPr>
              <a:t>It only takes 15 minutes</a:t>
            </a:r>
          </a:p>
        </p:txBody>
      </p:sp>
      <p:sp>
        <p:nvSpPr>
          <p:cNvPr id="3" name="Arrow: Chevron 2">
            <a:extLst>
              <a:ext uri="{FF2B5EF4-FFF2-40B4-BE49-F238E27FC236}">
                <a16:creationId xmlns:a16="http://schemas.microsoft.com/office/drawing/2014/main" id="{BD9B3827-258B-DD6E-AAC6-BD8E98721439}"/>
              </a:ext>
            </a:extLst>
          </p:cNvPr>
          <p:cNvSpPr/>
          <p:nvPr/>
        </p:nvSpPr>
        <p:spPr>
          <a:xfrm>
            <a:off x="441705" y="4417621"/>
            <a:ext cx="2446316" cy="144878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hevron 4">
            <a:extLst>
              <a:ext uri="{FF2B5EF4-FFF2-40B4-BE49-F238E27FC236}">
                <a16:creationId xmlns:a16="http://schemas.microsoft.com/office/drawing/2014/main" id="{4854242F-0982-FD28-5ACE-F849437EFF21}"/>
              </a:ext>
            </a:extLst>
          </p:cNvPr>
          <p:cNvSpPr/>
          <p:nvPr/>
        </p:nvSpPr>
        <p:spPr>
          <a:xfrm>
            <a:off x="2651919" y="4417621"/>
            <a:ext cx="3265714" cy="144878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1E783684-97F6-1B0B-AAFF-F5EB82F33AD8}"/>
              </a:ext>
            </a:extLst>
          </p:cNvPr>
          <p:cNvSpPr/>
          <p:nvPr/>
        </p:nvSpPr>
        <p:spPr>
          <a:xfrm>
            <a:off x="5692950" y="4417621"/>
            <a:ext cx="3455404" cy="144878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229A70A-6276-5CD9-C85D-1CEC58719FFE}"/>
              </a:ext>
            </a:extLst>
          </p:cNvPr>
          <p:cNvSpPr/>
          <p:nvPr/>
        </p:nvSpPr>
        <p:spPr>
          <a:xfrm>
            <a:off x="8963771" y="4417621"/>
            <a:ext cx="2982805" cy="144878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5B651845-3C9D-629A-5B1D-7FEE4A2350D1}"/>
              </a:ext>
            </a:extLst>
          </p:cNvPr>
          <p:cNvSpPr txBox="1"/>
          <p:nvPr/>
        </p:nvSpPr>
        <p:spPr>
          <a:xfrm>
            <a:off x="1134235" y="4572001"/>
            <a:ext cx="1460665" cy="1200329"/>
          </a:xfrm>
          <a:prstGeom prst="rect">
            <a:avLst/>
          </a:prstGeom>
          <a:noFill/>
        </p:spPr>
        <p:txBody>
          <a:bodyPr wrap="square" rtlCol="0">
            <a:spAutoFit/>
          </a:bodyPr>
          <a:lstStyle/>
          <a:p>
            <a:r>
              <a:rPr lang="fr-CH" b="1" dirty="0"/>
              <a:t>ADEVEN</a:t>
            </a:r>
            <a:br>
              <a:rPr lang="fr-CH" dirty="0"/>
            </a:br>
            <a:br>
              <a:rPr lang="fr-CH" dirty="0"/>
            </a:br>
            <a:r>
              <a:rPr lang="en-US" dirty="0"/>
              <a:t>Launches</a:t>
            </a:r>
            <a:br>
              <a:rPr lang="en-US" dirty="0"/>
            </a:br>
            <a:r>
              <a:rPr lang="en-US" dirty="0"/>
              <a:t>surveys</a:t>
            </a:r>
          </a:p>
        </p:txBody>
      </p:sp>
      <p:sp>
        <p:nvSpPr>
          <p:cNvPr id="11" name="TextBox 10">
            <a:extLst>
              <a:ext uri="{FF2B5EF4-FFF2-40B4-BE49-F238E27FC236}">
                <a16:creationId xmlns:a16="http://schemas.microsoft.com/office/drawing/2014/main" id="{BBFC3324-5071-D7C5-5B6F-5DB8AC7F323B}"/>
              </a:ext>
            </a:extLst>
          </p:cNvPr>
          <p:cNvSpPr txBox="1"/>
          <p:nvPr/>
        </p:nvSpPr>
        <p:spPr>
          <a:xfrm>
            <a:off x="3898373" y="4595751"/>
            <a:ext cx="2000182" cy="1200329"/>
          </a:xfrm>
          <a:prstGeom prst="rect">
            <a:avLst/>
          </a:prstGeom>
          <a:noFill/>
        </p:spPr>
        <p:txBody>
          <a:bodyPr wrap="square" rtlCol="0">
            <a:spAutoFit/>
          </a:bodyPr>
          <a:lstStyle/>
          <a:p>
            <a:r>
              <a:rPr lang="en-US" b="1" dirty="0"/>
              <a:t>Student</a:t>
            </a:r>
            <a:br>
              <a:rPr lang="en-US" dirty="0"/>
            </a:br>
            <a:br>
              <a:rPr lang="en-US" dirty="0"/>
            </a:br>
            <a:r>
              <a:rPr lang="en-US" dirty="0"/>
              <a:t>Completes </a:t>
            </a:r>
            <a:br>
              <a:rPr lang="en-US" dirty="0"/>
            </a:br>
            <a:r>
              <a:rPr lang="en-US" dirty="0"/>
              <a:t>survey</a:t>
            </a:r>
          </a:p>
        </p:txBody>
      </p:sp>
      <p:sp>
        <p:nvSpPr>
          <p:cNvPr id="12" name="TextBox 11">
            <a:extLst>
              <a:ext uri="{FF2B5EF4-FFF2-40B4-BE49-F238E27FC236}">
                <a16:creationId xmlns:a16="http://schemas.microsoft.com/office/drawing/2014/main" id="{9995AF2C-B3AD-08CB-B562-B011D10AE148}"/>
              </a:ext>
            </a:extLst>
          </p:cNvPr>
          <p:cNvSpPr txBox="1"/>
          <p:nvPr/>
        </p:nvSpPr>
        <p:spPr>
          <a:xfrm>
            <a:off x="6509536" y="4572000"/>
            <a:ext cx="2208811" cy="1200329"/>
          </a:xfrm>
          <a:prstGeom prst="rect">
            <a:avLst/>
          </a:prstGeom>
          <a:noFill/>
        </p:spPr>
        <p:txBody>
          <a:bodyPr wrap="square" rtlCol="0">
            <a:spAutoFit/>
          </a:bodyPr>
          <a:lstStyle/>
          <a:p>
            <a:r>
              <a:rPr lang="fr-CH" b="1" dirty="0"/>
              <a:t>ADEVEN</a:t>
            </a:r>
            <a:br>
              <a:rPr lang="fr-CH" dirty="0"/>
            </a:br>
            <a:br>
              <a:rPr lang="fr-CH" dirty="0"/>
            </a:br>
            <a:r>
              <a:rPr lang="en-US" dirty="0"/>
              <a:t>Sends reports to instructors</a:t>
            </a:r>
          </a:p>
        </p:txBody>
      </p:sp>
      <p:sp>
        <p:nvSpPr>
          <p:cNvPr id="14" name="TextBox 13">
            <a:extLst>
              <a:ext uri="{FF2B5EF4-FFF2-40B4-BE49-F238E27FC236}">
                <a16:creationId xmlns:a16="http://schemas.microsoft.com/office/drawing/2014/main" id="{9885B0F7-C9D3-0DF0-B5A6-CCBFE82EEFFE}"/>
              </a:ext>
            </a:extLst>
          </p:cNvPr>
          <p:cNvSpPr txBox="1"/>
          <p:nvPr/>
        </p:nvSpPr>
        <p:spPr>
          <a:xfrm>
            <a:off x="9540081" y="4572001"/>
            <a:ext cx="2020983" cy="1200329"/>
          </a:xfrm>
          <a:prstGeom prst="rect">
            <a:avLst/>
          </a:prstGeom>
          <a:noFill/>
        </p:spPr>
        <p:txBody>
          <a:bodyPr wrap="square" rtlCol="0">
            <a:spAutoFit/>
          </a:bodyPr>
          <a:lstStyle/>
          <a:p>
            <a:r>
              <a:rPr lang="en-US" b="1" dirty="0"/>
              <a:t>Instructor</a:t>
            </a:r>
            <a:br>
              <a:rPr lang="en-US" dirty="0"/>
            </a:br>
            <a:br>
              <a:rPr lang="en-US" dirty="0"/>
            </a:br>
            <a:r>
              <a:rPr lang="en-US" dirty="0"/>
              <a:t>Communicates results to students</a:t>
            </a:r>
          </a:p>
        </p:txBody>
      </p:sp>
      <p:sp>
        <p:nvSpPr>
          <p:cNvPr id="15" name="Rectangle: Rounded Corners 14">
            <a:extLst>
              <a:ext uri="{FF2B5EF4-FFF2-40B4-BE49-F238E27FC236}">
                <a16:creationId xmlns:a16="http://schemas.microsoft.com/office/drawing/2014/main" id="{5C3A67F5-C81B-1E02-D5E8-01E57817321B}"/>
              </a:ext>
            </a:extLst>
          </p:cNvPr>
          <p:cNvSpPr/>
          <p:nvPr/>
        </p:nvSpPr>
        <p:spPr>
          <a:xfrm>
            <a:off x="441705" y="3429000"/>
            <a:ext cx="1814607" cy="8945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023DCF7C-9B26-BE58-4962-9E450E7A6414}"/>
              </a:ext>
            </a:extLst>
          </p:cNvPr>
          <p:cNvSpPr/>
          <p:nvPr/>
        </p:nvSpPr>
        <p:spPr>
          <a:xfrm>
            <a:off x="2651918" y="3426031"/>
            <a:ext cx="2478221" cy="8945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EDE08EC9-39A9-BA82-7E7C-CE114AEBDEAF}"/>
              </a:ext>
            </a:extLst>
          </p:cNvPr>
          <p:cNvSpPr/>
          <p:nvPr/>
        </p:nvSpPr>
        <p:spPr>
          <a:xfrm>
            <a:off x="5898555" y="3426031"/>
            <a:ext cx="2644476" cy="9212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C6C0FE63-2521-83ED-991F-34116AE5F63F}"/>
              </a:ext>
            </a:extLst>
          </p:cNvPr>
          <p:cNvSpPr/>
          <p:nvPr/>
        </p:nvSpPr>
        <p:spPr>
          <a:xfrm>
            <a:off x="8963771" y="3426031"/>
            <a:ext cx="2234660" cy="8945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1986808-D918-2542-1DC5-784C72154AA0}"/>
              </a:ext>
            </a:extLst>
          </p:cNvPr>
          <p:cNvSpPr txBox="1"/>
          <p:nvPr/>
        </p:nvSpPr>
        <p:spPr>
          <a:xfrm>
            <a:off x="546265" y="3583634"/>
            <a:ext cx="1684914" cy="369332"/>
          </a:xfrm>
          <a:prstGeom prst="rect">
            <a:avLst/>
          </a:prstGeom>
          <a:noFill/>
        </p:spPr>
        <p:txBody>
          <a:bodyPr wrap="square" rtlCol="0">
            <a:spAutoFit/>
          </a:bodyPr>
          <a:lstStyle/>
          <a:p>
            <a:r>
              <a:rPr lang="en-US" b="1" dirty="0">
                <a:solidFill>
                  <a:schemeClr val="bg1"/>
                </a:solidFill>
              </a:rPr>
              <a:t>27 November</a:t>
            </a:r>
          </a:p>
        </p:txBody>
      </p:sp>
      <p:sp>
        <p:nvSpPr>
          <p:cNvPr id="20" name="TextBox 19">
            <a:extLst>
              <a:ext uri="{FF2B5EF4-FFF2-40B4-BE49-F238E27FC236}">
                <a16:creationId xmlns:a16="http://schemas.microsoft.com/office/drawing/2014/main" id="{20F15E61-27DA-7895-043C-192FDE2780E8}"/>
              </a:ext>
            </a:extLst>
          </p:cNvPr>
          <p:cNvSpPr txBox="1"/>
          <p:nvPr/>
        </p:nvSpPr>
        <p:spPr>
          <a:xfrm>
            <a:off x="2698017" y="3583634"/>
            <a:ext cx="2301495" cy="646331"/>
          </a:xfrm>
          <a:prstGeom prst="rect">
            <a:avLst/>
          </a:prstGeom>
          <a:noFill/>
        </p:spPr>
        <p:txBody>
          <a:bodyPr wrap="square" rtlCol="0">
            <a:spAutoFit/>
          </a:bodyPr>
          <a:lstStyle/>
          <a:p>
            <a:r>
              <a:rPr lang="en-US" b="1" dirty="0">
                <a:solidFill>
                  <a:schemeClr val="bg1"/>
                </a:solidFill>
              </a:rPr>
              <a:t>27 November to </a:t>
            </a:r>
            <a:br>
              <a:rPr lang="en-US" b="1" dirty="0">
                <a:solidFill>
                  <a:schemeClr val="bg1"/>
                </a:solidFill>
              </a:rPr>
            </a:br>
            <a:r>
              <a:rPr lang="en-US" b="1" dirty="0">
                <a:solidFill>
                  <a:schemeClr val="bg1"/>
                </a:solidFill>
              </a:rPr>
              <a:t>22 December</a:t>
            </a:r>
          </a:p>
        </p:txBody>
      </p:sp>
      <p:sp>
        <p:nvSpPr>
          <p:cNvPr id="21" name="TextBox 20">
            <a:extLst>
              <a:ext uri="{FF2B5EF4-FFF2-40B4-BE49-F238E27FC236}">
                <a16:creationId xmlns:a16="http://schemas.microsoft.com/office/drawing/2014/main" id="{B7F357CF-9803-26DC-F3E5-D1B9BE1E91D2}"/>
              </a:ext>
            </a:extLst>
          </p:cNvPr>
          <p:cNvSpPr txBox="1"/>
          <p:nvPr/>
        </p:nvSpPr>
        <p:spPr>
          <a:xfrm>
            <a:off x="6096000" y="3583634"/>
            <a:ext cx="2323605" cy="369332"/>
          </a:xfrm>
          <a:prstGeom prst="rect">
            <a:avLst/>
          </a:prstGeom>
          <a:noFill/>
        </p:spPr>
        <p:txBody>
          <a:bodyPr wrap="square" rtlCol="0">
            <a:spAutoFit/>
          </a:bodyPr>
          <a:lstStyle/>
          <a:p>
            <a:r>
              <a:rPr lang="en-US" b="1" dirty="0">
                <a:solidFill>
                  <a:schemeClr val="bg1"/>
                </a:solidFill>
              </a:rPr>
              <a:t>Starting 14 December</a:t>
            </a:r>
          </a:p>
        </p:txBody>
      </p:sp>
      <p:sp>
        <p:nvSpPr>
          <p:cNvPr id="22" name="TextBox 21">
            <a:extLst>
              <a:ext uri="{FF2B5EF4-FFF2-40B4-BE49-F238E27FC236}">
                <a16:creationId xmlns:a16="http://schemas.microsoft.com/office/drawing/2014/main" id="{A87FD7CD-7650-E2F3-302F-F9A6FB6819F9}"/>
              </a:ext>
            </a:extLst>
          </p:cNvPr>
          <p:cNvSpPr txBox="1"/>
          <p:nvPr/>
        </p:nvSpPr>
        <p:spPr>
          <a:xfrm>
            <a:off x="9148354" y="3583634"/>
            <a:ext cx="1966950" cy="646331"/>
          </a:xfrm>
          <a:prstGeom prst="rect">
            <a:avLst/>
          </a:prstGeom>
          <a:noFill/>
        </p:spPr>
        <p:txBody>
          <a:bodyPr wrap="square" rtlCol="0">
            <a:spAutoFit/>
          </a:bodyPr>
          <a:lstStyle/>
          <a:p>
            <a:r>
              <a:rPr lang="en-US" b="1" dirty="0">
                <a:solidFill>
                  <a:schemeClr val="bg1"/>
                </a:solidFill>
              </a:rPr>
              <a:t>End of the semester</a:t>
            </a:r>
          </a:p>
        </p:txBody>
      </p:sp>
    </p:spTree>
    <p:extLst>
      <p:ext uri="{BB962C8B-B14F-4D97-AF65-F5344CB8AC3E}">
        <p14:creationId xmlns:p14="http://schemas.microsoft.com/office/powerpoint/2010/main" val="138144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53D1BB-719B-5670-0020-99CAB4E30A78}"/>
              </a:ext>
            </a:extLst>
          </p:cNvPr>
          <p:cNvSpPr>
            <a:spLocks noGrp="1"/>
          </p:cNvSpPr>
          <p:nvPr>
            <p:ph type="title"/>
          </p:nvPr>
        </p:nvSpPr>
        <p:spPr>
          <a:xfrm>
            <a:off x="630936" y="502920"/>
            <a:ext cx="3419856" cy="1463040"/>
          </a:xfrm>
        </p:spPr>
        <p:txBody>
          <a:bodyPr anchor="ctr">
            <a:normAutofit/>
          </a:bodyPr>
          <a:lstStyle/>
          <a:p>
            <a:r>
              <a:rPr lang="en-US" sz="4800"/>
              <a:t>How does it work?</a:t>
            </a:r>
          </a:p>
        </p:txBody>
      </p:sp>
      <p:sp>
        <p:nvSpPr>
          <p:cNvPr id="20"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64A6DBD-ADDD-EBD1-89C1-ACA474BAAC9A}"/>
              </a:ext>
            </a:extLst>
          </p:cNvPr>
          <p:cNvSpPr>
            <a:spLocks noGrp="1"/>
          </p:cNvSpPr>
          <p:nvPr>
            <p:ph idx="1"/>
          </p:nvPr>
        </p:nvSpPr>
        <p:spPr>
          <a:xfrm>
            <a:off x="4654295" y="502919"/>
            <a:ext cx="5647173" cy="2791585"/>
          </a:xfrm>
        </p:spPr>
        <p:txBody>
          <a:bodyPr anchor="ctr">
            <a:normAutofit/>
          </a:bodyPr>
          <a:lstStyle/>
          <a:p>
            <a:r>
              <a:rPr lang="en-US" sz="1800"/>
              <a:t>You receive an email from the ADEVEN team</a:t>
            </a:r>
          </a:p>
          <a:p>
            <a:r>
              <a:rPr lang="en-US" sz="1800"/>
              <a:t>You click on the link and complete the survey</a:t>
            </a:r>
          </a:p>
          <a:p>
            <a:r>
              <a:rPr lang="en-US" sz="1800"/>
              <a:t>You can also access the survey from Moodle! </a:t>
            </a:r>
          </a:p>
          <a:p>
            <a:endParaRPr lang="fr-CH" sz="1800" dirty="0"/>
          </a:p>
          <a:p>
            <a:pPr marL="0" indent="0">
              <a:buNone/>
            </a:pPr>
            <a:r>
              <a:rPr lang="en-US" sz="1800" b="1"/>
              <a:t>Anonymous </a:t>
            </a:r>
          </a:p>
          <a:p>
            <a:pPr marL="0" indent="0">
              <a:buNone/>
            </a:pPr>
            <a:r>
              <a:rPr lang="en-US" sz="1800" b="1"/>
              <a:t>All data is confidential</a:t>
            </a:r>
          </a:p>
        </p:txBody>
      </p:sp>
      <p:pic>
        <p:nvPicPr>
          <p:cNvPr id="5" name="Image 4" descr="Une image contenant texte, Police, capture d’écran&#10;&#10;Description générée automatiquement">
            <a:extLst>
              <a:ext uri="{FF2B5EF4-FFF2-40B4-BE49-F238E27FC236}">
                <a16:creationId xmlns:a16="http://schemas.microsoft.com/office/drawing/2014/main" id="{84259BA3-50B3-5599-B6A4-398B08449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36" y="3294505"/>
            <a:ext cx="8582512" cy="2682034"/>
          </a:xfrm>
          <a:prstGeom prst="rect">
            <a:avLst/>
          </a:prstGeom>
        </p:spPr>
      </p:pic>
    </p:spTree>
    <p:extLst>
      <p:ext uri="{BB962C8B-B14F-4D97-AF65-F5344CB8AC3E}">
        <p14:creationId xmlns:p14="http://schemas.microsoft.com/office/powerpoint/2010/main" val="48264218"/>
      </p:ext>
    </p:extLst>
  </p:cSld>
  <p:clrMapOvr>
    <a:masterClrMapping/>
  </p:clrMapOvr>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44546A"/>
      </a:dk2>
      <a:lt2>
        <a:srgbClr val="E7E6E6"/>
      </a:lt2>
      <a:accent1>
        <a:srgbClr val="FFC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FDECE51-D6B3-4FD5-ACB4-21B1D829E74B}">
  <we:reference id="e849ddb8-6bbd-4833-bd4b-59030099d63e" version="1.0.0.0" store="EXCatalog" storeType="EXCatalog"/>
  <we:alternateReferences>
    <we:reference id="WA200000113" version="1.0.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355</TotalTime>
  <Words>524</Words>
  <Application>Microsoft Office PowerPoint</Application>
  <PresentationFormat>Widescreen</PresentationFormat>
  <Paragraphs>66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Thème Office</vt:lpstr>
      <vt:lpstr>Teaching evaluation surveys</vt:lpstr>
      <vt:lpstr>What is this? </vt:lpstr>
      <vt:lpstr>This is important!</vt:lpstr>
      <vt:lpstr>jevaluemoncours.unige.ch</vt:lpstr>
      <vt:lpstr>PowerPoint Presentation</vt:lpstr>
      <vt:lpstr>Let’s do it!</vt:lpstr>
      <vt:lpstr>How does it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Campagne d’évaluation des enseignements</dc:title>
  <dc:creator>Vjollca Ahmeti</dc:creator>
  <cp:lastModifiedBy>James Tarpley</cp:lastModifiedBy>
  <cp:revision>4</cp:revision>
  <dcterms:created xsi:type="dcterms:W3CDTF">2023-11-07T10:07:23Z</dcterms:created>
  <dcterms:modified xsi:type="dcterms:W3CDTF">2023-12-04T08:25:52Z</dcterms:modified>
</cp:coreProperties>
</file>