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3" r:id="rId6"/>
    <p:sldId id="258" r:id="rId7"/>
    <p:sldId id="260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298920E-FF42-4C9B-9549-977D5E35F6E5}">
          <p14:sldIdLst>
            <p14:sldId id="256"/>
            <p14:sldId id="257"/>
            <p14:sldId id="259"/>
            <p14:sldId id="261"/>
            <p14:sldId id="263"/>
            <p14:sldId id="258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0CB9C6-26B1-471C-A1ED-0980E9913AF3}" v="44" dt="2023-11-07T15:15:40.106"/>
    <p1510:client id="{9AAE536A-4125-4E71-A92E-457564EC0C39}" v="25" dt="2023-11-07T15:09:03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5" autoAdjust="0"/>
    <p:restoredTop sz="72358" autoAdjust="0"/>
  </p:normalViewPr>
  <p:slideViewPr>
    <p:cSldViewPr snapToGrid="0">
      <p:cViewPr>
        <p:scale>
          <a:sx n="69" d="100"/>
          <a:sy n="69" d="100"/>
        </p:scale>
        <p:origin x="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B6B-A79A-4E92-8660-2FC4C620F138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CD321-3FFB-4F6C-83C7-813D837F1DC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700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Ce support vous permet de communiquer </a:t>
            </a:r>
            <a:r>
              <a:rPr lang="fr-CH"/>
              <a:t>avec</a:t>
            </a:r>
            <a:r>
              <a:rPr lang="fr-CH" dirty="0"/>
              <a:t> </a:t>
            </a:r>
            <a:r>
              <a:rPr lang="fr-CH"/>
              <a:t>vos étudiantes</a:t>
            </a:r>
            <a:r>
              <a:rPr lang="fr-CH" dirty="0"/>
              <a:t> et étudiants sur l’évaluation de votre enseignement</a:t>
            </a:r>
            <a:r>
              <a:rPr lang="fr-CH" baseline="0" dirty="0"/>
              <a:t> afin d’</a:t>
            </a:r>
            <a:r>
              <a:rPr lang="fr-CH" sz="1200" baseline="0" dirty="0"/>
              <a:t>assurer leur participation active dans les enquêtes en ligne.</a:t>
            </a:r>
            <a:endParaRPr lang="fr-CH" dirty="0"/>
          </a:p>
          <a:p>
            <a:endParaRPr lang="fr-CH" dirty="0"/>
          </a:p>
          <a:p>
            <a:r>
              <a:rPr lang="fr-CH" dirty="0"/>
              <a:t>Vous pouvez modifier ce support selon vos besoins, vos souhaits.</a:t>
            </a:r>
            <a:r>
              <a:rPr lang="fr-CH"/>
              <a:t> </a:t>
            </a:r>
            <a:endParaRPr lang="fr-CH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CD321-3FFB-4F6C-83C7-813D837F1DCE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811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/>
              <a:t>Expliquez à vos étudiantes et étudiants ce qu’est l’évaluation des enseignements.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CD321-3FFB-4F6C-83C7-813D837F1DCE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935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Expliquer à vos étudiant-es pourquoi, en particulier pour vous, c’est important qu’elles et ils participent à l’évaluation de votre unité d’enseignement. </a:t>
            </a:r>
          </a:p>
          <a:p>
            <a:r>
              <a:rPr lang="fr-CH" dirty="0"/>
              <a:t>Cette année, y a-t-il un enjeu pour vous ? Pour la faculté ? Pour l’UNIGE 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CD321-3FFB-4F6C-83C7-813D837F1DCE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9410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/>
              <a:t>Sur le site web de Vie de Campus, il existe un guide complet pour les étudiant-es :  https://jevaluemoncours.unige.ch/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H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/>
              <a:t>Depuis mars 2023, la Directive sur la protection de la personnalité et gestion des conflits dans les relations d’études considère que la violence écrite « peut être réalisée sur papier comme par l’utilisation d’outils technologiques. Elle peut être anonyme, notamment en cas de commentaires injurieux dans l’évaluation des enseignements ». (memento.unige.ch/doc/0363) (art.3, al.7)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CD321-3FFB-4F6C-83C7-813D837F1DCE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23317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CD321-3FFB-4F6C-83C7-813D837F1DCE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36489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CD321-3FFB-4F6C-83C7-813D837F1DCE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4018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baseline="0" dirty="0"/>
              <a:t>Donnez des consignes claires aux étudiantes et étudiants.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baseline="0" dirty="0"/>
              <a:t>Nous vous recommandons de prendre 15 minutes au DEBUT d’une prochaine séance de cours pour fournir ces consignes et leur laisser le temps de répondre au questionnaire.</a:t>
            </a:r>
          </a:p>
          <a:p>
            <a:endParaRPr lang="fr-CH" baseline="0" dirty="0"/>
          </a:p>
          <a:p>
            <a:r>
              <a:rPr lang="fr-CH" baseline="0" dirty="0"/>
              <a:t>C’est une stratégie que nous recommandons fortement car elle permet d’avoir des taux de réponse importants.</a:t>
            </a:r>
          </a:p>
          <a:p>
            <a:endParaRPr lang="fr-CH" baseline="0" dirty="0"/>
          </a:p>
          <a:p>
            <a:r>
              <a:rPr lang="fr-CH" baseline="0" dirty="0"/>
              <a:t>Affichez ensuite votre propre espace Moodle pour visualiser le taux de réponse en direct !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CD321-3FFB-4F6C-83C7-813D837F1DCE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222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B37771-BB73-C30B-6D51-AF551BFEF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4B7684F-BE64-372A-65AB-0E3FDBB2B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AD5FCB-AF2C-F11D-528C-50B8100D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187302-3A9D-510C-1960-B0578D4C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B64083-2B55-B508-8391-9DB42536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238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C9220D-B104-EB8F-C751-75760110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BA362BA-8C51-B4EA-EEEF-D6DFAD505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990DA9-A4A9-468D-609A-67BE93D5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2B2EBB-B8B6-BB80-A1FF-A3D4F42D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3A98A3-501C-999F-0377-A642FB53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48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6DB7A5-99D4-19F1-8F89-F3405553A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113939-7607-BAE8-9DB7-321F1433C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5FAF39-D048-691F-D6E7-B9F1461F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A7E377-EB50-B6AB-C66C-E85C0513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911BEC-F16E-B858-DA34-180D0976A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2361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C2F6EE-5F7E-3A0F-ED49-BF3C8F62C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DEB95B-A592-E332-12C2-5847C3327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5FB380-B33C-4E5B-1364-490CE02E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7F9745-B76C-B9F8-4702-629547639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852DC4-095E-F147-1BD1-7E862D4A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1963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506324-B151-31F2-DCA7-7D01ABCC4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2261CE-1B13-B551-0C8E-0FF8185CA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980D7D-161F-EE2C-C420-FA6364BF5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7375E2-9525-46B1-BA10-94F66D76D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0056F-A450-5863-52D8-95A946F36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4680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1FE595-8AA8-3465-5CF9-C62AB9631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2EE240-CE2C-B6C3-03D7-7548DAE79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1B42BDF-3CF7-CEB4-1F02-BABC1806A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2C8F27-29CF-BCF6-689F-E44C367B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1C882A-1BB3-8B12-8AB4-60CD783F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FA968F-6135-3AE8-6512-EBF8634A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482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1C166D-1212-C27C-E9EC-0D157CC41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AE5F99-360E-5179-F9AE-08104AB21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BEFBC8-46A4-EB10-C46D-006DFBA96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B288273-18CD-117A-CECC-DB56B0BCB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C330836-B098-80B8-AACB-2DB1E865F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4B7CE77-C2B8-E83B-C19D-BFCBA2A3C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47561B7-41C2-F2FC-880A-5004F79E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20A1CB9-3DA2-4498-A313-D3DE307FD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010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9D62E7-8079-4179-EE99-A35797D97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7A1842-8EE7-FBA7-AA98-6DA93DD58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E562FF-047D-3BC0-199F-47E87567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570F91-40BA-213D-2481-AA824CA9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112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31E7D9-D461-411D-3305-892A368F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CDE8E9-014B-809E-803D-65AD06E4A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4439E1-DFAD-B2E3-E024-F2C686B19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430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E49C63-4406-1BEA-B4FC-5B53D6B70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EA8BF4-4665-1502-0FCF-C3C24656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695B9A-9F18-4986-8FAD-0A0B5D5E1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B2356B-29E8-BCC5-A4FD-1D357829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74224B-F4E7-6D37-74DD-82706D80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CBC0AB-1BC6-E007-54BE-AF6DE577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91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1A51C-59B2-80A6-F3D9-D420AA316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E6B57EC-247D-AAC7-B6D3-59BB87E7A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2CE0FB-711E-0737-C1E6-392BEBE06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BE559F-4667-98E9-92F5-A4721C95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D0DB30-2655-BCF5-0E5B-F333D4E8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817538-F249-7E0C-D2E9-9882CB90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8518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B797C2E-2C20-1BEF-C232-4639616F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94A12C-51AF-36F8-7F85-1939D83BA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15ABEE-B346-BDC9-A0B4-44A789875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3CC63-6DD1-4078-9550-35AA049066C5}" type="datetimeFigureOut">
              <a:rPr lang="fr-CH" smtClean="0"/>
              <a:t>06.05.2024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319C2B-49F1-8AD0-248C-6397F0092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646159-7D54-B42E-A138-A48E3F8AF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8DC28-D302-4053-8ACF-9EEDC71A23C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8765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C59AB4C8-9178-4F7A-8404-6890510B59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FCA939F-9942-1320-6AF1-C35924DC4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57201"/>
            <a:ext cx="10909640" cy="1832654"/>
          </a:xfrm>
        </p:spPr>
        <p:txBody>
          <a:bodyPr anchor="b">
            <a:normAutofit/>
          </a:bodyPr>
          <a:lstStyle/>
          <a:p>
            <a:r>
              <a:rPr lang="fr-CH" sz="6100" dirty="0"/>
              <a:t>Campagne d’évaluation des enseignements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50A8DB-F3D9-CF0C-41B5-B0B7B9B83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2745712"/>
            <a:ext cx="10909643" cy="552659"/>
          </a:xfrm>
        </p:spPr>
        <p:txBody>
          <a:bodyPr anchor="t">
            <a:normAutofit/>
          </a:bodyPr>
          <a:lstStyle/>
          <a:p>
            <a:r>
              <a:rPr lang="fr-CH" dirty="0"/>
              <a:t>Communiquer avec sa communauté étudiante</a:t>
            </a:r>
          </a:p>
        </p:txBody>
      </p:sp>
      <p:sp>
        <p:nvSpPr>
          <p:cNvPr id="64" name="sketch line">
            <a:extLst>
              <a:ext uri="{FF2B5EF4-FFF2-40B4-BE49-F238E27FC236}">
                <a16:creationId xmlns:a16="http://schemas.microsoft.com/office/drawing/2014/main" id="{4CFDFB37-4BC7-42C6-915D-A6609139B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234391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F16FBB4-040D-08BD-8EF3-08C2E905F2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4021"/>
            <a:ext cx="12192000" cy="81397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" r="1722"/>
          <a:stretch/>
        </p:blipFill>
        <p:spPr>
          <a:xfrm>
            <a:off x="973785" y="4371109"/>
            <a:ext cx="10239831" cy="99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14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59A9B5-42EE-6DFE-58F1-8A7D0ECD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r-CH" sz="5400"/>
              <a:t>C’est quoi ? </a:t>
            </a: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B11DF9-CB54-BCBD-B261-D530DA3EC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fr-CH" sz="2200" dirty="0"/>
              <a:t>L’évaluation des enseignements me permet en tant qu’</a:t>
            </a:r>
            <a:r>
              <a:rPr lang="fr-CH" sz="2200" err="1"/>
              <a:t>enseignant‑e</a:t>
            </a:r>
            <a:r>
              <a:rPr lang="fr-CH" sz="2200" dirty="0"/>
              <a:t> </a:t>
            </a:r>
            <a:r>
              <a:rPr lang="fr-CH" sz="2200"/>
              <a:t>de :</a:t>
            </a:r>
          </a:p>
          <a:p>
            <a:pPr lvl="1" algn="just"/>
            <a:r>
              <a:rPr lang="fr-CH" sz="2200" dirty="0"/>
              <a:t>connaître votre point de vue sur mon enseignement</a:t>
            </a:r>
            <a:r>
              <a:rPr lang="fr-CH" sz="2200"/>
              <a:t> </a:t>
            </a:r>
            <a:endParaRPr lang="fr-CH" sz="2200">
              <a:cs typeface="Calibri"/>
            </a:endParaRPr>
          </a:p>
          <a:p>
            <a:pPr lvl="1" algn="just"/>
            <a:r>
              <a:rPr lang="fr-CH" sz="2200" dirty="0"/>
              <a:t>récolter votre avis sur ce qui a bien fonctionné</a:t>
            </a:r>
            <a:r>
              <a:rPr lang="fr-CH" sz="2200"/>
              <a:t> </a:t>
            </a:r>
          </a:p>
          <a:p>
            <a:pPr lvl="1" algn="just"/>
            <a:r>
              <a:rPr lang="fr-CH" sz="2200" dirty="0"/>
              <a:t>ou moins bien fonctionné </a:t>
            </a:r>
            <a:endParaRPr lang="fr-CH" sz="2200"/>
          </a:p>
          <a:p>
            <a:pPr lvl="1" algn="just"/>
            <a:r>
              <a:rPr lang="fr-CH" sz="2200" dirty="0"/>
              <a:t>de trouver des pistes d’amélioration</a:t>
            </a:r>
            <a:r>
              <a:rPr lang="fr-CH" sz="2200"/>
              <a:t> </a:t>
            </a:r>
            <a:endParaRPr lang="fr-CH" sz="2200">
              <a:cs typeface="Calibri"/>
            </a:endParaRPr>
          </a:p>
          <a:p>
            <a:pPr marL="0" indent="0" algn="just">
              <a:buNone/>
            </a:pPr>
            <a:endParaRPr lang="fr-CH" sz="2200"/>
          </a:p>
          <a:p>
            <a:pPr marL="0" indent="0" algn="just">
              <a:buNone/>
            </a:pPr>
            <a:r>
              <a:rPr lang="fr-CH" sz="2200" dirty="0"/>
              <a:t>En contribuant, vous participez à une démarche responsable, collective et participative ! </a:t>
            </a:r>
            <a:endParaRPr lang="fr-CH" sz="2200"/>
          </a:p>
        </p:txBody>
      </p:sp>
    </p:spTree>
    <p:extLst>
      <p:ext uri="{BB962C8B-B14F-4D97-AF65-F5344CB8AC3E}">
        <p14:creationId xmlns:p14="http://schemas.microsoft.com/office/powerpoint/2010/main" val="25455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5239EE-A87F-EBD7-332C-08AD526B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r-CH" sz="5400"/>
              <a:t>C’est important !</a:t>
            </a:r>
          </a:p>
        </p:txBody>
      </p:sp>
      <p:sp>
        <p:nvSpPr>
          <p:cNvPr id="55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Espace réservé du contenu 2">
            <a:extLst>
              <a:ext uri="{FF2B5EF4-FFF2-40B4-BE49-F238E27FC236}">
                <a16:creationId xmlns:a16="http://schemas.microsoft.com/office/drawing/2014/main" id="{D0D33B92-7E1E-6FEC-88C1-DF14394D8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H" sz="2200"/>
              <a:t>Pour moi, c’est important car…</a:t>
            </a:r>
          </a:p>
          <a:p>
            <a:pPr marL="0" indent="0">
              <a:buNone/>
            </a:pPr>
            <a:endParaRPr lang="fr-CH" sz="2200"/>
          </a:p>
          <a:p>
            <a:r>
              <a:rPr lang="fr-CH" sz="2200"/>
              <a:t>Cela vous donne l’occasion de communiquer avec moi</a:t>
            </a:r>
          </a:p>
          <a:p>
            <a:r>
              <a:rPr lang="fr-CH" sz="2200"/>
              <a:t>Cela me permet de m’améliorer et développer mes compétences</a:t>
            </a:r>
          </a:p>
          <a:p>
            <a:r>
              <a:rPr lang="fr-CH" sz="2200"/>
              <a:t>Cela permet d’améliorer la qualité de l’enseignement</a:t>
            </a:r>
          </a:p>
          <a:p>
            <a:r>
              <a:rPr lang="fr-CH" sz="2200"/>
              <a:t>Cela développe votre esprit critique</a:t>
            </a:r>
          </a:p>
          <a:p>
            <a:pPr marL="0" indent="0">
              <a:buNone/>
            </a:pPr>
            <a:r>
              <a:rPr lang="fr-CH" sz="2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04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itre 56">
            <a:extLst>
              <a:ext uri="{FF2B5EF4-FFF2-40B4-BE49-F238E27FC236}">
                <a16:creationId xmlns:a16="http://schemas.microsoft.com/office/drawing/2014/main" id="{5E650588-09BE-63AE-BF61-AC3F5B387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/>
              <a:t>jevaluemoncours.unige.ch</a:t>
            </a:r>
          </a:p>
        </p:txBody>
      </p:sp>
      <p:sp>
        <p:nvSpPr>
          <p:cNvPr id="6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7F20F5-2EEA-F32A-CB5F-673D0CE3F17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2706624"/>
            <a:ext cx="6894576" cy="3483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H" dirty="0"/>
              <a:t>L’anonymat ne justifie pas des propos inadéquats (insultes, sexisme, racisme, diffamation, etc.)</a:t>
            </a:r>
            <a:r>
              <a:rPr lang="fr-CH"/>
              <a:t> !</a:t>
            </a:r>
            <a:endParaRPr lang="fr-CH" dirty="0"/>
          </a:p>
          <a:p>
            <a:r>
              <a:rPr lang="fr-CH" dirty="0"/>
              <a:t>Donnez votre avis de manière intelligente et constructive</a:t>
            </a:r>
          </a:p>
          <a:p>
            <a:r>
              <a:rPr lang="fr-CH" dirty="0"/>
              <a:t>La violence écrite peut être pénalement répréhensible</a:t>
            </a:r>
          </a:p>
          <a:p>
            <a:pPr marL="0"/>
            <a:endParaRPr lang="fr-CH" sz="2200" dirty="0"/>
          </a:p>
        </p:txBody>
      </p:sp>
      <p:pic>
        <p:nvPicPr>
          <p:cNvPr id="55" name="Image 54" descr="Une image contenant clipart, dessin, dessin humoristique, illustration&#10;&#10;Description générée automatiquement">
            <a:extLst>
              <a:ext uri="{FF2B5EF4-FFF2-40B4-BE49-F238E27FC236}">
                <a16:creationId xmlns:a16="http://schemas.microsoft.com/office/drawing/2014/main" id="{CB83FA56-2BA3-C330-A3BC-B0420FD718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611" y="329183"/>
            <a:ext cx="1920530" cy="4001104"/>
          </a:xfrm>
          <a:prstGeom prst="rect">
            <a:avLst/>
          </a:prstGeom>
        </p:spPr>
      </p:pic>
      <p:pic>
        <p:nvPicPr>
          <p:cNvPr id="48" name="Image 47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C42B64B9-0696-48B5-2029-0E86D97CCE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840" y="4722782"/>
            <a:ext cx="3995928" cy="88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Espace réservé du contenu 2">
            <a:extLst>
              <a:ext uri="{FF2B5EF4-FFF2-40B4-BE49-F238E27FC236}">
                <a16:creationId xmlns:a16="http://schemas.microsoft.com/office/drawing/2014/main" id="{D0D33B92-7E1E-6FEC-88C1-DF14394D8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H" sz="2400" dirty="0"/>
              <a:t>Evaluer, c’est se poser les bonnes questions : développez votre esprit critique! </a:t>
            </a:r>
          </a:p>
          <a:p>
            <a:pPr marL="0" indent="0">
              <a:buNone/>
            </a:pPr>
            <a:r>
              <a:rPr lang="fr-CH" sz="2400" dirty="0"/>
              <a:t>Avant de remplir un questionnaire d’évaluation, remémorez-vous les éléments qui ont facilité vos apprentissages, ou au contraire, </a:t>
            </a:r>
            <a:r>
              <a:rPr lang="fr-CH" sz="2400"/>
              <a:t>ceux </a:t>
            </a:r>
            <a:r>
              <a:rPr lang="fr-CH" sz="2400" dirty="0"/>
              <a:t>qui les ont limités.</a:t>
            </a:r>
            <a:r>
              <a:rPr lang="fr-CH" sz="2400"/>
              <a:t> </a:t>
            </a:r>
            <a:endParaRPr lang="fr-CH" sz="2400" dirty="0"/>
          </a:p>
          <a:p>
            <a:pPr marL="0" indent="0">
              <a:buNone/>
            </a:pPr>
            <a:endParaRPr lang="fr-CH" sz="2400" dirty="0"/>
          </a:p>
          <a:p>
            <a:pPr marL="0" indent="0">
              <a:buNone/>
            </a:pPr>
            <a:r>
              <a:rPr lang="fr-CH" sz="2400" dirty="0"/>
              <a:t>Un bon commentaire, c’est un commentaire : </a:t>
            </a:r>
          </a:p>
          <a:p>
            <a:pPr lvl="1"/>
            <a:r>
              <a:rPr lang="fr-CH"/>
              <a:t>compréhensible</a:t>
            </a:r>
            <a:endParaRPr lang="fr-CH">
              <a:cs typeface="Calibri"/>
            </a:endParaRPr>
          </a:p>
          <a:p>
            <a:pPr lvl="1"/>
            <a:r>
              <a:rPr lang="fr-CH"/>
              <a:t>sélectif</a:t>
            </a:r>
            <a:endParaRPr lang="fr-CH">
              <a:cs typeface="Calibri" panose="020F0502020204030204"/>
            </a:endParaRPr>
          </a:p>
          <a:p>
            <a:pPr lvl="1"/>
            <a:r>
              <a:rPr lang="fr-CH"/>
              <a:t>spécifique</a:t>
            </a:r>
            <a:endParaRPr lang="fr-CH">
              <a:cs typeface="Calibri" panose="020F0502020204030204"/>
            </a:endParaRPr>
          </a:p>
          <a:p>
            <a:pPr lvl="1"/>
            <a:r>
              <a:rPr lang="fr-CH"/>
              <a:t>constructif</a:t>
            </a:r>
            <a:endParaRPr lang="fr-CH">
              <a:cs typeface="Calibri" panose="020F0502020204030204"/>
            </a:endParaRPr>
          </a:p>
          <a:p>
            <a:pPr lvl="1"/>
            <a:r>
              <a:rPr lang="fr-CH"/>
              <a:t>respectueux</a:t>
            </a:r>
            <a:r>
              <a:rPr lang="fr-CH" sz="2000"/>
              <a:t> </a:t>
            </a:r>
            <a:endParaRPr lang="fr-CH" sz="2000">
              <a:cs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15" y="743370"/>
            <a:ext cx="1142167" cy="114216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933" y="4003284"/>
            <a:ext cx="2314286" cy="231428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151" y="2228744"/>
            <a:ext cx="1326087" cy="132608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9650" y="423385"/>
            <a:ext cx="802014" cy="80201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470" y="5062850"/>
            <a:ext cx="1441450" cy="144145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6" y="4003284"/>
            <a:ext cx="4377961" cy="84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3F4EB5-AAE5-686F-CD09-483827690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07" y="639520"/>
            <a:ext cx="3909786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 prend le temps ensemble!</a:t>
            </a:r>
          </a:p>
        </p:txBody>
      </p:sp>
      <p:sp>
        <p:nvSpPr>
          <p:cNvPr id="4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D0FB16B-FB95-8670-E6CD-5EB5D57ED13B}"/>
              </a:ext>
            </a:extLst>
          </p:cNvPr>
          <p:cNvSpPr txBox="1">
            <a:spLocks/>
          </p:cNvSpPr>
          <p:nvPr/>
        </p:nvSpPr>
        <p:spPr>
          <a:xfrm>
            <a:off x="630936" y="2807208"/>
            <a:ext cx="3429000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" indent="-342900">
              <a:spcAft>
                <a:spcPts val="600"/>
              </a:spcAft>
              <a:buFont typeface="Wingdings" panose="020B0604020202020204" pitchFamily="34" charset="0"/>
              <a:buChar char="Ø"/>
            </a:pPr>
            <a:r>
              <a:rPr lang="en-US" sz="2200">
                <a:latin typeface="+mn-lt"/>
                <a:ea typeface="+mn-ea"/>
                <a:cs typeface="+mn-cs"/>
              </a:rPr>
              <a:t>15 min pour </a:t>
            </a:r>
            <a:r>
              <a:rPr lang="en-US" sz="2200" err="1">
                <a:latin typeface="+mn-lt"/>
                <a:ea typeface="+mn-ea"/>
                <a:cs typeface="+mn-cs"/>
              </a:rPr>
              <a:t>répondre</a:t>
            </a:r>
            <a:endParaRPr lang="fr-FR" err="1">
              <a:ea typeface="+mn-ea"/>
              <a:cs typeface="+mn-cs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017" y="3612052"/>
            <a:ext cx="8782673" cy="270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53D1BB-719B-5670-0020-99CAB4E30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fr-CH" sz="4800"/>
              <a:t>Comment?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4A6DBD-ADDD-EBD1-89C1-ACA474BAA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02919"/>
            <a:ext cx="5647173" cy="2791585"/>
          </a:xfrm>
        </p:spPr>
        <p:txBody>
          <a:bodyPr anchor="ctr">
            <a:normAutofit/>
          </a:bodyPr>
          <a:lstStyle/>
          <a:p>
            <a:r>
              <a:rPr lang="fr-CH" sz="1800" dirty="0"/>
              <a:t>Vous avez reçu un email de l’équipe ADEVEN</a:t>
            </a:r>
          </a:p>
          <a:p>
            <a:r>
              <a:rPr lang="fr-CH" sz="1800" dirty="0"/>
              <a:t>Vous cliquez sur le lien pour répondre au questionnaire</a:t>
            </a:r>
          </a:p>
          <a:p>
            <a:r>
              <a:rPr lang="fr-CH" sz="1800" dirty="0"/>
              <a:t>Vous pouvez aussi y accéder depuis Moodle ! </a:t>
            </a:r>
          </a:p>
          <a:p>
            <a:endParaRPr lang="fr-CH" sz="1800" dirty="0"/>
          </a:p>
          <a:p>
            <a:pPr marL="0" indent="0">
              <a:buNone/>
            </a:pPr>
            <a:r>
              <a:rPr lang="fr-CH" sz="1800" b="1" dirty="0"/>
              <a:t>Anonyme </a:t>
            </a:r>
          </a:p>
          <a:p>
            <a:pPr marL="0" indent="0">
              <a:buNone/>
            </a:pPr>
            <a:r>
              <a:rPr lang="fr-CH" sz="1800" b="1" dirty="0"/>
              <a:t>Données confidentielles</a:t>
            </a:r>
          </a:p>
        </p:txBody>
      </p:sp>
      <p:pic>
        <p:nvPicPr>
          <p:cNvPr id="5" name="Image 4" descr="Une image contenant texte, Police, capture d’écran&#10;&#10;Description générée automatiquement">
            <a:extLst>
              <a:ext uri="{FF2B5EF4-FFF2-40B4-BE49-F238E27FC236}">
                <a16:creationId xmlns:a16="http://schemas.microsoft.com/office/drawing/2014/main" id="{84259BA3-50B3-5599-B6A4-398B08449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3294505"/>
            <a:ext cx="8582512" cy="268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FDECE51-D6B3-4FD5-ACB4-21B1D829E74B}">
  <we:reference id="e849ddb8-6bbd-4833-bd4b-59030099d63e" version="1.0.0.0" store="EXCatalog" storeType="EXCatalog"/>
  <we:alternateReferences>
    <we:reference id="WA200000113" version="1.0.0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436</Words>
  <Application>Microsoft Office PowerPoint</Application>
  <PresentationFormat>Grand écran</PresentationFormat>
  <Paragraphs>62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Campagne d’évaluation des enseignements</vt:lpstr>
      <vt:lpstr>C’est quoi ? </vt:lpstr>
      <vt:lpstr>C’est important !</vt:lpstr>
      <vt:lpstr>jevaluemoncours.unige.ch</vt:lpstr>
      <vt:lpstr>Présentation PowerPoint</vt:lpstr>
      <vt:lpstr>On prend le temps ensemble!</vt:lpstr>
      <vt:lpstr>Comment?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Campagne d’évaluation des enseignements</dc:title>
  <dc:creator>Vjollca Ahmeti</dc:creator>
  <cp:lastModifiedBy>Vjollca Ahmeti</cp:lastModifiedBy>
  <cp:revision>4</cp:revision>
  <dcterms:created xsi:type="dcterms:W3CDTF">2023-11-07T10:07:23Z</dcterms:created>
  <dcterms:modified xsi:type="dcterms:W3CDTF">2024-05-06T13:45:43Z</dcterms:modified>
</cp:coreProperties>
</file>