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3" r:id="rId3"/>
    <p:sldId id="264" r:id="rId4"/>
    <p:sldId id="266" r:id="rId5"/>
    <p:sldId id="268" r:id="rId6"/>
    <p:sldId id="272" r:id="rId7"/>
    <p:sldId id="271" r:id="rId8"/>
    <p:sldId id="27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789A7-A4C5-4C69-8A6D-317384A1C6A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CH"/>
        </a:p>
      </dgm:t>
    </dgm:pt>
    <dgm:pt modelId="{18D84EBD-4FD4-4FE5-9865-B570AC5EAF72}">
      <dgm:prSet phldrT="[Texte]"/>
      <dgm:spPr/>
      <dgm:t>
        <a:bodyPr/>
        <a:lstStyle/>
        <a:p>
          <a:r>
            <a:rPr lang="fr-CH" dirty="0"/>
            <a:t>Les étudiant-es donnent leur avis</a:t>
          </a:r>
        </a:p>
      </dgm:t>
    </dgm:pt>
    <dgm:pt modelId="{C0AD5412-8D82-4E49-B643-CBF901B665B1}" type="parTrans" cxnId="{806BE35C-6F8C-4C1E-8D3F-97D5EEC8FBA5}">
      <dgm:prSet/>
      <dgm:spPr/>
      <dgm:t>
        <a:bodyPr/>
        <a:lstStyle/>
        <a:p>
          <a:endParaRPr lang="fr-CH"/>
        </a:p>
      </dgm:t>
    </dgm:pt>
    <dgm:pt modelId="{9789FC9A-0358-4719-AAF1-5D9A03FC45D7}" type="sibTrans" cxnId="{806BE35C-6F8C-4C1E-8D3F-97D5EEC8FBA5}">
      <dgm:prSet/>
      <dgm:spPr/>
      <dgm:t>
        <a:bodyPr/>
        <a:lstStyle/>
        <a:p>
          <a:endParaRPr lang="fr-CH"/>
        </a:p>
      </dgm:t>
    </dgm:pt>
    <dgm:pt modelId="{210CDC70-D063-455B-9402-AFE9829BF863}">
      <dgm:prSet phldrT="[Texte]"/>
      <dgm:spPr/>
      <dgm:t>
        <a:bodyPr/>
        <a:lstStyle/>
        <a:p>
          <a:r>
            <a:rPr lang="fr-CH" dirty="0"/>
            <a:t>Ne «voient» pas les changements ni n’en entendent parler</a:t>
          </a:r>
        </a:p>
      </dgm:t>
    </dgm:pt>
    <dgm:pt modelId="{C6DD9430-5950-4834-9FF9-90935995B56D}" type="parTrans" cxnId="{05B19506-FA94-46EE-8A15-A5A8E96BA0BE}">
      <dgm:prSet/>
      <dgm:spPr/>
      <dgm:t>
        <a:bodyPr/>
        <a:lstStyle/>
        <a:p>
          <a:endParaRPr lang="fr-CH"/>
        </a:p>
      </dgm:t>
    </dgm:pt>
    <dgm:pt modelId="{5678D473-8685-4721-9FB0-492230F86067}" type="sibTrans" cxnId="{05B19506-FA94-46EE-8A15-A5A8E96BA0BE}">
      <dgm:prSet/>
      <dgm:spPr/>
      <dgm:t>
        <a:bodyPr/>
        <a:lstStyle/>
        <a:p>
          <a:endParaRPr lang="fr-CH"/>
        </a:p>
      </dgm:t>
    </dgm:pt>
    <dgm:pt modelId="{6ABF2A6B-107F-4AEC-91AB-743970F2D30A}">
      <dgm:prSet phldrT="[Texte]"/>
      <dgm:spPr/>
      <dgm:t>
        <a:bodyPr/>
        <a:lstStyle/>
        <a:p>
          <a:r>
            <a:rPr lang="fr-CH" dirty="0"/>
            <a:t>Considèrent leur avis inutilisé</a:t>
          </a:r>
        </a:p>
      </dgm:t>
    </dgm:pt>
    <dgm:pt modelId="{CAC43475-21CD-440D-A180-8C5CC6227BF2}" type="parTrans" cxnId="{66D0995E-4A4B-486D-BDA1-6D0D0E418C5C}">
      <dgm:prSet/>
      <dgm:spPr/>
      <dgm:t>
        <a:bodyPr/>
        <a:lstStyle/>
        <a:p>
          <a:endParaRPr lang="fr-CH"/>
        </a:p>
      </dgm:t>
    </dgm:pt>
    <dgm:pt modelId="{C1FF8CEC-F32F-4F9D-9194-2FE46353B311}" type="sibTrans" cxnId="{66D0995E-4A4B-486D-BDA1-6D0D0E418C5C}">
      <dgm:prSet/>
      <dgm:spPr/>
      <dgm:t>
        <a:bodyPr/>
        <a:lstStyle/>
        <a:p>
          <a:endParaRPr lang="fr-CH"/>
        </a:p>
      </dgm:t>
    </dgm:pt>
    <dgm:pt modelId="{5BBDA9B7-2EA1-4249-B0B5-AB6B2192B927}">
      <dgm:prSet/>
      <dgm:spPr/>
      <dgm:t>
        <a:bodyPr/>
        <a:lstStyle/>
        <a:p>
          <a:r>
            <a:rPr lang="fr-CH" dirty="0"/>
            <a:t>Arrêtent de donner leur avis (ou très appauvris/biaisé)</a:t>
          </a:r>
        </a:p>
      </dgm:t>
    </dgm:pt>
    <dgm:pt modelId="{38512C5F-3BEF-45C2-BDE2-86241E189B21}" type="parTrans" cxnId="{7D5EB6D5-CF40-4956-8A24-94AA1EC402B8}">
      <dgm:prSet/>
      <dgm:spPr/>
      <dgm:t>
        <a:bodyPr/>
        <a:lstStyle/>
        <a:p>
          <a:endParaRPr lang="fr-CH"/>
        </a:p>
      </dgm:t>
    </dgm:pt>
    <dgm:pt modelId="{EEA058FF-78C3-4DB6-8173-030D14DB89C0}" type="sibTrans" cxnId="{7D5EB6D5-CF40-4956-8A24-94AA1EC402B8}">
      <dgm:prSet/>
      <dgm:spPr/>
      <dgm:t>
        <a:bodyPr/>
        <a:lstStyle/>
        <a:p>
          <a:endParaRPr lang="fr-CH"/>
        </a:p>
      </dgm:t>
    </dgm:pt>
    <dgm:pt modelId="{D3897FB1-2993-4FBC-8A42-CF5065DFAE91}">
      <dgm:prSet/>
      <dgm:spPr/>
      <dgm:t>
        <a:bodyPr/>
        <a:lstStyle/>
        <a:p>
          <a:r>
            <a:rPr lang="fr-CH" dirty="0"/>
            <a:t>Les évaluations s’appauvrissent (moins de réponses, réponses peu exploitables)</a:t>
          </a:r>
        </a:p>
      </dgm:t>
    </dgm:pt>
    <dgm:pt modelId="{3BD3A150-1000-493B-823E-373D65FB300D}" type="parTrans" cxnId="{480B18CF-4F75-40FA-8CEE-94D0C64F9D28}">
      <dgm:prSet/>
      <dgm:spPr/>
      <dgm:t>
        <a:bodyPr/>
        <a:lstStyle/>
        <a:p>
          <a:endParaRPr lang="fr-CH"/>
        </a:p>
      </dgm:t>
    </dgm:pt>
    <dgm:pt modelId="{DA694071-AD66-4945-A4C7-6EC61DCC1ABE}" type="sibTrans" cxnId="{480B18CF-4F75-40FA-8CEE-94D0C64F9D28}">
      <dgm:prSet/>
      <dgm:spPr/>
      <dgm:t>
        <a:bodyPr/>
        <a:lstStyle/>
        <a:p>
          <a:endParaRPr lang="fr-CH"/>
        </a:p>
      </dgm:t>
    </dgm:pt>
    <dgm:pt modelId="{4F22C31C-32B3-4449-A957-04AEA058F0EC}" type="pres">
      <dgm:prSet presAssocID="{ACE789A7-A4C5-4C69-8A6D-317384A1C6AE}" presName="outerComposite" presStyleCnt="0">
        <dgm:presLayoutVars>
          <dgm:chMax val="5"/>
          <dgm:dir/>
          <dgm:resizeHandles val="exact"/>
        </dgm:presLayoutVars>
      </dgm:prSet>
      <dgm:spPr/>
    </dgm:pt>
    <dgm:pt modelId="{6153D67A-156B-415C-9CBC-F6247A2EE1D3}" type="pres">
      <dgm:prSet presAssocID="{ACE789A7-A4C5-4C69-8A6D-317384A1C6AE}" presName="dummyMaxCanvas" presStyleCnt="0">
        <dgm:presLayoutVars/>
      </dgm:prSet>
      <dgm:spPr/>
    </dgm:pt>
    <dgm:pt modelId="{E576D434-E4EC-4E55-92EC-407D092EF22F}" type="pres">
      <dgm:prSet presAssocID="{ACE789A7-A4C5-4C69-8A6D-317384A1C6AE}" presName="FiveNodes_1" presStyleLbl="node1" presStyleIdx="0" presStyleCnt="5">
        <dgm:presLayoutVars>
          <dgm:bulletEnabled val="1"/>
        </dgm:presLayoutVars>
      </dgm:prSet>
      <dgm:spPr/>
    </dgm:pt>
    <dgm:pt modelId="{717342FD-CD34-46BE-85EC-D4503AFCA4AA}" type="pres">
      <dgm:prSet presAssocID="{ACE789A7-A4C5-4C69-8A6D-317384A1C6AE}" presName="FiveNodes_2" presStyleLbl="node1" presStyleIdx="1" presStyleCnt="5">
        <dgm:presLayoutVars>
          <dgm:bulletEnabled val="1"/>
        </dgm:presLayoutVars>
      </dgm:prSet>
      <dgm:spPr/>
    </dgm:pt>
    <dgm:pt modelId="{B71D449F-4464-4160-906C-52D45341291C}" type="pres">
      <dgm:prSet presAssocID="{ACE789A7-A4C5-4C69-8A6D-317384A1C6AE}" presName="FiveNodes_3" presStyleLbl="node1" presStyleIdx="2" presStyleCnt="5">
        <dgm:presLayoutVars>
          <dgm:bulletEnabled val="1"/>
        </dgm:presLayoutVars>
      </dgm:prSet>
      <dgm:spPr/>
    </dgm:pt>
    <dgm:pt modelId="{25A88146-5F03-46F3-9B60-73CF7699859E}" type="pres">
      <dgm:prSet presAssocID="{ACE789A7-A4C5-4C69-8A6D-317384A1C6AE}" presName="FiveNodes_4" presStyleLbl="node1" presStyleIdx="3" presStyleCnt="5">
        <dgm:presLayoutVars>
          <dgm:bulletEnabled val="1"/>
        </dgm:presLayoutVars>
      </dgm:prSet>
      <dgm:spPr/>
    </dgm:pt>
    <dgm:pt modelId="{0AE7584A-BF79-4B07-A944-0B4D7C491D7E}" type="pres">
      <dgm:prSet presAssocID="{ACE789A7-A4C5-4C69-8A6D-317384A1C6AE}" presName="FiveNodes_5" presStyleLbl="node1" presStyleIdx="4" presStyleCnt="5">
        <dgm:presLayoutVars>
          <dgm:bulletEnabled val="1"/>
        </dgm:presLayoutVars>
      </dgm:prSet>
      <dgm:spPr/>
    </dgm:pt>
    <dgm:pt modelId="{5FEBFBEB-1DED-4E7E-A99F-69D4B79CA06E}" type="pres">
      <dgm:prSet presAssocID="{ACE789A7-A4C5-4C69-8A6D-317384A1C6AE}" presName="FiveConn_1-2" presStyleLbl="fgAccFollowNode1" presStyleIdx="0" presStyleCnt="4">
        <dgm:presLayoutVars>
          <dgm:bulletEnabled val="1"/>
        </dgm:presLayoutVars>
      </dgm:prSet>
      <dgm:spPr/>
    </dgm:pt>
    <dgm:pt modelId="{2B29DE0B-D1FC-454B-A8BF-E684FCD5CDA8}" type="pres">
      <dgm:prSet presAssocID="{ACE789A7-A4C5-4C69-8A6D-317384A1C6AE}" presName="FiveConn_2-3" presStyleLbl="fgAccFollowNode1" presStyleIdx="1" presStyleCnt="4">
        <dgm:presLayoutVars>
          <dgm:bulletEnabled val="1"/>
        </dgm:presLayoutVars>
      </dgm:prSet>
      <dgm:spPr/>
    </dgm:pt>
    <dgm:pt modelId="{A4CFA61D-8A02-4D56-B45A-6BBE48B7BB45}" type="pres">
      <dgm:prSet presAssocID="{ACE789A7-A4C5-4C69-8A6D-317384A1C6AE}" presName="FiveConn_3-4" presStyleLbl="fgAccFollowNode1" presStyleIdx="2" presStyleCnt="4">
        <dgm:presLayoutVars>
          <dgm:bulletEnabled val="1"/>
        </dgm:presLayoutVars>
      </dgm:prSet>
      <dgm:spPr/>
    </dgm:pt>
    <dgm:pt modelId="{E6FE9E19-4387-4EC9-A4A7-F86163814B5B}" type="pres">
      <dgm:prSet presAssocID="{ACE789A7-A4C5-4C69-8A6D-317384A1C6AE}" presName="FiveConn_4-5" presStyleLbl="fgAccFollowNode1" presStyleIdx="3" presStyleCnt="4">
        <dgm:presLayoutVars>
          <dgm:bulletEnabled val="1"/>
        </dgm:presLayoutVars>
      </dgm:prSet>
      <dgm:spPr/>
    </dgm:pt>
    <dgm:pt modelId="{B933750F-70C6-4555-9121-79E00524608D}" type="pres">
      <dgm:prSet presAssocID="{ACE789A7-A4C5-4C69-8A6D-317384A1C6AE}" presName="FiveNodes_1_text" presStyleLbl="node1" presStyleIdx="4" presStyleCnt="5">
        <dgm:presLayoutVars>
          <dgm:bulletEnabled val="1"/>
        </dgm:presLayoutVars>
      </dgm:prSet>
      <dgm:spPr/>
    </dgm:pt>
    <dgm:pt modelId="{312B16D5-66EF-48B6-A288-5CD9D3458DD2}" type="pres">
      <dgm:prSet presAssocID="{ACE789A7-A4C5-4C69-8A6D-317384A1C6AE}" presName="FiveNodes_2_text" presStyleLbl="node1" presStyleIdx="4" presStyleCnt="5">
        <dgm:presLayoutVars>
          <dgm:bulletEnabled val="1"/>
        </dgm:presLayoutVars>
      </dgm:prSet>
      <dgm:spPr/>
    </dgm:pt>
    <dgm:pt modelId="{6FFB4D63-C651-4600-A4F4-FB927575EA77}" type="pres">
      <dgm:prSet presAssocID="{ACE789A7-A4C5-4C69-8A6D-317384A1C6AE}" presName="FiveNodes_3_text" presStyleLbl="node1" presStyleIdx="4" presStyleCnt="5">
        <dgm:presLayoutVars>
          <dgm:bulletEnabled val="1"/>
        </dgm:presLayoutVars>
      </dgm:prSet>
      <dgm:spPr/>
    </dgm:pt>
    <dgm:pt modelId="{456A7D73-DF8A-4F8C-8FE8-9D066C8EEF8D}" type="pres">
      <dgm:prSet presAssocID="{ACE789A7-A4C5-4C69-8A6D-317384A1C6AE}" presName="FiveNodes_4_text" presStyleLbl="node1" presStyleIdx="4" presStyleCnt="5">
        <dgm:presLayoutVars>
          <dgm:bulletEnabled val="1"/>
        </dgm:presLayoutVars>
      </dgm:prSet>
      <dgm:spPr/>
    </dgm:pt>
    <dgm:pt modelId="{3B6D9ADC-6612-407C-9ABD-84174D14F5EE}" type="pres">
      <dgm:prSet presAssocID="{ACE789A7-A4C5-4C69-8A6D-317384A1C6AE}" presName="FiveNodes_5_text" presStyleLbl="node1" presStyleIdx="4" presStyleCnt="5">
        <dgm:presLayoutVars>
          <dgm:bulletEnabled val="1"/>
        </dgm:presLayoutVars>
      </dgm:prSet>
      <dgm:spPr/>
    </dgm:pt>
  </dgm:ptLst>
  <dgm:cxnLst>
    <dgm:cxn modelId="{5213BC02-D176-45D3-B7DA-81B595DAF55D}" type="presOf" srcId="{6ABF2A6B-107F-4AEC-91AB-743970F2D30A}" destId="{B71D449F-4464-4160-906C-52D45341291C}" srcOrd="0" destOrd="0" presId="urn:microsoft.com/office/officeart/2005/8/layout/vProcess5"/>
    <dgm:cxn modelId="{025A1005-5CFB-4017-BB5A-B32C82E3EE75}" type="presOf" srcId="{18D84EBD-4FD4-4FE5-9865-B570AC5EAF72}" destId="{E576D434-E4EC-4E55-92EC-407D092EF22F}" srcOrd="0" destOrd="0" presId="urn:microsoft.com/office/officeart/2005/8/layout/vProcess5"/>
    <dgm:cxn modelId="{05B19506-FA94-46EE-8A15-A5A8E96BA0BE}" srcId="{ACE789A7-A4C5-4C69-8A6D-317384A1C6AE}" destId="{210CDC70-D063-455B-9402-AFE9829BF863}" srcOrd="1" destOrd="0" parTransId="{C6DD9430-5950-4834-9FF9-90935995B56D}" sibTransId="{5678D473-8685-4721-9FB0-492230F86067}"/>
    <dgm:cxn modelId="{0720EF07-1136-4E32-BB2F-127C7A2CEE2E}" type="presOf" srcId="{6ABF2A6B-107F-4AEC-91AB-743970F2D30A}" destId="{6FFB4D63-C651-4600-A4F4-FB927575EA77}" srcOrd="1" destOrd="0" presId="urn:microsoft.com/office/officeart/2005/8/layout/vProcess5"/>
    <dgm:cxn modelId="{2887AE08-FA25-49CE-9FBD-AB1763F84BF1}" type="presOf" srcId="{ACE789A7-A4C5-4C69-8A6D-317384A1C6AE}" destId="{4F22C31C-32B3-4449-A957-04AEA058F0EC}" srcOrd="0" destOrd="0" presId="urn:microsoft.com/office/officeart/2005/8/layout/vProcess5"/>
    <dgm:cxn modelId="{520A7B1C-BA2E-4206-BCA0-1E6B7EBE4318}" type="presOf" srcId="{5BBDA9B7-2EA1-4249-B0B5-AB6B2192B927}" destId="{25A88146-5F03-46F3-9B60-73CF7699859E}" srcOrd="0" destOrd="0" presId="urn:microsoft.com/office/officeart/2005/8/layout/vProcess5"/>
    <dgm:cxn modelId="{925DEA23-DE0F-4208-BD4D-F680B8B4DEC6}" type="presOf" srcId="{18D84EBD-4FD4-4FE5-9865-B570AC5EAF72}" destId="{B933750F-70C6-4555-9121-79E00524608D}" srcOrd="1" destOrd="0" presId="urn:microsoft.com/office/officeart/2005/8/layout/vProcess5"/>
    <dgm:cxn modelId="{1F75462D-F4A2-49E6-A19B-582723DCE1F0}" type="presOf" srcId="{9789FC9A-0358-4719-AAF1-5D9A03FC45D7}" destId="{5FEBFBEB-1DED-4E7E-A99F-69D4B79CA06E}" srcOrd="0" destOrd="0" presId="urn:microsoft.com/office/officeart/2005/8/layout/vProcess5"/>
    <dgm:cxn modelId="{C1984938-A737-4230-8078-0F2B6EF58438}" type="presOf" srcId="{D3897FB1-2993-4FBC-8A42-CF5065DFAE91}" destId="{3B6D9ADC-6612-407C-9ABD-84174D14F5EE}" srcOrd="1" destOrd="0" presId="urn:microsoft.com/office/officeart/2005/8/layout/vProcess5"/>
    <dgm:cxn modelId="{806BE35C-6F8C-4C1E-8D3F-97D5EEC8FBA5}" srcId="{ACE789A7-A4C5-4C69-8A6D-317384A1C6AE}" destId="{18D84EBD-4FD4-4FE5-9865-B570AC5EAF72}" srcOrd="0" destOrd="0" parTransId="{C0AD5412-8D82-4E49-B643-CBF901B665B1}" sibTransId="{9789FC9A-0358-4719-AAF1-5D9A03FC45D7}"/>
    <dgm:cxn modelId="{66D0995E-4A4B-486D-BDA1-6D0D0E418C5C}" srcId="{ACE789A7-A4C5-4C69-8A6D-317384A1C6AE}" destId="{6ABF2A6B-107F-4AEC-91AB-743970F2D30A}" srcOrd="2" destOrd="0" parTransId="{CAC43475-21CD-440D-A180-8C5CC6227BF2}" sibTransId="{C1FF8CEC-F32F-4F9D-9194-2FE46353B311}"/>
    <dgm:cxn modelId="{B722544E-9C15-4BF4-BE95-A8FAFE00ECAB}" type="presOf" srcId="{D3897FB1-2993-4FBC-8A42-CF5065DFAE91}" destId="{0AE7584A-BF79-4B07-A944-0B4D7C491D7E}" srcOrd="0" destOrd="0" presId="urn:microsoft.com/office/officeart/2005/8/layout/vProcess5"/>
    <dgm:cxn modelId="{BE9BFB6F-408E-4EDA-A82F-84A3BC3DC347}" type="presOf" srcId="{210CDC70-D063-455B-9402-AFE9829BF863}" destId="{312B16D5-66EF-48B6-A288-5CD9D3458DD2}" srcOrd="1" destOrd="0" presId="urn:microsoft.com/office/officeart/2005/8/layout/vProcess5"/>
    <dgm:cxn modelId="{ED8FD57D-73E5-4216-BFAA-E24DB25D0C34}" type="presOf" srcId="{EEA058FF-78C3-4DB6-8173-030D14DB89C0}" destId="{E6FE9E19-4387-4EC9-A4A7-F86163814B5B}" srcOrd="0" destOrd="0" presId="urn:microsoft.com/office/officeart/2005/8/layout/vProcess5"/>
    <dgm:cxn modelId="{40674B8E-89C4-4FBF-A88A-CD10F76E8D49}" type="presOf" srcId="{210CDC70-D063-455B-9402-AFE9829BF863}" destId="{717342FD-CD34-46BE-85EC-D4503AFCA4AA}" srcOrd="0" destOrd="0" presId="urn:microsoft.com/office/officeart/2005/8/layout/vProcess5"/>
    <dgm:cxn modelId="{0A51AD9A-9D73-4697-9F74-2D061DD29BB0}" type="presOf" srcId="{C1FF8CEC-F32F-4F9D-9194-2FE46353B311}" destId="{A4CFA61D-8A02-4D56-B45A-6BBE48B7BB45}" srcOrd="0" destOrd="0" presId="urn:microsoft.com/office/officeart/2005/8/layout/vProcess5"/>
    <dgm:cxn modelId="{95CA1BB3-A71E-4DA2-96C5-9E6AB57C2108}" type="presOf" srcId="{5678D473-8685-4721-9FB0-492230F86067}" destId="{2B29DE0B-D1FC-454B-A8BF-E684FCD5CDA8}" srcOrd="0" destOrd="0" presId="urn:microsoft.com/office/officeart/2005/8/layout/vProcess5"/>
    <dgm:cxn modelId="{DFAD20B8-4CB5-4CED-8B26-9039384F17A0}" type="presOf" srcId="{5BBDA9B7-2EA1-4249-B0B5-AB6B2192B927}" destId="{456A7D73-DF8A-4F8C-8FE8-9D066C8EEF8D}" srcOrd="1" destOrd="0" presId="urn:microsoft.com/office/officeart/2005/8/layout/vProcess5"/>
    <dgm:cxn modelId="{480B18CF-4F75-40FA-8CEE-94D0C64F9D28}" srcId="{ACE789A7-A4C5-4C69-8A6D-317384A1C6AE}" destId="{D3897FB1-2993-4FBC-8A42-CF5065DFAE91}" srcOrd="4" destOrd="0" parTransId="{3BD3A150-1000-493B-823E-373D65FB300D}" sibTransId="{DA694071-AD66-4945-A4C7-6EC61DCC1ABE}"/>
    <dgm:cxn modelId="{7D5EB6D5-CF40-4956-8A24-94AA1EC402B8}" srcId="{ACE789A7-A4C5-4C69-8A6D-317384A1C6AE}" destId="{5BBDA9B7-2EA1-4249-B0B5-AB6B2192B927}" srcOrd="3" destOrd="0" parTransId="{38512C5F-3BEF-45C2-BDE2-86241E189B21}" sibTransId="{EEA058FF-78C3-4DB6-8173-030D14DB89C0}"/>
    <dgm:cxn modelId="{976F3CFD-5FC7-4D06-9CDC-C1441464159D}" type="presParOf" srcId="{4F22C31C-32B3-4449-A957-04AEA058F0EC}" destId="{6153D67A-156B-415C-9CBC-F6247A2EE1D3}" srcOrd="0" destOrd="0" presId="urn:microsoft.com/office/officeart/2005/8/layout/vProcess5"/>
    <dgm:cxn modelId="{0F8D7B7B-A40C-4A23-B73F-9873480A4ACA}" type="presParOf" srcId="{4F22C31C-32B3-4449-A957-04AEA058F0EC}" destId="{E576D434-E4EC-4E55-92EC-407D092EF22F}" srcOrd="1" destOrd="0" presId="urn:microsoft.com/office/officeart/2005/8/layout/vProcess5"/>
    <dgm:cxn modelId="{E4C1A822-A118-474F-8EC6-3E3DD96D15FC}" type="presParOf" srcId="{4F22C31C-32B3-4449-A957-04AEA058F0EC}" destId="{717342FD-CD34-46BE-85EC-D4503AFCA4AA}" srcOrd="2" destOrd="0" presId="urn:microsoft.com/office/officeart/2005/8/layout/vProcess5"/>
    <dgm:cxn modelId="{D771CF99-B9DE-4D2D-990E-BBEA5170F370}" type="presParOf" srcId="{4F22C31C-32B3-4449-A957-04AEA058F0EC}" destId="{B71D449F-4464-4160-906C-52D45341291C}" srcOrd="3" destOrd="0" presId="urn:microsoft.com/office/officeart/2005/8/layout/vProcess5"/>
    <dgm:cxn modelId="{7DEC03E3-9EFC-49CD-B187-A99984B4E6E0}" type="presParOf" srcId="{4F22C31C-32B3-4449-A957-04AEA058F0EC}" destId="{25A88146-5F03-46F3-9B60-73CF7699859E}" srcOrd="4" destOrd="0" presId="urn:microsoft.com/office/officeart/2005/8/layout/vProcess5"/>
    <dgm:cxn modelId="{F46D9D74-CA8F-4BCD-AE3A-4AF3193B0C04}" type="presParOf" srcId="{4F22C31C-32B3-4449-A957-04AEA058F0EC}" destId="{0AE7584A-BF79-4B07-A944-0B4D7C491D7E}" srcOrd="5" destOrd="0" presId="urn:microsoft.com/office/officeart/2005/8/layout/vProcess5"/>
    <dgm:cxn modelId="{D308261A-6331-4F69-AEEF-D89FD0985E74}" type="presParOf" srcId="{4F22C31C-32B3-4449-A957-04AEA058F0EC}" destId="{5FEBFBEB-1DED-4E7E-A99F-69D4B79CA06E}" srcOrd="6" destOrd="0" presId="urn:microsoft.com/office/officeart/2005/8/layout/vProcess5"/>
    <dgm:cxn modelId="{7FC581C8-F3CD-4A3C-9475-2F53EA9169C6}" type="presParOf" srcId="{4F22C31C-32B3-4449-A957-04AEA058F0EC}" destId="{2B29DE0B-D1FC-454B-A8BF-E684FCD5CDA8}" srcOrd="7" destOrd="0" presId="urn:microsoft.com/office/officeart/2005/8/layout/vProcess5"/>
    <dgm:cxn modelId="{3C3AE62E-E30B-4FB5-B1AD-6AC71589A383}" type="presParOf" srcId="{4F22C31C-32B3-4449-A957-04AEA058F0EC}" destId="{A4CFA61D-8A02-4D56-B45A-6BBE48B7BB45}" srcOrd="8" destOrd="0" presId="urn:microsoft.com/office/officeart/2005/8/layout/vProcess5"/>
    <dgm:cxn modelId="{985BE3AE-94C3-4613-9780-8386DDB16151}" type="presParOf" srcId="{4F22C31C-32B3-4449-A957-04AEA058F0EC}" destId="{E6FE9E19-4387-4EC9-A4A7-F86163814B5B}" srcOrd="9" destOrd="0" presId="urn:microsoft.com/office/officeart/2005/8/layout/vProcess5"/>
    <dgm:cxn modelId="{4954E660-EA30-4B2D-B16D-CA026C5D0973}" type="presParOf" srcId="{4F22C31C-32B3-4449-A957-04AEA058F0EC}" destId="{B933750F-70C6-4555-9121-79E00524608D}" srcOrd="10" destOrd="0" presId="urn:microsoft.com/office/officeart/2005/8/layout/vProcess5"/>
    <dgm:cxn modelId="{589ED1C6-3910-499F-A4F6-AFA5E53FA3D1}" type="presParOf" srcId="{4F22C31C-32B3-4449-A957-04AEA058F0EC}" destId="{312B16D5-66EF-48B6-A288-5CD9D3458DD2}" srcOrd="11" destOrd="0" presId="urn:microsoft.com/office/officeart/2005/8/layout/vProcess5"/>
    <dgm:cxn modelId="{5B60B2E4-0363-4436-B75E-7EC79C05C075}" type="presParOf" srcId="{4F22C31C-32B3-4449-A957-04AEA058F0EC}" destId="{6FFB4D63-C651-4600-A4F4-FB927575EA77}" srcOrd="12" destOrd="0" presId="urn:microsoft.com/office/officeart/2005/8/layout/vProcess5"/>
    <dgm:cxn modelId="{BCD317BA-1EEC-4C5D-AA6B-49378A939892}" type="presParOf" srcId="{4F22C31C-32B3-4449-A957-04AEA058F0EC}" destId="{456A7D73-DF8A-4F8C-8FE8-9D066C8EEF8D}" srcOrd="13" destOrd="0" presId="urn:microsoft.com/office/officeart/2005/8/layout/vProcess5"/>
    <dgm:cxn modelId="{EE5E4DED-9487-4523-AC1F-3527E65137CC}" type="presParOf" srcId="{4F22C31C-32B3-4449-A957-04AEA058F0EC}" destId="{3B6D9ADC-6612-407C-9ABD-84174D14F5E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6D434-E4EC-4E55-92EC-407D092EF22F}">
      <dsp:nvSpPr>
        <dsp:cNvPr id="0" name=""/>
        <dsp:cNvSpPr/>
      </dsp:nvSpPr>
      <dsp:spPr>
        <a:xfrm>
          <a:off x="0" y="0"/>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a:t>Les étudiant-es donnent leur avis</a:t>
          </a:r>
        </a:p>
      </dsp:txBody>
      <dsp:txXfrm>
        <a:off x="29481" y="29481"/>
        <a:ext cx="6550572" cy="947604"/>
      </dsp:txXfrm>
    </dsp:sp>
    <dsp:sp modelId="{717342FD-CD34-46BE-85EC-D4503AFCA4AA}">
      <dsp:nvSpPr>
        <dsp:cNvPr id="0" name=""/>
        <dsp:cNvSpPr/>
      </dsp:nvSpPr>
      <dsp:spPr>
        <a:xfrm>
          <a:off x="579070" y="1146366"/>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a:t>Ne «voient» pas les changements ni n’en entendent parler</a:t>
          </a:r>
        </a:p>
      </dsp:txBody>
      <dsp:txXfrm>
        <a:off x="608551" y="1175847"/>
        <a:ext cx="6462203" cy="947604"/>
      </dsp:txXfrm>
    </dsp:sp>
    <dsp:sp modelId="{B71D449F-4464-4160-906C-52D45341291C}">
      <dsp:nvSpPr>
        <dsp:cNvPr id="0" name=""/>
        <dsp:cNvSpPr/>
      </dsp:nvSpPr>
      <dsp:spPr>
        <a:xfrm>
          <a:off x="1158140" y="2292733"/>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a:t>Considèrent leur avis inutilisé</a:t>
          </a:r>
        </a:p>
      </dsp:txBody>
      <dsp:txXfrm>
        <a:off x="1187621" y="2322214"/>
        <a:ext cx="6462203" cy="947604"/>
      </dsp:txXfrm>
    </dsp:sp>
    <dsp:sp modelId="{25A88146-5F03-46F3-9B60-73CF7699859E}">
      <dsp:nvSpPr>
        <dsp:cNvPr id="0" name=""/>
        <dsp:cNvSpPr/>
      </dsp:nvSpPr>
      <dsp:spPr>
        <a:xfrm>
          <a:off x="1737210" y="3439100"/>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a:t>Arrêtent de donner leur avis (ou très appauvris/biaisé)</a:t>
          </a:r>
        </a:p>
      </dsp:txBody>
      <dsp:txXfrm>
        <a:off x="1766691" y="3468581"/>
        <a:ext cx="6462203" cy="947604"/>
      </dsp:txXfrm>
    </dsp:sp>
    <dsp:sp modelId="{0AE7584A-BF79-4B07-A944-0B4D7C491D7E}">
      <dsp:nvSpPr>
        <dsp:cNvPr id="0" name=""/>
        <dsp:cNvSpPr/>
      </dsp:nvSpPr>
      <dsp:spPr>
        <a:xfrm>
          <a:off x="2316280" y="4585467"/>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a:t>Les évaluations s’appauvrissent (moins de réponses, réponses peu exploitables)</a:t>
          </a:r>
        </a:p>
      </dsp:txBody>
      <dsp:txXfrm>
        <a:off x="2345761" y="4614948"/>
        <a:ext cx="6462203" cy="947604"/>
      </dsp:txXfrm>
    </dsp:sp>
    <dsp:sp modelId="{5FEBFBEB-1DED-4E7E-A99F-69D4B79CA06E}">
      <dsp:nvSpPr>
        <dsp:cNvPr id="0" name=""/>
        <dsp:cNvSpPr/>
      </dsp:nvSpPr>
      <dsp:spPr>
        <a:xfrm>
          <a:off x="7100235" y="735352"/>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247445" y="735352"/>
        <a:ext cx="359847" cy="492336"/>
      </dsp:txXfrm>
    </dsp:sp>
    <dsp:sp modelId="{2B29DE0B-D1FC-454B-A8BF-E684FCD5CDA8}">
      <dsp:nvSpPr>
        <dsp:cNvPr id="0" name=""/>
        <dsp:cNvSpPr/>
      </dsp:nvSpPr>
      <dsp:spPr>
        <a:xfrm>
          <a:off x="7679305" y="1881719"/>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826515" y="1881719"/>
        <a:ext cx="359847" cy="492336"/>
      </dsp:txXfrm>
    </dsp:sp>
    <dsp:sp modelId="{A4CFA61D-8A02-4D56-B45A-6BBE48B7BB45}">
      <dsp:nvSpPr>
        <dsp:cNvPr id="0" name=""/>
        <dsp:cNvSpPr/>
      </dsp:nvSpPr>
      <dsp:spPr>
        <a:xfrm>
          <a:off x="8258375" y="3011310"/>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405585" y="3011310"/>
        <a:ext cx="359847" cy="492336"/>
      </dsp:txXfrm>
    </dsp:sp>
    <dsp:sp modelId="{E6FE9E19-4387-4EC9-A4A7-F86163814B5B}">
      <dsp:nvSpPr>
        <dsp:cNvPr id="0" name=""/>
        <dsp:cNvSpPr/>
      </dsp:nvSpPr>
      <dsp:spPr>
        <a:xfrm>
          <a:off x="8837445" y="4168861"/>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984655" y="4168861"/>
        <a:ext cx="359847" cy="4923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33E43-42A7-498F-89B1-65E911D9AC53}" type="datetimeFigureOut">
              <a:rPr lang="fr-CH" smtClean="0"/>
              <a:t>07.11.2023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E2BB41-F41C-489E-B9FB-F6AFE98495C7}" type="slidenum">
              <a:rPr lang="fr-CH" smtClean="0"/>
              <a:t>‹N°›</a:t>
            </a:fld>
            <a:endParaRPr lang="fr-CH"/>
          </a:p>
        </p:txBody>
      </p:sp>
    </p:spTree>
    <p:extLst>
      <p:ext uri="{BB962C8B-B14F-4D97-AF65-F5344CB8AC3E}">
        <p14:creationId xmlns:p14="http://schemas.microsoft.com/office/powerpoint/2010/main" val="154880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sz="1000" dirty="0"/>
              <a:t>Communiquer</a:t>
            </a:r>
            <a:r>
              <a:rPr lang="fr-CH" sz="1000" baseline="0" dirty="0"/>
              <a:t> les résultats de l’évaluation aux étudiants est une étape primordiale pour valoriser non seulement la démarche d’évaluation, mais surtout reconnaître et renforcer l’engagement des étudiants dans cette démarche. Aussi, nous vous proposons ce support afin de vous guider dans le feedback que vous pouvez leur fournir et vous faciliter l’organisation de celui-ci.</a:t>
            </a:r>
          </a:p>
          <a:p>
            <a:endParaRPr lang="fr-CH" sz="1000" baseline="0" dirty="0"/>
          </a:p>
          <a:p>
            <a:r>
              <a:rPr lang="fr-CH" sz="1000" baseline="0" dirty="0"/>
              <a:t>Etapes de ce feedback :</a:t>
            </a:r>
          </a:p>
          <a:p>
            <a:r>
              <a:rPr lang="fr-CH" sz="1000" baseline="0" dirty="0"/>
              <a:t>1. Dans le rapport d’évaluation, identifiez les points forts et points à améliorer de votre enseignement (au besoin, sollicitez-nous, nous sommes à votre disposition formev@unige.ch) sur la base des données quantitatives (pourcentage de répondants, moyennes) et qualitatives (relever les commentaires récurrents, ceux que vous anticipiez, ceux qui sont pertinents).</a:t>
            </a:r>
          </a:p>
          <a:p>
            <a:endParaRPr lang="fr-CH" sz="1000" baseline="0" dirty="0"/>
          </a:p>
          <a:p>
            <a:pPr marL="0" indent="0">
              <a:buFontTx/>
              <a:buNone/>
            </a:pPr>
            <a:endParaRPr lang="fr-CH" sz="1000" dirty="0"/>
          </a:p>
          <a:p>
            <a:pPr marL="0" indent="0">
              <a:buFontTx/>
              <a:buNone/>
            </a:pPr>
            <a:r>
              <a:rPr lang="fr-CH" sz="1000" dirty="0"/>
              <a:t>Vous êtes libre</a:t>
            </a:r>
            <a:r>
              <a:rPr lang="fr-CH" sz="1000" baseline="0" dirty="0"/>
              <a:t> de mettre cette synthèse, ou le rapport de résultat complet, sur votre plateforme d’enseignement (</a:t>
            </a:r>
            <a:r>
              <a:rPr lang="fr-CH" sz="1000" baseline="0" dirty="0" err="1"/>
              <a:t>chamilo</a:t>
            </a:r>
            <a:r>
              <a:rPr lang="fr-CH" sz="1000" baseline="0" dirty="0"/>
              <a:t>, </a:t>
            </a:r>
            <a:r>
              <a:rPr lang="fr-CH" sz="1000" baseline="0" dirty="0" err="1"/>
              <a:t>moodle</a:t>
            </a:r>
            <a:r>
              <a:rPr lang="fr-CH" sz="1000" baseline="0" dirty="0"/>
              <a:t>).</a:t>
            </a:r>
          </a:p>
          <a:p>
            <a:pPr marL="0" indent="0">
              <a:buFontTx/>
              <a:buNone/>
            </a:pPr>
            <a:r>
              <a:rPr lang="fr-CH" sz="1000" baseline="0" dirty="0"/>
              <a:t>Si vous souhaitez effectuer des analyses complémentaires ou adapter la mise en forme des données, demandez-nous le fichier de données brutes, il est à votre disposition (adeven@unige.ch).</a:t>
            </a:r>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1</a:t>
            </a:fld>
            <a:endParaRPr lang="fr-FR"/>
          </a:p>
        </p:txBody>
      </p:sp>
    </p:spTree>
    <p:extLst>
      <p:ext uri="{BB962C8B-B14F-4D97-AF65-F5344CB8AC3E}">
        <p14:creationId xmlns:p14="http://schemas.microsoft.com/office/powerpoint/2010/main" val="2733843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ltLang="fr-FR" dirty="0"/>
          </a:p>
          <a:p>
            <a:pPr eaLnBrk="1" hangingPunct="1">
              <a:spcBef>
                <a:spcPct val="0"/>
              </a:spcBef>
            </a:pPr>
            <a:r>
              <a:rPr lang="fr-CH" altLang="fr-FR" dirty="0"/>
              <a:t>Par exemple, dans un de ses ouvrages, Marc Romainville, indique que la communication des objectifs, des procédures, et surtout des effets de l’évaluation des enseignements est une des conditions d’efficacité du dispositif. Mettre en avant les améliorations des enseignements qui ont découlé des évaluations précédentes est une manière de favoriser l’implication des étudiants.</a:t>
            </a:r>
          </a:p>
          <a:p>
            <a:r>
              <a:rPr lang="fr-CH" dirty="0"/>
              <a:t>Pas d’étude précisément</a:t>
            </a:r>
            <a:r>
              <a:rPr lang="fr-CH" baseline="0" dirty="0"/>
              <a:t> sur la communication des résultats de l’EEE…</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dirty="0"/>
              <a:t>Dans la même direction va l’indication de Michaela Martin dans le chapitre conclusif de l’ouvrage concernant le «</a:t>
            </a:r>
            <a:r>
              <a:rPr lang="fr-CH" altLang="fr-FR" dirty="0" err="1"/>
              <a:t>Internal</a:t>
            </a:r>
            <a:r>
              <a:rPr lang="fr-CH" altLang="fr-FR" dirty="0"/>
              <a:t> </a:t>
            </a:r>
            <a:r>
              <a:rPr lang="fr-CH" altLang="fr-FR" dirty="0" err="1"/>
              <a:t>Quality</a:t>
            </a:r>
            <a:r>
              <a:rPr lang="fr-CH" altLang="fr-FR" dirty="0"/>
              <a:t> Assurance». Il semblerait que la communication avec les étudiants sur leur feedback soit importante et qu’elle aurait besoin d’être améliorée également.</a:t>
            </a:r>
          </a:p>
          <a:p>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3</a:t>
            </a:fld>
            <a:endParaRPr lang="fr-CH"/>
          </a:p>
        </p:txBody>
      </p:sp>
    </p:spTree>
    <p:extLst>
      <p:ext uri="{BB962C8B-B14F-4D97-AF65-F5344CB8AC3E}">
        <p14:creationId xmlns:p14="http://schemas.microsoft.com/office/powerpoint/2010/main" val="62117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Orienté démarche d’évaluation, technique</a:t>
            </a:r>
          </a:p>
          <a:p>
            <a:r>
              <a:rPr lang="fr-CH" dirty="0"/>
              <a:t>Orienté</a:t>
            </a:r>
            <a:r>
              <a:rPr lang="fr-CH" baseline="0" dirty="0"/>
              <a:t> enseignement, activité pédagogiques</a:t>
            </a:r>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4</a:t>
            </a:fld>
            <a:endParaRPr lang="fr-CH"/>
          </a:p>
        </p:txBody>
      </p:sp>
    </p:spTree>
    <p:extLst>
      <p:ext uri="{BB962C8B-B14F-4D97-AF65-F5344CB8AC3E}">
        <p14:creationId xmlns:p14="http://schemas.microsoft.com/office/powerpoint/2010/main" val="274641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Ressources à mettre dans le doc ? https://www.unige.ch/dife/enseigner-apprendre/soutien-enseignement/evaluer-son-enseignement/formation-de-base/#tab3</a:t>
            </a:r>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5</a:t>
            </a:fld>
            <a:endParaRPr lang="fr-CH"/>
          </a:p>
        </p:txBody>
      </p:sp>
    </p:spTree>
    <p:extLst>
      <p:ext uri="{BB962C8B-B14F-4D97-AF65-F5344CB8AC3E}">
        <p14:creationId xmlns:p14="http://schemas.microsoft.com/office/powerpoint/2010/main" val="77473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7</a:t>
            </a:fld>
            <a:endParaRPr lang="fr-FR"/>
          </a:p>
        </p:txBody>
      </p:sp>
    </p:spTree>
    <p:extLst>
      <p:ext uri="{BB962C8B-B14F-4D97-AF65-F5344CB8AC3E}">
        <p14:creationId xmlns:p14="http://schemas.microsoft.com/office/powerpoint/2010/main" val="152720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8</a:t>
            </a:fld>
            <a:endParaRPr lang="fr-FR"/>
          </a:p>
        </p:txBody>
      </p:sp>
    </p:spTree>
    <p:extLst>
      <p:ext uri="{BB962C8B-B14F-4D97-AF65-F5344CB8AC3E}">
        <p14:creationId xmlns:p14="http://schemas.microsoft.com/office/powerpoint/2010/main" val="1361065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645856-61B4-490B-A96A-0531844C6D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D6AF852B-F7BF-41D7-BE87-08EFD2EB8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32C396CA-E6FF-4B7F-86E3-4FBCDAD0068F}"/>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8A243C17-8DFB-429E-9ABB-D915ACC26B3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306AE014-A92D-40A3-ACB9-2551343D1159}"/>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25311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3F66E9-62CD-4B8E-B6EC-66309C2985C7}"/>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7A83E547-EE16-4508-84AE-9F80CEC9871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12E2052A-DD8A-44A7-A756-12167752C33D}"/>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EFC01CCB-A30D-4C11-BC4C-514EF8628C7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1823163-0758-461B-BE76-FE7DBE5A3E4D}"/>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60881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9300B63-08F2-460E-A777-FC2C3D146EE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0FDEAFD3-8A1C-4CF3-BFF6-914F0322787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9BC999C-4B57-43CE-BCAB-4C68EA2CB813}"/>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BD67B47E-5EEB-493A-8A56-87E913C0A8F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C028211-855D-425E-A838-96157026D47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56575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1C0D18-C926-45DE-9C4E-43A0BBF582A2}"/>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D239C90B-B217-40CC-B239-CEBABB9789F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8EF65B9-5DE7-40B3-AB59-22971C4C6E8B}"/>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98544695-F2E5-4B8B-B73B-7E181EC885B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13527A3-958E-4066-9578-75E1FCCC94A5}"/>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96990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8C9A0-6726-45F9-91B8-7E4F2C60BB8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20D24A48-E949-4234-ABA4-0366E0B69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691828B-DBB3-4326-BD29-47FE3046EF71}"/>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A691B04F-6EEA-4266-98F3-8E3EABACE080}"/>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CF420898-0DFC-4F06-BB46-3085F2387A5E}"/>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2453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503DE-A73F-4FFC-973C-77EC95A1EC18}"/>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EC2FF6E-AA5B-40A6-B437-9B719CD776C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89A020CB-C8FC-4C32-BF07-CB4352724B6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6A698EC2-C67D-4758-9259-8A41280F52F6}"/>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C23A273D-23C2-4A6D-8B51-98D169255C0B}"/>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FE52C434-D7B8-4110-B375-D1053ADDEA3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0030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0614B-5E0F-4414-8472-86C1F3B6016B}"/>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1B53F417-534B-4820-BB77-CC7181718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CEAF218-F030-4EB2-ACA8-4583F4DCC14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22211B8-5C67-43EB-AA02-361FDB53E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32D266C-A13C-4816-9E15-961B9D7D368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380F3E1B-B465-4C3F-BBD1-2BA3AA623500}"/>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8" name="Espace réservé du pied de page 7">
            <a:extLst>
              <a:ext uri="{FF2B5EF4-FFF2-40B4-BE49-F238E27FC236}">
                <a16:creationId xmlns:a16="http://schemas.microsoft.com/office/drawing/2014/main" id="{257AD251-837A-4312-93F4-8D329452F4A3}"/>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61388887-814A-460E-B757-69E112FE4A4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22267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99CFA-7382-4461-A282-10FFF6DE2E85}"/>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04209C99-73D6-45F9-9B13-E9D8177870EB}"/>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4" name="Espace réservé du pied de page 3">
            <a:extLst>
              <a:ext uri="{FF2B5EF4-FFF2-40B4-BE49-F238E27FC236}">
                <a16:creationId xmlns:a16="http://schemas.microsoft.com/office/drawing/2014/main" id="{965C06C7-C67C-4856-8A10-5E078893B8C8}"/>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4E5593BA-525E-4490-BEB3-2AF759485A30}"/>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05372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43EF489-341B-4B92-A107-98B665F6AEEE}"/>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3" name="Espace réservé du pied de page 2">
            <a:extLst>
              <a:ext uri="{FF2B5EF4-FFF2-40B4-BE49-F238E27FC236}">
                <a16:creationId xmlns:a16="http://schemas.microsoft.com/office/drawing/2014/main" id="{42B70188-1ECE-4C95-9590-8A093E2690FE}"/>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2C6B46D0-3164-471C-9002-A74990188FB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19074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BB84EA-979F-46EE-9287-96B1FBA5CD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37E74887-66A5-485D-92B1-65862743C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0286669D-CF41-4644-A1C1-B751304DB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4103220-F910-4D92-BCE2-B4668400D263}"/>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0396BA8A-D68C-4CD8-A058-0CB3CA4380A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9D1DA99-1A0C-45F2-B37D-DFAC90A1BCF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35019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DCE0B-35A2-4D08-971E-F8C35DCF9D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769E270A-7E29-4C75-9C27-FBE07BAD96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555C05CB-5645-40E8-A9EA-C460B03AD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0D9F311-6FD3-495D-B66F-91684099D4DD}"/>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A4383208-9B30-4AB6-A0BA-B7D668481780}"/>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AFD80958-E936-4C3D-9C1D-288CEFC5563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0504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9B86FA-2C70-45C7-8C52-C2DC59AD01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EB75D69-9AEB-40FD-B2CE-0439C87BB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1418F81-1F6B-487F-8F8B-AA01200B6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75F2518D-A8EB-474A-B28E-E4F71DD65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B9B9E3A7-9C9A-41A7-B930-6AC325447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DEEBB-02E5-42B3-803A-B4A4A30AB0E7}" type="slidenum">
              <a:rPr lang="fr-CH" smtClean="0"/>
              <a:t>‹N°›</a:t>
            </a:fld>
            <a:endParaRPr lang="fr-CH"/>
          </a:p>
        </p:txBody>
      </p:sp>
    </p:spTree>
    <p:extLst>
      <p:ext uri="{BB962C8B-B14F-4D97-AF65-F5344CB8AC3E}">
        <p14:creationId xmlns:p14="http://schemas.microsoft.com/office/powerpoint/2010/main" val="109579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a:solidFill>
                  <a:schemeClr val="bg1">
                    <a:lumMod val="50000"/>
                  </a:schemeClr>
                </a:solidFill>
              </a:rPr>
              <a:t>Communiquer les résultats de l’évaluation de votre enseignement</a:t>
            </a:r>
          </a:p>
        </p:txBody>
      </p:sp>
      <p:sp>
        <p:nvSpPr>
          <p:cNvPr id="5" name="Sous-titre 4"/>
          <p:cNvSpPr>
            <a:spLocks noGrp="1"/>
          </p:cNvSpPr>
          <p:nvPr>
            <p:ph type="subTitle" idx="1"/>
          </p:nvPr>
        </p:nvSpPr>
        <p:spPr>
          <a:xfrm>
            <a:off x="1828800" y="3789040"/>
            <a:ext cx="9163744" cy="1849760"/>
          </a:xfrm>
        </p:spPr>
        <p:txBody>
          <a:bodyPr>
            <a:normAutofit/>
          </a:bodyPr>
          <a:lstStyle/>
          <a:p>
            <a:r>
              <a:rPr lang="fr-FR" dirty="0"/>
              <a:t>(fin de semestre ou début du suivant)</a:t>
            </a:r>
          </a:p>
        </p:txBody>
      </p:sp>
      <p:pic>
        <p:nvPicPr>
          <p:cNvPr id="6" name="Image 5">
            <a:extLst>
              <a:ext uri="{FF2B5EF4-FFF2-40B4-BE49-F238E27FC236}">
                <a16:creationId xmlns:a16="http://schemas.microsoft.com/office/drawing/2014/main" id="{54038E98-CB8A-84B0-7EB9-CDD577F22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4021"/>
            <a:ext cx="12192000" cy="813979"/>
          </a:xfrm>
          <a:prstGeom prst="rect">
            <a:avLst/>
          </a:prstGeom>
        </p:spPr>
      </p:pic>
    </p:spTree>
    <p:extLst>
      <p:ext uri="{BB962C8B-B14F-4D97-AF65-F5344CB8AC3E}">
        <p14:creationId xmlns:p14="http://schemas.microsoft.com/office/powerpoint/2010/main" val="255213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A4ED0B80-41F0-43F5-9AFC-BF5F541AF676}"/>
              </a:ext>
            </a:extLst>
          </p:cNvPr>
          <p:cNvGraphicFramePr/>
          <p:nvPr>
            <p:extLst>
              <p:ext uri="{D42A27DB-BD31-4B8C-83A1-F6EECF244321}">
                <p14:modId xmlns:p14="http://schemas.microsoft.com/office/powerpoint/2010/main" val="4015265557"/>
              </p:ext>
            </p:extLst>
          </p:nvPr>
        </p:nvGraphicFramePr>
        <p:xfrm>
          <a:off x="539552" y="627534"/>
          <a:ext cx="10070784" cy="5592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65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CF0063"/>
          </a:solidFill>
        </p:spPr>
        <p:txBody>
          <a:bodyPr>
            <a:normAutofit/>
          </a:bodyPr>
          <a:lstStyle/>
          <a:p>
            <a:pPr algn="l"/>
            <a:r>
              <a:rPr lang="fr-CH" sz="3200" dirty="0">
                <a:solidFill>
                  <a:schemeClr val="bg1"/>
                </a:solidFill>
              </a:rPr>
              <a:t>Communiquer les résultats favorise l’engagement </a:t>
            </a:r>
            <a:br>
              <a:rPr lang="fr-CH" sz="3200" dirty="0">
                <a:solidFill>
                  <a:schemeClr val="bg1"/>
                </a:solidFill>
              </a:rPr>
            </a:br>
            <a:r>
              <a:rPr lang="fr-CH" sz="3200" dirty="0">
                <a:solidFill>
                  <a:schemeClr val="bg1"/>
                </a:solidFill>
              </a:rPr>
              <a:t>et accroît le taux de participation</a:t>
            </a:r>
          </a:p>
        </p:txBody>
      </p:sp>
      <p:sp>
        <p:nvSpPr>
          <p:cNvPr id="5" name="Espace réservé du contenu 4"/>
          <p:cNvSpPr>
            <a:spLocks noGrp="1"/>
          </p:cNvSpPr>
          <p:nvPr>
            <p:ph idx="1"/>
          </p:nvPr>
        </p:nvSpPr>
        <p:spPr/>
        <p:txBody>
          <a:bodyPr>
            <a:normAutofit/>
          </a:bodyPr>
          <a:lstStyle/>
          <a:p>
            <a:pPr>
              <a:buFont typeface="Wingdings" panose="05000000000000000000" pitchFamily="2" charset="2"/>
              <a:buChar char="ü"/>
            </a:pPr>
            <a:r>
              <a:rPr lang="fr-CH" sz="2667" dirty="0"/>
              <a:t>Démontre la prise en compte de leur avis (entendu et considéré)</a:t>
            </a:r>
          </a:p>
          <a:p>
            <a:pPr>
              <a:buFont typeface="Wingdings" panose="05000000000000000000" pitchFamily="2" charset="2"/>
              <a:buChar char="ü"/>
            </a:pPr>
            <a:r>
              <a:rPr lang="fr-CH" sz="2667" dirty="0"/>
              <a:t>Démontre le lien de «cause à effet»</a:t>
            </a:r>
          </a:p>
          <a:p>
            <a:pPr>
              <a:buFont typeface="Wingdings" panose="05000000000000000000" pitchFamily="2" charset="2"/>
              <a:buChar char="ü"/>
            </a:pPr>
            <a:r>
              <a:rPr lang="fr-CH" sz="2667" dirty="0"/>
              <a:t>Justifie le besoin de leur point de vue</a:t>
            </a:r>
          </a:p>
          <a:p>
            <a:pPr>
              <a:buFont typeface="Wingdings" panose="05000000000000000000" pitchFamily="2" charset="2"/>
              <a:buChar char="ü"/>
            </a:pPr>
            <a:r>
              <a:rPr lang="fr-CH" sz="2667" dirty="0"/>
              <a:t>Aiguise leur esprit critique</a:t>
            </a:r>
          </a:p>
          <a:p>
            <a:pPr>
              <a:buFont typeface="Wingdings" panose="05000000000000000000" pitchFamily="2" charset="2"/>
              <a:buChar char="ü"/>
            </a:pPr>
            <a:r>
              <a:rPr lang="fr-CH" sz="2667" dirty="0"/>
              <a:t>Ouvre le dialogue avec elles/eux</a:t>
            </a:r>
          </a:p>
          <a:p>
            <a:pPr>
              <a:buFont typeface="Wingdings" panose="05000000000000000000" pitchFamily="2" charset="2"/>
              <a:buChar char="ü"/>
            </a:pPr>
            <a:endParaRPr lang="fr-CH" sz="2667" dirty="0"/>
          </a:p>
          <a:p>
            <a:pPr>
              <a:buFont typeface="Wingdings" panose="05000000000000000000" pitchFamily="2" charset="2"/>
              <a:buChar char="ü"/>
            </a:pPr>
            <a:r>
              <a:rPr lang="fr-CH" sz="2667" dirty="0"/>
              <a:t>Valorise la démarche d’évaluation</a:t>
            </a:r>
          </a:p>
          <a:p>
            <a:pPr>
              <a:buFont typeface="Wingdings" panose="05000000000000000000" pitchFamily="2" charset="2"/>
              <a:buChar char="ü"/>
            </a:pPr>
            <a:r>
              <a:rPr lang="fr-CH" sz="2667" dirty="0"/>
              <a:t>Donne l’opportunité de compléter la démarche en ligne</a:t>
            </a:r>
          </a:p>
        </p:txBody>
      </p:sp>
      <p:pic>
        <p:nvPicPr>
          <p:cNvPr id="1027" name="Picture 3" descr="C:\Users\SCHAUB\AppData\Local\Microsoft\Windows\Temporary Internet Files\Content.IE5\CEAZYUJJ\CROISSANCE-ECONOMIQUE-DE-L-AFRIQUE1[1].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5200" b="90000" l="10000" r="996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168341" y="260648"/>
            <a:ext cx="1252571" cy="1252571"/>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7845026" y="6360436"/>
            <a:ext cx="4240071" cy="461665"/>
          </a:xfrm>
          <a:prstGeom prst="rect">
            <a:avLst/>
          </a:prstGeom>
          <a:noFill/>
        </p:spPr>
        <p:txBody>
          <a:bodyPr wrap="none" rtlCol="0">
            <a:spAutoFit/>
          </a:bodyPr>
          <a:lstStyle/>
          <a:p>
            <a:r>
              <a:rPr lang="fr-CH" sz="2400" dirty="0">
                <a:solidFill>
                  <a:schemeClr val="bg1">
                    <a:lumMod val="50000"/>
                  </a:schemeClr>
                </a:solidFill>
              </a:rPr>
              <a:t>Martin, 2018 ; Romainville, 2013</a:t>
            </a:r>
          </a:p>
        </p:txBody>
      </p:sp>
    </p:spTree>
    <p:extLst>
      <p:ext uri="{BB962C8B-B14F-4D97-AF65-F5344CB8AC3E}">
        <p14:creationId xmlns:p14="http://schemas.microsoft.com/office/powerpoint/2010/main" val="189625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Communiquer oui, mais quoi ?</a:t>
            </a: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339" y="4046074"/>
            <a:ext cx="1920213" cy="2678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1503" y="3161798"/>
            <a:ext cx="1920213" cy="270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0067" y="2435262"/>
            <a:ext cx="1976455" cy="2751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31371" y="1412776"/>
            <a:ext cx="5856651" cy="1077218"/>
          </a:xfrm>
          <a:prstGeom prst="rect">
            <a:avLst/>
          </a:prstGeom>
          <a:noFill/>
        </p:spPr>
        <p:txBody>
          <a:bodyPr wrap="square" rtlCol="0">
            <a:spAutoFit/>
          </a:bodyPr>
          <a:lstStyle/>
          <a:p>
            <a:r>
              <a:rPr lang="fr-CH" sz="3200" dirty="0">
                <a:solidFill>
                  <a:srgbClr val="CF0063"/>
                </a:solidFill>
              </a:rPr>
              <a:t>Les résultats : </a:t>
            </a:r>
            <a:r>
              <a:rPr lang="fr-CH" sz="3200" dirty="0"/>
              <a:t>descriptif, statique, regard vers le passé</a:t>
            </a:r>
          </a:p>
        </p:txBody>
      </p:sp>
      <p:pic>
        <p:nvPicPr>
          <p:cNvPr id="2054" name="Picture 6" descr="C:\Users\SCHAUB\AppData\Local\Microsoft\Windows\Temporary Internet Files\Content.IE5\QIARQKSX\to-do[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8128" y="1759975"/>
            <a:ext cx="3264363" cy="3264363"/>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p:cNvSpPr txBox="1"/>
          <p:nvPr/>
        </p:nvSpPr>
        <p:spPr>
          <a:xfrm>
            <a:off x="6864085" y="5187127"/>
            <a:ext cx="4992555" cy="1569660"/>
          </a:xfrm>
          <a:prstGeom prst="rect">
            <a:avLst/>
          </a:prstGeom>
          <a:noFill/>
        </p:spPr>
        <p:txBody>
          <a:bodyPr wrap="square" rtlCol="0">
            <a:spAutoFit/>
          </a:bodyPr>
          <a:lstStyle/>
          <a:p>
            <a:r>
              <a:rPr lang="fr-CH" sz="3200" dirty="0">
                <a:solidFill>
                  <a:srgbClr val="CF0063"/>
                </a:solidFill>
              </a:rPr>
              <a:t>Les impacts  : </a:t>
            </a:r>
            <a:r>
              <a:rPr lang="fr-CH" sz="3200" dirty="0"/>
              <a:t>analytique, dynamique, regard vers l’avenir</a:t>
            </a:r>
          </a:p>
        </p:txBody>
      </p:sp>
    </p:spTree>
    <p:extLst>
      <p:ext uri="{BB962C8B-B14F-4D97-AF65-F5344CB8AC3E}">
        <p14:creationId xmlns:p14="http://schemas.microsoft.com/office/powerpoint/2010/main" val="37934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H" dirty="0"/>
              <a:t>Et plus concrètement…</a:t>
            </a:r>
          </a:p>
        </p:txBody>
      </p:sp>
      <p:sp>
        <p:nvSpPr>
          <p:cNvPr id="5" name="Espace réservé du texte 4"/>
          <p:cNvSpPr>
            <a:spLocks noGrp="1"/>
          </p:cNvSpPr>
          <p:nvPr>
            <p:ph type="body" idx="1"/>
          </p:nvPr>
        </p:nvSpPr>
        <p:spPr/>
        <p:txBody>
          <a:bodyPr/>
          <a:lstStyle/>
          <a:p>
            <a:r>
              <a:rPr lang="fr-CH" dirty="0"/>
              <a:t>Résultats</a:t>
            </a:r>
          </a:p>
        </p:txBody>
      </p:sp>
      <p:sp>
        <p:nvSpPr>
          <p:cNvPr id="6" name="Espace réservé du contenu 5"/>
          <p:cNvSpPr>
            <a:spLocks noGrp="1"/>
          </p:cNvSpPr>
          <p:nvPr>
            <p:ph sz="half" idx="2"/>
          </p:nvPr>
        </p:nvSpPr>
        <p:spPr/>
        <p:txBody>
          <a:bodyPr/>
          <a:lstStyle/>
          <a:p>
            <a:r>
              <a:rPr lang="fr-CH" dirty="0"/>
              <a:t>Synthèse des points forts</a:t>
            </a:r>
          </a:p>
          <a:p>
            <a:r>
              <a:rPr lang="fr-CH" dirty="0"/>
              <a:t>Synthèse des points à améliorer</a:t>
            </a:r>
          </a:p>
          <a:p>
            <a:r>
              <a:rPr lang="fr-CH" dirty="0"/>
              <a:t>Commentaires les plus récurrents + et –</a:t>
            </a:r>
          </a:p>
          <a:p>
            <a:pPr marL="0" indent="0">
              <a:buNone/>
            </a:pPr>
            <a:endParaRPr lang="fr-CH" dirty="0"/>
          </a:p>
          <a:p>
            <a:pPr marL="0" indent="0">
              <a:buNone/>
            </a:pPr>
            <a:r>
              <a:rPr lang="fr-CH" dirty="0"/>
              <a:t>Et votre propre évaluation</a:t>
            </a:r>
          </a:p>
          <a:p>
            <a:pPr marL="0" indent="0">
              <a:buNone/>
            </a:pPr>
            <a:r>
              <a:rPr lang="fr-CH" dirty="0"/>
              <a:t>Rappel de vos intentions</a:t>
            </a:r>
          </a:p>
        </p:txBody>
      </p:sp>
      <p:sp>
        <p:nvSpPr>
          <p:cNvPr id="7" name="Espace réservé du texte 6"/>
          <p:cNvSpPr>
            <a:spLocks noGrp="1"/>
          </p:cNvSpPr>
          <p:nvPr>
            <p:ph type="body" sz="quarter" idx="3"/>
          </p:nvPr>
        </p:nvSpPr>
        <p:spPr/>
        <p:txBody>
          <a:bodyPr/>
          <a:lstStyle/>
          <a:p>
            <a:r>
              <a:rPr lang="fr-CH" dirty="0"/>
              <a:t>Impacts</a:t>
            </a:r>
          </a:p>
        </p:txBody>
      </p:sp>
      <p:sp>
        <p:nvSpPr>
          <p:cNvPr id="8" name="Espace réservé du contenu 7"/>
          <p:cNvSpPr>
            <a:spLocks noGrp="1"/>
          </p:cNvSpPr>
          <p:nvPr>
            <p:ph sz="quarter" idx="4"/>
          </p:nvPr>
        </p:nvSpPr>
        <p:spPr/>
        <p:txBody>
          <a:bodyPr>
            <a:normAutofit/>
          </a:bodyPr>
          <a:lstStyle/>
          <a:p>
            <a:r>
              <a:rPr lang="fr-CH" dirty="0"/>
              <a:t>Suggestions récurrentes / pertinentes qui émanent des enquêtes</a:t>
            </a:r>
          </a:p>
          <a:p>
            <a:r>
              <a:rPr lang="fr-CH" dirty="0"/>
              <a:t>Pistes d’amélioration à court / moyen terme</a:t>
            </a:r>
          </a:p>
          <a:p>
            <a:r>
              <a:rPr lang="fr-CH" dirty="0"/>
              <a:t>Exemples d’activité, ressources qui pourront être mises en place</a:t>
            </a:r>
          </a:p>
          <a:p>
            <a:endParaRPr lang="fr-CH" dirty="0"/>
          </a:p>
        </p:txBody>
      </p:sp>
    </p:spTree>
    <p:extLst>
      <p:ext uri="{BB962C8B-B14F-4D97-AF65-F5344CB8AC3E}">
        <p14:creationId xmlns:p14="http://schemas.microsoft.com/office/powerpoint/2010/main" val="73193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8AFC08-CB3F-46BE-B189-7BD181AC61D0}"/>
              </a:ext>
            </a:extLst>
          </p:cNvPr>
          <p:cNvSpPr/>
          <p:nvPr/>
        </p:nvSpPr>
        <p:spPr>
          <a:xfrm>
            <a:off x="387178" y="650588"/>
            <a:ext cx="11607114" cy="5078313"/>
          </a:xfrm>
          <a:prstGeom prst="rect">
            <a:avLst/>
          </a:prstGeom>
        </p:spPr>
        <p:txBody>
          <a:bodyPr wrap="square">
            <a:spAutoFit/>
          </a:bodyPr>
          <a:lstStyle/>
          <a:p>
            <a:pPr algn="just"/>
            <a:br>
              <a:rPr lang="fr-CH" dirty="0"/>
            </a:br>
            <a:br>
              <a:rPr lang="fr-CH" dirty="0"/>
            </a:br>
            <a:r>
              <a:rPr lang="fr-CH" dirty="0"/>
              <a:t>Communiquez les résultats de l'évaluation </a:t>
            </a:r>
            <a:r>
              <a:rPr lang="fr-CH" b="1" dirty="0"/>
              <a:t>favorisera l'implication de vos étudiant-es</a:t>
            </a:r>
            <a:r>
              <a:rPr lang="fr-CH" dirty="0"/>
              <a:t> dans la démarche et votre enseignement.</a:t>
            </a:r>
            <a:br>
              <a:rPr lang="fr-CH" dirty="0"/>
            </a:br>
            <a:endParaRPr lang="fr-CH" dirty="0"/>
          </a:p>
          <a:p>
            <a:r>
              <a:rPr lang="fr-CH" dirty="0"/>
              <a:t>Cela peut toutefois se faire sous différents formats ; diffusion, présentation, discussion, etc.</a:t>
            </a:r>
          </a:p>
          <a:p>
            <a:endParaRPr lang="fr-CH" dirty="0"/>
          </a:p>
          <a:p>
            <a:r>
              <a:rPr lang="fr-CH" dirty="0"/>
              <a:t>Vous pourriez, par exemple, communiquer sur :</a:t>
            </a:r>
          </a:p>
          <a:p>
            <a:endParaRPr lang="fr-CH" dirty="0"/>
          </a:p>
          <a:p>
            <a:pPr marL="742950" lvl="1" indent="-285750">
              <a:buFont typeface="Arial" panose="020B0604020202020204" pitchFamily="34" charset="0"/>
              <a:buChar char="•"/>
            </a:pPr>
            <a:r>
              <a:rPr lang="fr-CH" dirty="0"/>
              <a:t>Les éléments et les propositions que vous avez trouvé particulièrement intéressantes ;</a:t>
            </a:r>
          </a:p>
          <a:p>
            <a:pPr marL="742950" lvl="1" indent="-285750">
              <a:buFont typeface="Arial" panose="020B0604020202020204" pitchFamily="34" charset="0"/>
              <a:buChar char="•"/>
            </a:pPr>
            <a:r>
              <a:rPr lang="fr-CH" dirty="0"/>
              <a:t>Ce que vous ajustez dans votre enseignement en cours ;</a:t>
            </a:r>
          </a:p>
          <a:p>
            <a:pPr marL="742950" lvl="1" indent="-285750">
              <a:buFont typeface="Arial" panose="020B0604020202020204" pitchFamily="34" charset="0"/>
              <a:buChar char="•"/>
            </a:pPr>
            <a:r>
              <a:rPr lang="fr-CH" dirty="0"/>
              <a:t>Ce que vous ne changerez pas et les raisons ;</a:t>
            </a:r>
          </a:p>
          <a:p>
            <a:pPr marL="742950" lvl="1" indent="-285750">
              <a:buFont typeface="Arial" panose="020B0604020202020204" pitchFamily="34" charset="0"/>
              <a:buChar char="•"/>
            </a:pPr>
            <a:r>
              <a:rPr lang="fr-CH" dirty="0"/>
              <a:t>Ce que vous conservez pour une prochaine édition de l'enseignement.</a:t>
            </a:r>
          </a:p>
          <a:p>
            <a:endParaRPr lang="fr-CH" dirty="0"/>
          </a:p>
          <a:p>
            <a:r>
              <a:rPr lang="fr-CH" dirty="0"/>
              <a:t>Communiquer aux étudiant-es qui ont évalué le cours </a:t>
            </a:r>
            <a:r>
              <a:rPr lang="fr-CH" i="1" dirty="0"/>
              <a:t>(dernier cours)</a:t>
            </a:r>
            <a:r>
              <a:rPr lang="fr-CH" dirty="0"/>
              <a:t> et aux étudiant-es de la volée suivante </a:t>
            </a:r>
            <a:r>
              <a:rPr lang="fr-CH" i="1" dirty="0"/>
              <a:t>(premier cours).</a:t>
            </a:r>
          </a:p>
          <a:p>
            <a:endParaRPr lang="fr-CH" dirty="0"/>
          </a:p>
          <a:p>
            <a:r>
              <a:rPr lang="fr-CH" dirty="0"/>
              <a:t>Partager votre évaluation en la mettant à disposition de vos étudiant-es sur Moodle.</a:t>
            </a:r>
          </a:p>
        </p:txBody>
      </p:sp>
    </p:spTree>
    <p:extLst>
      <p:ext uri="{BB962C8B-B14F-4D97-AF65-F5344CB8AC3E}">
        <p14:creationId xmlns:p14="http://schemas.microsoft.com/office/powerpoint/2010/main" val="324728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Aide à la synthèse (volée actuelle)</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Points positifs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à améliorer</a:t>
            </a:r>
          </a:p>
        </p:txBody>
      </p:sp>
      <p:sp>
        <p:nvSpPr>
          <p:cNvPr id="9" name="Rectangle 8"/>
          <p:cNvSpPr/>
          <p:nvPr/>
        </p:nvSpPr>
        <p:spPr>
          <a:xfrm>
            <a:off x="3006811" y="4402436"/>
            <a:ext cx="3342775" cy="461665"/>
          </a:xfrm>
          <a:prstGeom prst="rect">
            <a:avLst/>
          </a:prstGeom>
        </p:spPr>
        <p:txBody>
          <a:bodyPr wrap="none">
            <a:spAutoFit/>
          </a:bodyPr>
          <a:lstStyle/>
          <a:p>
            <a:pPr>
              <a:spcBef>
                <a:spcPct val="20000"/>
              </a:spcBef>
            </a:pPr>
            <a:r>
              <a:rPr lang="fr-CH" sz="2400" b="1" dirty="0">
                <a:solidFill>
                  <a:schemeClr val="bg1">
                    <a:lumMod val="50000"/>
                  </a:schemeClr>
                </a:solidFill>
              </a:rPr>
              <a:t>Développements futurs :</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a:t>Nouveauté 1</a:t>
            </a:r>
          </a:p>
          <a:p>
            <a:r>
              <a:rPr lang="fr-CH" sz="2800" dirty="0"/>
              <a:t>Nouveauté 2</a:t>
            </a:r>
          </a:p>
          <a:p>
            <a:r>
              <a:rPr lang="fr-CH" sz="2800" dirty="0"/>
              <a:t>Nouveauté 3</a:t>
            </a:r>
          </a:p>
          <a:p>
            <a:r>
              <a:rPr lang="fr-CH" sz="2800" dirty="0"/>
              <a:t>…</a:t>
            </a:r>
          </a:p>
          <a:p>
            <a:endParaRPr lang="fr-CH" dirty="0"/>
          </a:p>
        </p:txBody>
      </p:sp>
    </p:spTree>
    <p:extLst>
      <p:ext uri="{BB962C8B-B14F-4D97-AF65-F5344CB8AC3E}">
        <p14:creationId xmlns:p14="http://schemas.microsoft.com/office/powerpoint/2010/main" val="122283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Aide à la synthèse (volée passée)</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Points positifs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à améliorer</a:t>
            </a:r>
          </a:p>
        </p:txBody>
      </p:sp>
      <p:sp>
        <p:nvSpPr>
          <p:cNvPr id="9" name="Rectangle 8"/>
          <p:cNvSpPr/>
          <p:nvPr/>
        </p:nvSpPr>
        <p:spPr>
          <a:xfrm>
            <a:off x="3006811" y="4402436"/>
            <a:ext cx="3342775" cy="461665"/>
          </a:xfrm>
          <a:prstGeom prst="rect">
            <a:avLst/>
          </a:prstGeom>
        </p:spPr>
        <p:txBody>
          <a:bodyPr wrap="none">
            <a:spAutoFit/>
          </a:bodyPr>
          <a:lstStyle/>
          <a:p>
            <a:pPr>
              <a:spcBef>
                <a:spcPct val="20000"/>
              </a:spcBef>
            </a:pPr>
            <a:r>
              <a:rPr lang="fr-CH" sz="2400" b="1" dirty="0">
                <a:solidFill>
                  <a:schemeClr val="bg1">
                    <a:lumMod val="50000"/>
                  </a:schemeClr>
                </a:solidFill>
              </a:rPr>
              <a:t>Développements futurs :</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a:t>Nouveauté 1</a:t>
            </a:r>
          </a:p>
          <a:p>
            <a:r>
              <a:rPr lang="fr-CH" sz="2800" dirty="0"/>
              <a:t>Nouveauté 2</a:t>
            </a:r>
          </a:p>
          <a:p>
            <a:r>
              <a:rPr lang="fr-CH" sz="2800" dirty="0"/>
              <a:t>Nouveauté 3</a:t>
            </a:r>
          </a:p>
          <a:p>
            <a:r>
              <a:rPr lang="fr-CH" sz="2800" dirty="0"/>
              <a:t>…</a:t>
            </a:r>
          </a:p>
          <a:p>
            <a:endParaRPr lang="fr-CH" dirty="0"/>
          </a:p>
        </p:txBody>
      </p:sp>
    </p:spTree>
    <p:extLst>
      <p:ext uri="{BB962C8B-B14F-4D97-AF65-F5344CB8AC3E}">
        <p14:creationId xmlns:p14="http://schemas.microsoft.com/office/powerpoint/2010/main" val="20493358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952</Words>
  <Application>Microsoft Office PowerPoint</Application>
  <PresentationFormat>Grand écran</PresentationFormat>
  <Paragraphs>112</Paragraphs>
  <Slides>8</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Wingdings</vt:lpstr>
      <vt:lpstr>Thème Office</vt:lpstr>
      <vt:lpstr>Communiquer les résultats de l’évaluation de votre enseignement</vt:lpstr>
      <vt:lpstr>Présentation PowerPoint</vt:lpstr>
      <vt:lpstr>Communiquer les résultats favorise l’engagement  et accroît le taux de participation</vt:lpstr>
      <vt:lpstr>Communiquer oui, mais quoi ?</vt:lpstr>
      <vt:lpstr>Et plus concrètement…</vt:lpstr>
      <vt:lpstr>Présentation PowerPoint</vt:lpstr>
      <vt:lpstr>Aide à la synthèse (volée actuelle)</vt:lpstr>
      <vt:lpstr>Aide à la synthèse (volée passée)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communiquer les résultats aux étudiant-e-s COMMUNIQUEZ LES RÉSULTATS 2 Les éléments et les propositions que vous avez trouvé particulièrement intéressants ; Ce que vous ajustez dans votre enseignement en cours ; Ce que vous ne changerez pas et les raisons ; Ce que vous conservez pour une prochaine édition de l'enseignement. Communiquez les résultats de l'évaluation favorisera l'implication de vos étudiant-es dans la démarche et votre enseignement, Cela peut toutefois se faire sous différents formats ; diffusion, présentation, discussion, etc. Vous pourriez, par exemple, communiquer sur :</dc:title>
  <dc:creator>Luana Imperiale-Arefaine</dc:creator>
  <cp:lastModifiedBy>Vjollca Ahmeti</cp:lastModifiedBy>
  <cp:revision>8</cp:revision>
  <dcterms:created xsi:type="dcterms:W3CDTF">2023-02-21T09:47:50Z</dcterms:created>
  <dcterms:modified xsi:type="dcterms:W3CDTF">2023-11-07T09:57:30Z</dcterms:modified>
</cp:coreProperties>
</file>