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60" r:id="rId7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62"/>
    <p:restoredTop sz="53735" autoAdjust="0"/>
  </p:normalViewPr>
  <p:slideViewPr>
    <p:cSldViewPr snapToGrid="0">
      <p:cViewPr varScale="1">
        <p:scale>
          <a:sx n="59" d="100"/>
          <a:sy n="59" d="100"/>
        </p:scale>
        <p:origin x="16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27ED4-072A-40C1-A84E-E2069E0FAD27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695AF-A78C-4A68-9D4A-71326946851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239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200" dirty="0"/>
              <a:t>Communiquer</a:t>
            </a:r>
            <a:r>
              <a:rPr lang="fr-CH" sz="1200" baseline="0" dirty="0"/>
              <a:t> les résultats de l’évaluation aux </a:t>
            </a:r>
            <a:r>
              <a:rPr lang="fr-CH" sz="1200" baseline="0" dirty="0" err="1"/>
              <a:t>participant-es</a:t>
            </a:r>
            <a:r>
              <a:rPr lang="fr-CH" sz="1200" baseline="0" dirty="0"/>
              <a:t> de votre formation est une étape primordiale pour valoriser la démarche d’évaluation et aussi renforcer l’engagement des </a:t>
            </a:r>
            <a:r>
              <a:rPr lang="fr-CH" sz="1200" baseline="0" dirty="0" err="1"/>
              <a:t>participant-es</a:t>
            </a:r>
            <a:r>
              <a:rPr lang="fr-CH" sz="1200" baseline="0" dirty="0"/>
              <a:t> dans cette démarche. Aussi, nous vous proposons ce support afin de vous guider dans le feedback que vous pouvez leur fournir et vous faciliter l’organisation de celui-ci.</a:t>
            </a:r>
          </a:p>
          <a:p>
            <a:endParaRPr lang="fr-CH" sz="1200" baseline="0" dirty="0"/>
          </a:p>
          <a:p>
            <a:r>
              <a:rPr lang="fr-CH" sz="1200" baseline="0" dirty="0"/>
              <a:t>Pour effectuer le feedback:</a:t>
            </a:r>
          </a:p>
          <a:p>
            <a:r>
              <a:rPr lang="fr-CH" sz="1200" baseline="0" dirty="0"/>
              <a:t>Dans le rapport d’évaluation, identifiez les points forts et les points à améliorer de l’enseignement / module sur la base des données quantitatives (pourcentage de </a:t>
            </a:r>
            <a:r>
              <a:rPr lang="fr-CH" sz="1200" baseline="0" dirty="0" err="1"/>
              <a:t>répondant-es</a:t>
            </a:r>
            <a:r>
              <a:rPr lang="fr-CH" sz="1200" baseline="0" dirty="0"/>
              <a:t>, moyennes) et qualitatives (relever les commentaires récurrents, ceux que vous anticipiez, ceux qui sont pertinents). Au besoin, sollicitez-nous, nous sommes à votre disposition: </a:t>
            </a:r>
            <a:r>
              <a:rPr lang="fr-CH" sz="1200" baseline="0" dirty="0" smtClean="0"/>
              <a:t>adeven@unige.ch</a:t>
            </a:r>
            <a:endParaRPr lang="fr-CH" sz="1200" baseline="0" dirty="0"/>
          </a:p>
          <a:p>
            <a:endParaRPr lang="fr-CH" sz="1200" baseline="0" dirty="0"/>
          </a:p>
          <a:p>
            <a:r>
              <a:rPr lang="fr-CH" sz="1200" baseline="0" dirty="0"/>
              <a:t>Il est important de :</a:t>
            </a:r>
          </a:p>
          <a:p>
            <a:pPr marL="171450" indent="-171450">
              <a:buFontTx/>
              <a:buChar char="-"/>
            </a:pPr>
            <a:r>
              <a:rPr lang="fr-CH" sz="1200" baseline="0" dirty="0"/>
              <a:t>Pondérer les résultats en fonction du taux de réponse</a:t>
            </a:r>
          </a:p>
          <a:p>
            <a:pPr marL="171450" indent="-171450">
              <a:buFontTx/>
              <a:buChar char="-"/>
            </a:pPr>
            <a:r>
              <a:rPr lang="fr-CH" sz="1200" baseline="0" dirty="0"/>
              <a:t>Considérer les variables contextuelles (taille de la classe, charge de travail exigée, </a:t>
            </a:r>
            <a:r>
              <a:rPr lang="fr-CH" sz="1200" baseline="0" dirty="0" smtClean="0"/>
              <a:t>expérience </a:t>
            </a:r>
            <a:r>
              <a:rPr lang="fr-CH" sz="1200" baseline="0" dirty="0"/>
              <a:t>des </a:t>
            </a:r>
            <a:r>
              <a:rPr lang="fr-CH" sz="1200" baseline="0" dirty="0" err="1"/>
              <a:t>intervenant-es</a:t>
            </a:r>
            <a:r>
              <a:rPr lang="fr-CH" sz="1200" baseline="0" dirty="0"/>
              <a:t>, etc.)</a:t>
            </a:r>
          </a:p>
          <a:p>
            <a:pPr marL="0" indent="0">
              <a:buFontTx/>
              <a:buNone/>
            </a:pPr>
            <a:endParaRPr lang="fr-CH" sz="1200" dirty="0"/>
          </a:p>
          <a:p>
            <a:pPr marL="0" indent="0">
              <a:buFontTx/>
              <a:buNone/>
            </a:pPr>
            <a:r>
              <a:rPr lang="fr-CH" sz="1200" dirty="0"/>
              <a:t>Vous pouvez</a:t>
            </a:r>
            <a:r>
              <a:rPr lang="fr-CH" sz="1200" baseline="0" dirty="0"/>
              <a:t> mettre cette synthèse sur votre plateforme d’enseignement </a:t>
            </a:r>
            <a:r>
              <a:rPr lang="fr-CH" sz="1200" baseline="0" dirty="0" smtClean="0"/>
              <a:t>(</a:t>
            </a:r>
            <a:r>
              <a:rPr lang="fr-CH" sz="1200" baseline="0" dirty="0"/>
              <a:t>M</a:t>
            </a:r>
            <a:r>
              <a:rPr lang="fr-CH" sz="1200" baseline="0" dirty="0" smtClean="0"/>
              <a:t>oodle</a:t>
            </a:r>
            <a:r>
              <a:rPr lang="fr-CH" sz="1200" baseline="0" dirty="0"/>
              <a:t>).</a:t>
            </a:r>
          </a:p>
          <a:p>
            <a:pPr marL="0" indent="0">
              <a:buFontTx/>
              <a:buNone/>
            </a:pPr>
            <a:endParaRPr lang="fr-CH" sz="1200" baseline="0" dirty="0"/>
          </a:p>
          <a:p>
            <a:pPr marL="0" indent="0">
              <a:buFontTx/>
              <a:buNone/>
            </a:pPr>
            <a:r>
              <a:rPr lang="fr-CH" sz="1200" baseline="0" dirty="0"/>
              <a:t>Si vous souhaitez effectuer des analyses complémentaires ou adapter la mise en forme des données, demandez-nous le fichier de données brutes, il est à votre disposition (adeven@unige.ch).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H" sz="1200" baseline="0" dirty="0"/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695AF-A78C-4A68-9D4A-7132694685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8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sz="1200" dirty="0"/>
              <a:t>Si vous souhaitez faire </a:t>
            </a:r>
            <a:r>
              <a:rPr lang="fr-CH" sz="1200" baseline="0" dirty="0"/>
              <a:t>une synthèse à destination des </a:t>
            </a:r>
            <a:r>
              <a:rPr lang="fr-CH" sz="1200" baseline="0" dirty="0" err="1"/>
              <a:t>participant-es</a:t>
            </a:r>
            <a:r>
              <a:rPr lang="fr-CH" sz="1200" baseline="0" dirty="0"/>
              <a:t> de la volée actuelle, voici quelques suggestions :</a:t>
            </a:r>
          </a:p>
          <a:p>
            <a:r>
              <a:rPr lang="fr-CH" sz="1200" baseline="0" dirty="0"/>
              <a:t>-   Remerciez-les pour leur contribution </a:t>
            </a:r>
          </a:p>
          <a:p>
            <a:pPr marL="171450" indent="-171450">
              <a:buFontTx/>
              <a:buChar char="-"/>
            </a:pPr>
            <a:r>
              <a:rPr lang="fr-CH" sz="1200" baseline="0" dirty="0"/>
              <a:t>Indiquez les points qu’ils/elles ont particulièrement appréciés (les points positifs).</a:t>
            </a:r>
          </a:p>
          <a:p>
            <a:pPr marL="171450" indent="-171450">
              <a:buFontTx/>
              <a:buChar char="-"/>
            </a:pPr>
            <a:r>
              <a:rPr lang="fr-CH" sz="1200" baseline="0" dirty="0"/>
              <a:t>Mentionnez les aspects de l’enseignement / module qui ont été indiqués comme «à améliorer» (sélectionner certains points) et souligner ce que vous avez déjà adapté en fonction de ces retours (développements déjà apportés)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CH" sz="1200" baseline="0" dirty="0"/>
              <a:t>Valoriser leur contribution en soulignant également les changements que vous souhaitez mettre en place à moyen et long-terme et dont bénéficieront les </a:t>
            </a:r>
            <a:r>
              <a:rPr lang="fr-CH" sz="1200" baseline="0" dirty="0" err="1"/>
              <a:t>participant-es</a:t>
            </a:r>
            <a:r>
              <a:rPr lang="fr-CH" sz="1200" baseline="0" dirty="0"/>
              <a:t> de la volée successive (développements futurs).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CH" sz="1200" baseline="0" dirty="0"/>
              <a:t>Faites le lien entre les objectifs et compétences visées de l’enseignement / module et les choix faits concernant les méthodes d’enseignement et d’évaluation des apprentissages afin de faire ressortir la cohérence du dispositif de formation.</a:t>
            </a: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695AF-A78C-4A68-9D4A-71326946851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537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fr-CH" sz="1200" dirty="0"/>
              <a:t>Si vous souhaitez faire </a:t>
            </a:r>
            <a:r>
              <a:rPr lang="fr-CH" sz="1200" baseline="0" dirty="0"/>
              <a:t>une synthèse à destination des nouveaux et nouvelles </a:t>
            </a:r>
            <a:r>
              <a:rPr lang="fr-CH" sz="1200" baseline="0" dirty="0" err="1"/>
              <a:t>participant-es</a:t>
            </a:r>
            <a:r>
              <a:rPr lang="fr-CH" sz="1200" baseline="0" dirty="0"/>
              <a:t>, voici quelques </a:t>
            </a:r>
            <a:r>
              <a:rPr lang="fr-CH" sz="1200" baseline="0"/>
              <a:t>suggestions </a:t>
            </a:r>
            <a:r>
              <a:rPr lang="fr-CH" sz="1200" baseline="0" smtClean="0"/>
              <a:t>:</a:t>
            </a:r>
            <a:endParaRPr lang="fr-CH" sz="1200" baseline="0" dirty="0"/>
          </a:p>
          <a:p>
            <a:pPr marL="171450" indent="-171450">
              <a:buFontTx/>
              <a:buChar char="-"/>
            </a:pPr>
            <a:r>
              <a:rPr lang="fr-CH" sz="1200" baseline="0" dirty="0"/>
              <a:t>Indiquez les aspects de l’enseignement / module que les </a:t>
            </a:r>
            <a:r>
              <a:rPr lang="fr-CH" sz="1200" baseline="0" dirty="0" err="1"/>
              <a:t>participant-es</a:t>
            </a:r>
            <a:r>
              <a:rPr lang="fr-CH" sz="1200" baseline="0" dirty="0"/>
              <a:t> de la volée précédente ont particulièrement apprécié et moins apprécié.</a:t>
            </a:r>
          </a:p>
          <a:p>
            <a:pPr marL="171450" indent="-171450">
              <a:buFontTx/>
              <a:buChar char="-"/>
            </a:pPr>
            <a:r>
              <a:rPr lang="fr-CH" sz="1200" baseline="0" dirty="0"/>
              <a:t>Relevez les changements effectués pour cette édition grâce aux commentaires fournis par la volée précédente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CH" sz="1200" baseline="0" dirty="0"/>
              <a:t>Faites le lien entre les objectifs et compétences visées de l’enseignement / module avec les choix faits concernant les méthodes d’enseignement et d’évaluation des apprentissages afin de faire ressortir la cohérence de l’ensemble du dispositif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CH" sz="1200" baseline="0" dirty="0"/>
              <a:t>Valorisez l’effet de ces évaluations sur les volées successives et invitez-les à participer activement lors de la prochaine évaluation.</a:t>
            </a: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695AF-A78C-4A68-9D4A-71326946851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20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7869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4352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2368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7038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7543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3535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2094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6605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28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6928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88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A5C1C-075F-4802-8251-740F7CBCAAFC}" type="datetimeFigureOut">
              <a:rPr lang="fr-CH" smtClean="0"/>
              <a:t>22.11.2021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67E67-7753-4B0B-98BC-91A1C1A2075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146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6043772"/>
            <a:ext cx="12191992" cy="81422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H" sz="3600" b="1" dirty="0"/>
              <a:t>Proposition de support </a:t>
            </a:r>
            <a:br>
              <a:rPr lang="fr-CH" sz="3600" b="1" dirty="0"/>
            </a:br>
            <a:r>
              <a:rPr lang="fr-CH" sz="3600" b="1" dirty="0"/>
              <a:t>pour communiquer </a:t>
            </a:r>
            <a:br>
              <a:rPr lang="fr-CH" sz="3600" b="1" dirty="0"/>
            </a:br>
            <a:r>
              <a:rPr lang="fr-CH" sz="3600" b="1" dirty="0"/>
              <a:t>les résultats des évaluations des enseignements aux </a:t>
            </a:r>
            <a:r>
              <a:rPr lang="fr-CH" sz="3600" b="1" dirty="0" err="1"/>
              <a:t>participant-es</a:t>
            </a:r>
            <a:endParaRPr lang="en-GB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/>
              <a:t>(Modèles à adapter)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807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0388" cy="1325563"/>
          </a:xfrm>
        </p:spPr>
        <p:txBody>
          <a:bodyPr>
            <a:normAutofit fontScale="90000"/>
          </a:bodyPr>
          <a:lstStyle/>
          <a:p>
            <a:r>
              <a:rPr lang="fr-CH" dirty="0"/>
              <a:t>Evaluation des enseignements/modules </a:t>
            </a:r>
            <a:r>
              <a:rPr lang="fr-CH" sz="2200" dirty="0"/>
              <a:t>(volée actuelle)</a:t>
            </a:r>
            <a:br>
              <a:rPr lang="fr-CH" sz="2200" dirty="0"/>
            </a:br>
            <a:r>
              <a:rPr lang="fr-CH" dirty="0"/>
              <a:t>Ce que cela a apporté</a:t>
            </a:r>
            <a:endParaRPr lang="en-GB" dirty="0"/>
          </a:p>
        </p:txBody>
      </p:sp>
      <p:sp>
        <p:nvSpPr>
          <p:cNvPr id="4" name="Espace réservé du texte 3"/>
          <p:cNvSpPr txBox="1">
            <a:spLocks/>
          </p:cNvSpPr>
          <p:nvPr/>
        </p:nvSpPr>
        <p:spPr>
          <a:xfrm>
            <a:off x="838200" y="1690688"/>
            <a:ext cx="4533900" cy="639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H" sz="2600" b="1" dirty="0">
                <a:solidFill>
                  <a:schemeClr val="bg1">
                    <a:lumMod val="50000"/>
                  </a:schemeClr>
                </a:solidFill>
              </a:rPr>
              <a:t>Points relevés comme positifs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4294967295"/>
          </p:nvPr>
        </p:nvSpPr>
        <p:spPr>
          <a:xfrm>
            <a:off x="838200" y="2330450"/>
            <a:ext cx="4040188" cy="197420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CH" sz="2400" dirty="0"/>
              <a:t>Dimension 1</a:t>
            </a:r>
          </a:p>
          <a:p>
            <a:r>
              <a:rPr lang="fr-CH" sz="2400" dirty="0"/>
              <a:t>Dimension 2</a:t>
            </a:r>
          </a:p>
          <a:p>
            <a:r>
              <a:rPr lang="fr-CH" sz="2400" dirty="0"/>
              <a:t>Dimension 3</a:t>
            </a:r>
          </a:p>
          <a:p>
            <a:r>
              <a:rPr lang="fr-CH" sz="2400" dirty="0"/>
              <a:t>…</a:t>
            </a:r>
          </a:p>
        </p:txBody>
      </p:sp>
      <p:sp>
        <p:nvSpPr>
          <p:cNvPr id="6" name="Espace réservé du contenu 6"/>
          <p:cNvSpPr>
            <a:spLocks noGrp="1"/>
          </p:cNvSpPr>
          <p:nvPr>
            <p:ph sz="quarter" idx="4294967295"/>
          </p:nvPr>
        </p:nvSpPr>
        <p:spPr>
          <a:xfrm>
            <a:off x="6081713" y="2333625"/>
            <a:ext cx="4041775" cy="1974205"/>
          </a:xfrm>
          <a:prstGeom prst="rect">
            <a:avLst/>
          </a:prstGeom>
        </p:spPr>
        <p:txBody>
          <a:bodyPr/>
          <a:lstStyle/>
          <a:p>
            <a:r>
              <a:rPr lang="fr-CH" sz="2400" dirty="0"/>
              <a:t>Dimension 1</a:t>
            </a:r>
          </a:p>
          <a:p>
            <a:r>
              <a:rPr lang="fr-CH" sz="2400" dirty="0"/>
              <a:t>Dimension 2</a:t>
            </a:r>
          </a:p>
          <a:p>
            <a:r>
              <a:rPr lang="fr-CH" sz="2400" dirty="0"/>
              <a:t>Dimension 3</a:t>
            </a:r>
          </a:p>
          <a:p>
            <a:r>
              <a:rPr lang="fr-CH" sz="2400" dirty="0"/>
              <a:t>…</a:t>
            </a:r>
          </a:p>
          <a:p>
            <a:endParaRPr lang="fr-CH" sz="2400" dirty="0"/>
          </a:p>
        </p:txBody>
      </p:sp>
      <p:sp>
        <p:nvSpPr>
          <p:cNvPr id="8" name="Rectangle 7"/>
          <p:cNvSpPr/>
          <p:nvPr/>
        </p:nvSpPr>
        <p:spPr>
          <a:xfrm>
            <a:off x="838200" y="4315122"/>
            <a:ext cx="4847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fr-CH" sz="2800" b="1" dirty="0">
                <a:solidFill>
                  <a:schemeClr val="bg1">
                    <a:lumMod val="50000"/>
                  </a:schemeClr>
                </a:solidFill>
              </a:rPr>
              <a:t>Développements déjà apportés</a:t>
            </a:r>
          </a:p>
        </p:txBody>
      </p:sp>
      <p:sp>
        <p:nvSpPr>
          <p:cNvPr id="9" name="Espace réservé du contenu 6"/>
          <p:cNvSpPr txBox="1">
            <a:spLocks/>
          </p:cNvSpPr>
          <p:nvPr/>
        </p:nvSpPr>
        <p:spPr>
          <a:xfrm>
            <a:off x="838200" y="4811562"/>
            <a:ext cx="8299648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 smtClean="0"/>
              <a:t>Développement </a:t>
            </a:r>
            <a:r>
              <a:rPr lang="fr-CH" dirty="0" smtClean="0"/>
              <a:t>1</a:t>
            </a:r>
            <a:endParaRPr lang="fr-CH" dirty="0"/>
          </a:p>
          <a:p>
            <a:r>
              <a:rPr lang="fr-CH" dirty="0"/>
              <a:t>Développement 2</a:t>
            </a:r>
            <a:endParaRPr lang="fr-CH" dirty="0"/>
          </a:p>
          <a:p>
            <a:r>
              <a:rPr lang="fr-CH" dirty="0"/>
              <a:t>Développement 3</a:t>
            </a:r>
            <a:endParaRPr lang="fr-CH" dirty="0"/>
          </a:p>
          <a:p>
            <a:r>
              <a:rPr lang="fr-CH" dirty="0"/>
              <a:t>…</a:t>
            </a:r>
          </a:p>
          <a:p>
            <a:endParaRPr lang="fr-CH" dirty="0"/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>
          <a:xfrm>
            <a:off x="6057900" y="1690688"/>
            <a:ext cx="4914900" cy="639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H" b="1" dirty="0">
                <a:solidFill>
                  <a:schemeClr val="bg1">
                    <a:lumMod val="50000"/>
                  </a:schemeClr>
                </a:solidFill>
              </a:rPr>
              <a:t>Points relevés comme à améliorer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C8BF40-6628-5B4D-BFA1-E76B1AD54FE3}"/>
              </a:ext>
            </a:extLst>
          </p:cNvPr>
          <p:cNvSpPr/>
          <p:nvPr/>
        </p:nvSpPr>
        <p:spPr>
          <a:xfrm>
            <a:off x="6326999" y="4311005"/>
            <a:ext cx="3685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fr-CH" sz="2800" b="1" dirty="0">
                <a:solidFill>
                  <a:schemeClr val="bg1">
                    <a:lumMod val="50000"/>
                  </a:schemeClr>
                </a:solidFill>
              </a:rPr>
              <a:t>Développements futurs</a:t>
            </a:r>
          </a:p>
        </p:txBody>
      </p:sp>
      <p:sp>
        <p:nvSpPr>
          <p:cNvPr id="12" name="Espace réservé du contenu 6">
            <a:extLst>
              <a:ext uri="{FF2B5EF4-FFF2-40B4-BE49-F238E27FC236}">
                <a16:creationId xmlns:a16="http://schemas.microsoft.com/office/drawing/2014/main" id="{B4B9F270-ABBB-C446-BF2C-4B30D7827E50}"/>
              </a:ext>
            </a:extLst>
          </p:cNvPr>
          <p:cNvSpPr txBox="1">
            <a:spLocks/>
          </p:cNvSpPr>
          <p:nvPr/>
        </p:nvSpPr>
        <p:spPr>
          <a:xfrm>
            <a:off x="6326999" y="4807445"/>
            <a:ext cx="5231589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Développement 1</a:t>
            </a:r>
            <a:endParaRPr lang="fr-CH" dirty="0"/>
          </a:p>
          <a:p>
            <a:r>
              <a:rPr lang="fr-CH" dirty="0"/>
              <a:t>Développement 2</a:t>
            </a:r>
            <a:endParaRPr lang="fr-CH" dirty="0"/>
          </a:p>
          <a:p>
            <a:r>
              <a:rPr lang="fr-CH" dirty="0"/>
              <a:t>Développement 3</a:t>
            </a:r>
            <a:endParaRPr lang="fr-CH" dirty="0"/>
          </a:p>
          <a:p>
            <a:r>
              <a:rPr lang="fr-CH" dirty="0"/>
              <a:t>…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9067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/>
              <a:t>Evaluation des enseignements/modules </a:t>
            </a:r>
            <a:r>
              <a:rPr lang="fr-CH" sz="2200" dirty="0"/>
              <a:t>(de la volée passée)</a:t>
            </a:r>
            <a:r>
              <a:rPr lang="fr-CH" dirty="0"/>
              <a:t/>
            </a:r>
            <a:br>
              <a:rPr lang="fr-CH" dirty="0"/>
            </a:br>
            <a:r>
              <a:rPr lang="fr-CH" dirty="0"/>
              <a:t>Ce que cela a apporté</a:t>
            </a:r>
            <a:endParaRPr lang="en-GB" dirty="0"/>
          </a:p>
        </p:txBody>
      </p:sp>
      <p:sp>
        <p:nvSpPr>
          <p:cNvPr id="4" name="Espace réservé du texte 3"/>
          <p:cNvSpPr txBox="1">
            <a:spLocks/>
          </p:cNvSpPr>
          <p:nvPr/>
        </p:nvSpPr>
        <p:spPr>
          <a:xfrm>
            <a:off x="787400" y="1820873"/>
            <a:ext cx="4376738" cy="639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H" b="1" dirty="0">
                <a:solidFill>
                  <a:schemeClr val="bg1">
                    <a:lumMod val="50000"/>
                  </a:schemeClr>
                </a:solidFill>
              </a:rPr>
              <a:t>Points relevés comme positifs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4294967295"/>
          </p:nvPr>
        </p:nvSpPr>
        <p:spPr>
          <a:xfrm>
            <a:off x="787400" y="2460635"/>
            <a:ext cx="4040188" cy="197420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CH" sz="2400" dirty="0"/>
              <a:t>Dimension 1</a:t>
            </a:r>
          </a:p>
          <a:p>
            <a:r>
              <a:rPr lang="fr-CH" sz="2400" dirty="0"/>
              <a:t>Dimension 2</a:t>
            </a:r>
          </a:p>
          <a:p>
            <a:r>
              <a:rPr lang="fr-CH" sz="2400" dirty="0"/>
              <a:t>Dimension 3</a:t>
            </a:r>
          </a:p>
          <a:p>
            <a:r>
              <a:rPr lang="fr-CH" sz="2400" dirty="0"/>
              <a:t>…</a:t>
            </a:r>
          </a:p>
        </p:txBody>
      </p:sp>
      <p:sp>
        <p:nvSpPr>
          <p:cNvPr id="6" name="Espace réservé du contenu 6"/>
          <p:cNvSpPr>
            <a:spLocks noGrp="1"/>
          </p:cNvSpPr>
          <p:nvPr>
            <p:ph sz="quarter" idx="4294967295"/>
          </p:nvPr>
        </p:nvSpPr>
        <p:spPr>
          <a:xfrm>
            <a:off x="6030913" y="2463810"/>
            <a:ext cx="4041775" cy="1974205"/>
          </a:xfrm>
          <a:prstGeom prst="rect">
            <a:avLst/>
          </a:prstGeom>
        </p:spPr>
        <p:txBody>
          <a:bodyPr/>
          <a:lstStyle/>
          <a:p>
            <a:r>
              <a:rPr lang="fr-CH" sz="2400" dirty="0"/>
              <a:t>Dimension 1</a:t>
            </a:r>
          </a:p>
          <a:p>
            <a:r>
              <a:rPr lang="fr-CH" sz="2400" dirty="0"/>
              <a:t>Dimension 2</a:t>
            </a:r>
          </a:p>
          <a:p>
            <a:r>
              <a:rPr lang="fr-CH" sz="2400" dirty="0"/>
              <a:t>Dimension 3</a:t>
            </a:r>
          </a:p>
          <a:p>
            <a:r>
              <a:rPr lang="fr-CH" sz="2400" dirty="0"/>
              <a:t>…</a:t>
            </a:r>
          </a:p>
          <a:p>
            <a:endParaRPr lang="fr-CH" sz="2400" dirty="0"/>
          </a:p>
        </p:txBody>
      </p:sp>
      <p:sp>
        <p:nvSpPr>
          <p:cNvPr id="7" name="Rectangle 6"/>
          <p:cNvSpPr/>
          <p:nvPr/>
        </p:nvSpPr>
        <p:spPr>
          <a:xfrm>
            <a:off x="838200" y="4430725"/>
            <a:ext cx="61911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fr-CH" sz="2800" b="1" dirty="0">
                <a:solidFill>
                  <a:schemeClr val="bg1">
                    <a:lumMod val="50000"/>
                  </a:schemeClr>
                </a:solidFill>
              </a:rPr>
              <a:t>Nouveautés intégrées pour cette édition</a:t>
            </a:r>
          </a:p>
        </p:txBody>
      </p:sp>
      <p:sp>
        <p:nvSpPr>
          <p:cNvPr id="8" name="Espace réservé du contenu 6"/>
          <p:cNvSpPr txBox="1">
            <a:spLocks/>
          </p:cNvSpPr>
          <p:nvPr/>
        </p:nvSpPr>
        <p:spPr>
          <a:xfrm>
            <a:off x="838200" y="4953945"/>
            <a:ext cx="8299648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Nouveauté 1</a:t>
            </a:r>
          </a:p>
          <a:p>
            <a:r>
              <a:rPr lang="fr-CH" dirty="0"/>
              <a:t>Nouveauté 2</a:t>
            </a:r>
          </a:p>
          <a:p>
            <a:r>
              <a:rPr lang="fr-CH" dirty="0"/>
              <a:t>Nouveauté 3</a:t>
            </a:r>
          </a:p>
          <a:p>
            <a:r>
              <a:rPr lang="fr-CH" dirty="0"/>
              <a:t>…</a:t>
            </a:r>
          </a:p>
          <a:p>
            <a:endParaRPr lang="fr-CH" dirty="0"/>
          </a:p>
        </p:txBody>
      </p:sp>
      <p:sp>
        <p:nvSpPr>
          <p:cNvPr id="9" name="Espace réservé du texte 3"/>
          <p:cNvSpPr txBox="1">
            <a:spLocks/>
          </p:cNvSpPr>
          <p:nvPr/>
        </p:nvSpPr>
        <p:spPr>
          <a:xfrm>
            <a:off x="6007100" y="1820873"/>
            <a:ext cx="4908550" cy="639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H" b="1" dirty="0">
                <a:solidFill>
                  <a:schemeClr val="bg1">
                    <a:lumMod val="50000"/>
                  </a:schemeClr>
                </a:solidFill>
              </a:rPr>
              <a:t>Points relevés comme à améliorer</a:t>
            </a:r>
          </a:p>
        </p:txBody>
      </p:sp>
    </p:spTree>
    <p:extLst>
      <p:ext uri="{BB962C8B-B14F-4D97-AF65-F5344CB8AC3E}">
        <p14:creationId xmlns:p14="http://schemas.microsoft.com/office/powerpoint/2010/main" val="235383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t_x002f_groupe_x0020_concern_x00e9_ xmlns="3d74b1df-83bb-4b65-b3c4-78c22fe319bb">
      <Value>Web et communication</Value>
    </Projet_x002f_groupe_x0020_concern_x00e9_>
    <typededocument xmlns="3d74b1df-83bb-4b65-b3c4-78c22fe319bb">document</typededocument>
    <Ann_x00e9_eacad_x00e9_miqueconcern_x00e9_e xmlns="3d74b1df-83bb-4b65-b3c4-78c22fe319bb">
      <Value>2020-2021</Value>
      <Value>2021-2022</Value>
    </Ann_x00e9_eacad_x00e9_miqueconcern_x00e9_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EACBC3CBE82844A3E4123CCB8D9C84" ma:contentTypeVersion="13" ma:contentTypeDescription="Crée un document." ma:contentTypeScope="" ma:versionID="ec41a8c26d84ed48b935e4223786fcf3">
  <xsd:schema xmlns:xsd="http://www.w3.org/2001/XMLSchema" xmlns:xs="http://www.w3.org/2001/XMLSchema" xmlns:p="http://schemas.microsoft.com/office/2006/metadata/properties" xmlns:ns2="3d74b1df-83bb-4b65-b3c4-78c22fe319bb" xmlns:ns3="79d14ed2-4725-4fb6-b7e3-3f12281e12a5" targetNamespace="http://schemas.microsoft.com/office/2006/metadata/properties" ma:root="true" ma:fieldsID="1f128b7fe65a1f2709fc5957639ec645" ns2:_="" ns3:_="">
    <xsd:import namespace="3d74b1df-83bb-4b65-b3c4-78c22fe319bb"/>
    <xsd:import namespace="79d14ed2-4725-4fb6-b7e3-3f12281e12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typededocument"/>
                <xsd:element ref="ns2:Projet_x002f_groupe_x0020_concern_x00e9_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Ann_x00e9_eacad_x00e9_miqueconcern_x00e9_e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4b1df-83bb-4b65-b3c4-78c22fe319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typededocument" ma:index="10" ma:displayName="type de document" ma:format="Dropdown" ma:internalName="typededocument">
      <xsd:simpleType>
        <xsd:union memberTypes="dms:Text">
          <xsd:simpleType>
            <xsd:restriction base="dms:Choice">
              <xsd:enumeration value="Image"/>
              <xsd:enumeration value="Vidéo"/>
              <xsd:enumeration value="article"/>
              <xsd:enumeration value="document"/>
            </xsd:restriction>
          </xsd:simpleType>
        </xsd:union>
      </xsd:simpleType>
    </xsd:element>
    <xsd:element name="Projet_x002f_groupe_x0020_concern_x00e9_" ma:index="11" nillable="true" ma:displayName="Projet/groupe concerné" ma:default="Web et communication" ma:description="Sélectionner le projet auquel peut être rattaché le document si nécessaire/utile." ma:format="Dropdown" ma:internalName="Projet_x002f_groupe_x0020_concern_x00e9_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Web et communication"/>
                        <xsd:enumeration value="Ateliers et formations"/>
                        <xsd:enumeration value="Gestion interne"/>
                        <xsd:enumeration value="Administratif"/>
                        <xsd:enumeration value="Vidéo pédagogique"/>
                        <xsd:enumeration value="équip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Ann_x00e9_eacad_x00e9_miqueconcern_x00e9_e" ma:index="17" nillable="true" ma:displayName="Année académique concernée" ma:description="Année académique concernée ou année concernée si événement" ma:format="Dropdown" ma:internalName="Ann_x00e9_eacad_x00e9_miqueconcern_x00e9_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2021-2022"/>
                        <xsd:enumeration value="2020-2021"/>
                        <xsd:enumeration value="2019-2020"/>
                        <xsd:enumeration value="2018-2019"/>
                        <xsd:enumeration value="2017-2018"/>
                        <xsd:enumeration value="2016-2017"/>
                        <xsd:enumeration value="2015-2016"/>
                        <xsd:enumeration value="2014-2015"/>
                        <xsd:enumeration value="2013-2014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d14ed2-4725-4fb6-b7e3-3f12281e12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EE050A-501D-4089-B5B9-70DCECB94F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8A44A3-7C06-4424-80DE-C74EBEBD28C6}">
  <ds:schemaRefs>
    <ds:schemaRef ds:uri="http://www.w3.org/XML/1998/namespace"/>
    <ds:schemaRef ds:uri="79d14ed2-4725-4fb6-b7e3-3f12281e12a5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3d74b1df-83bb-4b65-b3c4-78c22fe319bb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EA4B968-C1B4-4934-941E-19373254A3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4b1df-83bb-4b65-b3c4-78c22fe319bb"/>
    <ds:schemaRef ds:uri="79d14ed2-4725-4fb6-b7e3-3f12281e12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578</Words>
  <Application>Microsoft Office PowerPoint</Application>
  <PresentationFormat>Grand écran</PresentationFormat>
  <Paragraphs>65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Proposition de support  pour communiquer  les résultats des évaluations des enseignements aux participant-es</vt:lpstr>
      <vt:lpstr>Evaluation des enseignements/modules (volée actuelle) Ce que cela a apporté</vt:lpstr>
      <vt:lpstr>Evaluation des enseignements/modules (de la volée passée) Ce que cela a apporté</vt:lpstr>
    </vt:vector>
  </TitlesOfParts>
  <Company>Université de Genève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Modèles bandeaux pour présentation PowerPoint</dc:title>
  <dc:creator>Christophe Campergue</dc:creator>
  <cp:lastModifiedBy>Irène Rotondi</cp:lastModifiedBy>
  <cp:revision>32</cp:revision>
  <cp:lastPrinted>2021-11-16T14:31:57Z</cp:lastPrinted>
  <dcterms:created xsi:type="dcterms:W3CDTF">2020-11-02T11:17:45Z</dcterms:created>
  <dcterms:modified xsi:type="dcterms:W3CDTF">2021-11-22T09:13:55Z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0x0101003CEACBC3CBE82844A3E4123CCB8D9C84</vt:lpwstr>
  </property>
</Properties>
</file>