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EE7FE16-83C4-95DB-CA1E-FFB06A5DA9A4}" name="Anissa Kratou" initials="AK" userId="S::Anissa.Kratou@unige.ch::a9d257d8-3cad-4cf4-92c0-042dcdab70d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00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DFF3AA-D060-69A5-FE14-FE00EAD10A1D}" v="59" dt="2023-06-02T11:48:58.057"/>
    <p1510:client id="{D955CAF4-852E-5F5B-C16F-0C56C52BD6F6}" v="34" dt="2023-06-02T15:10:56.568"/>
    <p1510:client id="{FEF7C5F3-C297-775D-0740-1247DCEB42B3}" v="3" dt="2023-06-06T11:18:34.5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08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AE20DA-C69C-17A4-1BF9-63F9C01751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0BA0A3F-E07F-4549-7A28-4E2A1FEEAA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37A19D-E99C-1EFA-A5F2-5CBA89F13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8C7E-51B6-4493-8E56-4BA3802F271E}" type="datetimeFigureOut">
              <a:rPr lang="fr-CH" smtClean="0"/>
              <a:t>12.07.2023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0AFA4F-D78F-B8E2-86A6-38CA35BF7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E834E5-6B0D-6F29-1EF8-EB749CA6A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8FE0B-35E9-4B31-B144-965D4171CC6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13904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533DA5-6B64-8200-7BF2-2D038AD19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45E488B-D2B5-8302-6286-C491CA39B2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671560-1FD7-8D89-C2B8-8AE47F9A0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8C7E-51B6-4493-8E56-4BA3802F271E}" type="datetimeFigureOut">
              <a:rPr lang="fr-CH" smtClean="0"/>
              <a:t>12.07.2023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310CC4C-94DD-5B7B-D628-24B40F14B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567ED56-BF16-1617-8814-FE24D2AFC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8FE0B-35E9-4B31-B144-965D4171CC6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58756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28FED6B-275C-0730-5B46-55F6B4D4A0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235C5A6-0A1D-12F4-4F57-0F41C923ED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EC37AC-5EA5-B286-7FC9-58E6ED947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8C7E-51B6-4493-8E56-4BA3802F271E}" type="datetimeFigureOut">
              <a:rPr lang="fr-CH" smtClean="0"/>
              <a:t>12.07.2023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A9AB1D6-4806-86A2-5742-F69F7E47C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283A0B7-9192-ADDA-2C11-590C897D8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8FE0B-35E9-4B31-B144-965D4171CC6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05156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188175-0AD1-E354-3E6E-574EF19BA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34658B-8048-3BDF-F252-432450F15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BBBF568-C253-10F1-6915-5A778615F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8C7E-51B6-4493-8E56-4BA3802F271E}" type="datetimeFigureOut">
              <a:rPr lang="fr-CH" smtClean="0"/>
              <a:t>12.07.2023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F98988-1813-19E6-D6F8-AB835EC30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262C62-8BDB-2905-C072-33035FAC0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8FE0B-35E9-4B31-B144-965D4171CC6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54526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5E9B89-336D-9E44-437E-91A010092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119DC-CB23-FB2A-5875-2A583D173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3FF25C-A761-F4CA-C230-38660429D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8C7E-51B6-4493-8E56-4BA3802F271E}" type="datetimeFigureOut">
              <a:rPr lang="fr-CH" smtClean="0"/>
              <a:t>12.07.2023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31103D-B6DF-C661-7203-BCD581894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3A69EA-F251-27AD-3E4A-3F6BAE3B0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8FE0B-35E9-4B31-B144-965D4171CC6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77805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75489E-8E26-3C43-FB68-F66FC1FA5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D9A13E2-C51F-AFA6-468B-32D09C6105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C0EF184-6DA6-CFC7-3FAD-74E67B9CB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6BBBBD1-4D28-A117-C083-41AD1B53E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8C7E-51B6-4493-8E56-4BA3802F271E}" type="datetimeFigureOut">
              <a:rPr lang="fr-CH" smtClean="0"/>
              <a:t>12.07.2023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54FC34D-5B83-329B-EC04-1D436159E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8F7A4A6-09DA-DD58-E93C-E51EBDF38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8FE0B-35E9-4B31-B144-965D4171CC6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72974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C2FEB4-CD52-6E75-357B-395E32243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3CF02AD-7CB5-DDF9-7BAC-22A8682C7A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12EA1FC-F530-661B-B7B6-6468DE067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7FAEEEA-3C34-4E5D-9D96-2266BABC07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9AA71E8-93DD-D932-18AC-BF9C5CFEA7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DFCAFEE-E62C-EB21-E265-2743BA781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8C7E-51B6-4493-8E56-4BA3802F271E}" type="datetimeFigureOut">
              <a:rPr lang="fr-CH" smtClean="0"/>
              <a:t>12.07.2023</a:t>
            </a:fld>
            <a:endParaRPr lang="fr-CH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D89BF05-D159-9612-B4CF-F647CBBCB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AE58019-B194-FCBF-D99D-D3525A9F6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8FE0B-35E9-4B31-B144-965D4171CC6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92566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E7B905-0409-786D-78A2-C9670AD7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7325697-67D6-57D7-BC3C-414A72916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8C7E-51B6-4493-8E56-4BA3802F271E}" type="datetimeFigureOut">
              <a:rPr lang="fr-CH" smtClean="0"/>
              <a:t>12.07.2023</a:t>
            </a:fld>
            <a:endParaRPr lang="fr-CH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28EB26E-2790-2048-ED06-D713F4FD3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FC6B147-5B79-21EA-35F2-0CCC0A519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8FE0B-35E9-4B31-B144-965D4171CC6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9067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F6FA898-8A83-6539-119F-AF65696E5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8C7E-51B6-4493-8E56-4BA3802F271E}" type="datetimeFigureOut">
              <a:rPr lang="fr-CH" smtClean="0"/>
              <a:t>12.07.2023</a:t>
            </a:fld>
            <a:endParaRPr lang="fr-CH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6327BB3-5B42-8449-C82C-7495531B9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C749CBE-71A8-E0AB-6D1E-CA6FA7BD9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8FE0B-35E9-4B31-B144-965D4171CC6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10564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FC5EA3-9A4A-57CE-AB0C-F4AD7F1E0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E8EA22-18A6-E276-658C-62B6FA6FF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B384E8A-23BD-6DB4-11A0-BE3F11C2F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1AAFBB1-AC7C-554D-C5A3-0C4152C5B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8C7E-51B6-4493-8E56-4BA3802F271E}" type="datetimeFigureOut">
              <a:rPr lang="fr-CH" smtClean="0"/>
              <a:t>12.07.2023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6AFD569-28A5-691F-4086-F9AA3B775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4BAB3B2-6F26-894A-8001-122592F1E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8FE0B-35E9-4B31-B144-965D4171CC6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69568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3CB349-E663-69C7-6BB9-F07CFF4BF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79CEF1C-DF00-B720-B5EB-BE23AC237E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FC82B72-087A-D9A0-FCC4-27F0FE7768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ADB4135-3BA4-DC4E-0A3E-145F24FFF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8C7E-51B6-4493-8E56-4BA3802F271E}" type="datetimeFigureOut">
              <a:rPr lang="fr-CH" smtClean="0"/>
              <a:t>12.07.2023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3B4C09D-03FD-E50C-F398-F3D3D37A8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D85E75-C7A7-3A4F-159E-F7A44E6F4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8FE0B-35E9-4B31-B144-965D4171CC6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5200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874AA6F-B9EB-9891-66BD-E3C6BEFCF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0E5C39D-A219-37F7-E0E7-0046D59096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16648A-C994-8E5D-F2E0-C0730EC98D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C8C7E-51B6-4493-8E56-4BA3802F271E}" type="datetimeFigureOut">
              <a:rPr lang="fr-CH" smtClean="0"/>
              <a:t>12.07.2023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F791AB-7676-B516-E4BB-43C8E92045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A15DB2-3918-DEF7-DA22-7967C8734D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8FE0B-35E9-4B31-B144-965D4171CC6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38531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D8546F-ACF2-0413-5110-52F2770CF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22159"/>
            <a:ext cx="9144000" cy="2387600"/>
          </a:xfrm>
        </p:spPr>
        <p:txBody>
          <a:bodyPr>
            <a:normAutofit/>
          </a:bodyPr>
          <a:lstStyle/>
          <a:p>
            <a:r>
              <a:rPr lang="fr-CH" sz="3600"/>
              <a:t>Mise à disposition de supports pour communication auprès des </a:t>
            </a:r>
            <a:r>
              <a:rPr lang="fr-CH" sz="3600" err="1"/>
              <a:t>étudiant-es</a:t>
            </a:r>
            <a:r>
              <a:rPr lang="fr-CH" sz="3600"/>
              <a:t> sur les choix d’enregistrer ou pas son enseignement</a:t>
            </a:r>
          </a:p>
        </p:txBody>
      </p:sp>
    </p:spTree>
    <p:extLst>
      <p:ext uri="{BB962C8B-B14F-4D97-AF65-F5344CB8AC3E}">
        <p14:creationId xmlns:p14="http://schemas.microsoft.com/office/powerpoint/2010/main" val="1144429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C3896A03-3945-419A-B66B-4EE266EDD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0"/>
            <a:ext cx="4654286" cy="685800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4D8546F-ACF2-0413-5110-52F2770CF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559" y="401216"/>
            <a:ext cx="2899568" cy="447869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7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Cet</a:t>
            </a:r>
            <a:r>
              <a:rPr lang="en-US" sz="37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enseignement</a:t>
            </a:r>
            <a:r>
              <a:rPr lang="en-US" sz="37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est</a:t>
            </a:r>
            <a:r>
              <a:rPr lang="en-US" sz="37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enregistré</a:t>
            </a:r>
            <a:endParaRPr lang="en-US" sz="37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34F5AD2-EDBD-4BBD-A55C-EAFFD0C70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2535" y="0"/>
            <a:ext cx="7539455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F43EE28A-F431-F390-5E5C-FB4CC5C07C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1136"/>
            <a:ext cx="12192000" cy="816864"/>
          </a:xfrm>
          <a:prstGeom prst="rect">
            <a:avLst/>
          </a:prstGeom>
        </p:spPr>
      </p:pic>
      <p:pic>
        <p:nvPicPr>
          <p:cNvPr id="15" name="Graphique 14" descr="Suspendre avec un remplissage uni">
            <a:extLst>
              <a:ext uri="{FF2B5EF4-FFF2-40B4-BE49-F238E27FC236}">
                <a16:creationId xmlns:a16="http://schemas.microsoft.com/office/drawing/2014/main" id="{53081490-062A-ED08-33FB-8977DAFA6B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79148" y="3965509"/>
            <a:ext cx="914400" cy="914400"/>
          </a:xfrm>
          <a:prstGeom prst="rect">
            <a:avLst/>
          </a:prstGeom>
        </p:spPr>
      </p:pic>
      <p:pic>
        <p:nvPicPr>
          <p:cNvPr id="20" name="Graphique 19" descr="Jouer contour">
            <a:extLst>
              <a:ext uri="{FF2B5EF4-FFF2-40B4-BE49-F238E27FC236}">
                <a16:creationId xmlns:a16="http://schemas.microsoft.com/office/drawing/2014/main" id="{DFE160ED-FE85-439C-FB76-6634D254AB4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14537" y="3965510"/>
            <a:ext cx="914400" cy="914400"/>
          </a:xfrm>
          <a:prstGeom prst="rect">
            <a:avLst/>
          </a:prstGeom>
        </p:spPr>
      </p:pic>
      <p:sp>
        <p:nvSpPr>
          <p:cNvPr id="21" name="ZoneTexte 20">
            <a:extLst>
              <a:ext uri="{FF2B5EF4-FFF2-40B4-BE49-F238E27FC236}">
                <a16:creationId xmlns:a16="http://schemas.microsoft.com/office/drawing/2014/main" id="{23D073E4-826F-497F-5C06-FDCDEE12906B}"/>
              </a:ext>
            </a:extLst>
          </p:cNvPr>
          <p:cNvSpPr txBox="1"/>
          <p:nvPr/>
        </p:nvSpPr>
        <p:spPr>
          <a:xfrm>
            <a:off x="4849609" y="282998"/>
            <a:ext cx="7161993" cy="655564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fr-CH" sz="2400" b="1" dirty="0"/>
              <a:t>Quelques recommandations :</a:t>
            </a:r>
          </a:p>
          <a:p>
            <a:endParaRPr lang="fr-CH" dirty="0"/>
          </a:p>
          <a:p>
            <a:r>
              <a:rPr lang="fr-CH" dirty="0"/>
              <a:t>L’enregistrement des cours est un outil de dépannage. Bénéfique à l’apprentissage que s’il est </a:t>
            </a:r>
            <a:r>
              <a:rPr lang="fr-CH" dirty="0">
                <a:solidFill>
                  <a:srgbClr val="CE0064"/>
                </a:solidFill>
              </a:rPr>
              <a:t>complémentaire</a:t>
            </a:r>
            <a:r>
              <a:rPr lang="fr-CH" dirty="0"/>
              <a:t> à la présence au cours et non un remplacement</a:t>
            </a:r>
            <a:endParaRPr lang="fr-CH" dirty="0">
              <a:cs typeface="Calibri"/>
            </a:endParaRPr>
          </a:p>
          <a:p>
            <a:endParaRPr lang="fr-CH" dirty="0"/>
          </a:p>
          <a:p>
            <a:r>
              <a:rPr lang="fr-CH" dirty="0"/>
              <a:t>La réussite est en lien avec une présence régulière aux cours. Celle-ci </a:t>
            </a:r>
          </a:p>
          <a:p>
            <a:r>
              <a:rPr lang="fr-CH" dirty="0"/>
              <a:t>stimule l’engagement et la motivation, </a:t>
            </a:r>
            <a:r>
              <a:rPr lang="fr-CH" dirty="0">
                <a:solidFill>
                  <a:srgbClr val="CE0064"/>
                </a:solidFill>
              </a:rPr>
              <a:t>facteurs de réussite</a:t>
            </a:r>
          </a:p>
          <a:p>
            <a:endParaRPr lang="fr-CH" dirty="0"/>
          </a:p>
          <a:p>
            <a:r>
              <a:rPr lang="fr-CH" dirty="0"/>
              <a:t>La présence permet de tisser des </a:t>
            </a:r>
            <a:r>
              <a:rPr lang="fr-CH" dirty="0">
                <a:solidFill>
                  <a:srgbClr val="CE0064"/>
                </a:solidFill>
              </a:rPr>
              <a:t>liens sociaux </a:t>
            </a:r>
            <a:r>
              <a:rPr lang="fr-CH" dirty="0"/>
              <a:t>avec les autres </a:t>
            </a:r>
            <a:r>
              <a:rPr lang="fr-CH" dirty="0" err="1"/>
              <a:t>étudiant-es</a:t>
            </a:r>
            <a:r>
              <a:rPr lang="fr-CH" dirty="0"/>
              <a:t> et les</a:t>
            </a:r>
            <a:r>
              <a:rPr lang="fr-CH" dirty="0">
                <a:solidFill>
                  <a:srgbClr val="CE0064"/>
                </a:solidFill>
              </a:rPr>
              <a:t> </a:t>
            </a:r>
            <a:r>
              <a:rPr lang="fr-CH" dirty="0" err="1"/>
              <a:t>enseignant-es</a:t>
            </a:r>
            <a:r>
              <a:rPr lang="fr-CH" dirty="0"/>
              <a:t> et favorise l’entraide</a:t>
            </a:r>
          </a:p>
          <a:p>
            <a:endParaRPr lang="fr-CH" dirty="0"/>
          </a:p>
          <a:p>
            <a:r>
              <a:rPr lang="fr-CH" dirty="0"/>
              <a:t>(Ré)écouter un cours peut être très chronophage et nécessite une grande </a:t>
            </a:r>
            <a:r>
              <a:rPr lang="fr-CH" dirty="0">
                <a:solidFill>
                  <a:srgbClr val="CE0064"/>
                </a:solidFill>
              </a:rPr>
              <a:t>motivation et discipline </a:t>
            </a:r>
            <a:r>
              <a:rPr lang="fr-CH" dirty="0"/>
              <a:t>pour se tenir à jour</a:t>
            </a:r>
          </a:p>
          <a:p>
            <a:endParaRPr lang="fr-CH" dirty="0"/>
          </a:p>
          <a:p>
            <a:r>
              <a:rPr lang="fr-CH" dirty="0"/>
              <a:t>Vous vous engagez à en faire un </a:t>
            </a:r>
            <a:r>
              <a:rPr lang="fr-CH" dirty="0">
                <a:solidFill>
                  <a:srgbClr val="CE0064"/>
                </a:solidFill>
              </a:rPr>
              <a:t>usage approprié </a:t>
            </a:r>
            <a:br>
              <a:rPr lang="fr-CH" dirty="0"/>
            </a:br>
            <a:r>
              <a:rPr lang="fr-CH" dirty="0"/>
              <a:t>(règles juridiques</a:t>
            </a:r>
            <a:r>
              <a:rPr lang="fr-CH" dirty="0">
                <a:solidFill>
                  <a:srgbClr val="FF0000"/>
                </a:solidFill>
              </a:rPr>
              <a:t> (FAQ)</a:t>
            </a:r>
            <a:r>
              <a:rPr lang="fr-CH" dirty="0"/>
              <a:t>)</a:t>
            </a:r>
          </a:p>
          <a:p>
            <a:endParaRPr lang="fr-CH" dirty="0">
              <a:cs typeface="Calibri" panose="020F0502020204030204"/>
            </a:endParaRPr>
          </a:p>
          <a:p>
            <a:r>
              <a:rPr lang="fr-CH" dirty="0">
                <a:cs typeface="Calibri" panose="020F0502020204030204"/>
              </a:rPr>
              <a:t>Les enregistrements de mon enseignement seront </a:t>
            </a:r>
            <a:br>
              <a:rPr lang="fr-CH" dirty="0">
                <a:cs typeface="Calibri" panose="020F0502020204030204"/>
              </a:rPr>
            </a:br>
            <a:r>
              <a:rPr lang="fr-CH" dirty="0">
                <a:cs typeface="Calibri" panose="020F0502020204030204"/>
              </a:rPr>
              <a:t>disponibles </a:t>
            </a:r>
            <a:r>
              <a:rPr lang="fr-CH" dirty="0">
                <a:solidFill>
                  <a:srgbClr val="FF0000"/>
                </a:solidFill>
                <a:cs typeface="Calibri" panose="020F0502020204030204"/>
              </a:rPr>
              <a:t>sur </a:t>
            </a:r>
            <a:r>
              <a:rPr lang="fr-CH" dirty="0" err="1">
                <a:solidFill>
                  <a:srgbClr val="FF0000"/>
                </a:solidFill>
                <a:cs typeface="Calibri" panose="020F0502020204030204"/>
              </a:rPr>
              <a:t>Mediaserver</a:t>
            </a:r>
            <a:r>
              <a:rPr lang="fr-CH">
                <a:solidFill>
                  <a:srgbClr val="FF0000"/>
                </a:solidFill>
                <a:cs typeface="Calibri" panose="020F0502020204030204"/>
              </a:rPr>
              <a:t> </a:t>
            </a:r>
            <a:r>
              <a:rPr lang="fr-CH">
                <a:cs typeface="Calibri" panose="020F0502020204030204"/>
              </a:rPr>
              <a:t>jusqu'à </a:t>
            </a:r>
            <a:r>
              <a:rPr lang="fr-CH" dirty="0">
                <a:cs typeface="Calibri" panose="020F0502020204030204"/>
              </a:rPr>
              <a:t>[</a:t>
            </a:r>
            <a:r>
              <a:rPr lang="fr-CH" dirty="0">
                <a:solidFill>
                  <a:srgbClr val="CE0064"/>
                </a:solidFill>
                <a:cs typeface="Calibri" panose="020F0502020204030204"/>
              </a:rPr>
              <a:t>date</a:t>
            </a:r>
            <a:r>
              <a:rPr lang="fr-CH" dirty="0">
                <a:cs typeface="Calibri" panose="020F0502020204030204"/>
              </a:rPr>
              <a:t>]</a:t>
            </a:r>
            <a:br>
              <a:rPr lang="fr-CH" dirty="0">
                <a:cs typeface="Calibri" panose="020F0502020204030204"/>
              </a:rPr>
            </a:br>
            <a:endParaRPr lang="fr-CH" dirty="0">
              <a:cs typeface="Calibri" panose="020F0502020204030204"/>
            </a:endParaRPr>
          </a:p>
          <a:p>
            <a:br>
              <a:rPr lang="fr-CH" dirty="0"/>
            </a:br>
            <a:endParaRPr lang="fr-CH" dirty="0"/>
          </a:p>
        </p:txBody>
      </p:sp>
      <p:pic>
        <p:nvPicPr>
          <p:cNvPr id="23" name="Image 22" descr="Une image contenant motif, pixel&#10;&#10;Description générée automatiquement">
            <a:extLst>
              <a:ext uri="{FF2B5EF4-FFF2-40B4-BE49-F238E27FC236}">
                <a16:creationId xmlns:a16="http://schemas.microsoft.com/office/drawing/2014/main" id="{3DFA10A5-C99D-DB3D-B96A-179DD48A55F5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6106" y="4294230"/>
            <a:ext cx="1625681" cy="162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099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C3896A03-3945-419A-B66B-4EE266EDD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0"/>
            <a:ext cx="4654286" cy="685800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4D8546F-ACF2-0413-5110-52F2770CF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559" y="289249"/>
            <a:ext cx="2899568" cy="459066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700" kern="120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Cet</a:t>
            </a:r>
            <a:r>
              <a:rPr lang="en-US" sz="37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enseignement</a:t>
            </a:r>
            <a:r>
              <a:rPr lang="en-US" sz="37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b="1" kern="1200" err="1">
                <a:solidFill>
                  <a:srgbClr val="CE0064"/>
                </a:solidFill>
                <a:latin typeface="+mj-lt"/>
                <a:ea typeface="+mj-ea"/>
                <a:cs typeface="+mj-cs"/>
              </a:rPr>
              <a:t>n’est</a:t>
            </a:r>
            <a:r>
              <a:rPr lang="en-US" sz="3700" b="1" kern="1200">
                <a:solidFill>
                  <a:srgbClr val="CE0064"/>
                </a:solidFill>
                <a:latin typeface="+mj-lt"/>
                <a:ea typeface="+mj-ea"/>
                <a:cs typeface="+mj-cs"/>
              </a:rPr>
              <a:t> pas </a:t>
            </a:r>
            <a:r>
              <a:rPr lang="en-US" sz="3700" kern="120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enregistré</a:t>
            </a:r>
            <a:endParaRPr lang="en-US" sz="37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34F5AD2-EDBD-4BBD-A55C-EAFFD0C70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2535" y="0"/>
            <a:ext cx="7539455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F43EE28A-F431-F390-5E5C-FB4CC5C07C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1136"/>
            <a:ext cx="12192000" cy="816864"/>
          </a:xfrm>
          <a:prstGeom prst="rect">
            <a:avLst/>
          </a:prstGeom>
        </p:spPr>
      </p:pic>
      <p:pic>
        <p:nvPicPr>
          <p:cNvPr id="15" name="Graphique 14" descr="Suspendre avec un remplissage uni">
            <a:extLst>
              <a:ext uri="{FF2B5EF4-FFF2-40B4-BE49-F238E27FC236}">
                <a16:creationId xmlns:a16="http://schemas.microsoft.com/office/drawing/2014/main" id="{53081490-062A-ED08-33FB-8977DAFA6B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79148" y="4112484"/>
            <a:ext cx="914400" cy="914400"/>
          </a:xfrm>
          <a:prstGeom prst="rect">
            <a:avLst/>
          </a:prstGeom>
        </p:spPr>
      </p:pic>
      <p:pic>
        <p:nvPicPr>
          <p:cNvPr id="20" name="Graphique 19" descr="Jouer contour">
            <a:extLst>
              <a:ext uri="{FF2B5EF4-FFF2-40B4-BE49-F238E27FC236}">
                <a16:creationId xmlns:a16="http://schemas.microsoft.com/office/drawing/2014/main" id="{DFE160ED-FE85-439C-FB76-6634D254AB4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14537" y="4112485"/>
            <a:ext cx="914400" cy="914400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A33E2B7C-68CA-EDC3-39E2-9A91DA4434C3}"/>
              </a:ext>
            </a:extLst>
          </p:cNvPr>
          <p:cNvSpPr txBox="1"/>
          <p:nvPr/>
        </p:nvSpPr>
        <p:spPr>
          <a:xfrm>
            <a:off x="4870581" y="669973"/>
            <a:ext cx="6960636" cy="424731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fr-CH" dirty="0"/>
              <a:t>Parce que cette salle n’est pas équipée pour capter l’ensemble de ce qui sera présenté (notamment des démonstrations)</a:t>
            </a:r>
          </a:p>
          <a:p>
            <a:endParaRPr lang="fr-CH" dirty="0"/>
          </a:p>
          <a:p>
            <a:r>
              <a:rPr lang="fr-CH" dirty="0"/>
              <a:t>La méthode pédagogique mise en œuvre dans mon enseignement ne s’y prête pas (travaux en sous-groupes, débats, approche pédagogique active, etc.)</a:t>
            </a:r>
          </a:p>
          <a:p>
            <a:endParaRPr lang="fr-CH" dirty="0"/>
          </a:p>
          <a:p>
            <a:r>
              <a:rPr lang="fr-CH" dirty="0"/>
              <a:t>Mon enseignement repose sur la participation et les interactions sociales, non captées dans l’enregistrement</a:t>
            </a:r>
          </a:p>
          <a:p>
            <a:endParaRPr lang="fr-CH" dirty="0"/>
          </a:p>
          <a:p>
            <a:r>
              <a:rPr lang="fr-CH" dirty="0"/>
              <a:t>Les </a:t>
            </a:r>
            <a:r>
              <a:rPr lang="fr-CH" dirty="0" err="1"/>
              <a:t>intervenant-es</a:t>
            </a:r>
            <a:r>
              <a:rPr lang="fr-CH" dirty="0"/>
              <a:t> externes n’ont pas donné leur autorisation pour être</a:t>
            </a:r>
            <a:r>
              <a:rPr lang="fr-CH" dirty="0">
                <a:solidFill>
                  <a:srgbClr val="FF0000"/>
                </a:solidFill>
              </a:rPr>
              <a:t> </a:t>
            </a:r>
            <a:r>
              <a:rPr lang="fr-CH" dirty="0" err="1">
                <a:solidFill>
                  <a:srgbClr val="FF0000"/>
                </a:solidFill>
              </a:rPr>
              <a:t>enregistré-es</a:t>
            </a:r>
            <a:r>
              <a:rPr lang="fr-CH" dirty="0">
                <a:solidFill>
                  <a:srgbClr val="FF0000"/>
                </a:solidFill>
              </a:rPr>
              <a:t> et/ou</a:t>
            </a:r>
            <a:r>
              <a:rPr lang="fr-CH" dirty="0"/>
              <a:t> </a:t>
            </a:r>
            <a:r>
              <a:rPr lang="fr-CH" dirty="0" err="1"/>
              <a:t>filmé-es</a:t>
            </a:r>
            <a:endParaRPr lang="fr-CH" dirty="0"/>
          </a:p>
          <a:p>
            <a:endParaRPr lang="fr-CH" dirty="0"/>
          </a:p>
          <a:p>
            <a:r>
              <a:rPr lang="fr-CH" dirty="0"/>
              <a:t>Dans cet enseignement, nous aborderons des informations sensibles ou confidentielles, ce contenu ne peut pas être enregistré </a:t>
            </a:r>
            <a:endParaRPr lang="fr-CH" dirty="0">
              <a:cs typeface="Calibri" panose="020F050202020403020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988271-0222-DB59-1DC3-D825095A703A}"/>
              </a:ext>
            </a:extLst>
          </p:cNvPr>
          <p:cNvSpPr/>
          <p:nvPr/>
        </p:nvSpPr>
        <p:spPr>
          <a:xfrm rot="3360834">
            <a:off x="2617394" y="3543378"/>
            <a:ext cx="62211" cy="20848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3480F9-F40F-1A5F-E906-EB3F29C826A9}"/>
              </a:ext>
            </a:extLst>
          </p:cNvPr>
          <p:cNvSpPr/>
          <p:nvPr/>
        </p:nvSpPr>
        <p:spPr>
          <a:xfrm rot="7493832">
            <a:off x="2625071" y="3535790"/>
            <a:ext cx="62211" cy="20848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425883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4dc461c-0eb4-4c04-b0df-711edf181806">
      <Terms xmlns="http://schemas.microsoft.com/office/infopath/2007/PartnerControls"/>
    </lcf76f155ced4ddcb4097134ff3c332f>
    <TaxCatchAll xmlns="7623eb00-1191-4242-9b3e-7c0ff2586f0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AE23F02E43C245A57D0DA552EF5E51" ma:contentTypeVersion="11" ma:contentTypeDescription="Crée un document." ma:contentTypeScope="" ma:versionID="263578cec6caf90d6ed8485bbb1f827a">
  <xsd:schema xmlns:xsd="http://www.w3.org/2001/XMLSchema" xmlns:xs="http://www.w3.org/2001/XMLSchema" xmlns:p="http://schemas.microsoft.com/office/2006/metadata/properties" xmlns:ns2="64dc461c-0eb4-4c04-b0df-711edf181806" xmlns:ns3="7623eb00-1191-4242-9b3e-7c0ff2586f0b" targetNamespace="http://schemas.microsoft.com/office/2006/metadata/properties" ma:root="true" ma:fieldsID="8a476a4e7893842c51cdd67018711dc5" ns2:_="" ns3:_="">
    <xsd:import namespace="64dc461c-0eb4-4c04-b0df-711edf181806"/>
    <xsd:import namespace="7623eb00-1191-4242-9b3e-7c0ff2586f0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dc461c-0eb4-4c04-b0df-711edf1818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alises d’images" ma:readOnly="false" ma:fieldId="{5cf76f15-5ced-4ddc-b409-7134ff3c332f}" ma:taxonomyMulti="true" ma:sspId="326a1a01-f002-4b1f-9617-625d2f60aa1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23eb00-1191-4242-9b3e-7c0ff2586f0b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70333bcc-1fef-402d-bae8-4452f046c9f1}" ma:internalName="TaxCatchAll" ma:showField="CatchAllData" ma:web="7623eb00-1191-4242-9b3e-7c0ff2586f0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A24241-72F4-4FE5-A81F-39A336AF67C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CB05C6C-647C-46F8-A996-34911197153B}">
  <ds:schemaRefs>
    <ds:schemaRef ds:uri="http://schemas.microsoft.com/office/2006/metadata/properties"/>
    <ds:schemaRef ds:uri="http://purl.org/dc/dcmitype/"/>
    <ds:schemaRef ds:uri="http://schemas.microsoft.com/office/infopath/2007/PartnerControls"/>
    <ds:schemaRef ds:uri="http://purl.org/dc/elements/1.1/"/>
    <ds:schemaRef ds:uri="f41a5d86-a5b7-4eec-a762-d6adddc0f9fa"/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79d14ed2-4725-4fb6-b7e3-3f12281e12a5"/>
    <ds:schemaRef ds:uri="64dc461c-0eb4-4c04-b0df-711edf181806"/>
    <ds:schemaRef ds:uri="7623eb00-1191-4242-9b3e-7c0ff2586f0b"/>
  </ds:schemaRefs>
</ds:datastoreItem>
</file>

<file path=customXml/itemProps3.xml><?xml version="1.0" encoding="utf-8"?>
<ds:datastoreItem xmlns:ds="http://schemas.openxmlformats.org/officeDocument/2006/customXml" ds:itemID="{B597E7C4-3342-40EE-88E5-9DB38FFF93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dc461c-0eb4-4c04-b0df-711edf181806"/>
    <ds:schemaRef ds:uri="7623eb00-1191-4242-9b3e-7c0ff2586f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244</Words>
  <Application>Microsoft Office PowerPoint</Application>
  <PresentationFormat>Grand écran</PresentationFormat>
  <Paragraphs>27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Mise à disposition de supports pour communication auprès des étudiant-es sur les choix d’enregistrer ou pas son enseignement</vt:lpstr>
      <vt:lpstr>Cet enseignement est enregistré</vt:lpstr>
      <vt:lpstr>Cet enseignement n’est pas enregistré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Mise à disposition de supports pour communication auprès des étudiant-es sur les choix d’enregistrer ou pas son enseignement</dc:title>
  <dc:creator>Mallory Schaub Geley</dc:creator>
  <cp:lastModifiedBy>Anissa Kratou</cp:lastModifiedBy>
  <cp:revision>5</cp:revision>
  <dcterms:created xsi:type="dcterms:W3CDTF">2023-06-02T11:06:08Z</dcterms:created>
  <dcterms:modified xsi:type="dcterms:W3CDTF">2023-07-12T14:17:30Z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0x01010095668D4416608142A0464561D09FDE7A</vt:lpwstr>
  </property>
  <property fmtid="{D5CDD505-2E9C-101B-9397-08002B2CF9AE}" pid="3" name="MediaServiceImageTags">
    <vt:lpwstr/>
  </property>
</Properties>
</file>