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75" r:id="rId3"/>
    <p:sldId id="263" r:id="rId4"/>
    <p:sldId id="261" r:id="rId5"/>
    <p:sldId id="260" r:id="rId6"/>
    <p:sldId id="262" r:id="rId7"/>
  </p:sldIdLst>
  <p:sldSz cx="12192000" cy="6858000"/>
  <p:notesSz cx="6858000" cy="9144000"/>
  <p:custDataLst>
    <p:tags r:id="rId9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LENWECK Nathalie" initials="HN" lastIdx="12" clrIdx="0">
    <p:extLst>
      <p:ext uri="{19B8F6BF-5375-455C-9EA6-DF929625EA0E}">
        <p15:presenceInfo xmlns:p15="http://schemas.microsoft.com/office/powerpoint/2012/main" userId="HILLENWECK Nathal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359B"/>
    <a:srgbClr val="FC9A16"/>
    <a:srgbClr val="9E0000"/>
    <a:srgbClr val="8B6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698"/>
  </p:normalViewPr>
  <p:slideViewPr>
    <p:cSldViewPr snapToGrid="0" snapToObjects="1">
      <p:cViewPr varScale="1">
        <p:scale>
          <a:sx n="105" d="100"/>
          <a:sy n="105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5E84B-D6CA-644C-82A3-7B43BB3B3691}" type="datetimeFigureOut">
              <a:rPr lang="fr-FR" smtClean="0"/>
              <a:t>18/06/2020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2F81E-9BD6-F347-A0A4-8E550946B0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02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E05976-EE03-0F44-BAB3-F4D144712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128557-3D4C-5149-B2DE-9567C5A31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1C2D65-66DC-7F49-A218-F72EA6F8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C04D-8A34-5447-9519-6B2748E9106A}" type="datetime1">
              <a:rPr lang="fr-CH" smtClean="0"/>
              <a:t>18.06.2020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FA068C-DFF4-124A-928D-22567EDF6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77EEFB-501E-9F45-B125-04908A01A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9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EC93B-A71E-9F4F-9B5B-E6DA66733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6343CE-B657-CE4E-AC7A-2F9075B98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F6C72D-67AE-8644-8142-F632DD308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8084-D648-8C4E-9B3B-D19C40F2882E}" type="datetime1">
              <a:rPr lang="fr-CH" smtClean="0"/>
              <a:t>18.06.2020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EED109-5E10-DE4A-A954-17ED2A451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4EBF69-C53F-4544-91CB-2D74A363B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18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1E08FBD-1CAC-5A4A-A2F7-1F60B1C457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A2D828-6865-8540-A579-B3EB4784BF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D29D8D-1114-FD4D-9AC5-B410DC840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9FB6-2BF2-1A48-A2DB-9770F755B254}" type="datetime1">
              <a:rPr lang="fr-CH" smtClean="0"/>
              <a:t>18.06.2020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F17EF9-A322-9343-A273-406E186ED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98873E-F6EA-C644-A0B0-3C3E62F6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898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1FF9B-28B4-8A40-8213-96F7E1061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D5DEC1-E355-DD4E-AB7B-9A2CDA578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7276D9-E375-AD42-B9C1-39C48B86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8F27-4ADF-A24E-B7CA-0DF86D65FD4B}" type="datetime1">
              <a:rPr lang="fr-CH" smtClean="0"/>
              <a:t>18.06.2020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20BB20-AA8E-194F-9C5A-3E3296096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09A730-D9A2-C440-BA3B-454C7403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60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019163-53A2-A94A-8451-011A9C178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39002F-A57C-5A4A-8588-75381DA88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E54221-7287-7D4A-829A-A4C49866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837D3-9963-D748-99F6-12CA7B28D2BE}" type="datetime1">
              <a:rPr lang="fr-CH" smtClean="0"/>
              <a:t>18.06.2020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E210ED-2588-3B41-9094-F94E18552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AB2309-FDC9-B94E-8842-B1310DCE1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7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1A488-7D83-2542-B2F3-2B9861086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A795C3-9849-7C47-B559-A8A59EBA6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AD1BD97-9B68-DB4B-971A-222FC3381E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102770-F4D6-BD46-B374-59A560C8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354AB-2EAC-0E49-8FC9-BFB1BE4A665A}" type="datetime1">
              <a:rPr lang="fr-CH" smtClean="0"/>
              <a:t>18.06.2020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B76A84-58E1-564E-9A5A-973931B9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E092A5-E465-7840-80A4-FA87D9F7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73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E681A4-4A19-284D-A272-3CE128418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88DB30-0963-2D4A-A35E-04E2096BB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8C2712-B956-B64C-A1F6-783E507F4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8491EE-2B1C-1747-84A1-81FBC607B6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BF746-9506-3746-BF32-284B4F71A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FE329B-825D-B445-96B4-7D3BF51C4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8F24-5045-7C4B-9CFC-20FB1C542A85}" type="datetime1">
              <a:rPr lang="fr-CH" smtClean="0"/>
              <a:t>18.06.2020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794528-F545-464F-91B0-8947ACF7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AC11D2-AFB4-1945-AE80-E64E4A32D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82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A7762-A224-8E44-BA89-23E311EA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A86E8F3-CB8B-834A-8845-32CA4091A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AB24F-9533-3941-8EF4-73945B92A3A9}" type="datetime1">
              <a:rPr lang="fr-CH" smtClean="0"/>
              <a:t>18.06.2020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126B50-4055-C140-8D51-B709F8806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299027-A457-DF4D-AAE4-CA9E1D71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3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3902433-2081-524A-B754-63DED2C5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DFB6-7E0A-6144-B6D1-4EBA831B1C68}" type="datetime1">
              <a:rPr lang="fr-CH" smtClean="0"/>
              <a:t>18.06.2020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9D145B1-A8B7-364B-86E2-A813E40A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94F762-5B68-0440-A3FA-BABEF0F9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3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C583D9-0220-2D47-985B-E3D5FAA6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83CBBA-8DD1-9C4F-8709-35B12A650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BEDBE8-8C42-8E43-A585-9F82D16D6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93D626-BDBF-0D49-904D-8CE01E42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DB527-ADDE-454F-8309-84D5B35C2B44}" type="datetime1">
              <a:rPr lang="fr-CH" smtClean="0"/>
              <a:t>18.06.2020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467AE7-B8D5-5744-BEAB-2B048C6B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D4CB4D-7F37-8740-8B01-BE4845FA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1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62DD44-B62D-C141-A2D1-00E3C2864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8D8412-FF5D-2246-8970-9D6930101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AE60B1-0108-8347-A4BA-041B0FB5D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B334F6-AA67-FD45-A623-547C8944D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BC2F-4982-AE4D-9929-ED0BF3CABAA7}" type="datetime1">
              <a:rPr lang="fr-CH" smtClean="0"/>
              <a:t>18.06.2020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900413B-9C29-8740-8B1B-E1CA1811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F96013-A1D9-EE46-B3A1-DCBB4374E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9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A6C9191-A554-754E-B3EE-0569A5135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26369D-7307-7842-939B-3862A9DB8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34172E-3B4C-EA43-8D70-7E6E156B8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63B0E-C582-7A4B-8A48-EDB6B712C1BD}" type="datetime1">
              <a:rPr lang="fr-CH" smtClean="0"/>
              <a:t>18.06.2020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B1C002-B3D4-2544-A18B-122466A37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747C2-8E7F-024E-97F1-6BC0220BB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4D6B7-7784-2B45-A8D9-54A4575CD2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74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hlinkClick r:id="rId2" action="ppaction://hlinksldjump"/>
            <a:extLst>
              <a:ext uri="{FF2B5EF4-FFF2-40B4-BE49-F238E27FC236}">
                <a16:creationId xmlns:a16="http://schemas.microsoft.com/office/drawing/2014/main" id="{89800C7A-A3DF-3A48-B88C-7970AF423C14}"/>
              </a:ext>
            </a:extLst>
          </p:cNvPr>
          <p:cNvSpPr/>
          <p:nvPr/>
        </p:nvSpPr>
        <p:spPr>
          <a:xfrm>
            <a:off x="996488" y="1484303"/>
            <a:ext cx="10357312" cy="4527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       Enseignement en présence : </a:t>
            </a:r>
            <a:r>
              <a:rPr lang="fr-FR" dirty="0">
                <a:solidFill>
                  <a:schemeClr val="tx1"/>
                </a:solidFill>
              </a:rPr>
              <a:t>pour les classes à petits effectifs ou des groupes si l’effectif est important 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DEC3847-8F09-DF47-BF48-5A66AC7409D0}"/>
              </a:ext>
            </a:extLst>
          </p:cNvPr>
          <p:cNvSpPr/>
          <p:nvPr/>
        </p:nvSpPr>
        <p:spPr>
          <a:xfrm>
            <a:off x="2873103" y="3216510"/>
            <a:ext cx="8480697" cy="42632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Enseignement hybride : </a:t>
            </a:r>
            <a:r>
              <a:rPr lang="fr-FR" dirty="0">
                <a:solidFill>
                  <a:schemeClr val="tx1"/>
                </a:solidFill>
              </a:rPr>
              <a:t>en alternance en présence et à distance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16987FDE-267E-724A-935B-B0E0404E020F}"/>
              </a:ext>
            </a:extLst>
          </p:cNvPr>
          <p:cNvSpPr/>
          <p:nvPr/>
        </p:nvSpPr>
        <p:spPr>
          <a:xfrm>
            <a:off x="1710871" y="2370831"/>
            <a:ext cx="9642929" cy="4263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fr-FR" dirty="0">
                <a:latin typeface="+mj-lt"/>
              </a:rPr>
              <a:t>        </a:t>
            </a:r>
            <a:r>
              <a:rPr lang="fr-FR" b="1" dirty="0">
                <a:solidFill>
                  <a:schemeClr val="tx1"/>
                </a:solidFill>
              </a:rPr>
              <a:t>Enseignement en streaming : </a:t>
            </a:r>
            <a:r>
              <a:rPr lang="fr-FR" dirty="0">
                <a:solidFill>
                  <a:schemeClr val="tx1"/>
                </a:solidFill>
              </a:rPr>
              <a:t>simultanément en présence et à distance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B4D3F8B6-9193-A040-868D-9940C1ED7BF6}"/>
              </a:ext>
            </a:extLst>
          </p:cNvPr>
          <p:cNvSpPr/>
          <p:nvPr/>
        </p:nvSpPr>
        <p:spPr>
          <a:xfrm>
            <a:off x="3910740" y="4114030"/>
            <a:ext cx="7443060" cy="433084"/>
          </a:xfrm>
          <a:prstGeom prst="rect">
            <a:avLst/>
          </a:prstGeom>
          <a:solidFill>
            <a:srgbClr val="E13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fr-FR" dirty="0">
                <a:latin typeface="+mj-lt"/>
              </a:rPr>
              <a:t>         </a:t>
            </a:r>
            <a:r>
              <a:rPr lang="fr-FR" b="1" dirty="0">
                <a:solidFill>
                  <a:schemeClr val="tx1"/>
                </a:solidFill>
              </a:rPr>
              <a:t>Enseignement à distance : </a:t>
            </a:r>
            <a:r>
              <a:rPr lang="fr-FR" dirty="0">
                <a:solidFill>
                  <a:schemeClr val="tx1"/>
                </a:solidFill>
              </a:rPr>
              <a:t>entièrement à distance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703B5BEF-CC6D-C648-A096-2D18FA326F6B}"/>
              </a:ext>
            </a:extLst>
          </p:cNvPr>
          <p:cNvSpPr txBox="1"/>
          <p:nvPr/>
        </p:nvSpPr>
        <p:spPr>
          <a:xfrm>
            <a:off x="1192780" y="696036"/>
            <a:ext cx="9704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Les modalités d’enseignement possibles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3679B60-6ED8-0349-AB02-AE0F918BB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328" y="5768542"/>
            <a:ext cx="1023589" cy="35647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2D3DBEA-296E-D346-80C0-743103720608}"/>
              </a:ext>
            </a:extLst>
          </p:cNvPr>
          <p:cNvSpPr txBox="1"/>
          <p:nvPr/>
        </p:nvSpPr>
        <p:spPr>
          <a:xfrm>
            <a:off x="185530" y="6449252"/>
            <a:ext cx="7129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Adapté des scénarios de l’IDIP Université de Strasbourg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401CBE3-5B31-EC40-9F4F-7DB6CCCBF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5321" y="6125016"/>
            <a:ext cx="2632118" cy="1720616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E73A65-63F7-C848-AC95-DA9D2AEB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72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3B883-55F3-834A-B17F-2386B0BA8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990" y="372174"/>
            <a:ext cx="10515600" cy="618527"/>
          </a:xfrm>
        </p:spPr>
        <p:txBody>
          <a:bodyPr>
            <a:noAutofit/>
          </a:bodyPr>
          <a:lstStyle/>
          <a:p>
            <a:r>
              <a:rPr lang="fr-FR" sz="2800" dirty="0">
                <a:latin typeface="+mn-lt"/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6895FF-2F3B-054F-A38F-3DA2F5911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19" y="5713825"/>
            <a:ext cx="10339039" cy="652292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dirty="0">
                <a:latin typeface="+mj-lt"/>
              </a:rPr>
              <a:t>Les modélisations qui suivent ne concernent qu’un seul enseignement, leur combinaison peut s’effectuer au sein d’une formation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1422927-FEA5-8249-818A-3A3511D2A0D2}"/>
              </a:ext>
            </a:extLst>
          </p:cNvPr>
          <p:cNvSpPr txBox="1"/>
          <p:nvPr/>
        </p:nvSpPr>
        <p:spPr>
          <a:xfrm>
            <a:off x="967858" y="2061438"/>
            <a:ext cx="40326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+mj-lt"/>
              </a:rPr>
              <a:t>Sécurité sanitaire (auto-confinement, distanciation physique, contraintes au voyage et séjour)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5B34550-21EC-0D47-A9DA-EF1B5B8B9AC4}"/>
              </a:ext>
            </a:extLst>
          </p:cNvPr>
          <p:cNvSpPr txBox="1"/>
          <p:nvPr/>
        </p:nvSpPr>
        <p:spPr>
          <a:xfrm>
            <a:off x="2231125" y="4160665"/>
            <a:ext cx="2769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+mj-lt"/>
              </a:rPr>
              <a:t>Equipements, licences d’outils et connexion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9EA6D0E-CBF1-B744-8D0E-3DCE66F839FB}"/>
              </a:ext>
            </a:extLst>
          </p:cNvPr>
          <p:cNvSpPr txBox="1"/>
          <p:nvPr/>
        </p:nvSpPr>
        <p:spPr>
          <a:xfrm>
            <a:off x="998416" y="3321095"/>
            <a:ext cx="4002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+mj-lt"/>
              </a:rPr>
              <a:t>Disponibilité des salles et aménagements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6DA978-99C5-B342-9A98-572EFBAC6C47}"/>
              </a:ext>
            </a:extLst>
          </p:cNvPr>
          <p:cNvSpPr/>
          <p:nvPr/>
        </p:nvSpPr>
        <p:spPr>
          <a:xfrm>
            <a:off x="6475149" y="1987739"/>
            <a:ext cx="4443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+mj-lt"/>
              </a:rPr>
              <a:t>Quelle est la part du présentiel possible et la part du </a:t>
            </a:r>
            <a:r>
              <a:rPr lang="fr-FR" dirty="0" err="1">
                <a:latin typeface="+mj-lt"/>
              </a:rPr>
              <a:t>distanciel</a:t>
            </a:r>
            <a:r>
              <a:rPr lang="fr-FR" dirty="0">
                <a:latin typeface="+mj-lt"/>
              </a:rPr>
              <a:t> nécessaire ?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6A2DB5-911E-4540-8027-5A9EC3199757}"/>
              </a:ext>
            </a:extLst>
          </p:cNvPr>
          <p:cNvSpPr/>
          <p:nvPr/>
        </p:nvSpPr>
        <p:spPr>
          <a:xfrm>
            <a:off x="6475148" y="2801039"/>
            <a:ext cx="4443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+mj-lt"/>
              </a:rPr>
              <a:t>Comment initier et maintenir du lien pédagogique et éviter le décrochage ?</a:t>
            </a:r>
          </a:p>
        </p:txBody>
      </p:sp>
      <p:sp>
        <p:nvSpPr>
          <p:cNvPr id="14" name="Accolade ouvrante 13">
            <a:extLst>
              <a:ext uri="{FF2B5EF4-FFF2-40B4-BE49-F238E27FC236}">
                <a16:creationId xmlns:a16="http://schemas.microsoft.com/office/drawing/2014/main" id="{75239EFD-6A42-3243-ABD6-F5FBC1F02E67}"/>
              </a:ext>
            </a:extLst>
          </p:cNvPr>
          <p:cNvSpPr/>
          <p:nvPr/>
        </p:nvSpPr>
        <p:spPr>
          <a:xfrm>
            <a:off x="5624437" y="1775777"/>
            <a:ext cx="319591" cy="3403976"/>
          </a:xfrm>
          <a:prstGeom prst="leftBrace">
            <a:avLst>
              <a:gd name="adj1" fmla="val 8333"/>
              <a:gd name="adj2" fmla="val 503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86DE-65B0-174F-865D-3F16D016B4EB}"/>
              </a:ext>
            </a:extLst>
          </p:cNvPr>
          <p:cNvSpPr/>
          <p:nvPr/>
        </p:nvSpPr>
        <p:spPr>
          <a:xfrm>
            <a:off x="6089419" y="2225418"/>
            <a:ext cx="180000" cy="180000"/>
          </a:xfrm>
          <a:prstGeom prst="rect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A8B11C-EE7B-1146-97FE-EE7A775B40E6}"/>
              </a:ext>
            </a:extLst>
          </p:cNvPr>
          <p:cNvSpPr/>
          <p:nvPr/>
        </p:nvSpPr>
        <p:spPr>
          <a:xfrm>
            <a:off x="6088139" y="4662846"/>
            <a:ext cx="180000" cy="180000"/>
          </a:xfrm>
          <a:prstGeom prst="rect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09B52B-C606-0E4A-93A2-E79A657B3261}"/>
              </a:ext>
            </a:extLst>
          </p:cNvPr>
          <p:cNvSpPr/>
          <p:nvPr/>
        </p:nvSpPr>
        <p:spPr>
          <a:xfrm>
            <a:off x="6089419" y="3842990"/>
            <a:ext cx="180000" cy="180000"/>
          </a:xfrm>
          <a:prstGeom prst="rect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F24F69-2A47-0A46-AF51-253EFB572AE7}"/>
              </a:ext>
            </a:extLst>
          </p:cNvPr>
          <p:cNvSpPr/>
          <p:nvPr/>
        </p:nvSpPr>
        <p:spPr>
          <a:xfrm>
            <a:off x="6089419" y="3034204"/>
            <a:ext cx="180000" cy="180000"/>
          </a:xfrm>
          <a:prstGeom prst="rect">
            <a:avLst/>
          </a:prstGeom>
          <a:solidFill>
            <a:srgbClr val="FFC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4813C9-4D2A-4547-8F3F-86428EFF474F}"/>
              </a:ext>
            </a:extLst>
          </p:cNvPr>
          <p:cNvSpPr/>
          <p:nvPr/>
        </p:nvSpPr>
        <p:spPr>
          <a:xfrm>
            <a:off x="6475148" y="4427638"/>
            <a:ext cx="44437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+mj-lt"/>
              </a:rPr>
              <a:t>Comment garantir des évaluations de qualité et sécurisées  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C1DD8AF-33BB-584B-B595-972964B4DCE0}"/>
              </a:ext>
            </a:extLst>
          </p:cNvPr>
          <p:cNvSpPr/>
          <p:nvPr/>
        </p:nvSpPr>
        <p:spPr>
          <a:xfrm>
            <a:off x="6475148" y="3509054"/>
            <a:ext cx="44437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+mj-lt"/>
              </a:rPr>
              <a:t>Comment enseigner et développer les apprentissages des étudiants sachant que toutes les activités ne seront pas possibles ?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9FA22A0-44CA-654C-889A-94F3DA2CD8F6}"/>
              </a:ext>
            </a:extLst>
          </p:cNvPr>
          <p:cNvSpPr txBox="1"/>
          <p:nvPr/>
        </p:nvSpPr>
        <p:spPr>
          <a:xfrm>
            <a:off x="2636620" y="1282792"/>
            <a:ext cx="2363917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fr-FR" b="1" dirty="0">
                <a:latin typeface="+mj-lt"/>
              </a:rPr>
              <a:t>Contraintes envisagées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3340DDB-83DE-304A-A8D8-799484601FAC}"/>
              </a:ext>
            </a:extLst>
          </p:cNvPr>
          <p:cNvSpPr txBox="1"/>
          <p:nvPr/>
        </p:nvSpPr>
        <p:spPr>
          <a:xfrm>
            <a:off x="6475148" y="1282792"/>
            <a:ext cx="111639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latin typeface="+mj-lt"/>
              </a:rPr>
              <a:t>Questions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9855878-CB7F-AF43-B531-D08D4E2F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2</a:t>
            </a:fld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860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5B0724A-1804-D44E-B6BE-4DF70A1997E9}"/>
              </a:ext>
            </a:extLst>
          </p:cNvPr>
          <p:cNvCxnSpPr>
            <a:cxnSpLocks/>
          </p:cNvCxnSpPr>
          <p:nvPr/>
        </p:nvCxnSpPr>
        <p:spPr>
          <a:xfrm>
            <a:off x="976135" y="2834269"/>
            <a:ext cx="1023504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9045CDD0-D078-0743-8CF7-35D2FCE70486}"/>
              </a:ext>
            </a:extLst>
          </p:cNvPr>
          <p:cNvGrpSpPr/>
          <p:nvPr/>
        </p:nvGrpSpPr>
        <p:grpSpPr>
          <a:xfrm>
            <a:off x="1505985" y="1848606"/>
            <a:ext cx="735893" cy="360000"/>
            <a:chOff x="1806497" y="1657359"/>
            <a:chExt cx="735893" cy="360000"/>
          </a:xfrm>
        </p:grpSpPr>
        <p:sp>
          <p:nvSpPr>
            <p:cNvPr id="8" name="Rectangle avec coin diagonal arrondi 7">
              <a:extLst>
                <a:ext uri="{FF2B5EF4-FFF2-40B4-BE49-F238E27FC236}">
                  <a16:creationId xmlns:a16="http://schemas.microsoft.com/office/drawing/2014/main" id="{57A8F6B5-378E-5F4B-8ADF-37114F85FD95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9" name="Rectangle avec coin diagonal arrondi 8">
              <a:extLst>
                <a:ext uri="{FF2B5EF4-FFF2-40B4-BE49-F238E27FC236}">
                  <a16:creationId xmlns:a16="http://schemas.microsoft.com/office/drawing/2014/main" id="{777174BC-41B7-4049-8C12-D67097892D3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8750D15D-0DA3-7440-9587-743845317B50}"/>
              </a:ext>
            </a:extLst>
          </p:cNvPr>
          <p:cNvGrpSpPr/>
          <p:nvPr/>
        </p:nvGrpSpPr>
        <p:grpSpPr>
          <a:xfrm>
            <a:off x="2759506" y="2234955"/>
            <a:ext cx="734313" cy="360000"/>
            <a:chOff x="1808077" y="2041434"/>
            <a:chExt cx="734313" cy="360000"/>
          </a:xfrm>
        </p:grpSpPr>
        <p:sp>
          <p:nvSpPr>
            <p:cNvPr id="15" name="Rectangle avec coin diagonal arrondi 14">
              <a:extLst>
                <a:ext uri="{FF2B5EF4-FFF2-40B4-BE49-F238E27FC236}">
                  <a16:creationId xmlns:a16="http://schemas.microsoft.com/office/drawing/2014/main" id="{BCCAE8A1-4569-014C-A1A6-3FD20EF34DD1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18" name="Rectangle avec coin diagonal arrondi 17">
              <a:extLst>
                <a:ext uri="{FF2B5EF4-FFF2-40B4-BE49-F238E27FC236}">
                  <a16:creationId xmlns:a16="http://schemas.microsoft.com/office/drawing/2014/main" id="{A696022F-6057-C74C-9935-8CC600F69A74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C12B9EE5-4273-3449-9636-339431B28F79}"/>
              </a:ext>
            </a:extLst>
          </p:cNvPr>
          <p:cNvGrpSpPr/>
          <p:nvPr/>
        </p:nvGrpSpPr>
        <p:grpSpPr>
          <a:xfrm>
            <a:off x="4009867" y="1848606"/>
            <a:ext cx="735893" cy="744075"/>
            <a:chOff x="1806497" y="1657359"/>
            <a:chExt cx="735893" cy="744075"/>
          </a:xfrm>
        </p:grpSpPr>
        <p:sp>
          <p:nvSpPr>
            <p:cNvPr id="20" name="Rectangle avec coin diagonal arrondi 19">
              <a:extLst>
                <a:ext uri="{FF2B5EF4-FFF2-40B4-BE49-F238E27FC236}">
                  <a16:creationId xmlns:a16="http://schemas.microsoft.com/office/drawing/2014/main" id="{6C4E6920-3A5B-654E-A72A-3D87D53456AE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21" name="Rectangle avec coin diagonal arrondi 20">
              <a:extLst>
                <a:ext uri="{FF2B5EF4-FFF2-40B4-BE49-F238E27FC236}">
                  <a16:creationId xmlns:a16="http://schemas.microsoft.com/office/drawing/2014/main" id="{18168F9F-3F35-EB4C-97CD-7452118144FD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2A3A534-8DA6-5349-AF1D-C498D7CE315E}"/>
              </a:ext>
            </a:extLst>
          </p:cNvPr>
          <p:cNvGrpSpPr/>
          <p:nvPr/>
        </p:nvGrpSpPr>
        <p:grpSpPr>
          <a:xfrm>
            <a:off x="5263388" y="1848606"/>
            <a:ext cx="734313" cy="744075"/>
            <a:chOff x="1808077" y="1657359"/>
            <a:chExt cx="734313" cy="744075"/>
          </a:xfrm>
        </p:grpSpPr>
        <p:sp>
          <p:nvSpPr>
            <p:cNvPr id="27" name="Rectangle avec coin diagonal arrondi 26">
              <a:extLst>
                <a:ext uri="{FF2B5EF4-FFF2-40B4-BE49-F238E27FC236}">
                  <a16:creationId xmlns:a16="http://schemas.microsoft.com/office/drawing/2014/main" id="{180C1182-0A49-F24D-9AA9-E96CB6CC9541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28" name="Rectangle avec coin diagonal arrondi 27">
              <a:extLst>
                <a:ext uri="{FF2B5EF4-FFF2-40B4-BE49-F238E27FC236}">
                  <a16:creationId xmlns:a16="http://schemas.microsoft.com/office/drawing/2014/main" id="{A311E0CC-D8DE-9249-A2FB-4772091BC1D6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3958501-E760-9246-8B58-14AF7D3B3DFC}"/>
              </a:ext>
            </a:extLst>
          </p:cNvPr>
          <p:cNvGrpSpPr/>
          <p:nvPr/>
        </p:nvGrpSpPr>
        <p:grpSpPr>
          <a:xfrm>
            <a:off x="8141583" y="1848606"/>
            <a:ext cx="360000" cy="744075"/>
            <a:chOff x="2182390" y="1657359"/>
            <a:chExt cx="360000" cy="744075"/>
          </a:xfrm>
        </p:grpSpPr>
        <p:sp>
          <p:nvSpPr>
            <p:cNvPr id="30" name="Rectangle avec coin diagonal arrondi 29">
              <a:extLst>
                <a:ext uri="{FF2B5EF4-FFF2-40B4-BE49-F238E27FC236}">
                  <a16:creationId xmlns:a16="http://schemas.microsoft.com/office/drawing/2014/main" id="{A0F4E7F8-8238-2A4F-AB53-A888F7718DF5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32" name="Rectangle avec coin diagonal arrondi 31">
              <a:extLst>
                <a:ext uri="{FF2B5EF4-FFF2-40B4-BE49-F238E27FC236}">
                  <a16:creationId xmlns:a16="http://schemas.microsoft.com/office/drawing/2014/main" id="{D241BEE4-1279-8541-A5D3-8E9E34373030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F3D8104-FFC9-CE44-9D8B-7EA25054812E}"/>
              </a:ext>
            </a:extLst>
          </p:cNvPr>
          <p:cNvGrpSpPr/>
          <p:nvPr/>
        </p:nvGrpSpPr>
        <p:grpSpPr>
          <a:xfrm>
            <a:off x="10271154" y="2232681"/>
            <a:ext cx="734313" cy="360000"/>
            <a:chOff x="1808077" y="2041434"/>
            <a:chExt cx="734313" cy="360000"/>
          </a:xfrm>
        </p:grpSpPr>
        <p:sp>
          <p:nvSpPr>
            <p:cNvPr id="35" name="Rectangle avec coin diagonal arrondi 34">
              <a:extLst>
                <a:ext uri="{FF2B5EF4-FFF2-40B4-BE49-F238E27FC236}">
                  <a16:creationId xmlns:a16="http://schemas.microsoft.com/office/drawing/2014/main" id="{331D0F1A-45BC-8E46-B91B-42E624975D93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38" name="Rectangle avec coin diagonal arrondi 37">
              <a:extLst>
                <a:ext uri="{FF2B5EF4-FFF2-40B4-BE49-F238E27FC236}">
                  <a16:creationId xmlns:a16="http://schemas.microsoft.com/office/drawing/2014/main" id="{B23D5458-61EA-2B49-936E-D99DE203C47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D0A9D3CC-DAFA-7840-9719-19E380566675}"/>
              </a:ext>
            </a:extLst>
          </p:cNvPr>
          <p:cNvSpPr txBox="1"/>
          <p:nvPr/>
        </p:nvSpPr>
        <p:spPr>
          <a:xfrm rot="16200000">
            <a:off x="693489" y="2101293"/>
            <a:ext cx="110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présence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DDC5DAC1-0C7D-E149-95AE-AAF3D34DC209}"/>
              </a:ext>
            </a:extLst>
          </p:cNvPr>
          <p:cNvSpPr txBox="1"/>
          <p:nvPr/>
        </p:nvSpPr>
        <p:spPr>
          <a:xfrm rot="16200000">
            <a:off x="693570" y="3231100"/>
            <a:ext cx="1101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distance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9800C7A-A3DF-3A48-B88C-7970AF423C14}"/>
              </a:ext>
            </a:extLst>
          </p:cNvPr>
          <p:cNvSpPr/>
          <p:nvPr/>
        </p:nvSpPr>
        <p:spPr>
          <a:xfrm>
            <a:off x="1070264" y="673378"/>
            <a:ext cx="2939603" cy="3339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Enseignement en présence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1DCC6F9-4C3D-3948-82EA-6B32245663E9}"/>
              </a:ext>
            </a:extLst>
          </p:cNvPr>
          <p:cNvSpPr/>
          <p:nvPr/>
        </p:nvSpPr>
        <p:spPr>
          <a:xfrm>
            <a:off x="1070263" y="1133202"/>
            <a:ext cx="9934531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1400" dirty="0">
                <a:latin typeface="+mj-lt"/>
              </a:rPr>
              <a:t>Les séances se déroulent en présence pour la classe entière si l’effectif est réduit ou pour des groupes si l’effectif est grand, avec alternance des groupes en présence. Les </a:t>
            </a:r>
            <a:r>
              <a:rPr lang="fr-FR" sz="1400" u="sng" dirty="0">
                <a:latin typeface="+mj-lt"/>
              </a:rPr>
              <a:t>séances peuvent / doivent (?) être enregistrées </a:t>
            </a:r>
            <a:r>
              <a:rPr lang="fr-FR" sz="1400" dirty="0">
                <a:latin typeface="+mj-lt"/>
              </a:rPr>
              <a:t>et mises à disposition des groupes non présents et des étudiants devant s’absenter. 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B35B10F6-FE51-CC49-8AAF-FC7B0BBBE3C3}"/>
              </a:ext>
            </a:extLst>
          </p:cNvPr>
          <p:cNvGrpSpPr/>
          <p:nvPr/>
        </p:nvGrpSpPr>
        <p:grpSpPr>
          <a:xfrm>
            <a:off x="6513749" y="1848606"/>
            <a:ext cx="361580" cy="744075"/>
            <a:chOff x="1806497" y="1657359"/>
            <a:chExt cx="361580" cy="744075"/>
          </a:xfrm>
        </p:grpSpPr>
        <p:sp>
          <p:nvSpPr>
            <p:cNvPr id="64" name="Rectangle avec coin diagonal arrondi 63">
              <a:extLst>
                <a:ext uri="{FF2B5EF4-FFF2-40B4-BE49-F238E27FC236}">
                  <a16:creationId xmlns:a16="http://schemas.microsoft.com/office/drawing/2014/main" id="{ADAE3F70-10D6-B448-89FA-E9CDDE5811AE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66" name="Rectangle avec coin diagonal arrondi 65">
              <a:extLst>
                <a:ext uri="{FF2B5EF4-FFF2-40B4-BE49-F238E27FC236}">
                  <a16:creationId xmlns:a16="http://schemas.microsoft.com/office/drawing/2014/main" id="{5005A3EA-9592-5B44-86EB-E2CF15E8B4C1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AE89719C-D3A5-1E48-B860-3345A1A9D107}"/>
              </a:ext>
            </a:extLst>
          </p:cNvPr>
          <p:cNvGrpSpPr/>
          <p:nvPr/>
        </p:nvGrpSpPr>
        <p:grpSpPr>
          <a:xfrm>
            <a:off x="9017631" y="1848606"/>
            <a:ext cx="735893" cy="360000"/>
            <a:chOff x="1806497" y="1657359"/>
            <a:chExt cx="735893" cy="360000"/>
          </a:xfrm>
        </p:grpSpPr>
        <p:sp>
          <p:nvSpPr>
            <p:cNvPr id="71" name="Rectangle avec coin diagonal arrondi 70">
              <a:extLst>
                <a:ext uri="{FF2B5EF4-FFF2-40B4-BE49-F238E27FC236}">
                  <a16:creationId xmlns:a16="http://schemas.microsoft.com/office/drawing/2014/main" id="{12FD3D26-1F95-7747-9A5E-4263B620DA20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72" name="Rectangle avec coin diagonal arrondi 71">
              <a:extLst>
                <a:ext uri="{FF2B5EF4-FFF2-40B4-BE49-F238E27FC236}">
                  <a16:creationId xmlns:a16="http://schemas.microsoft.com/office/drawing/2014/main" id="{0CB447C4-97CF-BD4E-BAAE-04BE045F5C4C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sp>
        <p:nvSpPr>
          <p:cNvPr id="89" name="Terminaison 88">
            <a:extLst>
              <a:ext uri="{FF2B5EF4-FFF2-40B4-BE49-F238E27FC236}">
                <a16:creationId xmlns:a16="http://schemas.microsoft.com/office/drawing/2014/main" id="{C4BDDC6D-FDF5-564D-898C-257CDC440CEF}"/>
              </a:ext>
            </a:extLst>
          </p:cNvPr>
          <p:cNvSpPr/>
          <p:nvPr/>
        </p:nvSpPr>
        <p:spPr>
          <a:xfrm>
            <a:off x="1506657" y="271170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1</a:t>
            </a:r>
          </a:p>
        </p:txBody>
      </p:sp>
      <p:sp>
        <p:nvSpPr>
          <p:cNvPr id="90" name="Terminaison 89">
            <a:extLst>
              <a:ext uri="{FF2B5EF4-FFF2-40B4-BE49-F238E27FC236}">
                <a16:creationId xmlns:a16="http://schemas.microsoft.com/office/drawing/2014/main" id="{5E858B05-6FF3-E941-98AE-F60D26883E71}"/>
              </a:ext>
            </a:extLst>
          </p:cNvPr>
          <p:cNvSpPr/>
          <p:nvPr/>
        </p:nvSpPr>
        <p:spPr>
          <a:xfrm>
            <a:off x="2758598" y="2709432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2</a:t>
            </a:r>
          </a:p>
        </p:txBody>
      </p:sp>
      <p:sp>
        <p:nvSpPr>
          <p:cNvPr id="91" name="Terminaison 90">
            <a:extLst>
              <a:ext uri="{FF2B5EF4-FFF2-40B4-BE49-F238E27FC236}">
                <a16:creationId xmlns:a16="http://schemas.microsoft.com/office/drawing/2014/main" id="{A47216C6-5327-634F-B88B-C31FFA99F441}"/>
              </a:ext>
            </a:extLst>
          </p:cNvPr>
          <p:cNvSpPr/>
          <p:nvPr/>
        </p:nvSpPr>
        <p:spPr>
          <a:xfrm>
            <a:off x="4010539" y="271170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3</a:t>
            </a:r>
          </a:p>
        </p:txBody>
      </p:sp>
      <p:sp>
        <p:nvSpPr>
          <p:cNvPr id="92" name="Terminaison 91">
            <a:extLst>
              <a:ext uri="{FF2B5EF4-FFF2-40B4-BE49-F238E27FC236}">
                <a16:creationId xmlns:a16="http://schemas.microsoft.com/office/drawing/2014/main" id="{FD701F8E-ACDA-1845-A157-89DD02FAFE80}"/>
              </a:ext>
            </a:extLst>
          </p:cNvPr>
          <p:cNvSpPr/>
          <p:nvPr/>
        </p:nvSpPr>
        <p:spPr>
          <a:xfrm>
            <a:off x="5262480" y="271170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4</a:t>
            </a:r>
          </a:p>
        </p:txBody>
      </p:sp>
      <p:sp>
        <p:nvSpPr>
          <p:cNvPr id="93" name="Terminaison 92">
            <a:extLst>
              <a:ext uri="{FF2B5EF4-FFF2-40B4-BE49-F238E27FC236}">
                <a16:creationId xmlns:a16="http://schemas.microsoft.com/office/drawing/2014/main" id="{5F621FB0-EC43-FC4F-9467-8DA408A998FC}"/>
              </a:ext>
            </a:extLst>
          </p:cNvPr>
          <p:cNvSpPr/>
          <p:nvPr/>
        </p:nvSpPr>
        <p:spPr>
          <a:xfrm>
            <a:off x="7766362" y="271170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6</a:t>
            </a:r>
          </a:p>
        </p:txBody>
      </p:sp>
      <p:sp>
        <p:nvSpPr>
          <p:cNvPr id="94" name="Terminaison 93">
            <a:extLst>
              <a:ext uri="{FF2B5EF4-FFF2-40B4-BE49-F238E27FC236}">
                <a16:creationId xmlns:a16="http://schemas.microsoft.com/office/drawing/2014/main" id="{D747E27D-1980-EF4A-BD31-C4078F4BFB5D}"/>
              </a:ext>
            </a:extLst>
          </p:cNvPr>
          <p:cNvSpPr/>
          <p:nvPr/>
        </p:nvSpPr>
        <p:spPr>
          <a:xfrm>
            <a:off x="10270246" y="271170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8</a:t>
            </a:r>
          </a:p>
        </p:txBody>
      </p:sp>
      <p:sp>
        <p:nvSpPr>
          <p:cNvPr id="95" name="Terminaison 94">
            <a:extLst>
              <a:ext uri="{FF2B5EF4-FFF2-40B4-BE49-F238E27FC236}">
                <a16:creationId xmlns:a16="http://schemas.microsoft.com/office/drawing/2014/main" id="{24F46A44-DCE0-7E46-9BB7-D98C65287711}"/>
              </a:ext>
            </a:extLst>
          </p:cNvPr>
          <p:cNvSpPr/>
          <p:nvPr/>
        </p:nvSpPr>
        <p:spPr>
          <a:xfrm>
            <a:off x="6514421" y="271170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5</a:t>
            </a:r>
          </a:p>
        </p:txBody>
      </p:sp>
      <p:sp>
        <p:nvSpPr>
          <p:cNvPr id="96" name="Terminaison 95">
            <a:extLst>
              <a:ext uri="{FF2B5EF4-FFF2-40B4-BE49-F238E27FC236}">
                <a16:creationId xmlns:a16="http://schemas.microsoft.com/office/drawing/2014/main" id="{04FB666C-E266-894F-AEBB-9433CD59DD1E}"/>
              </a:ext>
            </a:extLst>
          </p:cNvPr>
          <p:cNvSpPr/>
          <p:nvPr/>
        </p:nvSpPr>
        <p:spPr>
          <a:xfrm>
            <a:off x="9018303" y="271170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7</a:t>
            </a:r>
          </a:p>
        </p:txBody>
      </p: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51F24F21-A861-7742-8409-D37B82D3DA68}"/>
              </a:ext>
            </a:extLst>
          </p:cNvPr>
          <p:cNvCxnSpPr/>
          <p:nvPr/>
        </p:nvCxnSpPr>
        <p:spPr>
          <a:xfrm>
            <a:off x="2499902" y="268172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6407C47C-C4CD-384F-92E8-F08C2730CB0F}"/>
              </a:ext>
            </a:extLst>
          </p:cNvPr>
          <p:cNvCxnSpPr/>
          <p:nvPr/>
        </p:nvCxnSpPr>
        <p:spPr>
          <a:xfrm>
            <a:off x="10011548" y="268172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7FE362AC-2A68-0C43-B731-84650CC493A9}"/>
              </a:ext>
            </a:extLst>
          </p:cNvPr>
          <p:cNvCxnSpPr/>
          <p:nvPr/>
        </p:nvCxnSpPr>
        <p:spPr>
          <a:xfrm>
            <a:off x="8759607" y="268172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A7EAB348-901E-1941-AA75-61C298050397}"/>
              </a:ext>
            </a:extLst>
          </p:cNvPr>
          <p:cNvCxnSpPr/>
          <p:nvPr/>
        </p:nvCxnSpPr>
        <p:spPr>
          <a:xfrm>
            <a:off x="6255725" y="268172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77E5C098-0AE9-E14B-BC70-A6F45316F63E}"/>
              </a:ext>
            </a:extLst>
          </p:cNvPr>
          <p:cNvCxnSpPr/>
          <p:nvPr/>
        </p:nvCxnSpPr>
        <p:spPr>
          <a:xfrm>
            <a:off x="5003784" y="268172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881B9ABA-DCA3-374F-AAE6-204CF54B0CF7}"/>
              </a:ext>
            </a:extLst>
          </p:cNvPr>
          <p:cNvCxnSpPr/>
          <p:nvPr/>
        </p:nvCxnSpPr>
        <p:spPr>
          <a:xfrm>
            <a:off x="7507666" y="268172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D8B61C02-B06B-004F-BE66-D52B280C914D}"/>
              </a:ext>
            </a:extLst>
          </p:cNvPr>
          <p:cNvCxnSpPr/>
          <p:nvPr/>
        </p:nvCxnSpPr>
        <p:spPr>
          <a:xfrm>
            <a:off x="3751843" y="268172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à coins arrondis 104">
            <a:extLst>
              <a:ext uri="{FF2B5EF4-FFF2-40B4-BE49-F238E27FC236}">
                <a16:creationId xmlns:a16="http://schemas.microsoft.com/office/drawing/2014/main" id="{C4FE1500-8D55-C844-B53F-3F670C7E3DFA}"/>
              </a:ext>
            </a:extLst>
          </p:cNvPr>
          <p:cNvSpPr/>
          <p:nvPr/>
        </p:nvSpPr>
        <p:spPr>
          <a:xfrm>
            <a:off x="822614" y="517712"/>
            <a:ext cx="10546773" cy="5822577"/>
          </a:xfrm>
          <a:prstGeom prst="roundRect">
            <a:avLst>
              <a:gd name="adj" fmla="val 5417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BFE0DB0-EBD6-9748-9250-21B41E2B8291}"/>
              </a:ext>
            </a:extLst>
          </p:cNvPr>
          <p:cNvSpPr/>
          <p:nvPr/>
        </p:nvSpPr>
        <p:spPr>
          <a:xfrm>
            <a:off x="1648374" y="3986938"/>
            <a:ext cx="4303434" cy="2151180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relation traditionnelle enseignant-étudiant est maintenue.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L’enseignant peut enseigner (presque) comme il en a l’habitude.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L’interaction avec l’enseignant et les autres étudiants est facilitée.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présence des étudiants dans les locaux favorise leur persévérance.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L’enseignement est mis à disposition des étudiants devant s’absenter.</a:t>
            </a: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63B34FA-F9D4-1E41-A688-37DA5F97B53F}"/>
              </a:ext>
            </a:extLst>
          </p:cNvPr>
          <p:cNvSpPr/>
          <p:nvPr/>
        </p:nvSpPr>
        <p:spPr>
          <a:xfrm>
            <a:off x="1450276" y="3815488"/>
            <a:ext cx="332509" cy="3429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+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9E971C5-1E92-4948-A8D2-596F051B15D2}"/>
              </a:ext>
            </a:extLst>
          </p:cNvPr>
          <p:cNvSpPr/>
          <p:nvPr/>
        </p:nvSpPr>
        <p:spPr>
          <a:xfrm>
            <a:off x="6383781" y="4006194"/>
            <a:ext cx="4286978" cy="2023545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Il  s’agit d’organiser les groupes et leur rotation pour assurer une présence régulière des étudiants et démultiplier les occasions d’interactions entre eux et avec les enseignants.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Les enregistrements doivent être gérés, notamment leur mise à disposition des groupes non présents. 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Du travail à réaliser en autonomie peut être prévu pour les groupes qui alternent – ceci peut être l’occasion d’intégrer des </a:t>
            </a:r>
            <a:r>
              <a:rPr lang="fr-FR" sz="1400" dirty="0" err="1">
                <a:solidFill>
                  <a:schemeClr val="tx1"/>
                </a:solidFill>
                <a:latin typeface="+mj-lt"/>
              </a:rPr>
              <a:t>MOOCs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 ou des OER dans l’enseignement</a:t>
            </a: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BA16DC00-1131-C54A-B2D3-C40344ABFAC6}"/>
              </a:ext>
            </a:extLst>
          </p:cNvPr>
          <p:cNvSpPr/>
          <p:nvPr/>
        </p:nvSpPr>
        <p:spPr>
          <a:xfrm>
            <a:off x="6217527" y="3815488"/>
            <a:ext cx="332509" cy="3429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-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D55C288-A5F7-CA45-815C-7EE2D15F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3</a:t>
            </a:fld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1331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5B0724A-1804-D44E-B6BE-4DF70A1997E9}"/>
              </a:ext>
            </a:extLst>
          </p:cNvPr>
          <p:cNvCxnSpPr>
            <a:cxnSpLocks/>
          </p:cNvCxnSpPr>
          <p:nvPr/>
        </p:nvCxnSpPr>
        <p:spPr>
          <a:xfrm>
            <a:off x="976135" y="2968739"/>
            <a:ext cx="1023504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9045CDD0-D078-0743-8CF7-35D2FCE70486}"/>
              </a:ext>
            </a:extLst>
          </p:cNvPr>
          <p:cNvGrpSpPr/>
          <p:nvPr/>
        </p:nvGrpSpPr>
        <p:grpSpPr>
          <a:xfrm>
            <a:off x="1505985" y="1983076"/>
            <a:ext cx="735893" cy="360000"/>
            <a:chOff x="1806497" y="1657359"/>
            <a:chExt cx="735893" cy="360000"/>
          </a:xfrm>
        </p:grpSpPr>
        <p:sp>
          <p:nvSpPr>
            <p:cNvPr id="8" name="Rectangle avec coin diagonal arrondi 7">
              <a:extLst>
                <a:ext uri="{FF2B5EF4-FFF2-40B4-BE49-F238E27FC236}">
                  <a16:creationId xmlns:a16="http://schemas.microsoft.com/office/drawing/2014/main" id="{57A8F6B5-378E-5F4B-8ADF-37114F85FD95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9" name="Rectangle avec coin diagonal arrondi 8">
              <a:extLst>
                <a:ext uri="{FF2B5EF4-FFF2-40B4-BE49-F238E27FC236}">
                  <a16:creationId xmlns:a16="http://schemas.microsoft.com/office/drawing/2014/main" id="{777174BC-41B7-4049-8C12-D67097892D3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sp>
        <p:nvSpPr>
          <p:cNvPr id="17" name="Rectangle avec coin diagonal arrondi 16">
            <a:extLst>
              <a:ext uri="{FF2B5EF4-FFF2-40B4-BE49-F238E27FC236}">
                <a16:creationId xmlns:a16="http://schemas.microsoft.com/office/drawing/2014/main" id="{30BCF25A-AA1D-314B-BA39-380FEF7982CB}"/>
              </a:ext>
            </a:extLst>
          </p:cNvPr>
          <p:cNvSpPr/>
          <p:nvPr/>
        </p:nvSpPr>
        <p:spPr>
          <a:xfrm rot="5400000">
            <a:off x="3134491" y="3238474"/>
            <a:ext cx="360000" cy="360000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fr-FR" sz="1600" dirty="0">
                <a:latin typeface="+mj-lt"/>
              </a:rPr>
              <a:t>G2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C12B9EE5-4273-3449-9636-339431B28F79}"/>
              </a:ext>
            </a:extLst>
          </p:cNvPr>
          <p:cNvGrpSpPr/>
          <p:nvPr/>
        </p:nvGrpSpPr>
        <p:grpSpPr>
          <a:xfrm>
            <a:off x="4010539" y="3236200"/>
            <a:ext cx="735893" cy="744075"/>
            <a:chOff x="1806497" y="1657359"/>
            <a:chExt cx="735893" cy="744075"/>
          </a:xfrm>
        </p:grpSpPr>
        <p:sp>
          <p:nvSpPr>
            <p:cNvPr id="20" name="Rectangle avec coin diagonal arrondi 19">
              <a:extLst>
                <a:ext uri="{FF2B5EF4-FFF2-40B4-BE49-F238E27FC236}">
                  <a16:creationId xmlns:a16="http://schemas.microsoft.com/office/drawing/2014/main" id="{6C4E6920-3A5B-654E-A72A-3D87D53456AE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21" name="Rectangle avec coin diagonal arrondi 20">
              <a:extLst>
                <a:ext uri="{FF2B5EF4-FFF2-40B4-BE49-F238E27FC236}">
                  <a16:creationId xmlns:a16="http://schemas.microsoft.com/office/drawing/2014/main" id="{18168F9F-3F35-EB4C-97CD-7452118144FD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2A3A534-8DA6-5349-AF1D-C498D7CE315E}"/>
              </a:ext>
            </a:extLst>
          </p:cNvPr>
          <p:cNvGrpSpPr/>
          <p:nvPr/>
        </p:nvGrpSpPr>
        <p:grpSpPr>
          <a:xfrm>
            <a:off x="5261808" y="1983076"/>
            <a:ext cx="735893" cy="744075"/>
            <a:chOff x="1806497" y="1657359"/>
            <a:chExt cx="735893" cy="744075"/>
          </a:xfrm>
        </p:grpSpPr>
        <p:sp>
          <p:nvSpPr>
            <p:cNvPr id="25" name="Rectangle avec coin diagonal arrondi 24">
              <a:extLst>
                <a:ext uri="{FF2B5EF4-FFF2-40B4-BE49-F238E27FC236}">
                  <a16:creationId xmlns:a16="http://schemas.microsoft.com/office/drawing/2014/main" id="{9544D38C-E7A5-3E47-8EB9-64314537F78E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26" name="Rectangle avec coin diagonal arrondi 25">
              <a:extLst>
                <a:ext uri="{FF2B5EF4-FFF2-40B4-BE49-F238E27FC236}">
                  <a16:creationId xmlns:a16="http://schemas.microsoft.com/office/drawing/2014/main" id="{43D6244D-0655-8342-8EB5-EA825633C715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3958501-E760-9246-8B58-14AF7D3B3DFC}"/>
              </a:ext>
            </a:extLst>
          </p:cNvPr>
          <p:cNvGrpSpPr/>
          <p:nvPr/>
        </p:nvGrpSpPr>
        <p:grpSpPr>
          <a:xfrm>
            <a:off x="8142255" y="3204954"/>
            <a:ext cx="360000" cy="744075"/>
            <a:chOff x="2182390" y="1657359"/>
            <a:chExt cx="360000" cy="744075"/>
          </a:xfrm>
        </p:grpSpPr>
        <p:sp>
          <p:nvSpPr>
            <p:cNvPr id="30" name="Rectangle avec coin diagonal arrondi 29">
              <a:extLst>
                <a:ext uri="{FF2B5EF4-FFF2-40B4-BE49-F238E27FC236}">
                  <a16:creationId xmlns:a16="http://schemas.microsoft.com/office/drawing/2014/main" id="{A0F4E7F8-8238-2A4F-AB53-A888F7718DF5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32" name="Rectangle avec coin diagonal arrondi 31">
              <a:extLst>
                <a:ext uri="{FF2B5EF4-FFF2-40B4-BE49-F238E27FC236}">
                  <a16:creationId xmlns:a16="http://schemas.microsoft.com/office/drawing/2014/main" id="{D241BEE4-1279-8541-A5D3-8E9E34373030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F3D8104-FFC9-CE44-9D8B-7EA25054812E}"/>
              </a:ext>
            </a:extLst>
          </p:cNvPr>
          <p:cNvGrpSpPr/>
          <p:nvPr/>
        </p:nvGrpSpPr>
        <p:grpSpPr>
          <a:xfrm>
            <a:off x="10270246" y="3204954"/>
            <a:ext cx="735893" cy="360000"/>
            <a:chOff x="1806497" y="1657359"/>
            <a:chExt cx="735893" cy="360000"/>
          </a:xfrm>
        </p:grpSpPr>
        <p:sp>
          <p:nvSpPr>
            <p:cNvPr id="36" name="Rectangle avec coin diagonal arrondi 35">
              <a:extLst>
                <a:ext uri="{FF2B5EF4-FFF2-40B4-BE49-F238E27FC236}">
                  <a16:creationId xmlns:a16="http://schemas.microsoft.com/office/drawing/2014/main" id="{8F05BFCB-3C17-A34E-A37E-B22B023DD82C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37" name="Rectangle avec coin diagonal arrondi 36">
              <a:extLst>
                <a:ext uri="{FF2B5EF4-FFF2-40B4-BE49-F238E27FC236}">
                  <a16:creationId xmlns:a16="http://schemas.microsoft.com/office/drawing/2014/main" id="{95DF9664-1DC5-4142-B557-21B1C6986628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D0A9D3CC-DAFA-7840-9719-19E380566675}"/>
              </a:ext>
            </a:extLst>
          </p:cNvPr>
          <p:cNvSpPr txBox="1"/>
          <p:nvPr/>
        </p:nvSpPr>
        <p:spPr>
          <a:xfrm rot="16200000">
            <a:off x="693489" y="2222316"/>
            <a:ext cx="110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présence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DDC5DAC1-0C7D-E149-95AE-AAF3D34DC209}"/>
              </a:ext>
            </a:extLst>
          </p:cNvPr>
          <p:cNvSpPr txBox="1"/>
          <p:nvPr/>
        </p:nvSpPr>
        <p:spPr>
          <a:xfrm rot="16200000">
            <a:off x="693570" y="3473146"/>
            <a:ext cx="1101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distance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9800C7A-A3DF-3A48-B88C-7970AF423C14}"/>
              </a:ext>
            </a:extLst>
          </p:cNvPr>
          <p:cNvSpPr/>
          <p:nvPr/>
        </p:nvSpPr>
        <p:spPr>
          <a:xfrm>
            <a:off x="1058600" y="558334"/>
            <a:ext cx="2949801" cy="3339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Enseignement en streaming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1DCC6F9-4C3D-3948-82EA-6B32245663E9}"/>
              </a:ext>
            </a:extLst>
          </p:cNvPr>
          <p:cNvSpPr/>
          <p:nvPr/>
        </p:nvSpPr>
        <p:spPr>
          <a:xfrm>
            <a:off x="1058600" y="904719"/>
            <a:ext cx="9934531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1400" dirty="0">
                <a:latin typeface="+mj-lt"/>
              </a:rPr>
              <a:t>Toutes les séances sont proposées à la fois en présence et à distance – les étudiants à distance suivant le cours en </a:t>
            </a:r>
            <a:r>
              <a:rPr lang="fr-FR" sz="1400" i="1" dirty="0">
                <a:latin typeface="+mj-lt"/>
              </a:rPr>
              <a:t>streaming</a:t>
            </a:r>
            <a:r>
              <a:rPr lang="fr-FR" sz="1400" dirty="0">
                <a:latin typeface="+mj-lt"/>
              </a:rPr>
              <a:t> simultané. La présence/distance sera imposée aux divers groupes (sauf circonstances particulières – situation aux frontières notamment). Les séances </a:t>
            </a:r>
            <a:r>
              <a:rPr lang="fr-FR" sz="1400" u="sng" dirty="0">
                <a:latin typeface="+mj-lt"/>
              </a:rPr>
              <a:t>peuvent / doivent (?) être enregistrées </a:t>
            </a:r>
            <a:r>
              <a:rPr lang="fr-FR" sz="1400" dirty="0">
                <a:latin typeface="+mj-lt"/>
              </a:rPr>
              <a:t>et mises à disposition des étudiants devant s’absenter. Si les groupes en présence ne peuvent alterner (en raison de la situation aux frontières notamment), des activités à distance communes à toute la classe sont organisées (hybridation).</a:t>
            </a:r>
            <a:br>
              <a:rPr lang="fr-FR" sz="1400" dirty="0">
                <a:latin typeface="+mj-lt"/>
              </a:rPr>
            </a:br>
            <a:endParaRPr lang="fr-FR" sz="1400" dirty="0">
              <a:latin typeface="+mj-lt"/>
            </a:endParaRP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B35B10F6-FE51-CC49-8AAF-FC7B0BBBE3C3}"/>
              </a:ext>
            </a:extLst>
          </p:cNvPr>
          <p:cNvGrpSpPr/>
          <p:nvPr/>
        </p:nvGrpSpPr>
        <p:grpSpPr>
          <a:xfrm>
            <a:off x="6889642" y="1983076"/>
            <a:ext cx="360000" cy="744075"/>
            <a:chOff x="2182390" y="1657359"/>
            <a:chExt cx="360000" cy="744075"/>
          </a:xfrm>
        </p:grpSpPr>
        <p:sp>
          <p:nvSpPr>
            <p:cNvPr id="63" name="Rectangle avec coin diagonal arrondi 62">
              <a:extLst>
                <a:ext uri="{FF2B5EF4-FFF2-40B4-BE49-F238E27FC236}">
                  <a16:creationId xmlns:a16="http://schemas.microsoft.com/office/drawing/2014/main" id="{4D84E473-17B9-B043-88E0-E1882276C797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65" name="Rectangle avec coin diagonal arrondi 64">
              <a:extLst>
                <a:ext uri="{FF2B5EF4-FFF2-40B4-BE49-F238E27FC236}">
                  <a16:creationId xmlns:a16="http://schemas.microsoft.com/office/drawing/2014/main" id="{E03956C7-C8BA-4E40-B650-57799526FB9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AE89719C-D3A5-1E48-B860-3345A1A9D107}"/>
              </a:ext>
            </a:extLst>
          </p:cNvPr>
          <p:cNvGrpSpPr/>
          <p:nvPr/>
        </p:nvGrpSpPr>
        <p:grpSpPr>
          <a:xfrm>
            <a:off x="9017631" y="1983076"/>
            <a:ext cx="735893" cy="360000"/>
            <a:chOff x="1806497" y="1657359"/>
            <a:chExt cx="735893" cy="360000"/>
          </a:xfrm>
        </p:grpSpPr>
        <p:sp>
          <p:nvSpPr>
            <p:cNvPr id="71" name="Rectangle avec coin diagonal arrondi 70">
              <a:extLst>
                <a:ext uri="{FF2B5EF4-FFF2-40B4-BE49-F238E27FC236}">
                  <a16:creationId xmlns:a16="http://schemas.microsoft.com/office/drawing/2014/main" id="{12FD3D26-1F95-7747-9A5E-4263B620DA20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72" name="Rectangle avec coin diagonal arrondi 71">
              <a:extLst>
                <a:ext uri="{FF2B5EF4-FFF2-40B4-BE49-F238E27FC236}">
                  <a16:creationId xmlns:a16="http://schemas.microsoft.com/office/drawing/2014/main" id="{0CB447C4-97CF-BD4E-BAAE-04BE045F5C4C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sp>
        <p:nvSpPr>
          <p:cNvPr id="89" name="Terminaison 88">
            <a:extLst>
              <a:ext uri="{FF2B5EF4-FFF2-40B4-BE49-F238E27FC236}">
                <a16:creationId xmlns:a16="http://schemas.microsoft.com/office/drawing/2014/main" id="{C4BDDC6D-FDF5-564D-898C-257CDC440CEF}"/>
              </a:ext>
            </a:extLst>
          </p:cNvPr>
          <p:cNvSpPr/>
          <p:nvPr/>
        </p:nvSpPr>
        <p:spPr>
          <a:xfrm>
            <a:off x="1506657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1</a:t>
            </a:r>
          </a:p>
        </p:txBody>
      </p:sp>
      <p:sp>
        <p:nvSpPr>
          <p:cNvPr id="90" name="Terminaison 89">
            <a:extLst>
              <a:ext uri="{FF2B5EF4-FFF2-40B4-BE49-F238E27FC236}">
                <a16:creationId xmlns:a16="http://schemas.microsoft.com/office/drawing/2014/main" id="{5E858B05-6FF3-E941-98AE-F60D26883E71}"/>
              </a:ext>
            </a:extLst>
          </p:cNvPr>
          <p:cNvSpPr/>
          <p:nvPr/>
        </p:nvSpPr>
        <p:spPr>
          <a:xfrm>
            <a:off x="2758598" y="2843902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2</a:t>
            </a:r>
          </a:p>
        </p:txBody>
      </p:sp>
      <p:sp>
        <p:nvSpPr>
          <p:cNvPr id="91" name="Terminaison 90">
            <a:extLst>
              <a:ext uri="{FF2B5EF4-FFF2-40B4-BE49-F238E27FC236}">
                <a16:creationId xmlns:a16="http://schemas.microsoft.com/office/drawing/2014/main" id="{A47216C6-5327-634F-B88B-C31FFA99F441}"/>
              </a:ext>
            </a:extLst>
          </p:cNvPr>
          <p:cNvSpPr/>
          <p:nvPr/>
        </p:nvSpPr>
        <p:spPr>
          <a:xfrm>
            <a:off x="4010539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3</a:t>
            </a:r>
          </a:p>
        </p:txBody>
      </p:sp>
      <p:sp>
        <p:nvSpPr>
          <p:cNvPr id="92" name="Terminaison 91">
            <a:extLst>
              <a:ext uri="{FF2B5EF4-FFF2-40B4-BE49-F238E27FC236}">
                <a16:creationId xmlns:a16="http://schemas.microsoft.com/office/drawing/2014/main" id="{FD701F8E-ACDA-1845-A157-89DD02FAFE80}"/>
              </a:ext>
            </a:extLst>
          </p:cNvPr>
          <p:cNvSpPr/>
          <p:nvPr/>
        </p:nvSpPr>
        <p:spPr>
          <a:xfrm>
            <a:off x="5262480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4</a:t>
            </a:r>
          </a:p>
        </p:txBody>
      </p:sp>
      <p:sp>
        <p:nvSpPr>
          <p:cNvPr id="93" name="Terminaison 92">
            <a:extLst>
              <a:ext uri="{FF2B5EF4-FFF2-40B4-BE49-F238E27FC236}">
                <a16:creationId xmlns:a16="http://schemas.microsoft.com/office/drawing/2014/main" id="{5F621FB0-EC43-FC4F-9467-8DA408A998FC}"/>
              </a:ext>
            </a:extLst>
          </p:cNvPr>
          <p:cNvSpPr/>
          <p:nvPr/>
        </p:nvSpPr>
        <p:spPr>
          <a:xfrm>
            <a:off x="7766362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6</a:t>
            </a:r>
          </a:p>
        </p:txBody>
      </p:sp>
      <p:sp>
        <p:nvSpPr>
          <p:cNvPr id="94" name="Terminaison 93">
            <a:extLst>
              <a:ext uri="{FF2B5EF4-FFF2-40B4-BE49-F238E27FC236}">
                <a16:creationId xmlns:a16="http://schemas.microsoft.com/office/drawing/2014/main" id="{D747E27D-1980-EF4A-BD31-C4078F4BFB5D}"/>
              </a:ext>
            </a:extLst>
          </p:cNvPr>
          <p:cNvSpPr/>
          <p:nvPr/>
        </p:nvSpPr>
        <p:spPr>
          <a:xfrm>
            <a:off x="10270246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8</a:t>
            </a:r>
          </a:p>
        </p:txBody>
      </p:sp>
      <p:sp>
        <p:nvSpPr>
          <p:cNvPr id="95" name="Terminaison 94">
            <a:extLst>
              <a:ext uri="{FF2B5EF4-FFF2-40B4-BE49-F238E27FC236}">
                <a16:creationId xmlns:a16="http://schemas.microsoft.com/office/drawing/2014/main" id="{24F46A44-DCE0-7E46-9BB7-D98C65287711}"/>
              </a:ext>
            </a:extLst>
          </p:cNvPr>
          <p:cNvSpPr/>
          <p:nvPr/>
        </p:nvSpPr>
        <p:spPr>
          <a:xfrm>
            <a:off x="6514421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5</a:t>
            </a:r>
          </a:p>
        </p:txBody>
      </p:sp>
      <p:sp>
        <p:nvSpPr>
          <p:cNvPr id="96" name="Terminaison 95">
            <a:extLst>
              <a:ext uri="{FF2B5EF4-FFF2-40B4-BE49-F238E27FC236}">
                <a16:creationId xmlns:a16="http://schemas.microsoft.com/office/drawing/2014/main" id="{04FB666C-E266-894F-AEBB-9433CD59DD1E}"/>
              </a:ext>
            </a:extLst>
          </p:cNvPr>
          <p:cNvSpPr/>
          <p:nvPr/>
        </p:nvSpPr>
        <p:spPr>
          <a:xfrm>
            <a:off x="9018303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7</a:t>
            </a:r>
          </a:p>
        </p:txBody>
      </p: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51F24F21-A861-7742-8409-D37B82D3DA68}"/>
              </a:ext>
            </a:extLst>
          </p:cNvPr>
          <p:cNvCxnSpPr/>
          <p:nvPr/>
        </p:nvCxnSpPr>
        <p:spPr>
          <a:xfrm>
            <a:off x="2499902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6407C47C-C4CD-384F-92E8-F08C2730CB0F}"/>
              </a:ext>
            </a:extLst>
          </p:cNvPr>
          <p:cNvCxnSpPr/>
          <p:nvPr/>
        </p:nvCxnSpPr>
        <p:spPr>
          <a:xfrm>
            <a:off x="10011548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7FE362AC-2A68-0C43-B731-84650CC493A9}"/>
              </a:ext>
            </a:extLst>
          </p:cNvPr>
          <p:cNvCxnSpPr/>
          <p:nvPr/>
        </p:nvCxnSpPr>
        <p:spPr>
          <a:xfrm>
            <a:off x="8759607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A7EAB348-901E-1941-AA75-61C298050397}"/>
              </a:ext>
            </a:extLst>
          </p:cNvPr>
          <p:cNvCxnSpPr/>
          <p:nvPr/>
        </p:nvCxnSpPr>
        <p:spPr>
          <a:xfrm>
            <a:off x="6255725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77E5C098-0AE9-E14B-BC70-A6F45316F63E}"/>
              </a:ext>
            </a:extLst>
          </p:cNvPr>
          <p:cNvCxnSpPr/>
          <p:nvPr/>
        </p:nvCxnSpPr>
        <p:spPr>
          <a:xfrm>
            <a:off x="5003784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881B9ABA-DCA3-374F-AAE6-204CF54B0CF7}"/>
              </a:ext>
            </a:extLst>
          </p:cNvPr>
          <p:cNvCxnSpPr/>
          <p:nvPr/>
        </p:nvCxnSpPr>
        <p:spPr>
          <a:xfrm>
            <a:off x="7507666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D8B61C02-B06B-004F-BE66-D52B280C914D}"/>
              </a:ext>
            </a:extLst>
          </p:cNvPr>
          <p:cNvCxnSpPr/>
          <p:nvPr/>
        </p:nvCxnSpPr>
        <p:spPr>
          <a:xfrm>
            <a:off x="3751843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à coins arrondis 104">
            <a:extLst>
              <a:ext uri="{FF2B5EF4-FFF2-40B4-BE49-F238E27FC236}">
                <a16:creationId xmlns:a16="http://schemas.microsoft.com/office/drawing/2014/main" id="{C4FE1500-8D55-C844-B53F-3F670C7E3DFA}"/>
              </a:ext>
            </a:extLst>
          </p:cNvPr>
          <p:cNvSpPr/>
          <p:nvPr/>
        </p:nvSpPr>
        <p:spPr>
          <a:xfrm>
            <a:off x="822614" y="517712"/>
            <a:ext cx="10546773" cy="5822577"/>
          </a:xfrm>
          <a:prstGeom prst="roundRect">
            <a:avLst>
              <a:gd name="adj" fmla="val 5417"/>
            </a:avLst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BFE0DB0-EBD6-9748-9250-21B41E2B8291}"/>
              </a:ext>
            </a:extLst>
          </p:cNvPr>
          <p:cNvSpPr/>
          <p:nvPr/>
        </p:nvSpPr>
        <p:spPr>
          <a:xfrm>
            <a:off x="1647172" y="4097197"/>
            <a:ext cx="4303434" cy="2243091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relation traditionnelle enseignant-étudiant est maintenue pour les étudiants en présence et la possibilité </a:t>
            </a:r>
            <a:r>
              <a:rPr lang="fr-FR" sz="1400" u="sng" dirty="0">
                <a:solidFill>
                  <a:schemeClr val="tx1"/>
                </a:solidFill>
                <a:latin typeface="+mj-lt"/>
              </a:rPr>
              <a:t>d’interaction simultanée à distance est utile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L’enseignant peut enseigner comme il en a l’habitude.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L’interaction avec l’enseignant et les autres étudiants est facilitée.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présence des étudiants dans les locaux favorise leur persévérance.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L’enseignement est mis à disposition des étudiants devant s’absenter.</a:t>
            </a: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63B34FA-F9D4-1E41-A688-37DA5F97B53F}"/>
              </a:ext>
            </a:extLst>
          </p:cNvPr>
          <p:cNvSpPr/>
          <p:nvPr/>
        </p:nvSpPr>
        <p:spPr>
          <a:xfrm>
            <a:off x="1479957" y="3999995"/>
            <a:ext cx="393974" cy="36851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+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9E971C5-1E92-4948-A8D2-596F051B15D2}"/>
              </a:ext>
            </a:extLst>
          </p:cNvPr>
          <p:cNvSpPr/>
          <p:nvPr/>
        </p:nvSpPr>
        <p:spPr>
          <a:xfrm>
            <a:off x="6255725" y="4122644"/>
            <a:ext cx="4359769" cy="221764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préparation et l’animation des séances doit tenir compte de ce double public.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Il s’agit d’organiser les groupes et leur rotation pour assurer une présence régulière des groupes et démultiplier les occasions d’interactions entre les étudiants et avec les enseignants. 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Pour les étudiants, les contraintes liées à la distance (matériel adéquat, connexion stable) s’imposent. 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charge d’organisation des séances (quels étudiants présents/distance) est importante.</a:t>
            </a: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BA16DC00-1131-C54A-B2D3-C40344ABFAC6}"/>
              </a:ext>
            </a:extLst>
          </p:cNvPr>
          <p:cNvSpPr/>
          <p:nvPr/>
        </p:nvSpPr>
        <p:spPr>
          <a:xfrm>
            <a:off x="6093657" y="3980275"/>
            <a:ext cx="332509" cy="3429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-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8CBCEC2F-851C-3449-9D70-AB1D7B5D6C3A}"/>
              </a:ext>
            </a:extLst>
          </p:cNvPr>
          <p:cNvGrpSpPr/>
          <p:nvPr/>
        </p:nvGrpSpPr>
        <p:grpSpPr>
          <a:xfrm>
            <a:off x="1499618" y="3621933"/>
            <a:ext cx="734313" cy="360000"/>
            <a:chOff x="1808077" y="2041434"/>
            <a:chExt cx="734313" cy="360000"/>
          </a:xfrm>
        </p:grpSpPr>
        <p:sp>
          <p:nvSpPr>
            <p:cNvPr id="69" name="Rectangle avec coin diagonal arrondi 68">
              <a:extLst>
                <a:ext uri="{FF2B5EF4-FFF2-40B4-BE49-F238E27FC236}">
                  <a16:creationId xmlns:a16="http://schemas.microsoft.com/office/drawing/2014/main" id="{F06D356B-B4DB-7A49-BD7E-8048493A0E63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76" name="Rectangle avec coin diagonal arrondi 75">
              <a:extLst>
                <a:ext uri="{FF2B5EF4-FFF2-40B4-BE49-F238E27FC236}">
                  <a16:creationId xmlns:a16="http://schemas.microsoft.com/office/drawing/2014/main" id="{C52C54F5-82F8-0246-8DD6-865444AFCD11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EC26BB4B-17CE-CB40-A7C6-2A0BED47A4E9}"/>
              </a:ext>
            </a:extLst>
          </p:cNvPr>
          <p:cNvGrpSpPr/>
          <p:nvPr/>
        </p:nvGrpSpPr>
        <p:grpSpPr>
          <a:xfrm>
            <a:off x="5255441" y="3237858"/>
            <a:ext cx="734313" cy="744075"/>
            <a:chOff x="1808077" y="1657359"/>
            <a:chExt cx="734313" cy="744075"/>
          </a:xfrm>
        </p:grpSpPr>
        <p:sp>
          <p:nvSpPr>
            <p:cNvPr id="80" name="Rectangle avec coin diagonal arrondi 79">
              <a:extLst>
                <a:ext uri="{FF2B5EF4-FFF2-40B4-BE49-F238E27FC236}">
                  <a16:creationId xmlns:a16="http://schemas.microsoft.com/office/drawing/2014/main" id="{9FA852FD-B001-EA42-8831-455333C39A64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81" name="Rectangle avec coin diagonal arrondi 80">
              <a:extLst>
                <a:ext uri="{FF2B5EF4-FFF2-40B4-BE49-F238E27FC236}">
                  <a16:creationId xmlns:a16="http://schemas.microsoft.com/office/drawing/2014/main" id="{A7EBFAAB-14F0-E94E-B6BB-03F170A915B5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040C8414-BF80-2242-91FD-EC479B3AFB50}"/>
              </a:ext>
            </a:extLst>
          </p:cNvPr>
          <p:cNvGrpSpPr/>
          <p:nvPr/>
        </p:nvGrpSpPr>
        <p:grpSpPr>
          <a:xfrm>
            <a:off x="6505802" y="3237858"/>
            <a:ext cx="361580" cy="744075"/>
            <a:chOff x="1806497" y="1657359"/>
            <a:chExt cx="361580" cy="744075"/>
          </a:xfrm>
        </p:grpSpPr>
        <p:sp>
          <p:nvSpPr>
            <p:cNvPr id="84" name="Rectangle avec coin diagonal arrondi 83">
              <a:extLst>
                <a:ext uri="{FF2B5EF4-FFF2-40B4-BE49-F238E27FC236}">
                  <a16:creationId xmlns:a16="http://schemas.microsoft.com/office/drawing/2014/main" id="{80B0CEC1-2695-3546-B3C9-B11C90AB57A0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86" name="Rectangle avec coin diagonal arrondi 85">
              <a:extLst>
                <a:ext uri="{FF2B5EF4-FFF2-40B4-BE49-F238E27FC236}">
                  <a16:creationId xmlns:a16="http://schemas.microsoft.com/office/drawing/2014/main" id="{8DEE317F-9964-5440-BFB1-3379A35B7063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63A88295-8CDA-CE44-B2E6-A3F99AFE74FC}"/>
              </a:ext>
            </a:extLst>
          </p:cNvPr>
          <p:cNvGrpSpPr/>
          <p:nvPr/>
        </p:nvGrpSpPr>
        <p:grpSpPr>
          <a:xfrm>
            <a:off x="9011264" y="3621933"/>
            <a:ext cx="734313" cy="360000"/>
            <a:chOff x="1808077" y="2041434"/>
            <a:chExt cx="734313" cy="360000"/>
          </a:xfrm>
        </p:grpSpPr>
        <p:sp>
          <p:nvSpPr>
            <p:cNvPr id="88" name="Rectangle avec coin diagonal arrondi 87">
              <a:extLst>
                <a:ext uri="{FF2B5EF4-FFF2-40B4-BE49-F238E27FC236}">
                  <a16:creationId xmlns:a16="http://schemas.microsoft.com/office/drawing/2014/main" id="{4AD4313D-11FE-C74B-A7D8-E77C676D78FD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111" name="Rectangle avec coin diagonal arrondi 110">
              <a:extLst>
                <a:ext uri="{FF2B5EF4-FFF2-40B4-BE49-F238E27FC236}">
                  <a16:creationId xmlns:a16="http://schemas.microsoft.com/office/drawing/2014/main" id="{21902463-C975-6C4A-8734-17ED8BFC28A1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id="{75360ABB-558B-0340-98D0-6C6EC7C260AB}"/>
              </a:ext>
            </a:extLst>
          </p:cNvPr>
          <p:cNvGrpSpPr/>
          <p:nvPr/>
        </p:nvGrpSpPr>
        <p:grpSpPr>
          <a:xfrm>
            <a:off x="4020065" y="2004466"/>
            <a:ext cx="734313" cy="744075"/>
            <a:chOff x="1808077" y="1657359"/>
            <a:chExt cx="734313" cy="744075"/>
          </a:xfrm>
        </p:grpSpPr>
        <p:sp>
          <p:nvSpPr>
            <p:cNvPr id="120" name="Rectangle avec coin diagonal arrondi 119">
              <a:extLst>
                <a:ext uri="{FF2B5EF4-FFF2-40B4-BE49-F238E27FC236}">
                  <a16:creationId xmlns:a16="http://schemas.microsoft.com/office/drawing/2014/main" id="{A9675825-E6D4-3645-8C30-712F3D4F40BD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121" name="Rectangle avec coin diagonal arrondi 120">
              <a:extLst>
                <a:ext uri="{FF2B5EF4-FFF2-40B4-BE49-F238E27FC236}">
                  <a16:creationId xmlns:a16="http://schemas.microsoft.com/office/drawing/2014/main" id="{21BCEB47-3984-6546-BA8B-A6E838745E1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19E1DC88-7596-DB48-B1FA-488AA4BD9A02}"/>
              </a:ext>
            </a:extLst>
          </p:cNvPr>
          <p:cNvGrpSpPr/>
          <p:nvPr/>
        </p:nvGrpSpPr>
        <p:grpSpPr>
          <a:xfrm>
            <a:off x="7774308" y="1973220"/>
            <a:ext cx="361580" cy="744075"/>
            <a:chOff x="1806497" y="1657359"/>
            <a:chExt cx="361580" cy="744075"/>
          </a:xfrm>
        </p:grpSpPr>
        <p:sp>
          <p:nvSpPr>
            <p:cNvPr id="124" name="Rectangle avec coin diagonal arrondi 123">
              <a:extLst>
                <a:ext uri="{FF2B5EF4-FFF2-40B4-BE49-F238E27FC236}">
                  <a16:creationId xmlns:a16="http://schemas.microsoft.com/office/drawing/2014/main" id="{0411CD75-29CC-6E4E-994E-E2C802DD6F6B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126" name="Rectangle avec coin diagonal arrondi 125">
              <a:extLst>
                <a:ext uri="{FF2B5EF4-FFF2-40B4-BE49-F238E27FC236}">
                  <a16:creationId xmlns:a16="http://schemas.microsoft.com/office/drawing/2014/main" id="{091106CE-55F2-8849-94D4-E587ADDD413F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7427E395-2E9F-444F-A181-4A7F6B3D5E6A}"/>
              </a:ext>
            </a:extLst>
          </p:cNvPr>
          <p:cNvGrpSpPr/>
          <p:nvPr/>
        </p:nvGrpSpPr>
        <p:grpSpPr>
          <a:xfrm>
            <a:off x="10279772" y="2357295"/>
            <a:ext cx="734313" cy="360000"/>
            <a:chOff x="1808077" y="2041434"/>
            <a:chExt cx="734313" cy="360000"/>
          </a:xfrm>
        </p:grpSpPr>
        <p:sp>
          <p:nvSpPr>
            <p:cNvPr id="128" name="Rectangle avec coin diagonal arrondi 127">
              <a:extLst>
                <a:ext uri="{FF2B5EF4-FFF2-40B4-BE49-F238E27FC236}">
                  <a16:creationId xmlns:a16="http://schemas.microsoft.com/office/drawing/2014/main" id="{C01FB4C8-CC0B-1541-8435-5609DFE6CAA7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131" name="Rectangle avec coin diagonal arrondi 130">
              <a:extLst>
                <a:ext uri="{FF2B5EF4-FFF2-40B4-BE49-F238E27FC236}">
                  <a16:creationId xmlns:a16="http://schemas.microsoft.com/office/drawing/2014/main" id="{C6DD7568-A1C5-284A-BC33-49900E1388EC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1A78B-C451-9F4F-BE8A-C687B183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4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8270AF8-AC11-8D49-9270-7A8FD508802D}"/>
              </a:ext>
            </a:extLst>
          </p:cNvPr>
          <p:cNvSpPr txBox="1"/>
          <p:nvPr/>
        </p:nvSpPr>
        <p:spPr>
          <a:xfrm>
            <a:off x="2915478" y="25576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34" name="Rectangle avec coin diagonal arrondi 133">
            <a:extLst>
              <a:ext uri="{FF2B5EF4-FFF2-40B4-BE49-F238E27FC236}">
                <a16:creationId xmlns:a16="http://schemas.microsoft.com/office/drawing/2014/main" id="{A7E029FC-FFB4-0B42-AE2E-3AAB0C86A557}"/>
              </a:ext>
            </a:extLst>
          </p:cNvPr>
          <p:cNvSpPr/>
          <p:nvPr/>
        </p:nvSpPr>
        <p:spPr>
          <a:xfrm>
            <a:off x="2767668" y="3251336"/>
            <a:ext cx="360000" cy="352829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dirty="0">
                <a:latin typeface="+mj-lt"/>
              </a:rPr>
              <a:t>G1</a:t>
            </a:r>
          </a:p>
        </p:txBody>
      </p:sp>
      <p:grpSp>
        <p:nvGrpSpPr>
          <p:cNvPr id="135" name="Groupe 134">
            <a:extLst>
              <a:ext uri="{FF2B5EF4-FFF2-40B4-BE49-F238E27FC236}">
                <a16:creationId xmlns:a16="http://schemas.microsoft.com/office/drawing/2014/main" id="{817980AD-93A4-DE4F-8925-F0C4CFC84380}"/>
              </a:ext>
            </a:extLst>
          </p:cNvPr>
          <p:cNvGrpSpPr/>
          <p:nvPr/>
        </p:nvGrpSpPr>
        <p:grpSpPr>
          <a:xfrm>
            <a:off x="2729723" y="2347367"/>
            <a:ext cx="734313" cy="360000"/>
            <a:chOff x="1808077" y="2041434"/>
            <a:chExt cx="734313" cy="360000"/>
          </a:xfrm>
        </p:grpSpPr>
        <p:sp>
          <p:nvSpPr>
            <p:cNvPr id="136" name="Rectangle avec coin diagonal arrondi 135">
              <a:extLst>
                <a:ext uri="{FF2B5EF4-FFF2-40B4-BE49-F238E27FC236}">
                  <a16:creationId xmlns:a16="http://schemas.microsoft.com/office/drawing/2014/main" id="{2152E13F-96D6-DB47-95E8-95351022E417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139" name="Rectangle avec coin diagonal arrondi 138">
              <a:extLst>
                <a:ext uri="{FF2B5EF4-FFF2-40B4-BE49-F238E27FC236}">
                  <a16:creationId xmlns:a16="http://schemas.microsoft.com/office/drawing/2014/main" id="{9F6FCEC6-BA26-1D47-AEC9-F2DF3F217733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179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5B0724A-1804-D44E-B6BE-4DF70A1997E9}"/>
              </a:ext>
            </a:extLst>
          </p:cNvPr>
          <p:cNvCxnSpPr>
            <a:cxnSpLocks/>
          </p:cNvCxnSpPr>
          <p:nvPr/>
        </p:nvCxnSpPr>
        <p:spPr>
          <a:xfrm>
            <a:off x="976135" y="2968739"/>
            <a:ext cx="1023504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9045CDD0-D078-0743-8CF7-35D2FCE70486}"/>
              </a:ext>
            </a:extLst>
          </p:cNvPr>
          <p:cNvGrpSpPr/>
          <p:nvPr/>
        </p:nvGrpSpPr>
        <p:grpSpPr>
          <a:xfrm>
            <a:off x="1546279" y="1980747"/>
            <a:ext cx="735893" cy="360000"/>
            <a:chOff x="1806497" y="1657359"/>
            <a:chExt cx="735893" cy="360000"/>
          </a:xfrm>
        </p:grpSpPr>
        <p:sp>
          <p:nvSpPr>
            <p:cNvPr id="8" name="Rectangle avec coin diagonal arrondi 7">
              <a:extLst>
                <a:ext uri="{FF2B5EF4-FFF2-40B4-BE49-F238E27FC236}">
                  <a16:creationId xmlns:a16="http://schemas.microsoft.com/office/drawing/2014/main" id="{57A8F6B5-378E-5F4B-8ADF-37114F85FD95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9" name="Rectangle avec coin diagonal arrondi 8">
              <a:extLst>
                <a:ext uri="{FF2B5EF4-FFF2-40B4-BE49-F238E27FC236}">
                  <a16:creationId xmlns:a16="http://schemas.microsoft.com/office/drawing/2014/main" id="{777174BC-41B7-4049-8C12-D67097892D3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8750D15D-0DA3-7440-9587-743845317B50}"/>
              </a:ext>
            </a:extLst>
          </p:cNvPr>
          <p:cNvGrpSpPr/>
          <p:nvPr/>
        </p:nvGrpSpPr>
        <p:grpSpPr>
          <a:xfrm>
            <a:off x="2758598" y="3238474"/>
            <a:ext cx="735893" cy="744075"/>
            <a:chOff x="1806497" y="1657359"/>
            <a:chExt cx="735893" cy="744075"/>
          </a:xfrm>
        </p:grpSpPr>
        <p:sp>
          <p:nvSpPr>
            <p:cNvPr id="15" name="Rectangle avec coin diagonal arrondi 14">
              <a:extLst>
                <a:ext uri="{FF2B5EF4-FFF2-40B4-BE49-F238E27FC236}">
                  <a16:creationId xmlns:a16="http://schemas.microsoft.com/office/drawing/2014/main" id="{BCCAE8A1-4569-014C-A1A6-3FD20EF34DD1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16" name="Rectangle avec coin diagonal arrondi 15">
              <a:extLst>
                <a:ext uri="{FF2B5EF4-FFF2-40B4-BE49-F238E27FC236}">
                  <a16:creationId xmlns:a16="http://schemas.microsoft.com/office/drawing/2014/main" id="{9985A3ED-72E4-9E40-8A1C-C5B270527021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17" name="Rectangle avec coin diagonal arrondi 16">
              <a:extLst>
                <a:ext uri="{FF2B5EF4-FFF2-40B4-BE49-F238E27FC236}">
                  <a16:creationId xmlns:a16="http://schemas.microsoft.com/office/drawing/2014/main" id="{30BCF25A-AA1D-314B-BA39-380FEF7982CB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18" name="Rectangle avec coin diagonal arrondi 17">
              <a:extLst>
                <a:ext uri="{FF2B5EF4-FFF2-40B4-BE49-F238E27FC236}">
                  <a16:creationId xmlns:a16="http://schemas.microsoft.com/office/drawing/2014/main" id="{A696022F-6057-C74C-9935-8CC600F69A74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C12B9EE5-4273-3449-9636-339431B28F79}"/>
              </a:ext>
            </a:extLst>
          </p:cNvPr>
          <p:cNvGrpSpPr/>
          <p:nvPr/>
        </p:nvGrpSpPr>
        <p:grpSpPr>
          <a:xfrm>
            <a:off x="4010539" y="3236200"/>
            <a:ext cx="735893" cy="744075"/>
            <a:chOff x="1806497" y="1657359"/>
            <a:chExt cx="735893" cy="744075"/>
          </a:xfrm>
        </p:grpSpPr>
        <p:sp>
          <p:nvSpPr>
            <p:cNvPr id="20" name="Rectangle avec coin diagonal arrondi 19">
              <a:extLst>
                <a:ext uri="{FF2B5EF4-FFF2-40B4-BE49-F238E27FC236}">
                  <a16:creationId xmlns:a16="http://schemas.microsoft.com/office/drawing/2014/main" id="{6C4E6920-3A5B-654E-A72A-3D87D53456AE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21" name="Rectangle avec coin diagonal arrondi 20">
              <a:extLst>
                <a:ext uri="{FF2B5EF4-FFF2-40B4-BE49-F238E27FC236}">
                  <a16:creationId xmlns:a16="http://schemas.microsoft.com/office/drawing/2014/main" id="{18168F9F-3F35-EB4C-97CD-7452118144FD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22" name="Rectangle avec coin diagonal arrondi 21">
              <a:extLst>
                <a:ext uri="{FF2B5EF4-FFF2-40B4-BE49-F238E27FC236}">
                  <a16:creationId xmlns:a16="http://schemas.microsoft.com/office/drawing/2014/main" id="{D72FF6DB-EFB3-ED45-AC08-60045177223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23" name="Rectangle avec coin diagonal arrondi 22">
              <a:extLst>
                <a:ext uri="{FF2B5EF4-FFF2-40B4-BE49-F238E27FC236}">
                  <a16:creationId xmlns:a16="http://schemas.microsoft.com/office/drawing/2014/main" id="{E621D0EB-63CD-9144-9575-12D9F4E6981A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2A3A534-8DA6-5349-AF1D-C498D7CE315E}"/>
              </a:ext>
            </a:extLst>
          </p:cNvPr>
          <p:cNvGrpSpPr/>
          <p:nvPr/>
        </p:nvGrpSpPr>
        <p:grpSpPr>
          <a:xfrm>
            <a:off x="5263388" y="2367151"/>
            <a:ext cx="734313" cy="360000"/>
            <a:chOff x="1808077" y="2041434"/>
            <a:chExt cx="734313" cy="360000"/>
          </a:xfrm>
        </p:grpSpPr>
        <p:sp>
          <p:nvSpPr>
            <p:cNvPr id="25" name="Rectangle avec coin diagonal arrondi 24">
              <a:extLst>
                <a:ext uri="{FF2B5EF4-FFF2-40B4-BE49-F238E27FC236}">
                  <a16:creationId xmlns:a16="http://schemas.microsoft.com/office/drawing/2014/main" id="{9544D38C-E7A5-3E47-8EB9-64314537F78E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28" name="Rectangle avec coin diagonal arrondi 27">
              <a:extLst>
                <a:ext uri="{FF2B5EF4-FFF2-40B4-BE49-F238E27FC236}">
                  <a16:creationId xmlns:a16="http://schemas.microsoft.com/office/drawing/2014/main" id="{A311E0CC-D8DE-9249-A2FB-4772091BC1D6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3958501-E760-9246-8B58-14AF7D3B3DFC}"/>
              </a:ext>
            </a:extLst>
          </p:cNvPr>
          <p:cNvGrpSpPr/>
          <p:nvPr/>
        </p:nvGrpSpPr>
        <p:grpSpPr>
          <a:xfrm>
            <a:off x="7766362" y="3204954"/>
            <a:ext cx="735893" cy="744075"/>
            <a:chOff x="1806497" y="1657359"/>
            <a:chExt cx="735893" cy="744075"/>
          </a:xfrm>
        </p:grpSpPr>
        <p:sp>
          <p:nvSpPr>
            <p:cNvPr id="30" name="Rectangle avec coin diagonal arrondi 29">
              <a:extLst>
                <a:ext uri="{FF2B5EF4-FFF2-40B4-BE49-F238E27FC236}">
                  <a16:creationId xmlns:a16="http://schemas.microsoft.com/office/drawing/2014/main" id="{A0F4E7F8-8238-2A4F-AB53-A888F7718DF5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31" name="Rectangle avec coin diagonal arrondi 30">
              <a:extLst>
                <a:ext uri="{FF2B5EF4-FFF2-40B4-BE49-F238E27FC236}">
                  <a16:creationId xmlns:a16="http://schemas.microsoft.com/office/drawing/2014/main" id="{B9B9D31D-F6F3-4B42-955E-6D4DBDD919AB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32" name="Rectangle avec coin diagonal arrondi 31">
              <a:extLst>
                <a:ext uri="{FF2B5EF4-FFF2-40B4-BE49-F238E27FC236}">
                  <a16:creationId xmlns:a16="http://schemas.microsoft.com/office/drawing/2014/main" id="{D241BEE4-1279-8541-A5D3-8E9E34373030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33" name="Rectangle avec coin diagonal arrondi 32">
              <a:extLst>
                <a:ext uri="{FF2B5EF4-FFF2-40B4-BE49-F238E27FC236}">
                  <a16:creationId xmlns:a16="http://schemas.microsoft.com/office/drawing/2014/main" id="{B159A67C-6632-7147-873B-929AD4D90DE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F3D8104-FFC9-CE44-9D8B-7EA25054812E}"/>
              </a:ext>
            </a:extLst>
          </p:cNvPr>
          <p:cNvGrpSpPr/>
          <p:nvPr/>
        </p:nvGrpSpPr>
        <p:grpSpPr>
          <a:xfrm>
            <a:off x="10270246" y="3204954"/>
            <a:ext cx="735893" cy="744075"/>
            <a:chOff x="1806497" y="1657359"/>
            <a:chExt cx="735893" cy="744075"/>
          </a:xfrm>
        </p:grpSpPr>
        <p:sp>
          <p:nvSpPr>
            <p:cNvPr id="35" name="Rectangle avec coin diagonal arrondi 34">
              <a:extLst>
                <a:ext uri="{FF2B5EF4-FFF2-40B4-BE49-F238E27FC236}">
                  <a16:creationId xmlns:a16="http://schemas.microsoft.com/office/drawing/2014/main" id="{331D0F1A-45BC-8E46-B91B-42E624975D93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36" name="Rectangle avec coin diagonal arrondi 35">
              <a:extLst>
                <a:ext uri="{FF2B5EF4-FFF2-40B4-BE49-F238E27FC236}">
                  <a16:creationId xmlns:a16="http://schemas.microsoft.com/office/drawing/2014/main" id="{8F05BFCB-3C17-A34E-A37E-B22B023DD82C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37" name="Rectangle avec coin diagonal arrondi 36">
              <a:extLst>
                <a:ext uri="{FF2B5EF4-FFF2-40B4-BE49-F238E27FC236}">
                  <a16:creationId xmlns:a16="http://schemas.microsoft.com/office/drawing/2014/main" id="{95DF9664-1DC5-4142-B557-21B1C6986628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38" name="Rectangle avec coin diagonal arrondi 37">
              <a:extLst>
                <a:ext uri="{FF2B5EF4-FFF2-40B4-BE49-F238E27FC236}">
                  <a16:creationId xmlns:a16="http://schemas.microsoft.com/office/drawing/2014/main" id="{B23D5458-61EA-2B49-936E-D99DE203C47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D0A9D3CC-DAFA-7840-9719-19E380566675}"/>
              </a:ext>
            </a:extLst>
          </p:cNvPr>
          <p:cNvSpPr txBox="1"/>
          <p:nvPr/>
        </p:nvSpPr>
        <p:spPr>
          <a:xfrm rot="16200000">
            <a:off x="693489" y="2249210"/>
            <a:ext cx="110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présence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DDC5DAC1-0C7D-E149-95AE-AAF3D34DC209}"/>
              </a:ext>
            </a:extLst>
          </p:cNvPr>
          <p:cNvSpPr txBox="1"/>
          <p:nvPr/>
        </p:nvSpPr>
        <p:spPr>
          <a:xfrm rot="16200000">
            <a:off x="693570" y="3498849"/>
            <a:ext cx="1101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distance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9800C7A-A3DF-3A48-B88C-7970AF423C14}"/>
              </a:ext>
            </a:extLst>
          </p:cNvPr>
          <p:cNvSpPr/>
          <p:nvPr/>
        </p:nvSpPr>
        <p:spPr>
          <a:xfrm>
            <a:off x="1083710" y="631240"/>
            <a:ext cx="2224265" cy="33394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Enseignement hybride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1DCC6F9-4C3D-3948-82EA-6B32245663E9}"/>
              </a:ext>
            </a:extLst>
          </p:cNvPr>
          <p:cNvSpPr/>
          <p:nvPr/>
        </p:nvSpPr>
        <p:spPr>
          <a:xfrm>
            <a:off x="1070264" y="1027955"/>
            <a:ext cx="993453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/>
            <a:r>
              <a:rPr lang="fr-FR" sz="1400" dirty="0">
                <a:latin typeface="+mj-lt"/>
              </a:rPr>
              <a:t>Pour une même classe, certaines séances ont lieu en présence et d'autres à distance. Dans la mesure du possible, c’est toute la classe qui est accueillie en présence, sinon seulement certains groupes. Le choix des séances à maintenir en présence est soumis à la pertinence pédagogique de ce mode, à l’accès à du matériel et à des équipements. Les activités à distance peuvent avoir lieu de manière synchrone (en temps réel) ou </a:t>
            </a:r>
            <a:r>
              <a:rPr lang="fr-FR" sz="1400" dirty="0" err="1">
                <a:latin typeface="+mj-lt"/>
              </a:rPr>
              <a:t>aysnchrone</a:t>
            </a:r>
            <a:r>
              <a:rPr lang="fr-FR" sz="1400" dirty="0">
                <a:latin typeface="+mj-lt"/>
              </a:rPr>
              <a:t>. 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B35B10F6-FE51-CC49-8AAF-FC7B0BBBE3C3}"/>
              </a:ext>
            </a:extLst>
          </p:cNvPr>
          <p:cNvGrpSpPr/>
          <p:nvPr/>
        </p:nvGrpSpPr>
        <p:grpSpPr>
          <a:xfrm>
            <a:off x="6513749" y="1983076"/>
            <a:ext cx="735893" cy="360000"/>
            <a:chOff x="1806497" y="1657359"/>
            <a:chExt cx="735893" cy="360000"/>
          </a:xfrm>
        </p:grpSpPr>
        <p:sp>
          <p:nvSpPr>
            <p:cNvPr id="64" name="Rectangle avec coin diagonal arrondi 63">
              <a:extLst>
                <a:ext uri="{FF2B5EF4-FFF2-40B4-BE49-F238E27FC236}">
                  <a16:creationId xmlns:a16="http://schemas.microsoft.com/office/drawing/2014/main" id="{ADAE3F70-10D6-B448-89FA-E9CDDE5811AE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65" name="Rectangle avec coin diagonal arrondi 64">
              <a:extLst>
                <a:ext uri="{FF2B5EF4-FFF2-40B4-BE49-F238E27FC236}">
                  <a16:creationId xmlns:a16="http://schemas.microsoft.com/office/drawing/2014/main" id="{E03956C7-C8BA-4E40-B650-57799526FB9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AE89719C-D3A5-1E48-B860-3345A1A9D107}"/>
              </a:ext>
            </a:extLst>
          </p:cNvPr>
          <p:cNvGrpSpPr/>
          <p:nvPr/>
        </p:nvGrpSpPr>
        <p:grpSpPr>
          <a:xfrm>
            <a:off x="9017630" y="3176946"/>
            <a:ext cx="735893" cy="744075"/>
            <a:chOff x="1806497" y="1657359"/>
            <a:chExt cx="735893" cy="744075"/>
          </a:xfrm>
        </p:grpSpPr>
        <p:sp>
          <p:nvSpPr>
            <p:cNvPr id="70" name="Rectangle avec coin diagonal arrondi 69">
              <a:extLst>
                <a:ext uri="{FF2B5EF4-FFF2-40B4-BE49-F238E27FC236}">
                  <a16:creationId xmlns:a16="http://schemas.microsoft.com/office/drawing/2014/main" id="{8F51FD89-4287-124D-B550-9BD08C47CFFA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71" name="Rectangle avec coin diagonal arrondi 70">
              <a:extLst>
                <a:ext uri="{FF2B5EF4-FFF2-40B4-BE49-F238E27FC236}">
                  <a16:creationId xmlns:a16="http://schemas.microsoft.com/office/drawing/2014/main" id="{12FD3D26-1F95-7747-9A5E-4263B620DA20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72" name="Rectangle avec coin diagonal arrondi 71">
              <a:extLst>
                <a:ext uri="{FF2B5EF4-FFF2-40B4-BE49-F238E27FC236}">
                  <a16:creationId xmlns:a16="http://schemas.microsoft.com/office/drawing/2014/main" id="{0CB447C4-97CF-BD4E-BAAE-04BE045F5C4C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73" name="Rectangle avec coin diagonal arrondi 72">
              <a:extLst>
                <a:ext uri="{FF2B5EF4-FFF2-40B4-BE49-F238E27FC236}">
                  <a16:creationId xmlns:a16="http://schemas.microsoft.com/office/drawing/2014/main" id="{3BFF1F93-F5BB-9C49-B7B0-BB956A56E8C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sp>
        <p:nvSpPr>
          <p:cNvPr id="89" name="Terminaison 88">
            <a:extLst>
              <a:ext uri="{FF2B5EF4-FFF2-40B4-BE49-F238E27FC236}">
                <a16:creationId xmlns:a16="http://schemas.microsoft.com/office/drawing/2014/main" id="{C4BDDC6D-FDF5-564D-898C-257CDC440CEF}"/>
              </a:ext>
            </a:extLst>
          </p:cNvPr>
          <p:cNvSpPr/>
          <p:nvPr/>
        </p:nvSpPr>
        <p:spPr>
          <a:xfrm>
            <a:off x="1506657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1</a:t>
            </a:r>
          </a:p>
        </p:txBody>
      </p:sp>
      <p:sp>
        <p:nvSpPr>
          <p:cNvPr id="90" name="Terminaison 89">
            <a:extLst>
              <a:ext uri="{FF2B5EF4-FFF2-40B4-BE49-F238E27FC236}">
                <a16:creationId xmlns:a16="http://schemas.microsoft.com/office/drawing/2014/main" id="{5E858B05-6FF3-E941-98AE-F60D26883E71}"/>
              </a:ext>
            </a:extLst>
          </p:cNvPr>
          <p:cNvSpPr/>
          <p:nvPr/>
        </p:nvSpPr>
        <p:spPr>
          <a:xfrm>
            <a:off x="2758598" y="2843902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2</a:t>
            </a:r>
          </a:p>
        </p:txBody>
      </p:sp>
      <p:sp>
        <p:nvSpPr>
          <p:cNvPr id="91" name="Terminaison 90">
            <a:extLst>
              <a:ext uri="{FF2B5EF4-FFF2-40B4-BE49-F238E27FC236}">
                <a16:creationId xmlns:a16="http://schemas.microsoft.com/office/drawing/2014/main" id="{A47216C6-5327-634F-B88B-C31FFA99F441}"/>
              </a:ext>
            </a:extLst>
          </p:cNvPr>
          <p:cNvSpPr/>
          <p:nvPr/>
        </p:nvSpPr>
        <p:spPr>
          <a:xfrm>
            <a:off x="4010539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3</a:t>
            </a:r>
          </a:p>
        </p:txBody>
      </p:sp>
      <p:sp>
        <p:nvSpPr>
          <p:cNvPr id="92" name="Terminaison 91">
            <a:extLst>
              <a:ext uri="{FF2B5EF4-FFF2-40B4-BE49-F238E27FC236}">
                <a16:creationId xmlns:a16="http://schemas.microsoft.com/office/drawing/2014/main" id="{FD701F8E-ACDA-1845-A157-89DD02FAFE80}"/>
              </a:ext>
            </a:extLst>
          </p:cNvPr>
          <p:cNvSpPr/>
          <p:nvPr/>
        </p:nvSpPr>
        <p:spPr>
          <a:xfrm>
            <a:off x="5262480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4</a:t>
            </a:r>
          </a:p>
        </p:txBody>
      </p:sp>
      <p:sp>
        <p:nvSpPr>
          <p:cNvPr id="93" name="Terminaison 92">
            <a:extLst>
              <a:ext uri="{FF2B5EF4-FFF2-40B4-BE49-F238E27FC236}">
                <a16:creationId xmlns:a16="http://schemas.microsoft.com/office/drawing/2014/main" id="{5F621FB0-EC43-FC4F-9467-8DA408A998FC}"/>
              </a:ext>
            </a:extLst>
          </p:cNvPr>
          <p:cNvSpPr/>
          <p:nvPr/>
        </p:nvSpPr>
        <p:spPr>
          <a:xfrm>
            <a:off x="7766362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6</a:t>
            </a:r>
          </a:p>
        </p:txBody>
      </p:sp>
      <p:sp>
        <p:nvSpPr>
          <p:cNvPr id="94" name="Terminaison 93">
            <a:extLst>
              <a:ext uri="{FF2B5EF4-FFF2-40B4-BE49-F238E27FC236}">
                <a16:creationId xmlns:a16="http://schemas.microsoft.com/office/drawing/2014/main" id="{D747E27D-1980-EF4A-BD31-C4078F4BFB5D}"/>
              </a:ext>
            </a:extLst>
          </p:cNvPr>
          <p:cNvSpPr/>
          <p:nvPr/>
        </p:nvSpPr>
        <p:spPr>
          <a:xfrm>
            <a:off x="10270246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8</a:t>
            </a:r>
          </a:p>
        </p:txBody>
      </p:sp>
      <p:sp>
        <p:nvSpPr>
          <p:cNvPr id="95" name="Terminaison 94">
            <a:extLst>
              <a:ext uri="{FF2B5EF4-FFF2-40B4-BE49-F238E27FC236}">
                <a16:creationId xmlns:a16="http://schemas.microsoft.com/office/drawing/2014/main" id="{24F46A44-DCE0-7E46-9BB7-D98C65287711}"/>
              </a:ext>
            </a:extLst>
          </p:cNvPr>
          <p:cNvSpPr/>
          <p:nvPr/>
        </p:nvSpPr>
        <p:spPr>
          <a:xfrm>
            <a:off x="6514421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5</a:t>
            </a:r>
          </a:p>
        </p:txBody>
      </p:sp>
      <p:sp>
        <p:nvSpPr>
          <p:cNvPr id="96" name="Terminaison 95">
            <a:extLst>
              <a:ext uri="{FF2B5EF4-FFF2-40B4-BE49-F238E27FC236}">
                <a16:creationId xmlns:a16="http://schemas.microsoft.com/office/drawing/2014/main" id="{04FB666C-E266-894F-AEBB-9433CD59DD1E}"/>
              </a:ext>
            </a:extLst>
          </p:cNvPr>
          <p:cNvSpPr/>
          <p:nvPr/>
        </p:nvSpPr>
        <p:spPr>
          <a:xfrm>
            <a:off x="9018303" y="2846177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7</a:t>
            </a:r>
          </a:p>
        </p:txBody>
      </p: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51F24F21-A861-7742-8409-D37B82D3DA68}"/>
              </a:ext>
            </a:extLst>
          </p:cNvPr>
          <p:cNvCxnSpPr/>
          <p:nvPr/>
        </p:nvCxnSpPr>
        <p:spPr>
          <a:xfrm>
            <a:off x="2499902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6407C47C-C4CD-384F-92E8-F08C2730CB0F}"/>
              </a:ext>
            </a:extLst>
          </p:cNvPr>
          <p:cNvCxnSpPr/>
          <p:nvPr/>
        </p:nvCxnSpPr>
        <p:spPr>
          <a:xfrm>
            <a:off x="10011548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7FE362AC-2A68-0C43-B731-84650CC493A9}"/>
              </a:ext>
            </a:extLst>
          </p:cNvPr>
          <p:cNvCxnSpPr/>
          <p:nvPr/>
        </p:nvCxnSpPr>
        <p:spPr>
          <a:xfrm>
            <a:off x="8759607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A7EAB348-901E-1941-AA75-61C298050397}"/>
              </a:ext>
            </a:extLst>
          </p:cNvPr>
          <p:cNvCxnSpPr/>
          <p:nvPr/>
        </p:nvCxnSpPr>
        <p:spPr>
          <a:xfrm>
            <a:off x="6255725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77E5C098-0AE9-E14B-BC70-A6F45316F63E}"/>
              </a:ext>
            </a:extLst>
          </p:cNvPr>
          <p:cNvCxnSpPr/>
          <p:nvPr/>
        </p:nvCxnSpPr>
        <p:spPr>
          <a:xfrm>
            <a:off x="5003784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881B9ABA-DCA3-374F-AAE6-204CF54B0CF7}"/>
              </a:ext>
            </a:extLst>
          </p:cNvPr>
          <p:cNvCxnSpPr/>
          <p:nvPr/>
        </p:nvCxnSpPr>
        <p:spPr>
          <a:xfrm>
            <a:off x="7507666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D8B61C02-B06B-004F-BE66-D52B280C914D}"/>
              </a:ext>
            </a:extLst>
          </p:cNvPr>
          <p:cNvCxnSpPr/>
          <p:nvPr/>
        </p:nvCxnSpPr>
        <p:spPr>
          <a:xfrm>
            <a:off x="3751843" y="2816192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à coins arrondis 104">
            <a:extLst>
              <a:ext uri="{FF2B5EF4-FFF2-40B4-BE49-F238E27FC236}">
                <a16:creationId xmlns:a16="http://schemas.microsoft.com/office/drawing/2014/main" id="{C4FE1500-8D55-C844-B53F-3F670C7E3DFA}"/>
              </a:ext>
            </a:extLst>
          </p:cNvPr>
          <p:cNvSpPr/>
          <p:nvPr/>
        </p:nvSpPr>
        <p:spPr>
          <a:xfrm>
            <a:off x="822614" y="517712"/>
            <a:ext cx="10546773" cy="5822577"/>
          </a:xfrm>
          <a:prstGeom prst="roundRect">
            <a:avLst>
              <a:gd name="adj" fmla="val 5417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BFE0DB0-EBD6-9748-9250-21B41E2B8291}"/>
              </a:ext>
            </a:extLst>
          </p:cNvPr>
          <p:cNvSpPr/>
          <p:nvPr/>
        </p:nvSpPr>
        <p:spPr>
          <a:xfrm>
            <a:off x="1661664" y="4162663"/>
            <a:ext cx="4303434" cy="2177626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relation traditionnelle enseignant-étudiant est maintenue en partie.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Les manipulations, mises en situations restent possibles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L’interaction avec l’enseignant et les autres étudiants est possible en présence et à distance.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construction de l’enseignement assure la persévérance des étudiants. 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La charge de travail de l’enseignant pour la mise à distance est importante, mais limitée.</a:t>
            </a: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63B34FA-F9D4-1E41-A688-37DA5F97B53F}"/>
              </a:ext>
            </a:extLst>
          </p:cNvPr>
          <p:cNvSpPr/>
          <p:nvPr/>
        </p:nvSpPr>
        <p:spPr>
          <a:xfrm>
            <a:off x="1459182" y="3998617"/>
            <a:ext cx="332509" cy="3429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+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9E971C5-1E92-4948-A8D2-596F051B15D2}"/>
              </a:ext>
            </a:extLst>
          </p:cNvPr>
          <p:cNvSpPr/>
          <p:nvPr/>
        </p:nvSpPr>
        <p:spPr>
          <a:xfrm>
            <a:off x="6236626" y="4160383"/>
            <a:ext cx="4363925" cy="2179906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Le choix des séances à maintenir en présence et l’organisation des groupes et leur rotation imposent des contraintes d’organisation importantes.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Du travail à réaliser en autonomie peut être prévu pour les groupes qui alternent – ceci peut être l’occasion d’intégrer des </a:t>
            </a:r>
            <a:r>
              <a:rPr lang="fr-FR" sz="1400" dirty="0" err="1">
                <a:solidFill>
                  <a:schemeClr val="tx1"/>
                </a:solidFill>
                <a:latin typeface="+mj-lt"/>
              </a:rPr>
              <a:t>MOOCs</a:t>
            </a:r>
            <a:r>
              <a:rPr lang="fr-FR" sz="1400" dirty="0">
                <a:solidFill>
                  <a:schemeClr val="tx1"/>
                </a:solidFill>
                <a:latin typeface="+mj-lt"/>
              </a:rPr>
              <a:t> ou des OER dans l’enseignement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Pour les étudiants, les contraintes liées à la distance (matériel adéquat, connexion stable) s’imposent. </a:t>
            </a: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BA16DC00-1131-C54A-B2D3-C40344ABFAC6}"/>
              </a:ext>
            </a:extLst>
          </p:cNvPr>
          <p:cNvSpPr/>
          <p:nvPr/>
        </p:nvSpPr>
        <p:spPr>
          <a:xfrm>
            <a:off x="6050975" y="3998617"/>
            <a:ext cx="332509" cy="3429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-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705F8DB-8DBD-8340-8058-93B852B0F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5</a:t>
            </a:fld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31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5B0724A-1804-D44E-B6BE-4DF70A1997E9}"/>
              </a:ext>
            </a:extLst>
          </p:cNvPr>
          <p:cNvCxnSpPr>
            <a:cxnSpLocks/>
          </p:cNvCxnSpPr>
          <p:nvPr/>
        </p:nvCxnSpPr>
        <p:spPr>
          <a:xfrm>
            <a:off x="976135" y="2793928"/>
            <a:ext cx="1023504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  <a:headEnd type="diamond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9045CDD0-D078-0743-8CF7-35D2FCE70486}"/>
              </a:ext>
            </a:extLst>
          </p:cNvPr>
          <p:cNvGrpSpPr/>
          <p:nvPr/>
        </p:nvGrpSpPr>
        <p:grpSpPr>
          <a:xfrm>
            <a:off x="1505313" y="3058065"/>
            <a:ext cx="735893" cy="744075"/>
            <a:chOff x="1806497" y="1657359"/>
            <a:chExt cx="735893" cy="744075"/>
          </a:xfrm>
        </p:grpSpPr>
        <p:sp>
          <p:nvSpPr>
            <p:cNvPr id="6" name="Rectangle avec coin diagonal arrondi 5">
              <a:extLst>
                <a:ext uri="{FF2B5EF4-FFF2-40B4-BE49-F238E27FC236}">
                  <a16:creationId xmlns:a16="http://schemas.microsoft.com/office/drawing/2014/main" id="{8F7F3BA1-E81D-6543-9DC2-076C935EEAF4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8" name="Rectangle avec coin diagonal arrondi 7">
              <a:extLst>
                <a:ext uri="{FF2B5EF4-FFF2-40B4-BE49-F238E27FC236}">
                  <a16:creationId xmlns:a16="http://schemas.microsoft.com/office/drawing/2014/main" id="{57A8F6B5-378E-5F4B-8ADF-37114F85FD95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9" name="Rectangle avec coin diagonal arrondi 8">
              <a:extLst>
                <a:ext uri="{FF2B5EF4-FFF2-40B4-BE49-F238E27FC236}">
                  <a16:creationId xmlns:a16="http://schemas.microsoft.com/office/drawing/2014/main" id="{777174BC-41B7-4049-8C12-D67097892D3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10" name="Rectangle avec coin diagonal arrondi 9">
              <a:extLst>
                <a:ext uri="{FF2B5EF4-FFF2-40B4-BE49-F238E27FC236}">
                  <a16:creationId xmlns:a16="http://schemas.microsoft.com/office/drawing/2014/main" id="{D428FC9C-A5B1-BE45-ACA7-F2D763761ACE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8750D15D-0DA3-7440-9587-743845317B50}"/>
              </a:ext>
            </a:extLst>
          </p:cNvPr>
          <p:cNvGrpSpPr/>
          <p:nvPr/>
        </p:nvGrpSpPr>
        <p:grpSpPr>
          <a:xfrm>
            <a:off x="2758598" y="3063663"/>
            <a:ext cx="735893" cy="744075"/>
            <a:chOff x="1806497" y="1657359"/>
            <a:chExt cx="735893" cy="744075"/>
          </a:xfrm>
        </p:grpSpPr>
        <p:sp>
          <p:nvSpPr>
            <p:cNvPr id="15" name="Rectangle avec coin diagonal arrondi 14">
              <a:extLst>
                <a:ext uri="{FF2B5EF4-FFF2-40B4-BE49-F238E27FC236}">
                  <a16:creationId xmlns:a16="http://schemas.microsoft.com/office/drawing/2014/main" id="{BCCAE8A1-4569-014C-A1A6-3FD20EF34DD1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16" name="Rectangle avec coin diagonal arrondi 15">
              <a:extLst>
                <a:ext uri="{FF2B5EF4-FFF2-40B4-BE49-F238E27FC236}">
                  <a16:creationId xmlns:a16="http://schemas.microsoft.com/office/drawing/2014/main" id="{9985A3ED-72E4-9E40-8A1C-C5B270527021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17" name="Rectangle avec coin diagonal arrondi 16">
              <a:extLst>
                <a:ext uri="{FF2B5EF4-FFF2-40B4-BE49-F238E27FC236}">
                  <a16:creationId xmlns:a16="http://schemas.microsoft.com/office/drawing/2014/main" id="{30BCF25A-AA1D-314B-BA39-380FEF7982CB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18" name="Rectangle avec coin diagonal arrondi 17">
              <a:extLst>
                <a:ext uri="{FF2B5EF4-FFF2-40B4-BE49-F238E27FC236}">
                  <a16:creationId xmlns:a16="http://schemas.microsoft.com/office/drawing/2014/main" id="{A696022F-6057-C74C-9935-8CC600F69A74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C12B9EE5-4273-3449-9636-339431B28F79}"/>
              </a:ext>
            </a:extLst>
          </p:cNvPr>
          <p:cNvGrpSpPr/>
          <p:nvPr/>
        </p:nvGrpSpPr>
        <p:grpSpPr>
          <a:xfrm>
            <a:off x="4010539" y="3061389"/>
            <a:ext cx="735893" cy="744075"/>
            <a:chOff x="1806497" y="1657359"/>
            <a:chExt cx="735893" cy="744075"/>
          </a:xfrm>
        </p:grpSpPr>
        <p:sp>
          <p:nvSpPr>
            <p:cNvPr id="20" name="Rectangle avec coin diagonal arrondi 19">
              <a:extLst>
                <a:ext uri="{FF2B5EF4-FFF2-40B4-BE49-F238E27FC236}">
                  <a16:creationId xmlns:a16="http://schemas.microsoft.com/office/drawing/2014/main" id="{6C4E6920-3A5B-654E-A72A-3D87D53456AE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21" name="Rectangle avec coin diagonal arrondi 20">
              <a:extLst>
                <a:ext uri="{FF2B5EF4-FFF2-40B4-BE49-F238E27FC236}">
                  <a16:creationId xmlns:a16="http://schemas.microsoft.com/office/drawing/2014/main" id="{18168F9F-3F35-EB4C-97CD-7452118144FD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22" name="Rectangle avec coin diagonal arrondi 21">
              <a:extLst>
                <a:ext uri="{FF2B5EF4-FFF2-40B4-BE49-F238E27FC236}">
                  <a16:creationId xmlns:a16="http://schemas.microsoft.com/office/drawing/2014/main" id="{D72FF6DB-EFB3-ED45-AC08-60045177223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23" name="Rectangle avec coin diagonal arrondi 22">
              <a:extLst>
                <a:ext uri="{FF2B5EF4-FFF2-40B4-BE49-F238E27FC236}">
                  <a16:creationId xmlns:a16="http://schemas.microsoft.com/office/drawing/2014/main" id="{E621D0EB-63CD-9144-9575-12D9F4E6981A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2A3A534-8DA6-5349-AF1D-C498D7CE315E}"/>
              </a:ext>
            </a:extLst>
          </p:cNvPr>
          <p:cNvGrpSpPr/>
          <p:nvPr/>
        </p:nvGrpSpPr>
        <p:grpSpPr>
          <a:xfrm>
            <a:off x="5261136" y="3058065"/>
            <a:ext cx="735893" cy="744075"/>
            <a:chOff x="1806497" y="1657359"/>
            <a:chExt cx="735893" cy="744075"/>
          </a:xfrm>
        </p:grpSpPr>
        <p:sp>
          <p:nvSpPr>
            <p:cNvPr id="25" name="Rectangle avec coin diagonal arrondi 24">
              <a:extLst>
                <a:ext uri="{FF2B5EF4-FFF2-40B4-BE49-F238E27FC236}">
                  <a16:creationId xmlns:a16="http://schemas.microsoft.com/office/drawing/2014/main" id="{9544D38C-E7A5-3E47-8EB9-64314537F78E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26" name="Rectangle avec coin diagonal arrondi 25">
              <a:extLst>
                <a:ext uri="{FF2B5EF4-FFF2-40B4-BE49-F238E27FC236}">
                  <a16:creationId xmlns:a16="http://schemas.microsoft.com/office/drawing/2014/main" id="{43D6244D-0655-8342-8EB5-EA825633C715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27" name="Rectangle avec coin diagonal arrondi 26">
              <a:extLst>
                <a:ext uri="{FF2B5EF4-FFF2-40B4-BE49-F238E27FC236}">
                  <a16:creationId xmlns:a16="http://schemas.microsoft.com/office/drawing/2014/main" id="{180C1182-0A49-F24D-9AA9-E96CB6CC9541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28" name="Rectangle avec coin diagonal arrondi 27">
              <a:extLst>
                <a:ext uri="{FF2B5EF4-FFF2-40B4-BE49-F238E27FC236}">
                  <a16:creationId xmlns:a16="http://schemas.microsoft.com/office/drawing/2014/main" id="{A311E0CC-D8DE-9249-A2FB-4772091BC1D6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3958501-E760-9246-8B58-14AF7D3B3DFC}"/>
              </a:ext>
            </a:extLst>
          </p:cNvPr>
          <p:cNvGrpSpPr/>
          <p:nvPr/>
        </p:nvGrpSpPr>
        <p:grpSpPr>
          <a:xfrm>
            <a:off x="7766362" y="3030143"/>
            <a:ext cx="735893" cy="744075"/>
            <a:chOff x="1806497" y="1657359"/>
            <a:chExt cx="735893" cy="744075"/>
          </a:xfrm>
        </p:grpSpPr>
        <p:sp>
          <p:nvSpPr>
            <p:cNvPr id="30" name="Rectangle avec coin diagonal arrondi 29">
              <a:extLst>
                <a:ext uri="{FF2B5EF4-FFF2-40B4-BE49-F238E27FC236}">
                  <a16:creationId xmlns:a16="http://schemas.microsoft.com/office/drawing/2014/main" id="{A0F4E7F8-8238-2A4F-AB53-A888F7718DF5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31" name="Rectangle avec coin diagonal arrondi 30">
              <a:extLst>
                <a:ext uri="{FF2B5EF4-FFF2-40B4-BE49-F238E27FC236}">
                  <a16:creationId xmlns:a16="http://schemas.microsoft.com/office/drawing/2014/main" id="{B9B9D31D-F6F3-4B42-955E-6D4DBDD919AB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32" name="Rectangle avec coin diagonal arrondi 31">
              <a:extLst>
                <a:ext uri="{FF2B5EF4-FFF2-40B4-BE49-F238E27FC236}">
                  <a16:creationId xmlns:a16="http://schemas.microsoft.com/office/drawing/2014/main" id="{D241BEE4-1279-8541-A5D3-8E9E34373030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33" name="Rectangle avec coin diagonal arrondi 32">
              <a:extLst>
                <a:ext uri="{FF2B5EF4-FFF2-40B4-BE49-F238E27FC236}">
                  <a16:creationId xmlns:a16="http://schemas.microsoft.com/office/drawing/2014/main" id="{B159A67C-6632-7147-873B-929AD4D90DE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F3D8104-FFC9-CE44-9D8B-7EA25054812E}"/>
              </a:ext>
            </a:extLst>
          </p:cNvPr>
          <p:cNvGrpSpPr/>
          <p:nvPr/>
        </p:nvGrpSpPr>
        <p:grpSpPr>
          <a:xfrm>
            <a:off x="10270246" y="3030143"/>
            <a:ext cx="735893" cy="744075"/>
            <a:chOff x="1806497" y="1657359"/>
            <a:chExt cx="735893" cy="744075"/>
          </a:xfrm>
        </p:grpSpPr>
        <p:sp>
          <p:nvSpPr>
            <p:cNvPr id="35" name="Rectangle avec coin diagonal arrondi 34">
              <a:extLst>
                <a:ext uri="{FF2B5EF4-FFF2-40B4-BE49-F238E27FC236}">
                  <a16:creationId xmlns:a16="http://schemas.microsoft.com/office/drawing/2014/main" id="{331D0F1A-45BC-8E46-B91B-42E624975D93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36" name="Rectangle avec coin diagonal arrondi 35">
              <a:extLst>
                <a:ext uri="{FF2B5EF4-FFF2-40B4-BE49-F238E27FC236}">
                  <a16:creationId xmlns:a16="http://schemas.microsoft.com/office/drawing/2014/main" id="{8F05BFCB-3C17-A34E-A37E-B22B023DD82C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37" name="Rectangle avec coin diagonal arrondi 36">
              <a:extLst>
                <a:ext uri="{FF2B5EF4-FFF2-40B4-BE49-F238E27FC236}">
                  <a16:creationId xmlns:a16="http://schemas.microsoft.com/office/drawing/2014/main" id="{95DF9664-1DC5-4142-B557-21B1C6986628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38" name="Rectangle avec coin diagonal arrondi 37">
              <a:extLst>
                <a:ext uri="{FF2B5EF4-FFF2-40B4-BE49-F238E27FC236}">
                  <a16:creationId xmlns:a16="http://schemas.microsoft.com/office/drawing/2014/main" id="{B23D5458-61EA-2B49-936E-D99DE203C47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sp>
        <p:nvSpPr>
          <p:cNvPr id="48" name="ZoneTexte 47">
            <a:extLst>
              <a:ext uri="{FF2B5EF4-FFF2-40B4-BE49-F238E27FC236}">
                <a16:creationId xmlns:a16="http://schemas.microsoft.com/office/drawing/2014/main" id="{D0A9D3CC-DAFA-7840-9719-19E380566675}"/>
              </a:ext>
            </a:extLst>
          </p:cNvPr>
          <p:cNvSpPr txBox="1"/>
          <p:nvPr/>
        </p:nvSpPr>
        <p:spPr>
          <a:xfrm rot="16200000">
            <a:off x="693489" y="2074399"/>
            <a:ext cx="110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présence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DDC5DAC1-0C7D-E149-95AE-AAF3D34DC209}"/>
              </a:ext>
            </a:extLst>
          </p:cNvPr>
          <p:cNvSpPr txBox="1"/>
          <p:nvPr/>
        </p:nvSpPr>
        <p:spPr>
          <a:xfrm rot="16200000">
            <a:off x="693570" y="3284888"/>
            <a:ext cx="1101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+mj-lt"/>
              </a:rPr>
              <a:t>distance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9800C7A-A3DF-3A48-B88C-7970AF423C14}"/>
              </a:ext>
            </a:extLst>
          </p:cNvPr>
          <p:cNvSpPr/>
          <p:nvPr/>
        </p:nvSpPr>
        <p:spPr>
          <a:xfrm>
            <a:off x="1070264" y="793614"/>
            <a:ext cx="2422883" cy="333946"/>
          </a:xfrm>
          <a:prstGeom prst="rect">
            <a:avLst/>
          </a:prstGeom>
          <a:solidFill>
            <a:srgbClr val="E135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Enseignement à distance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1DCC6F9-4C3D-3948-82EA-6B32245663E9}"/>
              </a:ext>
            </a:extLst>
          </p:cNvPr>
          <p:cNvSpPr/>
          <p:nvPr/>
        </p:nvSpPr>
        <p:spPr>
          <a:xfrm>
            <a:off x="1070264" y="1215671"/>
            <a:ext cx="993453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just"/>
            <a:r>
              <a:rPr lang="fr-FR" sz="1400" dirty="0">
                <a:latin typeface="+mj-lt"/>
              </a:rPr>
              <a:t>Tous les cours se déroulent à distance. Les activités peuvent avoir lieu de manière synchrone (en temps réel) ou </a:t>
            </a:r>
            <a:r>
              <a:rPr lang="fr-FR" sz="1400" dirty="0" err="1">
                <a:latin typeface="+mj-lt"/>
              </a:rPr>
              <a:t>aysnchrone</a:t>
            </a:r>
            <a:r>
              <a:rPr lang="fr-FR" sz="1400" dirty="0">
                <a:latin typeface="+mj-lt"/>
              </a:rPr>
              <a:t>.</a:t>
            </a:r>
            <a:r>
              <a:rPr lang="fr-FR" sz="1400" dirty="0"/>
              <a:t> </a:t>
            </a:r>
            <a:r>
              <a:rPr lang="fr-FR" sz="1400" dirty="0">
                <a:latin typeface="+mj-lt"/>
              </a:rPr>
              <a:t>L’enseignement est profondément transformé pour assurer l’efficacité de l’apprentissage. Cette modalité offre l’occasion d’intégrer des </a:t>
            </a:r>
            <a:r>
              <a:rPr lang="fr-FR" sz="1400" dirty="0" err="1">
                <a:latin typeface="+mj-lt"/>
              </a:rPr>
              <a:t>MOOCs</a:t>
            </a:r>
            <a:r>
              <a:rPr lang="fr-FR" sz="1400" dirty="0">
                <a:latin typeface="+mj-lt"/>
              </a:rPr>
              <a:t> ou des OER dans l’enseignement. </a:t>
            </a:r>
          </a:p>
          <a:p>
            <a:pPr algn="just"/>
            <a:r>
              <a:rPr lang="fr-FR" sz="1400" dirty="0">
                <a:latin typeface="+mj-lt"/>
              </a:rPr>
              <a:t> </a:t>
            </a:r>
          </a:p>
        </p:txBody>
      </p: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B35B10F6-FE51-CC49-8AAF-FC7B0BBBE3C3}"/>
              </a:ext>
            </a:extLst>
          </p:cNvPr>
          <p:cNvGrpSpPr/>
          <p:nvPr/>
        </p:nvGrpSpPr>
        <p:grpSpPr>
          <a:xfrm>
            <a:off x="6513077" y="3058065"/>
            <a:ext cx="735893" cy="744075"/>
            <a:chOff x="1806497" y="1657359"/>
            <a:chExt cx="735893" cy="744075"/>
          </a:xfrm>
        </p:grpSpPr>
        <p:sp>
          <p:nvSpPr>
            <p:cNvPr id="63" name="Rectangle avec coin diagonal arrondi 62">
              <a:extLst>
                <a:ext uri="{FF2B5EF4-FFF2-40B4-BE49-F238E27FC236}">
                  <a16:creationId xmlns:a16="http://schemas.microsoft.com/office/drawing/2014/main" id="{4D84E473-17B9-B043-88E0-E1882276C797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64" name="Rectangle avec coin diagonal arrondi 63">
              <a:extLst>
                <a:ext uri="{FF2B5EF4-FFF2-40B4-BE49-F238E27FC236}">
                  <a16:creationId xmlns:a16="http://schemas.microsoft.com/office/drawing/2014/main" id="{ADAE3F70-10D6-B448-89FA-E9CDDE5811AE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65" name="Rectangle avec coin diagonal arrondi 64">
              <a:extLst>
                <a:ext uri="{FF2B5EF4-FFF2-40B4-BE49-F238E27FC236}">
                  <a16:creationId xmlns:a16="http://schemas.microsoft.com/office/drawing/2014/main" id="{E03956C7-C8BA-4E40-B650-57799526FB99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66" name="Rectangle avec coin diagonal arrondi 65">
              <a:extLst>
                <a:ext uri="{FF2B5EF4-FFF2-40B4-BE49-F238E27FC236}">
                  <a16:creationId xmlns:a16="http://schemas.microsoft.com/office/drawing/2014/main" id="{5005A3EA-9592-5B44-86EB-E2CF15E8B4C1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AE89719C-D3A5-1E48-B860-3345A1A9D107}"/>
              </a:ext>
            </a:extLst>
          </p:cNvPr>
          <p:cNvGrpSpPr/>
          <p:nvPr/>
        </p:nvGrpSpPr>
        <p:grpSpPr>
          <a:xfrm>
            <a:off x="9016959" y="3058065"/>
            <a:ext cx="735893" cy="744075"/>
            <a:chOff x="1806497" y="1657359"/>
            <a:chExt cx="735893" cy="744075"/>
          </a:xfrm>
        </p:grpSpPr>
        <p:sp>
          <p:nvSpPr>
            <p:cNvPr id="70" name="Rectangle avec coin diagonal arrondi 69">
              <a:extLst>
                <a:ext uri="{FF2B5EF4-FFF2-40B4-BE49-F238E27FC236}">
                  <a16:creationId xmlns:a16="http://schemas.microsoft.com/office/drawing/2014/main" id="{8F51FD89-4287-124D-B550-9BD08C47CFFA}"/>
                </a:ext>
              </a:extLst>
            </p:cNvPr>
            <p:cNvSpPr/>
            <p:nvPr/>
          </p:nvSpPr>
          <p:spPr>
            <a:xfrm>
              <a:off x="2182390" y="2041434"/>
              <a:ext cx="360000" cy="360000"/>
            </a:xfrm>
            <a:prstGeom prst="round2Diag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G3</a:t>
              </a:r>
            </a:p>
          </p:txBody>
        </p:sp>
        <p:sp>
          <p:nvSpPr>
            <p:cNvPr id="71" name="Rectangle avec coin diagonal arrondi 70">
              <a:extLst>
                <a:ext uri="{FF2B5EF4-FFF2-40B4-BE49-F238E27FC236}">
                  <a16:creationId xmlns:a16="http://schemas.microsoft.com/office/drawing/2014/main" id="{12FD3D26-1F95-7747-9A5E-4263B620DA20}"/>
                </a:ext>
              </a:extLst>
            </p:cNvPr>
            <p:cNvSpPr/>
            <p:nvPr/>
          </p:nvSpPr>
          <p:spPr>
            <a:xfrm>
              <a:off x="1806497" y="1657359"/>
              <a:ext cx="360000" cy="360000"/>
            </a:xfrm>
            <a:prstGeom prst="round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G1</a:t>
              </a:r>
            </a:p>
          </p:txBody>
        </p:sp>
        <p:sp>
          <p:nvSpPr>
            <p:cNvPr id="72" name="Rectangle avec coin diagonal arrondi 71">
              <a:extLst>
                <a:ext uri="{FF2B5EF4-FFF2-40B4-BE49-F238E27FC236}">
                  <a16:creationId xmlns:a16="http://schemas.microsoft.com/office/drawing/2014/main" id="{0CB447C4-97CF-BD4E-BAAE-04BE045F5C4C}"/>
                </a:ext>
              </a:extLst>
            </p:cNvPr>
            <p:cNvSpPr/>
            <p:nvPr/>
          </p:nvSpPr>
          <p:spPr>
            <a:xfrm rot="5400000">
              <a:off x="2182390" y="1657359"/>
              <a:ext cx="360000" cy="360000"/>
            </a:xfrm>
            <a:prstGeom prst="round2Diag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G2</a:t>
              </a:r>
            </a:p>
          </p:txBody>
        </p:sp>
        <p:sp>
          <p:nvSpPr>
            <p:cNvPr id="73" name="Rectangle avec coin diagonal arrondi 72">
              <a:extLst>
                <a:ext uri="{FF2B5EF4-FFF2-40B4-BE49-F238E27FC236}">
                  <a16:creationId xmlns:a16="http://schemas.microsoft.com/office/drawing/2014/main" id="{3BFF1F93-F5BB-9C49-B7B0-BB956A56E8CB}"/>
                </a:ext>
              </a:extLst>
            </p:cNvPr>
            <p:cNvSpPr/>
            <p:nvPr/>
          </p:nvSpPr>
          <p:spPr>
            <a:xfrm rot="5400000">
              <a:off x="1808077" y="2041434"/>
              <a:ext cx="360000" cy="360000"/>
            </a:xfrm>
            <a:prstGeom prst="round2Diag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fr-FR" sz="1600" dirty="0">
                  <a:latin typeface="+mj-lt"/>
                </a:rPr>
                <a:t>G4</a:t>
              </a:r>
            </a:p>
          </p:txBody>
        </p:sp>
      </p:grpSp>
      <p:sp>
        <p:nvSpPr>
          <p:cNvPr id="89" name="Terminaison 88">
            <a:extLst>
              <a:ext uri="{FF2B5EF4-FFF2-40B4-BE49-F238E27FC236}">
                <a16:creationId xmlns:a16="http://schemas.microsoft.com/office/drawing/2014/main" id="{C4BDDC6D-FDF5-564D-898C-257CDC440CEF}"/>
              </a:ext>
            </a:extLst>
          </p:cNvPr>
          <p:cNvSpPr/>
          <p:nvPr/>
        </p:nvSpPr>
        <p:spPr>
          <a:xfrm>
            <a:off x="1506657" y="2671366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1</a:t>
            </a:r>
          </a:p>
        </p:txBody>
      </p:sp>
      <p:sp>
        <p:nvSpPr>
          <p:cNvPr id="90" name="Terminaison 89">
            <a:extLst>
              <a:ext uri="{FF2B5EF4-FFF2-40B4-BE49-F238E27FC236}">
                <a16:creationId xmlns:a16="http://schemas.microsoft.com/office/drawing/2014/main" id="{5E858B05-6FF3-E941-98AE-F60D26883E71}"/>
              </a:ext>
            </a:extLst>
          </p:cNvPr>
          <p:cNvSpPr/>
          <p:nvPr/>
        </p:nvSpPr>
        <p:spPr>
          <a:xfrm>
            <a:off x="2758598" y="2669091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2</a:t>
            </a:r>
          </a:p>
        </p:txBody>
      </p:sp>
      <p:sp>
        <p:nvSpPr>
          <p:cNvPr id="91" name="Terminaison 90">
            <a:extLst>
              <a:ext uri="{FF2B5EF4-FFF2-40B4-BE49-F238E27FC236}">
                <a16:creationId xmlns:a16="http://schemas.microsoft.com/office/drawing/2014/main" id="{A47216C6-5327-634F-B88B-C31FFA99F441}"/>
              </a:ext>
            </a:extLst>
          </p:cNvPr>
          <p:cNvSpPr/>
          <p:nvPr/>
        </p:nvSpPr>
        <p:spPr>
          <a:xfrm>
            <a:off x="4010539" y="2671366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3</a:t>
            </a:r>
          </a:p>
        </p:txBody>
      </p:sp>
      <p:sp>
        <p:nvSpPr>
          <p:cNvPr id="92" name="Terminaison 91">
            <a:extLst>
              <a:ext uri="{FF2B5EF4-FFF2-40B4-BE49-F238E27FC236}">
                <a16:creationId xmlns:a16="http://schemas.microsoft.com/office/drawing/2014/main" id="{FD701F8E-ACDA-1845-A157-89DD02FAFE80}"/>
              </a:ext>
            </a:extLst>
          </p:cNvPr>
          <p:cNvSpPr/>
          <p:nvPr/>
        </p:nvSpPr>
        <p:spPr>
          <a:xfrm>
            <a:off x="5262480" y="2671366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4</a:t>
            </a:r>
          </a:p>
        </p:txBody>
      </p:sp>
      <p:sp>
        <p:nvSpPr>
          <p:cNvPr id="93" name="Terminaison 92">
            <a:extLst>
              <a:ext uri="{FF2B5EF4-FFF2-40B4-BE49-F238E27FC236}">
                <a16:creationId xmlns:a16="http://schemas.microsoft.com/office/drawing/2014/main" id="{5F621FB0-EC43-FC4F-9467-8DA408A998FC}"/>
              </a:ext>
            </a:extLst>
          </p:cNvPr>
          <p:cNvSpPr/>
          <p:nvPr/>
        </p:nvSpPr>
        <p:spPr>
          <a:xfrm>
            <a:off x="7766362" y="2671366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6</a:t>
            </a:r>
          </a:p>
        </p:txBody>
      </p:sp>
      <p:sp>
        <p:nvSpPr>
          <p:cNvPr id="94" name="Terminaison 93">
            <a:extLst>
              <a:ext uri="{FF2B5EF4-FFF2-40B4-BE49-F238E27FC236}">
                <a16:creationId xmlns:a16="http://schemas.microsoft.com/office/drawing/2014/main" id="{D747E27D-1980-EF4A-BD31-C4078F4BFB5D}"/>
              </a:ext>
            </a:extLst>
          </p:cNvPr>
          <p:cNvSpPr/>
          <p:nvPr/>
        </p:nvSpPr>
        <p:spPr>
          <a:xfrm>
            <a:off x="10270246" y="2671366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8</a:t>
            </a:r>
          </a:p>
        </p:txBody>
      </p:sp>
      <p:sp>
        <p:nvSpPr>
          <p:cNvPr id="95" name="Terminaison 94">
            <a:extLst>
              <a:ext uri="{FF2B5EF4-FFF2-40B4-BE49-F238E27FC236}">
                <a16:creationId xmlns:a16="http://schemas.microsoft.com/office/drawing/2014/main" id="{24F46A44-DCE0-7E46-9BB7-D98C65287711}"/>
              </a:ext>
            </a:extLst>
          </p:cNvPr>
          <p:cNvSpPr/>
          <p:nvPr/>
        </p:nvSpPr>
        <p:spPr>
          <a:xfrm>
            <a:off x="6514421" y="2671366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5</a:t>
            </a:r>
          </a:p>
        </p:txBody>
      </p:sp>
      <p:sp>
        <p:nvSpPr>
          <p:cNvPr id="96" name="Terminaison 95">
            <a:extLst>
              <a:ext uri="{FF2B5EF4-FFF2-40B4-BE49-F238E27FC236}">
                <a16:creationId xmlns:a16="http://schemas.microsoft.com/office/drawing/2014/main" id="{04FB666C-E266-894F-AEBB-9433CD59DD1E}"/>
              </a:ext>
            </a:extLst>
          </p:cNvPr>
          <p:cNvSpPr/>
          <p:nvPr/>
        </p:nvSpPr>
        <p:spPr>
          <a:xfrm>
            <a:off x="9018303" y="2671366"/>
            <a:ext cx="734549" cy="239751"/>
          </a:xfrm>
          <a:prstGeom prst="flowChartTerminator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latin typeface="+mj-lt"/>
              </a:rPr>
              <a:t>séance 7</a:t>
            </a:r>
          </a:p>
        </p:txBody>
      </p: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51F24F21-A861-7742-8409-D37B82D3DA68}"/>
              </a:ext>
            </a:extLst>
          </p:cNvPr>
          <p:cNvCxnSpPr/>
          <p:nvPr/>
        </p:nvCxnSpPr>
        <p:spPr>
          <a:xfrm>
            <a:off x="2499902" y="2641381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6407C47C-C4CD-384F-92E8-F08C2730CB0F}"/>
              </a:ext>
            </a:extLst>
          </p:cNvPr>
          <p:cNvCxnSpPr/>
          <p:nvPr/>
        </p:nvCxnSpPr>
        <p:spPr>
          <a:xfrm>
            <a:off x="10011548" y="2641381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7FE362AC-2A68-0C43-B731-84650CC493A9}"/>
              </a:ext>
            </a:extLst>
          </p:cNvPr>
          <p:cNvCxnSpPr/>
          <p:nvPr/>
        </p:nvCxnSpPr>
        <p:spPr>
          <a:xfrm>
            <a:off x="8759607" y="2641381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A7EAB348-901E-1941-AA75-61C298050397}"/>
              </a:ext>
            </a:extLst>
          </p:cNvPr>
          <p:cNvCxnSpPr/>
          <p:nvPr/>
        </p:nvCxnSpPr>
        <p:spPr>
          <a:xfrm>
            <a:off x="6255725" y="2641381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77E5C098-0AE9-E14B-BC70-A6F45316F63E}"/>
              </a:ext>
            </a:extLst>
          </p:cNvPr>
          <p:cNvCxnSpPr/>
          <p:nvPr/>
        </p:nvCxnSpPr>
        <p:spPr>
          <a:xfrm>
            <a:off x="5003784" y="2641381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881B9ABA-DCA3-374F-AAE6-204CF54B0CF7}"/>
              </a:ext>
            </a:extLst>
          </p:cNvPr>
          <p:cNvCxnSpPr/>
          <p:nvPr/>
        </p:nvCxnSpPr>
        <p:spPr>
          <a:xfrm>
            <a:off x="7507666" y="2641381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D8B61C02-B06B-004F-BE66-D52B280C914D}"/>
              </a:ext>
            </a:extLst>
          </p:cNvPr>
          <p:cNvCxnSpPr/>
          <p:nvPr/>
        </p:nvCxnSpPr>
        <p:spPr>
          <a:xfrm>
            <a:off x="3751843" y="2641381"/>
            <a:ext cx="0" cy="33399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à coins arrondis 104">
            <a:extLst>
              <a:ext uri="{FF2B5EF4-FFF2-40B4-BE49-F238E27FC236}">
                <a16:creationId xmlns:a16="http://schemas.microsoft.com/office/drawing/2014/main" id="{C4FE1500-8D55-C844-B53F-3F670C7E3DFA}"/>
              </a:ext>
            </a:extLst>
          </p:cNvPr>
          <p:cNvSpPr/>
          <p:nvPr/>
        </p:nvSpPr>
        <p:spPr>
          <a:xfrm>
            <a:off x="822614" y="517712"/>
            <a:ext cx="10546773" cy="5822577"/>
          </a:xfrm>
          <a:prstGeom prst="roundRect">
            <a:avLst>
              <a:gd name="adj" fmla="val 5417"/>
            </a:avLst>
          </a:prstGeom>
          <a:noFill/>
          <a:ln>
            <a:solidFill>
              <a:srgbClr val="8B68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BFE0DB0-EBD6-9748-9250-21B41E2B8291}"/>
              </a:ext>
            </a:extLst>
          </p:cNvPr>
          <p:cNvSpPr/>
          <p:nvPr/>
        </p:nvSpPr>
        <p:spPr>
          <a:xfrm>
            <a:off x="1653254" y="4202556"/>
            <a:ext cx="4303434" cy="2040493"/>
          </a:xfrm>
          <a:prstGeom prst="rect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Les bénéfices de l’enseignement à distance sont importants quand il est bien construit et piloté, en particulier en matière d’accompagnement et d’interaction.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Le tout à distance, dans le contexte actuel, évite de penser des modalités d’enseignements multiples et complexes.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Les étudiants bénéficient tous des mêmes modalités d’enseignement.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C63B34FA-F9D4-1E41-A688-37DA5F97B53F}"/>
              </a:ext>
            </a:extLst>
          </p:cNvPr>
          <p:cNvSpPr/>
          <p:nvPr/>
        </p:nvSpPr>
        <p:spPr>
          <a:xfrm>
            <a:off x="1465644" y="4040815"/>
            <a:ext cx="332509" cy="3429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+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9E971C5-1E92-4948-A8D2-596F051B15D2}"/>
              </a:ext>
            </a:extLst>
          </p:cNvPr>
          <p:cNvSpPr/>
          <p:nvPr/>
        </p:nvSpPr>
        <p:spPr>
          <a:xfrm>
            <a:off x="6324966" y="4185495"/>
            <a:ext cx="4286978" cy="2154794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36000" rtlCol="0" anchor="t"/>
          <a:lstStyle/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L’enseignement à distance nécessite une ingénierie pédagogique spécifique qu’il faut maîtriser (scénarisation des enseignements, interactions et suivi, activités des étudiants)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Pour les étudiants, les contraintes liées à la distance (matériel adéquat, connexion stable) s’imposent. 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Enseignants et étudiants doivent bien maîtriser les outils. 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1"/>
                </a:solidFill>
                <a:latin typeface="+mj-lt"/>
              </a:rPr>
              <a:t>Les risques de décrochage sont forts quand le le lien ne peut être maintenu.</a:t>
            </a:r>
          </a:p>
          <a:p>
            <a:pPr marL="133350" indent="-133350">
              <a:buFont typeface="Arial" panose="020B0604020202020204" pitchFamily="34" charset="0"/>
              <a:buChar char="•"/>
            </a:pP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BA16DC00-1131-C54A-B2D3-C40344ABFAC6}"/>
              </a:ext>
            </a:extLst>
          </p:cNvPr>
          <p:cNvSpPr/>
          <p:nvPr/>
        </p:nvSpPr>
        <p:spPr>
          <a:xfrm>
            <a:off x="6139247" y="4040815"/>
            <a:ext cx="332509" cy="3429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0" rIns="0" bIns="18000" rtlCol="0" anchor="ctr"/>
          <a:lstStyle/>
          <a:p>
            <a:pPr algn="ctr"/>
            <a:r>
              <a:rPr lang="fr-FR" sz="2000" b="1" dirty="0"/>
              <a:t>-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7992CF6-AC03-194D-893D-6EF938CC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4D6B7-7784-2B45-A8D9-54A4575CD238}" type="slidenum">
              <a:rPr lang="fr-FR" smtClean="0"/>
              <a:t>6</a:t>
            </a:fld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73435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9079</TotalTime>
  <Words>1138</Words>
  <Application>Microsoft Office PowerPoint</Application>
  <PresentationFormat>Grand écran</PresentationFormat>
  <Paragraphs>218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 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Kennel</dc:creator>
  <cp:lastModifiedBy>Tobias Wehrli</cp:lastModifiedBy>
  <cp:revision>99</cp:revision>
  <cp:lastPrinted>2020-05-26T19:41:57Z</cp:lastPrinted>
  <dcterms:created xsi:type="dcterms:W3CDTF">2020-05-22T09:40:47Z</dcterms:created>
  <dcterms:modified xsi:type="dcterms:W3CDTF">2020-06-18T11:07:28Z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6694115C-A05D-4133-903F-285FC1A493E5</vt:lpwstr>
  </property>
  <property fmtid="{D5CDD505-2E9C-101B-9397-08002B2CF9AE}" pid="3" name="ArticulatePath">
    <vt:lpwstr>Les modalités d'enseignement possibles </vt:lpwstr>
  </property>
</Properties>
</file>