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64" r:id="rId3"/>
    <p:sldId id="265" r:id="rId4"/>
    <p:sldId id="26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13.12.2023</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bureau-stages-psychologie@unige.ch"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RECHERCHE APPROFONDIE EN PSYCHOLOGIE</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923330"/>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DES STAGES</a:t>
            </a:r>
            <a:endParaRPr lang="fr-CH" dirty="0">
              <a:solidFill>
                <a:schemeClr val="bg1"/>
              </a:solidFill>
            </a:endParaRPr>
          </a:p>
          <a:p>
            <a:endParaRPr lang="fr-CH" dirty="0">
              <a:solidFill>
                <a:schemeClr val="bg1"/>
              </a:solidFill>
            </a:endParaRP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1985788865"/>
              </p:ext>
            </p:extLst>
          </p:nvPr>
        </p:nvGraphicFramePr>
        <p:xfrm>
          <a:off x="459740" y="758952"/>
          <a:ext cx="11272520" cy="3749148"/>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320148">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M2.</a:t>
                      </a:r>
                      <a:endParaRPr lang="fr-CH" sz="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recherche ou de terrain, facultatif, à réaliser dans une des deux orientations fondamentales.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 stage a pour objectif de fournir à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une expérience de recherche en psychologie. </a:t>
                      </a:r>
                    </a:p>
                  </a:txBody>
                  <a:tcPr/>
                </a:tc>
                <a:extLst>
                  <a:ext uri="{0D108BD9-81ED-4DB2-BD59-A6C34878D82A}">
                    <a16:rowId xmlns:a16="http://schemas.microsoft.com/office/drawing/2014/main" val="3150263288"/>
                  </a:ext>
                </a:extLst>
              </a:tr>
              <a:tr h="3030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3 ou 6 </a:t>
                      </a:r>
                      <a:r>
                        <a:rPr lang="fr-CH" sz="1100" kern="1200" dirty="0" err="1">
                          <a:solidFill>
                            <a:schemeClr val="tx1"/>
                          </a:solidFill>
                          <a:latin typeface="Calibri" panose="020F0502020204030204" pitchFamily="34" charset="0"/>
                          <a:ea typeface="+mn-ea"/>
                          <a:cs typeface="Calibri" panose="020F0502020204030204" pitchFamily="34" charset="0"/>
                        </a:rPr>
                        <a:t>ECTS</a:t>
                      </a:r>
                      <a:r>
                        <a:rPr lang="fr-CH" sz="1100" kern="1200" dirty="0">
                          <a:solidFill>
                            <a:schemeClr val="tx1"/>
                          </a:solidFill>
                          <a:latin typeface="Calibri" panose="020F0502020204030204" pitchFamily="34" charset="0"/>
                          <a:ea typeface="+mn-ea"/>
                          <a:cs typeface="Calibri" panose="020F0502020204030204" pitchFamily="34" charset="0"/>
                        </a:rPr>
                        <a:t>, pour respectivement 80 ou 160 heures, crédités dans les enseignements libres.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400 heures de stage pour 15 ECTS, crédités dans le module optionnel. </a:t>
                      </a:r>
                      <a:endParaRPr lang="fr-CH" sz="8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370840">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b="0" kern="1200" dirty="0">
                          <a:solidFill>
                            <a:schemeClr val="tx1"/>
                          </a:solidFill>
                          <a:latin typeface="Calibri" panose="020F0502020204030204" pitchFamily="34" charset="0"/>
                          <a:ea typeface="+mn-ea"/>
                          <a:cs typeface="Calibri" panose="020F0502020204030204" pitchFamily="34" charset="0"/>
                        </a:rPr>
                        <a:t>Institution : dans une unité de recherche / un laboratoire, etc. </a:t>
                      </a: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839385385"/>
              </p:ext>
            </p:extLst>
          </p:nvPr>
        </p:nvGraphicFramePr>
        <p:xfrm>
          <a:off x="459740" y="4671080"/>
          <a:ext cx="11272520" cy="75184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207423">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rechercher son stage par ses propres moyens. Le Bureau des stages publie parfois des offres sur le site internet des stages.</a:t>
                      </a:r>
                      <a:endParaRPr lang="fr-CH" sz="11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2BCD2F68-F32F-46C4-85B5-52D6F204BA59}"/>
              </a:ext>
            </a:extLst>
          </p:cNvPr>
          <p:cNvGraphicFramePr>
            <a:graphicFrameLocks noGrp="1"/>
          </p:cNvGraphicFramePr>
          <p:nvPr>
            <p:extLst>
              <p:ext uri="{D42A27DB-BD31-4B8C-83A1-F6EECF244321}">
                <p14:modId xmlns:p14="http://schemas.microsoft.com/office/powerpoint/2010/main" val="3423073132"/>
              </p:ext>
            </p:extLst>
          </p:nvPr>
        </p:nvGraphicFramePr>
        <p:xfrm>
          <a:off x="459740" y="761826"/>
          <a:ext cx="11272520" cy="166624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Ce ou cette dernier-ère devra être </a:t>
                      </a:r>
                      <a:r>
                        <a:rPr lang="fr-CH" sz="1100" kern="1200" dirty="0" err="1">
                          <a:solidFill>
                            <a:schemeClr val="dk1"/>
                          </a:solidFill>
                          <a:effectLst/>
                          <a:latin typeface="Calibri" panose="020F0502020204030204" pitchFamily="34" charset="0"/>
                          <a:ea typeface="+mn-ea"/>
                          <a:cs typeface="Calibri" panose="020F0502020204030204" pitchFamily="34" charset="0"/>
                        </a:rPr>
                        <a:t>agréé-e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concernée.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11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41550">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qui appartient à l’orientation fondamentale dans laquelle est réalisé le stage.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ou la responsable académique doit être membre du corps professoral de la Section (à l'exception des professeur-​​​​​​​e​s </a:t>
                      </a:r>
                      <a:r>
                        <a:rPr lang="fr-CH" sz="1100" kern="1200" dirty="0" err="1">
                          <a:solidFill>
                            <a:schemeClr val="dk1"/>
                          </a:solidFill>
                          <a:effectLst/>
                          <a:latin typeface="Calibri" panose="020F0502020204030204" pitchFamily="34" charset="0"/>
                          <a:ea typeface="+mn-ea"/>
                          <a:cs typeface="Calibri" panose="020F0502020204030204" pitchFamily="34" charset="0"/>
                        </a:rPr>
                        <a:t>invité-es</a:t>
                      </a:r>
                      <a:r>
                        <a:rPr lang="fr-CH" sz="1100" kern="1200" dirty="0">
                          <a:solidFill>
                            <a:schemeClr val="dk1"/>
                          </a:solidFill>
                          <a:effectLst/>
                          <a:latin typeface="Calibri" panose="020F0502020204030204" pitchFamily="34" charset="0"/>
                          <a:ea typeface="+mn-ea"/>
                          <a:cs typeface="Calibri" panose="020F0502020204030204" pitchFamily="34" charset="0"/>
                        </a:rPr>
                        <a:t>), ou membre du corps de l’enseignement et de la recherche (à l’exception des </a:t>
                      </a:r>
                      <a:r>
                        <a:rPr lang="fr-CH" sz="1100" kern="1200" dirty="0" err="1">
                          <a:solidFill>
                            <a:schemeClr val="dk1"/>
                          </a:solidFill>
                          <a:effectLst/>
                          <a:latin typeface="Calibri" panose="020F0502020204030204" pitchFamily="34" charset="0"/>
                          <a:ea typeface="+mn-ea"/>
                          <a:cs typeface="Calibri" panose="020F0502020204030204" pitchFamily="34" charset="0"/>
                        </a:rPr>
                        <a:t>assistant-es</a:t>
                      </a:r>
                      <a:r>
                        <a:rPr lang="fr-CH" sz="1100" kern="1200" dirty="0">
                          <a:solidFill>
                            <a:schemeClr val="dk1"/>
                          </a:solidFill>
                          <a:effectLst/>
                          <a:latin typeface="Calibri" panose="020F0502020204030204" pitchFamily="34" charset="0"/>
                          <a:ea typeface="+mn-ea"/>
                          <a:cs typeface="Calibri" panose="020F0502020204030204" pitchFamily="34" charset="0"/>
                        </a:rPr>
                        <a:t>) au bénéfice d’une procuration rectorale.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1815608743"/>
              </p:ext>
            </p:extLst>
          </p:nvPr>
        </p:nvGraphicFramePr>
        <p:xfrm>
          <a:off x="459740" y="2746323"/>
          <a:ext cx="11272520" cy="247396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577592">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1" dirty="0">
                          <a:solidFill>
                            <a:srgbClr val="FF0000"/>
                          </a:solidFill>
                          <a:latin typeface="Calibri" panose="020F0502020204030204" pitchFamily="34" charset="0"/>
                          <a:cs typeface="Calibri" panose="020F0502020204030204" pitchFamily="34" charset="0"/>
                        </a:rPr>
                        <a:t>L’</a:t>
                      </a:r>
                      <a:r>
                        <a:rPr lang="fr-CH" sz="1100" b="1" dirty="0" err="1">
                          <a:solidFill>
                            <a:srgbClr val="FF0000"/>
                          </a:solidFill>
                          <a:latin typeface="Calibri" panose="020F0502020204030204" pitchFamily="34" charset="0"/>
                          <a:cs typeface="Calibri" panose="020F0502020204030204" pitchFamily="34" charset="0"/>
                        </a:rPr>
                        <a:t>étudiant-e</a:t>
                      </a:r>
                      <a:r>
                        <a:rPr lang="fr-CH" sz="1100" b="1" dirty="0">
                          <a:solidFill>
                            <a:srgbClr val="FF0000"/>
                          </a:solidFill>
                          <a:latin typeface="Calibri" panose="020F0502020204030204" pitchFamily="34" charset="0"/>
                          <a:cs typeface="Calibri" panose="020F0502020204030204" pitchFamily="34" charset="0"/>
                        </a:rPr>
                        <a:t> doit adresser la convention de stage, signée uniquement par ses deux responsables de stage et lui / elle-même, au Bureau des stages par email (</a:t>
                      </a:r>
                      <a:r>
                        <a:rPr lang="fr-CH" sz="1100" b="1" dirty="0">
                          <a:solidFill>
                            <a:srgbClr val="FF000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bureau-stages-psychologie@unige.ch</a:t>
                      </a:r>
                      <a:r>
                        <a:rPr lang="fr-CH" sz="1100" b="1" dirty="0">
                          <a:solidFill>
                            <a:srgbClr val="FF0000"/>
                          </a:solidFill>
                          <a:latin typeface="Calibri" panose="020F0502020204030204" pitchFamily="34" charset="0"/>
                          <a:cs typeface="Calibri" panose="020F0502020204030204" pitchFamily="34" charset="0"/>
                        </a:rPr>
                        <a:t>) au moins 14 jours avant le début du stage. Si ce délai n’est pas respecté, la date de début de stage devra être repoussée en conséquence.  </a:t>
                      </a: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 / 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4" name="Tableau 4">
            <a:extLst>
              <a:ext uri="{FF2B5EF4-FFF2-40B4-BE49-F238E27FC236}">
                <a16:creationId xmlns:a16="http://schemas.microsoft.com/office/drawing/2014/main" id="{E416A0D1-900C-4EEB-BDE8-1BB48976EC53}"/>
              </a:ext>
            </a:extLst>
          </p:cNvPr>
          <p:cNvGraphicFramePr>
            <a:graphicFrameLocks noGrp="1"/>
          </p:cNvGraphicFramePr>
          <p:nvPr>
            <p:extLst>
              <p:ext uri="{D42A27DB-BD31-4B8C-83A1-F6EECF244321}">
                <p14:modId xmlns:p14="http://schemas.microsoft.com/office/powerpoint/2010/main" val="2654944048"/>
              </p:ext>
            </p:extLst>
          </p:nvPr>
        </p:nvGraphicFramePr>
        <p:xfrm>
          <a:off x="459740" y="5538540"/>
          <a:ext cx="11272520" cy="731345"/>
        </p:xfrm>
        <a:graphic>
          <a:graphicData uri="http://schemas.openxmlformats.org/drawingml/2006/table">
            <a:tbl>
              <a:tblPr firstRow="1" bandRow="1">
                <a:tableStyleId>{5C22544A-7EE6-4342-B048-85BDC9FD1C3A}</a:tableStyleId>
              </a:tblPr>
              <a:tblGrid>
                <a:gridCol w="1743964">
                  <a:extLst>
                    <a:ext uri="{9D8B030D-6E8A-4147-A177-3AD203B41FA5}">
                      <a16:colId xmlns:a16="http://schemas.microsoft.com/office/drawing/2014/main" val="2455880396"/>
                    </a:ext>
                  </a:extLst>
                </a:gridCol>
                <a:gridCol w="952855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360505">
                <a:tc>
                  <a:txBody>
                    <a:bodyPr/>
                    <a:lstStyle/>
                    <a:p>
                      <a:r>
                        <a:rPr lang="fr-CH" sz="1200" b="1" dirty="0">
                          <a:latin typeface="Calibri" panose="020F0502020204030204" pitchFamily="34" charset="0"/>
                          <a:cs typeface="Calibri" panose="020F0502020204030204" pitchFamily="34" charset="0"/>
                        </a:rPr>
                        <a:t>Inscription IEL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 </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inscrire son stage dans IEL à la session pour laquelle il / elle dépose le rapport de stage, et ce, quelle que soit la date du début de stage.</a:t>
                      </a:r>
                    </a:p>
                  </a:txBody>
                  <a:tcPr/>
                </a:tc>
                <a:extLst>
                  <a:ext uri="{0D108BD9-81ED-4DB2-BD59-A6C34878D82A}">
                    <a16:rowId xmlns:a16="http://schemas.microsoft.com/office/drawing/2014/main" val="2079510931"/>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2564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40020D17-C442-4B87-81FE-31996461C065}"/>
              </a:ext>
            </a:extLst>
          </p:cNvPr>
          <p:cNvGraphicFramePr>
            <a:graphicFrameLocks noGrp="1"/>
          </p:cNvGraphicFramePr>
          <p:nvPr>
            <p:extLst>
              <p:ext uri="{D42A27DB-BD31-4B8C-83A1-F6EECF244321}">
                <p14:modId xmlns:p14="http://schemas.microsoft.com/office/powerpoint/2010/main" val="3867851419"/>
              </p:ext>
            </p:extLst>
          </p:nvPr>
        </p:nvGraphicFramePr>
        <p:xfrm>
          <a:off x="459740" y="710522"/>
          <a:ext cx="11272520" cy="2449238"/>
        </p:xfrm>
        <a:graphic>
          <a:graphicData uri="http://schemas.openxmlformats.org/drawingml/2006/table">
            <a:tbl>
              <a:tblPr firstRow="1" bandRow="1">
                <a:tableStyleId>{5C22544A-7EE6-4342-B048-85BDC9FD1C3A}</a:tableStyleId>
              </a:tblPr>
              <a:tblGrid>
                <a:gridCol w="2274824">
                  <a:extLst>
                    <a:ext uri="{9D8B030D-6E8A-4147-A177-3AD203B41FA5}">
                      <a16:colId xmlns:a16="http://schemas.microsoft.com/office/drawing/2014/main" val="2455880396"/>
                    </a:ext>
                  </a:extLst>
                </a:gridCol>
                <a:gridCol w="899769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567593">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b="0" dirty="0">
                          <a:solidFill>
                            <a:schemeClr val="tx1"/>
                          </a:solidFill>
                          <a:latin typeface="Calibri" panose="020F0502020204030204" pitchFamily="34" charset="0"/>
                          <a:cs typeface="Calibri" panose="020F0502020204030204" pitchFamily="34" charset="0"/>
                        </a:rPr>
                        <a:t>Les consignes relatives au canevas du rapport sont données par l’orientation fondamentale.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au moins 15 jours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
        <p:nvSpPr>
          <p:cNvPr id="4" name="Espace réservé du numéro de diapositive 3">
            <a:extLst>
              <a:ext uri="{FF2B5EF4-FFF2-40B4-BE49-F238E27FC236}">
                <a16:creationId xmlns:a16="http://schemas.microsoft.com/office/drawing/2014/main" id="{9E3EBB12-5952-4E78-A3DB-0EB4F71CFD78}"/>
              </a:ext>
            </a:extLst>
          </p:cNvPr>
          <p:cNvSpPr>
            <a:spLocks noGrp="1"/>
          </p:cNvSpPr>
          <p:nvPr>
            <p:ph type="sldNum" sz="quarter" idx="12"/>
          </p:nvPr>
        </p:nvSpPr>
        <p:spPr>
          <a:xfrm>
            <a:off x="10988068" y="6385905"/>
            <a:ext cx="1052510"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31948401"/>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447</TotalTime>
  <Words>741</Words>
  <Application>Microsoft Office PowerPoint</Application>
  <PresentationFormat>Grand écran</PresentationFormat>
  <Paragraphs>75</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Gill Sans MT</vt:lpstr>
      <vt:lpstr>Wingdings</vt:lpstr>
      <vt:lpstr>Wingdings 2</vt:lpstr>
      <vt:lpstr>Dividende</vt:lpstr>
      <vt:lpstr>  Master en psychologie   PLAN D’ÉTUDES : RECHERCHE APPROFONDIE EN PSYCHOLOGIE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35</cp:revision>
  <dcterms:created xsi:type="dcterms:W3CDTF">2023-10-16T12:55:04Z</dcterms:created>
  <dcterms:modified xsi:type="dcterms:W3CDTF">2023-12-13T12:16:36Z</dcterms:modified>
</cp:coreProperties>
</file>