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6" r:id="rId2"/>
    <p:sldId id="264" r:id="rId3"/>
    <p:sldId id="265" r:id="rId4"/>
    <p:sldId id="266"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4" d="100"/>
          <a:sy n="84" d="100"/>
        </p:scale>
        <p:origin x="581"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FB0B0B-201A-4E2D-A869-B73EAE2B5E91}" type="datetimeFigureOut">
              <a:rPr lang="fr-CH" smtClean="0"/>
              <a:t>13.12.2023</a:t>
            </a:fld>
            <a:endParaRPr lang="fr-CH"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CH"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H"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11A19E-5C3C-46C4-95B9-13F8B2D78F23}" type="slidenum">
              <a:rPr lang="fr-CH" smtClean="0"/>
              <a:t>‹N°›</a:t>
            </a:fld>
            <a:endParaRPr lang="fr-CH" dirty="0"/>
          </a:p>
        </p:txBody>
      </p:sp>
    </p:spTree>
    <p:extLst>
      <p:ext uri="{BB962C8B-B14F-4D97-AF65-F5344CB8AC3E}">
        <p14:creationId xmlns:p14="http://schemas.microsoft.com/office/powerpoint/2010/main" val="30815649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46E4DE43-708E-4EC1-BB21-9F010A86DF3C}" type="datetime1">
              <a:rPr lang="en-US" smtClean="0"/>
              <a:t>12/13/2023</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E43976F-D716-4443-959F-D7CA0394490B}"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A70C76B1-7575-4131-ABA4-1D6698B21761}" type="datetime1">
              <a:rPr lang="en-US" smtClean="0"/>
              <a:t>12/13/2023</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46A0965-46ED-407A-8C3B-89313F4FC5D2}" type="datetime1">
              <a:rPr lang="en-US" smtClean="0"/>
              <a:t>12/13/2023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D672FBC2-B901-425E-9C73-F9A4C59F28F4}" type="datetime1">
              <a:rPr lang="en-US" smtClean="0"/>
              <a:t>12/13/2023</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A9779F2-01C4-48C2-AE0B-8C8B86ADC478}"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57C86557-D51C-47AB-8273-247CC0C55EDA}" type="datetime1">
              <a:rPr lang="en-US" smtClean="0"/>
              <a:t>12/13/2023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27CFC09-BBFB-44EB-9BF5-1264DAC48402}" type="datetime1">
              <a:rPr lang="en-US" smtClean="0"/>
              <a:t>12/13/2023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7DE11A-6A80-45A0-B9D7-240427319ADB}" type="datetime1">
              <a:rPr lang="en-US" smtClean="0"/>
              <a:t>12/13/2023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4D0E943A-9979-4C3B-B2E7-C2231F751F00}" type="datetime1">
              <a:rPr lang="en-US" smtClean="0"/>
              <a:t>12/13/2023</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7D7AF64-B85A-42DF-99D7-9099558E6BA1}" type="datetime1">
              <a:rPr lang="en-US" smtClean="0"/>
              <a:t>12/13/2023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4F87A30-69A1-4773-91F2-1096DEACCFAA}" type="datetime1">
              <a:rPr lang="en-US" smtClean="0"/>
              <a:t>12/13/2023</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emento.unige.ch/doc/030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mailto:bureau-stages-psychologie@unige.ch" TargetMode="External"/><Relationship Id="rId2" Type="http://schemas.openxmlformats.org/officeDocument/2006/relationships/hyperlink" Target="https://www.unige.ch/fapse/psycho/stages/etape-4"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1B75D7B-F7F5-4994-98B7-B8F967DF2117}"/>
              </a:ext>
            </a:extLst>
          </p:cNvPr>
          <p:cNvSpPr>
            <a:spLocks noGrp="1"/>
          </p:cNvSpPr>
          <p:nvPr>
            <p:ph type="ctrTitle"/>
          </p:nvPr>
        </p:nvSpPr>
        <p:spPr/>
        <p:txBody>
          <a:bodyPr>
            <a:normAutofit fontScale="90000"/>
          </a:bodyPr>
          <a:lstStyle/>
          <a:p>
            <a:br>
              <a:rPr lang="fr-CH" dirty="0"/>
            </a:br>
            <a:br>
              <a:rPr lang="fr-CH" dirty="0"/>
            </a:br>
            <a:r>
              <a:rPr lang="fr-CH" dirty="0"/>
              <a:t>Master en psychologie </a:t>
            </a:r>
            <a:br>
              <a:rPr lang="fr-CH" dirty="0"/>
            </a:br>
            <a:br>
              <a:rPr lang="fr-CH" dirty="0"/>
            </a:br>
            <a:r>
              <a:rPr lang="fr-CH" sz="2700" dirty="0"/>
              <a:t>PLAN D’ÉTUDES : RECHERCHE APPROFONDIE EN PSYCHOLOGIE</a:t>
            </a:r>
            <a:endParaRPr lang="fr-CH" dirty="0"/>
          </a:p>
        </p:txBody>
      </p:sp>
      <p:sp>
        <p:nvSpPr>
          <p:cNvPr id="6" name="ZoneTexte 5">
            <a:extLst>
              <a:ext uri="{FF2B5EF4-FFF2-40B4-BE49-F238E27FC236}">
                <a16:creationId xmlns:a16="http://schemas.microsoft.com/office/drawing/2014/main" id="{07DF6AAD-906C-43A8-AFB4-7DB82BB27E1B}"/>
              </a:ext>
            </a:extLst>
          </p:cNvPr>
          <p:cNvSpPr txBox="1"/>
          <p:nvPr/>
        </p:nvSpPr>
        <p:spPr>
          <a:xfrm>
            <a:off x="740664" y="3557016"/>
            <a:ext cx="9610344" cy="923330"/>
          </a:xfrm>
          <a:prstGeom prst="rect">
            <a:avLst/>
          </a:prstGeom>
          <a:noFill/>
        </p:spPr>
        <p:txBody>
          <a:bodyPr wrap="square" rtlCol="0">
            <a:spAutoFit/>
          </a:bodyPr>
          <a:lstStyle/>
          <a:p>
            <a:r>
              <a:rPr lang="fr-CH" dirty="0">
                <a:solidFill>
                  <a:schemeClr val="bg1"/>
                </a:solidFill>
                <a:effectLst>
                  <a:outerShdw blurRad="38100" dist="38100" dir="2700000" algn="tl">
                    <a:srgbClr val="000000">
                      <a:alpha val="43137"/>
                    </a:srgbClr>
                  </a:outerShdw>
                </a:effectLst>
              </a:rPr>
              <a:t>DESCRIPTIF DES STAGES</a:t>
            </a:r>
            <a:endParaRPr lang="fr-CH" dirty="0">
              <a:solidFill>
                <a:schemeClr val="bg1"/>
              </a:solidFill>
            </a:endParaRPr>
          </a:p>
          <a:p>
            <a:endParaRPr lang="fr-CH" dirty="0">
              <a:solidFill>
                <a:schemeClr val="bg1"/>
              </a:solidFill>
            </a:endParaRPr>
          </a:p>
          <a:p>
            <a:endParaRPr lang="fr-CH" dirty="0">
              <a:solidFill>
                <a:schemeClr val="bg1"/>
              </a:solidFill>
            </a:endParaRPr>
          </a:p>
        </p:txBody>
      </p:sp>
      <p:sp>
        <p:nvSpPr>
          <p:cNvPr id="8" name="Espace réservé du numéro de diapositive 7">
            <a:extLst>
              <a:ext uri="{FF2B5EF4-FFF2-40B4-BE49-F238E27FC236}">
                <a16:creationId xmlns:a16="http://schemas.microsoft.com/office/drawing/2014/main" id="{C09EB909-EA19-4455-81F5-9C0AD3D008D6}"/>
              </a:ext>
            </a:extLst>
          </p:cNvPr>
          <p:cNvSpPr>
            <a:spLocks noGrp="1"/>
          </p:cNvSpPr>
          <p:nvPr>
            <p:ph type="sldNum" sz="quarter" idx="12"/>
          </p:nvPr>
        </p:nvSpPr>
        <p:spPr>
          <a:xfrm>
            <a:off x="11066520" y="6395049"/>
            <a:ext cx="1016440" cy="365125"/>
          </a:xfrm>
        </p:spPr>
        <p:txBody>
          <a:bodyPr/>
          <a:lstStyle/>
          <a:p>
            <a:fld id="{D57F1E4F-1CFF-5643-939E-217C01CDF565}" type="slidenum">
              <a:rPr lang="en-US" smtClean="0"/>
              <a:pPr/>
              <a:t>1</a:t>
            </a:fld>
            <a:endParaRPr lang="en-US" dirty="0"/>
          </a:p>
        </p:txBody>
      </p:sp>
    </p:spTree>
    <p:extLst>
      <p:ext uri="{BB962C8B-B14F-4D97-AF65-F5344CB8AC3E}">
        <p14:creationId xmlns:p14="http://schemas.microsoft.com/office/powerpoint/2010/main" val="1209573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B4FF6EDC-C962-4CC7-8E47-380C91344597}"/>
              </a:ext>
            </a:extLst>
          </p:cNvPr>
          <p:cNvGraphicFramePr>
            <a:graphicFrameLocks noGrp="1"/>
          </p:cNvGraphicFramePr>
          <p:nvPr>
            <p:extLst>
              <p:ext uri="{D42A27DB-BD31-4B8C-83A1-F6EECF244321}">
                <p14:modId xmlns:p14="http://schemas.microsoft.com/office/powerpoint/2010/main" val="1985788865"/>
              </p:ext>
            </p:extLst>
          </p:nvPr>
        </p:nvGraphicFramePr>
        <p:xfrm>
          <a:off x="459740" y="758952"/>
          <a:ext cx="11272520" cy="3749148"/>
        </p:xfrm>
        <a:graphic>
          <a:graphicData uri="http://schemas.openxmlformats.org/drawingml/2006/table">
            <a:tbl>
              <a:tblPr firstRow="1" bandRow="1">
                <a:tableStyleId>{5C22544A-7EE6-4342-B048-85BDC9FD1C3A}</a:tableStyleId>
              </a:tblPr>
              <a:tblGrid>
                <a:gridCol w="1726184">
                  <a:extLst>
                    <a:ext uri="{9D8B030D-6E8A-4147-A177-3AD203B41FA5}">
                      <a16:colId xmlns:a16="http://schemas.microsoft.com/office/drawing/2014/main" val="2455880396"/>
                    </a:ext>
                  </a:extLst>
                </a:gridCol>
                <a:gridCol w="9546336">
                  <a:extLst>
                    <a:ext uri="{9D8B030D-6E8A-4147-A177-3AD203B41FA5}">
                      <a16:colId xmlns:a16="http://schemas.microsoft.com/office/drawing/2014/main" val="3290765097"/>
                    </a:ext>
                  </a:extLst>
                </a:gridCol>
              </a:tblGrid>
              <a:tr h="322410">
                <a:tc>
                  <a:txBody>
                    <a:bodyPr/>
                    <a:lstStyle/>
                    <a:p>
                      <a:r>
                        <a:rPr lang="fr-CH" sz="1400" dirty="0">
                          <a:latin typeface="Calibri" panose="020F0502020204030204" pitchFamily="34" charset="0"/>
                          <a:cs typeface="Calibri" panose="020F0502020204030204" pitchFamily="34" charset="0"/>
                        </a:rPr>
                        <a:t>1</a:t>
                      </a:r>
                    </a:p>
                  </a:txBody>
                  <a:tcPr/>
                </a:tc>
                <a:tc>
                  <a:txBody>
                    <a:bodyPr/>
                    <a:lstStyle/>
                    <a:p>
                      <a:r>
                        <a:rPr lang="fr-CH" sz="1400" dirty="0">
                          <a:latin typeface="Calibri" panose="020F0502020204030204" pitchFamily="34" charset="0"/>
                          <a:cs typeface="Calibri" panose="020F0502020204030204" pitchFamily="34" charset="0"/>
                        </a:rPr>
                        <a:t>INFORMATIONS GÉNÉRALES</a:t>
                      </a:r>
                    </a:p>
                  </a:txBody>
                  <a:tcPr/>
                </a:tc>
                <a:extLst>
                  <a:ext uri="{0D108BD9-81ED-4DB2-BD59-A6C34878D82A}">
                    <a16:rowId xmlns:a16="http://schemas.microsoft.com/office/drawing/2014/main" val="3080674969"/>
                  </a:ext>
                </a:extLst>
              </a:tr>
              <a:tr h="320148">
                <a:tc>
                  <a:txBody>
                    <a:bodyPr/>
                    <a:lstStyle/>
                    <a:p>
                      <a:r>
                        <a:rPr lang="fr-CH" sz="1200" b="1" dirty="0">
                          <a:latin typeface="Calibri" panose="020F0502020204030204" pitchFamily="34" charset="0"/>
                          <a:cs typeface="Calibri" panose="020F0502020204030204" pitchFamily="34" charset="0"/>
                        </a:rPr>
                        <a:t>Etudiant-es </a:t>
                      </a:r>
                      <a:r>
                        <a:rPr lang="fr-CH" sz="1200" b="1" dirty="0" err="1">
                          <a:latin typeface="Calibri" panose="020F0502020204030204" pitchFamily="34" charset="0"/>
                          <a:cs typeface="Calibri" panose="020F0502020204030204" pitchFamily="34" charset="0"/>
                        </a:rPr>
                        <a:t>concerné-es</a:t>
                      </a:r>
                      <a:endParaRPr lang="fr-CH" sz="1200" b="1" dirty="0">
                        <a:latin typeface="Calibri" panose="020F0502020204030204" pitchFamily="34" charset="0"/>
                        <a:cs typeface="Calibri" panose="020F0502020204030204" pitchFamily="34" charset="0"/>
                      </a:endParaRP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solidFill>
                            <a:schemeClr val="tx1"/>
                          </a:solidFill>
                          <a:latin typeface="Calibri" panose="020F0502020204030204" pitchFamily="34" charset="0"/>
                          <a:cs typeface="Calibri" panose="020F0502020204030204" pitchFamily="34" charset="0"/>
                        </a:rPr>
                        <a:t>Etudiant-e de M2.</a:t>
                      </a:r>
                      <a:endParaRPr lang="fr-CH" sz="800" dirty="0">
                        <a:solidFill>
                          <a:schemeClr val="tx1"/>
                        </a:solidFill>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79510931"/>
                  </a:ext>
                </a:extLst>
              </a:tr>
              <a:tr h="287190">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Nature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Stage de recherche ou de terrain, facultatif, à réaliser dans une des deux orientations fondamentales.  </a:t>
                      </a:r>
                    </a:p>
                  </a:txBody>
                  <a:tcPr/>
                </a:tc>
                <a:extLst>
                  <a:ext uri="{0D108BD9-81ED-4DB2-BD59-A6C34878D82A}">
                    <a16:rowId xmlns:a16="http://schemas.microsoft.com/office/drawing/2014/main" val="916438573"/>
                  </a:ext>
                </a:extLst>
              </a:tr>
              <a:tr h="265176">
                <a:tc>
                  <a:txBody>
                    <a:bodyPr/>
                    <a:lstStyle/>
                    <a:p>
                      <a:pPr marL="0" algn="l" defTabSz="457200" rtl="0" eaLnBrk="1" latinLnBrk="0" hangingPunct="1"/>
                      <a:r>
                        <a:rPr lang="fr-CH" sz="1200" b="1" kern="1200" dirty="0">
                          <a:solidFill>
                            <a:schemeClr val="dk1"/>
                          </a:solidFill>
                          <a:latin typeface="Calibri" panose="020F0502020204030204" pitchFamily="34" charset="0"/>
                          <a:ea typeface="+mn-ea"/>
                          <a:cs typeface="Calibri" panose="020F0502020204030204" pitchFamily="34" charset="0"/>
                        </a:rPr>
                        <a:t>But</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Le stage a pour objectif de fournir à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une expérience de recherche en psychologie. </a:t>
                      </a:r>
                    </a:p>
                  </a:txBody>
                  <a:tcPr/>
                </a:tc>
                <a:extLst>
                  <a:ext uri="{0D108BD9-81ED-4DB2-BD59-A6C34878D82A}">
                    <a16:rowId xmlns:a16="http://schemas.microsoft.com/office/drawing/2014/main" val="3150263288"/>
                  </a:ext>
                </a:extLst>
              </a:tr>
              <a:tr h="303040">
                <a:tc>
                  <a:txBody>
                    <a:bodyPr/>
                    <a:lstStyle/>
                    <a:p>
                      <a:r>
                        <a:rPr lang="fr-CH" sz="1200" b="1" dirty="0">
                          <a:latin typeface="Calibri" panose="020F0502020204030204" pitchFamily="34" charset="0"/>
                          <a:cs typeface="Calibri" panose="020F0502020204030204" pitchFamily="34" charset="0"/>
                        </a:rPr>
                        <a:t>Durée et ECTS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3 ou 6 </a:t>
                      </a:r>
                      <a:r>
                        <a:rPr lang="fr-CH" sz="1100" kern="1200" dirty="0" err="1">
                          <a:solidFill>
                            <a:schemeClr val="tx1"/>
                          </a:solidFill>
                          <a:latin typeface="Calibri" panose="020F0502020204030204" pitchFamily="34" charset="0"/>
                          <a:ea typeface="+mn-ea"/>
                          <a:cs typeface="Calibri" panose="020F0502020204030204" pitchFamily="34" charset="0"/>
                        </a:rPr>
                        <a:t>ECTS</a:t>
                      </a:r>
                      <a:r>
                        <a:rPr lang="fr-CH" sz="1100" kern="1200" dirty="0">
                          <a:solidFill>
                            <a:schemeClr val="tx1"/>
                          </a:solidFill>
                          <a:latin typeface="Calibri" panose="020F0502020204030204" pitchFamily="34" charset="0"/>
                          <a:ea typeface="+mn-ea"/>
                          <a:cs typeface="Calibri" panose="020F0502020204030204" pitchFamily="34" charset="0"/>
                        </a:rPr>
                        <a:t>, pour respectivement 80 ou 160 heures, crédités dans les enseignements libres.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400 heures de stage pour 15 ECTS, crédités dans le module optionnel. </a:t>
                      </a:r>
                      <a:endParaRPr lang="fr-CH" sz="8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703954081"/>
                  </a:ext>
                </a:extLst>
              </a:tr>
              <a:tr h="370840">
                <a:tc>
                  <a:txBody>
                    <a:bodyPr/>
                    <a:lstStyle/>
                    <a:p>
                      <a:r>
                        <a:rPr lang="fr-CH" sz="1200" b="1" dirty="0">
                          <a:latin typeface="Calibri" panose="020F0502020204030204" pitchFamily="34" charset="0"/>
                          <a:cs typeface="Calibri" panose="020F0502020204030204" pitchFamily="34" charset="0"/>
                        </a:rPr>
                        <a:t>Lieu</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En Suisse (dans tous les cantons) ou à l’étranger (dans tous les pays).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b="0" kern="1200" dirty="0">
                          <a:solidFill>
                            <a:schemeClr val="tx1"/>
                          </a:solidFill>
                          <a:latin typeface="Calibri" panose="020F0502020204030204" pitchFamily="34" charset="0"/>
                          <a:ea typeface="+mn-ea"/>
                          <a:cs typeface="Calibri" panose="020F0502020204030204" pitchFamily="34" charset="0"/>
                        </a:rPr>
                        <a:t>Institution : dans une unité de recherche / un laboratoire, etc. </a:t>
                      </a:r>
                    </a:p>
                  </a:txBody>
                  <a:tcPr/>
                </a:tc>
                <a:extLst>
                  <a:ext uri="{0D108BD9-81ED-4DB2-BD59-A6C34878D82A}">
                    <a16:rowId xmlns:a16="http://schemas.microsoft.com/office/drawing/2014/main" val="483656859"/>
                  </a:ext>
                </a:extLst>
              </a:tr>
              <a:tr h="265176">
                <a:tc>
                  <a:txBody>
                    <a:bodyPr/>
                    <a:lstStyle/>
                    <a:p>
                      <a:r>
                        <a:rPr lang="fr-CH" sz="1200" b="1" dirty="0">
                          <a:latin typeface="Calibri" panose="020F0502020204030204" pitchFamily="34" charset="0"/>
                          <a:cs typeface="Calibri" panose="020F0502020204030204" pitchFamily="34" charset="0"/>
                        </a:rPr>
                        <a:t>Modalités temporelles</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Les dates, le % d’activité de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et les horaires sont définis dans l’offre de stage ou fixés d’entente entre l’institution et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a:t>
                      </a:r>
                    </a:p>
                  </a:txBody>
                  <a:tcPr/>
                </a:tc>
                <a:extLst>
                  <a:ext uri="{0D108BD9-81ED-4DB2-BD59-A6C34878D82A}">
                    <a16:rowId xmlns:a16="http://schemas.microsoft.com/office/drawing/2014/main" val="2965757664"/>
                  </a:ext>
                </a:extLst>
              </a:tr>
              <a:tr h="422656">
                <a:tc>
                  <a:txBody>
                    <a:bodyPr/>
                    <a:lstStyle/>
                    <a:p>
                      <a:r>
                        <a:rPr lang="fr-CH" sz="1200" b="1" dirty="0">
                          <a:latin typeface="Calibri" panose="020F0502020204030204" pitchFamily="34" charset="0"/>
                          <a:cs typeface="Calibri" panose="020F0502020204030204" pitchFamily="34" charset="0"/>
                        </a:rPr>
                        <a:t>Rémunération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La rémunération des stages dépend de la législation locale.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Dans le canton de Genève, les stages s'inscrivant dans un dispositif de formation ou d'insertion ne sont pas soumis au salaire minimum. L’institution peut néanmoins prévoir un défraiement (contribution aux frais de transport, aux frais de repas, etc.).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fr-CH" sz="800" kern="1200" dirty="0">
                        <a:solidFill>
                          <a:schemeClr val="tx1"/>
                        </a:solidFill>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tx1"/>
                          </a:solidFill>
                          <a:latin typeface="Calibri" panose="020F0502020204030204" pitchFamily="34" charset="0"/>
                          <a:ea typeface="+mn-ea"/>
                          <a:cs typeface="Calibri" panose="020F0502020204030204" pitchFamily="34" charset="0"/>
                        </a:rPr>
                        <a:t>Si le stage a lieu au sein de l’Université de Genève (ou au sein d’une institution affiliée à l’état de Genève) et que l’</a:t>
                      </a:r>
                      <a:r>
                        <a:rPr lang="fr-CH" sz="1100" kern="1200" dirty="0" err="1">
                          <a:solidFill>
                            <a:schemeClr val="tx1"/>
                          </a:solidFill>
                          <a:latin typeface="Calibri" panose="020F0502020204030204" pitchFamily="34" charset="0"/>
                          <a:ea typeface="+mn-ea"/>
                          <a:cs typeface="Calibri" panose="020F0502020204030204" pitchFamily="34" charset="0"/>
                        </a:rPr>
                        <a:t>étudiant-e</a:t>
                      </a:r>
                      <a:r>
                        <a:rPr lang="fr-CH" sz="1100" kern="1200" dirty="0">
                          <a:solidFill>
                            <a:schemeClr val="tx1"/>
                          </a:solidFill>
                          <a:latin typeface="Calibri" panose="020F0502020204030204" pitchFamily="34" charset="0"/>
                          <a:ea typeface="+mn-ea"/>
                          <a:cs typeface="Calibri" panose="020F0502020204030204" pitchFamily="34" charset="0"/>
                        </a:rPr>
                        <a:t> réalise des prestations, le stage doit être rémunéré en fonction des normes de rémunération de l’office du personnel de l’état </a:t>
                      </a:r>
                      <a:r>
                        <a:rPr lang="fr-CH" sz="1100" u="none" kern="1200" dirty="0">
                          <a:solidFill>
                            <a:schemeClr val="tx1"/>
                          </a:solidFill>
                          <a:latin typeface="Calibri" panose="020F0502020204030204" pitchFamily="34" charset="0"/>
                          <a:ea typeface="+mn-ea"/>
                          <a:cs typeface="Calibri" panose="020F0502020204030204" pitchFamily="34" charset="0"/>
                        </a:rPr>
                        <a:t>: </a:t>
                      </a:r>
                      <a:r>
                        <a:rPr lang="fr-CH" sz="1100" u="sng" kern="1200" dirty="0">
                          <a:solidFill>
                            <a:schemeClr val="tx1"/>
                          </a:solidFill>
                          <a:latin typeface="Calibri" panose="020F0502020204030204" pitchFamily="34" charset="0"/>
                          <a:ea typeface="+mn-ea"/>
                          <a:cs typeface="Calibri" panose="020F0502020204030204" pitchFamily="34" charset="0"/>
                          <a:hlinkClick r:id="rId2"/>
                        </a:rPr>
                        <a:t>https://memento.unige.ch/doc/0309</a:t>
                      </a:r>
                      <a:r>
                        <a:rPr lang="fr-CH" sz="1100" u="sng" kern="1200" dirty="0">
                          <a:solidFill>
                            <a:schemeClr val="tx1"/>
                          </a:solidFill>
                          <a:latin typeface="Calibri" panose="020F0502020204030204" pitchFamily="34" charset="0"/>
                          <a:ea typeface="+mn-ea"/>
                          <a:cs typeface="Calibri" panose="020F0502020204030204" pitchFamily="34" charset="0"/>
                        </a:rPr>
                        <a:t>.</a:t>
                      </a:r>
                      <a:endParaRPr lang="fr-CH" sz="1100" kern="1200" dirty="0">
                        <a:solidFill>
                          <a:schemeClr val="tx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291270177"/>
                  </a:ext>
                </a:extLst>
              </a:tr>
            </a:tbl>
          </a:graphicData>
        </a:graphic>
      </p:graphicFrame>
      <p:graphicFrame>
        <p:nvGraphicFramePr>
          <p:cNvPr id="3" name="Tableau 4">
            <a:extLst>
              <a:ext uri="{FF2B5EF4-FFF2-40B4-BE49-F238E27FC236}">
                <a16:creationId xmlns:a16="http://schemas.microsoft.com/office/drawing/2014/main" id="{7E4DA177-20A4-40E4-816A-42B776A0BEB6}"/>
              </a:ext>
            </a:extLst>
          </p:cNvPr>
          <p:cNvGraphicFramePr>
            <a:graphicFrameLocks noGrp="1"/>
          </p:cNvGraphicFramePr>
          <p:nvPr>
            <p:extLst>
              <p:ext uri="{D42A27DB-BD31-4B8C-83A1-F6EECF244321}">
                <p14:modId xmlns:p14="http://schemas.microsoft.com/office/powerpoint/2010/main" val="839385385"/>
              </p:ext>
            </p:extLst>
          </p:nvPr>
        </p:nvGraphicFramePr>
        <p:xfrm>
          <a:off x="459740" y="4671080"/>
          <a:ext cx="11272520" cy="75184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207423">
                <a:tc>
                  <a:txBody>
                    <a:bodyPr/>
                    <a:lstStyle/>
                    <a:p>
                      <a:r>
                        <a:rPr lang="fr-CH" sz="1200" b="1" dirty="0">
                          <a:latin typeface="Calibri" panose="020F0502020204030204" pitchFamily="34" charset="0"/>
                          <a:cs typeface="Calibri" panose="020F0502020204030204" pitchFamily="34" charset="0"/>
                        </a:rPr>
                        <a:t>Stage</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rechercher son stage par ses propres moyens. Le Bureau des stages publie parfois des offres sur le site internet des stages.</a:t>
                      </a:r>
                      <a:endParaRPr lang="fr-CH" sz="11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2079510931"/>
                  </a:ext>
                </a:extLst>
              </a:tr>
            </a:tbl>
          </a:graphicData>
        </a:graphic>
      </p:graphicFrame>
      <p:sp>
        <p:nvSpPr>
          <p:cNvPr id="4" name="Espace réservé du numéro de diapositive 3">
            <a:extLst>
              <a:ext uri="{FF2B5EF4-FFF2-40B4-BE49-F238E27FC236}">
                <a16:creationId xmlns:a16="http://schemas.microsoft.com/office/drawing/2014/main" id="{FC466BEB-1A68-491F-B5BE-90BEDE5970D3}"/>
              </a:ext>
            </a:extLst>
          </p:cNvPr>
          <p:cNvSpPr>
            <a:spLocks noGrp="1"/>
          </p:cNvSpPr>
          <p:nvPr>
            <p:ph type="sldNum" sz="quarter" idx="12"/>
          </p:nvPr>
        </p:nvSpPr>
        <p:spPr>
          <a:xfrm>
            <a:off x="10988068" y="6430940"/>
            <a:ext cx="1052510" cy="365125"/>
          </a:xfrm>
        </p:spPr>
        <p:txBody>
          <a:bodyPr/>
          <a:lstStyle/>
          <a:p>
            <a:fld id="{D57F1E4F-1CFF-5643-939E-217C01CDF565}" type="slidenum">
              <a:rPr lang="en-US" smtClean="0"/>
              <a:pPr/>
              <a:t>2</a:t>
            </a:fld>
            <a:endParaRPr lang="en-US" dirty="0"/>
          </a:p>
        </p:txBody>
      </p:sp>
    </p:spTree>
    <p:extLst>
      <p:ext uri="{BB962C8B-B14F-4D97-AF65-F5344CB8AC3E}">
        <p14:creationId xmlns:p14="http://schemas.microsoft.com/office/powerpoint/2010/main" val="4089479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2BCD2F68-F32F-46C4-85B5-52D6F204BA59}"/>
              </a:ext>
            </a:extLst>
          </p:cNvPr>
          <p:cNvGraphicFramePr>
            <a:graphicFrameLocks noGrp="1"/>
          </p:cNvGraphicFramePr>
          <p:nvPr>
            <p:extLst>
              <p:ext uri="{D42A27DB-BD31-4B8C-83A1-F6EECF244321}">
                <p14:modId xmlns:p14="http://schemas.microsoft.com/office/powerpoint/2010/main" val="3423073132"/>
              </p:ext>
            </p:extLst>
          </p:nvPr>
        </p:nvGraphicFramePr>
        <p:xfrm>
          <a:off x="459740" y="761826"/>
          <a:ext cx="11272520" cy="166624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2</a:t>
                      </a:r>
                    </a:p>
                  </a:txBody>
                  <a:tcPr/>
                </a:tc>
                <a:tc>
                  <a:txBody>
                    <a:bodyPr/>
                    <a:lstStyle/>
                    <a:p>
                      <a:r>
                        <a:rPr lang="fr-CH" sz="1400" dirty="0">
                          <a:latin typeface="Calibri" panose="020F0502020204030204" pitchFamily="34" charset="0"/>
                          <a:cs typeface="Calibri" panose="020F0502020204030204" pitchFamily="34" charset="0"/>
                        </a:rPr>
                        <a:t>RECHERCHE DE STAGE ET DE RESPONSABLES</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Responsable </a:t>
                      </a:r>
                      <a:r>
                        <a:rPr lang="fr-CH" sz="1200" b="1" dirty="0" err="1">
                          <a:latin typeface="Calibri" panose="020F0502020204030204" pitchFamily="34" charset="0"/>
                          <a:cs typeface="Calibri" panose="020F0502020204030204" pitchFamily="34" charset="0"/>
                        </a:rPr>
                        <a:t>institutionnel-le</a:t>
                      </a:r>
                      <a:r>
                        <a:rPr lang="fr-CH" sz="1200" b="1" dirty="0">
                          <a:latin typeface="Calibri" panose="020F0502020204030204" pitchFamily="34" charset="0"/>
                          <a:cs typeface="Calibri" panose="020F0502020204030204" pitchFamily="34" charset="0"/>
                        </a:rPr>
                        <a:t>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trouver </a:t>
                      </a:r>
                      <a:r>
                        <a:rPr lang="fr-CH" sz="1100" kern="1200" dirty="0" err="1">
                          <a:solidFill>
                            <a:schemeClr val="dk1"/>
                          </a:solidFill>
                          <a:effectLst/>
                          <a:latin typeface="Calibri" panose="020F0502020204030204" pitchFamily="34" charset="0"/>
                          <a:ea typeface="+mn-ea"/>
                          <a:cs typeface="Calibri" panose="020F0502020204030204" pitchFamily="34" charset="0"/>
                        </a:rPr>
                        <a:t>un-e</a:t>
                      </a:r>
                      <a:r>
                        <a:rPr lang="fr-CH" sz="1100" kern="1200" dirty="0">
                          <a:solidFill>
                            <a:schemeClr val="dk1"/>
                          </a:solidFill>
                          <a:effectLst/>
                          <a:latin typeface="Calibri" panose="020F0502020204030204" pitchFamily="34" charset="0"/>
                          <a:ea typeface="+mn-ea"/>
                          <a:cs typeface="Calibri" panose="020F0502020204030204" pitchFamily="34" charset="0"/>
                        </a:rPr>
                        <a:t> responsable de stage dans l’institution. Ce ou cette dernier-ère devra être </a:t>
                      </a:r>
                      <a:r>
                        <a:rPr lang="fr-CH" sz="1100" kern="1200" dirty="0" err="1">
                          <a:solidFill>
                            <a:schemeClr val="dk1"/>
                          </a:solidFill>
                          <a:effectLst/>
                          <a:latin typeface="Calibri" panose="020F0502020204030204" pitchFamily="34" charset="0"/>
                          <a:ea typeface="+mn-ea"/>
                          <a:cs typeface="Calibri" panose="020F0502020204030204" pitchFamily="34" charset="0"/>
                        </a:rPr>
                        <a:t>agréé-e</a:t>
                      </a:r>
                      <a:r>
                        <a:rPr lang="fr-CH" sz="1100" kern="1200" dirty="0">
                          <a:solidFill>
                            <a:schemeClr val="dk1"/>
                          </a:solidFill>
                          <a:effectLst/>
                          <a:latin typeface="Calibri" panose="020F0502020204030204" pitchFamily="34" charset="0"/>
                          <a:ea typeface="+mn-ea"/>
                          <a:cs typeface="Calibri" panose="020F0502020204030204" pitchFamily="34" charset="0"/>
                        </a:rPr>
                        <a:t> par le comité de l’orientation concernée.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11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41550">
                <a:tc>
                  <a:txBody>
                    <a:bodyPr/>
                    <a:lstStyle/>
                    <a:p>
                      <a:r>
                        <a:rPr lang="fr-CH" sz="1200" b="1" dirty="0">
                          <a:latin typeface="Calibri" panose="020F0502020204030204" pitchFamily="34" charset="0"/>
                          <a:cs typeface="Calibri" panose="020F0502020204030204" pitchFamily="34" charset="0"/>
                        </a:rPr>
                        <a:t>Responsable académique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a:t>
                      </a:r>
                      <a:r>
                        <a:rPr lang="fr-CH" sz="1100"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kern="1200" dirty="0">
                          <a:solidFill>
                            <a:schemeClr val="dk1"/>
                          </a:solidFill>
                          <a:effectLst/>
                          <a:latin typeface="Calibri" panose="020F0502020204030204" pitchFamily="34" charset="0"/>
                          <a:ea typeface="+mn-ea"/>
                          <a:cs typeface="Calibri" panose="020F0502020204030204" pitchFamily="34" charset="0"/>
                        </a:rPr>
                        <a:t> doit trouver </a:t>
                      </a:r>
                      <a:r>
                        <a:rPr lang="fr-CH" sz="1100" kern="1200" dirty="0" err="1">
                          <a:solidFill>
                            <a:schemeClr val="dk1"/>
                          </a:solidFill>
                          <a:effectLst/>
                          <a:latin typeface="Calibri" panose="020F0502020204030204" pitchFamily="34" charset="0"/>
                          <a:ea typeface="+mn-ea"/>
                          <a:cs typeface="Calibri" panose="020F0502020204030204" pitchFamily="34" charset="0"/>
                        </a:rPr>
                        <a:t>un-e</a:t>
                      </a:r>
                      <a:r>
                        <a:rPr lang="fr-CH" sz="1100" kern="1200" dirty="0">
                          <a:solidFill>
                            <a:schemeClr val="dk1"/>
                          </a:solidFill>
                          <a:effectLst/>
                          <a:latin typeface="Calibri" panose="020F0502020204030204" pitchFamily="34" charset="0"/>
                          <a:ea typeface="+mn-ea"/>
                          <a:cs typeface="Calibri" panose="020F0502020204030204" pitchFamily="34" charset="0"/>
                        </a:rPr>
                        <a:t> responsable de stage qui appartient à l’orientation fondamentale dans laquelle est réalisé le stage.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Le ou la responsable académique doit être membre du corps professoral de la Section (à l'exception des professeur-​​​​​​​e​s </a:t>
                      </a:r>
                      <a:r>
                        <a:rPr lang="fr-CH" sz="1100" kern="1200" dirty="0" err="1">
                          <a:solidFill>
                            <a:schemeClr val="dk1"/>
                          </a:solidFill>
                          <a:effectLst/>
                          <a:latin typeface="Calibri" panose="020F0502020204030204" pitchFamily="34" charset="0"/>
                          <a:ea typeface="+mn-ea"/>
                          <a:cs typeface="Calibri" panose="020F0502020204030204" pitchFamily="34" charset="0"/>
                        </a:rPr>
                        <a:t>invité-es</a:t>
                      </a:r>
                      <a:r>
                        <a:rPr lang="fr-CH" sz="1100" kern="1200" dirty="0">
                          <a:solidFill>
                            <a:schemeClr val="dk1"/>
                          </a:solidFill>
                          <a:effectLst/>
                          <a:latin typeface="Calibri" panose="020F0502020204030204" pitchFamily="34" charset="0"/>
                          <a:ea typeface="+mn-ea"/>
                          <a:cs typeface="Calibri" panose="020F0502020204030204" pitchFamily="34" charset="0"/>
                        </a:rPr>
                        <a:t>), ou membre du corps de l’enseignement et de la recherche (à l’exception des </a:t>
                      </a:r>
                      <a:r>
                        <a:rPr lang="fr-CH" sz="1100" kern="1200" dirty="0" err="1">
                          <a:solidFill>
                            <a:schemeClr val="dk1"/>
                          </a:solidFill>
                          <a:effectLst/>
                          <a:latin typeface="Calibri" panose="020F0502020204030204" pitchFamily="34" charset="0"/>
                          <a:ea typeface="+mn-ea"/>
                          <a:cs typeface="Calibri" panose="020F0502020204030204" pitchFamily="34" charset="0"/>
                        </a:rPr>
                        <a:t>assistant-es</a:t>
                      </a:r>
                      <a:r>
                        <a:rPr lang="fr-CH" sz="1100" kern="1200" dirty="0">
                          <a:solidFill>
                            <a:schemeClr val="dk1"/>
                          </a:solidFill>
                          <a:effectLst/>
                          <a:latin typeface="Calibri" panose="020F0502020204030204" pitchFamily="34" charset="0"/>
                          <a:ea typeface="+mn-ea"/>
                          <a:cs typeface="Calibri" panose="020F0502020204030204" pitchFamily="34" charset="0"/>
                        </a:rPr>
                        <a:t>) au bénéfice d’une procuration rectorale.</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graphicFrame>
        <p:nvGraphicFramePr>
          <p:cNvPr id="3" name="Tableau 4">
            <a:extLst>
              <a:ext uri="{FF2B5EF4-FFF2-40B4-BE49-F238E27FC236}">
                <a16:creationId xmlns:a16="http://schemas.microsoft.com/office/drawing/2014/main" id="{B5443BEC-5BE6-4C23-B8D1-C254CC2FA43F}"/>
              </a:ext>
            </a:extLst>
          </p:cNvPr>
          <p:cNvGraphicFramePr>
            <a:graphicFrameLocks noGrp="1"/>
          </p:cNvGraphicFramePr>
          <p:nvPr>
            <p:extLst>
              <p:ext uri="{D42A27DB-BD31-4B8C-83A1-F6EECF244321}">
                <p14:modId xmlns:p14="http://schemas.microsoft.com/office/powerpoint/2010/main" val="1815608743"/>
              </p:ext>
            </p:extLst>
          </p:nvPr>
        </p:nvGraphicFramePr>
        <p:xfrm>
          <a:off x="459740" y="2746323"/>
          <a:ext cx="11272520" cy="2473960"/>
        </p:xfrm>
        <a:graphic>
          <a:graphicData uri="http://schemas.openxmlformats.org/drawingml/2006/table">
            <a:tbl>
              <a:tblPr firstRow="1" bandRow="1">
                <a:tableStyleId>{5C22544A-7EE6-4342-B048-85BDC9FD1C3A}</a:tableStyleId>
              </a:tblPr>
              <a:tblGrid>
                <a:gridCol w="1725676">
                  <a:extLst>
                    <a:ext uri="{9D8B030D-6E8A-4147-A177-3AD203B41FA5}">
                      <a16:colId xmlns:a16="http://schemas.microsoft.com/office/drawing/2014/main" val="2455880396"/>
                    </a:ext>
                  </a:extLst>
                </a:gridCol>
                <a:gridCol w="9546844">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3</a:t>
                      </a:r>
                    </a:p>
                  </a:txBody>
                  <a:tcPr/>
                </a:tc>
                <a:tc>
                  <a:txBody>
                    <a:bodyPr/>
                    <a:lstStyle/>
                    <a:p>
                      <a:r>
                        <a:rPr lang="fr-CH" sz="1400" dirty="0">
                          <a:latin typeface="Calibri" panose="020F0502020204030204" pitchFamily="34" charset="0"/>
                          <a:cs typeface="Calibri" panose="020F0502020204030204" pitchFamily="34" charset="0"/>
                        </a:rPr>
                        <a:t>PROCÉDURE ADMINISTRATIVE </a:t>
                      </a:r>
                    </a:p>
                  </a:txBody>
                  <a:tcPr/>
                </a:tc>
                <a:extLst>
                  <a:ext uri="{0D108BD9-81ED-4DB2-BD59-A6C34878D82A}">
                    <a16:rowId xmlns:a16="http://schemas.microsoft.com/office/drawing/2014/main" val="3080674969"/>
                  </a:ext>
                </a:extLst>
              </a:tr>
              <a:tr h="370840">
                <a:tc>
                  <a:txBody>
                    <a:bodyPr/>
                    <a:lstStyle/>
                    <a:p>
                      <a:r>
                        <a:rPr lang="fr-CH" sz="1200" b="1" dirty="0">
                          <a:latin typeface="Calibri" panose="020F0502020204030204" pitchFamily="34" charset="0"/>
                          <a:cs typeface="Calibri" panose="020F0502020204030204" pitchFamily="34" charset="0"/>
                        </a:rPr>
                        <a:t>Projet</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formulaire mentionné au point 1 : </a:t>
                      </a:r>
                      <a:r>
                        <a:rPr lang="fr-CH" sz="1100" dirty="0">
                          <a:latin typeface="Calibri" panose="020F0502020204030204" pitchFamily="34" charset="0"/>
                          <a:cs typeface="Calibri" panose="020F0502020204030204" pitchFamily="34" charset="0"/>
                          <a:hlinkClick r:id="rId2"/>
                        </a:rPr>
                        <a:t>https://www.unige.ch/fapse/psycho/stages/etape-4</a:t>
                      </a:r>
                      <a:endParaRPr lang="fr-CH" sz="1100" dirty="0">
                        <a:latin typeface="Calibri" panose="020F0502020204030204" pitchFamily="34" charset="0"/>
                        <a:cs typeface="Calibri" panose="020F0502020204030204" pitchFamily="34" charset="0"/>
                      </a:endParaRP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079510931"/>
                  </a:ext>
                </a:extLst>
              </a:tr>
              <a:tr h="577592">
                <a:tc>
                  <a:txBody>
                    <a:bodyPr/>
                    <a:lstStyle/>
                    <a:p>
                      <a:r>
                        <a:rPr lang="fr-CH" sz="1200" b="1" dirty="0">
                          <a:latin typeface="Calibri" panose="020F0502020204030204" pitchFamily="34" charset="0"/>
                          <a:cs typeface="Calibri" panose="020F0502020204030204" pitchFamily="34" charset="0"/>
                        </a:rPr>
                        <a:t>Convention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Stage en Suisse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02G. </a:t>
                      </a:r>
                    </a:p>
                    <a:p>
                      <a:pPr marL="171450" indent="-171450">
                        <a:buFont typeface="Arial" panose="020B0604020202020204" pitchFamily="34" charset="0"/>
                        <a:buChar cha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dirty="0">
                          <a:latin typeface="Calibri" panose="020F0502020204030204" pitchFamily="34" charset="0"/>
                          <a:cs typeface="Calibri" panose="020F0502020204030204" pitchFamily="34" charset="0"/>
                        </a:rPr>
                        <a:t>Stage à l’étranger : l’</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utiliser le document 02I. </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H" sz="800" dirty="0">
                        <a:latin typeface="Calibri" panose="020F0502020204030204" pitchFamily="34" charset="0"/>
                        <a:cs typeface="Calibri" panose="020F0502020204030204" pitchFamily="34" charset="0"/>
                      </a:endParaRPr>
                    </a:p>
                    <a:p>
                      <a:pPr marL="171450" marR="0" lvl="0" indent="-171450" algn="l" defTabSz="457200" rtl="0" eaLnBrk="1" fontAlgn="auto" latinLnBrk="0" hangingPunct="1">
                        <a:lnSpc>
                          <a:spcPct val="100000"/>
                        </a:lnSpc>
                        <a:spcBef>
                          <a:spcPts val="0"/>
                        </a:spcBef>
                        <a:spcAft>
                          <a:spcPts val="0"/>
                        </a:spcAft>
                        <a:buClrTx/>
                        <a:buSzTx/>
                        <a:buFont typeface="Wingdings" panose="05000000000000000000" pitchFamily="2" charset="2"/>
                        <a:buChar char="à"/>
                        <a:tabLst/>
                        <a:defRPr/>
                      </a:pPr>
                      <a:r>
                        <a:rPr lang="fr-CH" sz="1100" b="1" dirty="0">
                          <a:solidFill>
                            <a:srgbClr val="FF0000"/>
                          </a:solidFill>
                          <a:latin typeface="Calibri" panose="020F0502020204030204" pitchFamily="34" charset="0"/>
                          <a:cs typeface="Calibri" panose="020F0502020204030204" pitchFamily="34" charset="0"/>
                        </a:rPr>
                        <a:t>L’</a:t>
                      </a:r>
                      <a:r>
                        <a:rPr lang="fr-CH" sz="1100" b="1" dirty="0" err="1">
                          <a:solidFill>
                            <a:srgbClr val="FF0000"/>
                          </a:solidFill>
                          <a:latin typeface="Calibri" panose="020F0502020204030204" pitchFamily="34" charset="0"/>
                          <a:cs typeface="Calibri" panose="020F0502020204030204" pitchFamily="34" charset="0"/>
                        </a:rPr>
                        <a:t>étudiant-e</a:t>
                      </a:r>
                      <a:r>
                        <a:rPr lang="fr-CH" sz="1100" b="1" dirty="0">
                          <a:solidFill>
                            <a:srgbClr val="FF0000"/>
                          </a:solidFill>
                          <a:latin typeface="Calibri" panose="020F0502020204030204" pitchFamily="34" charset="0"/>
                          <a:cs typeface="Calibri" panose="020F0502020204030204" pitchFamily="34" charset="0"/>
                        </a:rPr>
                        <a:t> doit adresser la convention de stage, signée uniquement par ses deux responsables de stage et lui / elle-même, au Bureau des stages par email (</a:t>
                      </a:r>
                      <a:r>
                        <a:rPr lang="fr-CH" sz="1100" b="1" dirty="0">
                          <a:solidFill>
                            <a:srgbClr val="FF000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bureau-stages-psychologie@unige.ch</a:t>
                      </a:r>
                      <a:r>
                        <a:rPr lang="fr-CH" sz="1100" b="1" dirty="0">
                          <a:solidFill>
                            <a:srgbClr val="FF0000"/>
                          </a:solidFill>
                          <a:latin typeface="Calibri" panose="020F0502020204030204" pitchFamily="34" charset="0"/>
                          <a:cs typeface="Calibri" panose="020F0502020204030204" pitchFamily="34" charset="0"/>
                        </a:rPr>
                        <a:t>) au moins 14 jours avant le début du stage. Si ce délai n’est pas respecté, la date de début de stage devra être repoussée en conséquence.  </a:t>
                      </a:r>
                    </a:p>
                  </a:txBody>
                  <a:tcPr/>
                </a:tc>
                <a:extLst>
                  <a:ext uri="{0D108BD9-81ED-4DB2-BD59-A6C34878D82A}">
                    <a16:rowId xmlns:a16="http://schemas.microsoft.com/office/drawing/2014/main" val="916438573"/>
                  </a:ext>
                </a:extLst>
              </a:tr>
              <a:tr h="448396">
                <a:tc>
                  <a:txBody>
                    <a:bodyPr/>
                    <a:lstStyle/>
                    <a:p>
                      <a:r>
                        <a:rPr lang="fr-CH" sz="1200" b="1" dirty="0">
                          <a:latin typeface="Calibri" panose="020F0502020204030204" pitchFamily="34" charset="0"/>
                          <a:cs typeface="Calibri" panose="020F0502020204030204" pitchFamily="34" charset="0"/>
                        </a:rPr>
                        <a:t>Evaluation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 / la responsable </a:t>
                      </a:r>
                      <a:r>
                        <a:rPr lang="fr-CH" sz="1100" kern="1200" dirty="0" err="1">
                          <a:solidFill>
                            <a:schemeClr val="dk1"/>
                          </a:solidFill>
                          <a:effectLst/>
                          <a:latin typeface="Calibri" panose="020F0502020204030204" pitchFamily="34" charset="0"/>
                          <a:ea typeface="+mn-ea"/>
                          <a:cs typeface="Calibri" panose="020F0502020204030204" pitchFamily="34" charset="0"/>
                        </a:rPr>
                        <a:t>institutionnel-le</a:t>
                      </a:r>
                      <a:r>
                        <a:rPr lang="fr-CH" sz="1100" kern="1200" dirty="0">
                          <a:solidFill>
                            <a:schemeClr val="dk1"/>
                          </a:solidFill>
                          <a:effectLst/>
                          <a:latin typeface="Calibri" panose="020F0502020204030204" pitchFamily="34" charset="0"/>
                          <a:ea typeface="+mn-ea"/>
                          <a:cs typeface="Calibri" panose="020F0502020204030204" pitchFamily="34" charset="0"/>
                        </a:rPr>
                        <a:t> émet un préavis qualitatif à l’intention du / de la responsable académique. </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Le / la responsable académique tient compte du préavis et du rapport pour émettre une note finale.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bl>
          </a:graphicData>
        </a:graphic>
      </p:graphicFrame>
      <p:graphicFrame>
        <p:nvGraphicFramePr>
          <p:cNvPr id="4" name="Tableau 4">
            <a:extLst>
              <a:ext uri="{FF2B5EF4-FFF2-40B4-BE49-F238E27FC236}">
                <a16:creationId xmlns:a16="http://schemas.microsoft.com/office/drawing/2014/main" id="{E416A0D1-900C-4EEB-BDE8-1BB48976EC53}"/>
              </a:ext>
            </a:extLst>
          </p:cNvPr>
          <p:cNvGraphicFramePr>
            <a:graphicFrameLocks noGrp="1"/>
          </p:cNvGraphicFramePr>
          <p:nvPr>
            <p:extLst>
              <p:ext uri="{D42A27DB-BD31-4B8C-83A1-F6EECF244321}">
                <p14:modId xmlns:p14="http://schemas.microsoft.com/office/powerpoint/2010/main" val="2654944048"/>
              </p:ext>
            </p:extLst>
          </p:nvPr>
        </p:nvGraphicFramePr>
        <p:xfrm>
          <a:off x="459740" y="5538540"/>
          <a:ext cx="11272520" cy="731345"/>
        </p:xfrm>
        <a:graphic>
          <a:graphicData uri="http://schemas.openxmlformats.org/drawingml/2006/table">
            <a:tbl>
              <a:tblPr firstRow="1" bandRow="1">
                <a:tableStyleId>{5C22544A-7EE6-4342-B048-85BDC9FD1C3A}</a:tableStyleId>
              </a:tblPr>
              <a:tblGrid>
                <a:gridCol w="1743964">
                  <a:extLst>
                    <a:ext uri="{9D8B030D-6E8A-4147-A177-3AD203B41FA5}">
                      <a16:colId xmlns:a16="http://schemas.microsoft.com/office/drawing/2014/main" val="2455880396"/>
                    </a:ext>
                  </a:extLst>
                </a:gridCol>
                <a:gridCol w="952855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360505">
                <a:tc>
                  <a:txBody>
                    <a:bodyPr/>
                    <a:lstStyle/>
                    <a:p>
                      <a:r>
                        <a:rPr lang="fr-CH" sz="1200" b="1" dirty="0">
                          <a:latin typeface="Calibri" panose="020F0502020204030204" pitchFamily="34" charset="0"/>
                          <a:cs typeface="Calibri" panose="020F0502020204030204" pitchFamily="34" charset="0"/>
                        </a:rPr>
                        <a:t>Inscription IEL </a:t>
                      </a:r>
                    </a:p>
                  </a:txBody>
                  <a:tcPr/>
                </a:tc>
                <a:tc>
                  <a:txBody>
                    <a:bodyPr/>
                    <a:lstStyle/>
                    <a:p>
                      <a:pPr marL="171450" indent="-171450">
                        <a:buFont typeface="Arial" panose="020B0604020202020204" pitchFamily="34" charset="0"/>
                        <a:buChar char="•"/>
                      </a:pPr>
                      <a:r>
                        <a:rPr lang="fr-CH" sz="1100" dirty="0">
                          <a:latin typeface="Calibri" panose="020F0502020204030204" pitchFamily="34" charset="0"/>
                          <a:cs typeface="Calibri" panose="020F0502020204030204" pitchFamily="34" charset="0"/>
                        </a:rPr>
                        <a:t>L' </a:t>
                      </a:r>
                      <a:r>
                        <a:rPr lang="fr-CH" sz="1100" dirty="0" err="1">
                          <a:latin typeface="Calibri" panose="020F0502020204030204" pitchFamily="34" charset="0"/>
                          <a:cs typeface="Calibri" panose="020F0502020204030204" pitchFamily="34" charset="0"/>
                        </a:rPr>
                        <a:t>étudiant-e</a:t>
                      </a:r>
                      <a:r>
                        <a:rPr lang="fr-CH" sz="1100" dirty="0">
                          <a:latin typeface="Calibri" panose="020F0502020204030204" pitchFamily="34" charset="0"/>
                          <a:cs typeface="Calibri" panose="020F0502020204030204" pitchFamily="34" charset="0"/>
                        </a:rPr>
                        <a:t> doit inscrire son stage dans IEL à la session pour laquelle il / elle dépose le rapport de stage, et ce, quelle que soit la date du début de stage.</a:t>
                      </a:r>
                    </a:p>
                  </a:txBody>
                  <a:tcPr/>
                </a:tc>
                <a:extLst>
                  <a:ext uri="{0D108BD9-81ED-4DB2-BD59-A6C34878D82A}">
                    <a16:rowId xmlns:a16="http://schemas.microsoft.com/office/drawing/2014/main" val="2079510931"/>
                  </a:ext>
                </a:extLst>
              </a:tr>
            </a:tbl>
          </a:graphicData>
        </a:graphic>
      </p:graphicFrame>
      <p:sp>
        <p:nvSpPr>
          <p:cNvPr id="5" name="Espace réservé du numéro de diapositive 4">
            <a:extLst>
              <a:ext uri="{FF2B5EF4-FFF2-40B4-BE49-F238E27FC236}">
                <a16:creationId xmlns:a16="http://schemas.microsoft.com/office/drawing/2014/main" id="{EE3F9DF5-8B39-4228-B72D-DB9732C768D8}"/>
              </a:ext>
            </a:extLst>
          </p:cNvPr>
          <p:cNvSpPr>
            <a:spLocks noGrp="1"/>
          </p:cNvSpPr>
          <p:nvPr>
            <p:ph type="sldNum" sz="quarter" idx="12"/>
          </p:nvPr>
        </p:nvSpPr>
        <p:spPr>
          <a:xfrm>
            <a:off x="11015500" y="6349329"/>
            <a:ext cx="1052510" cy="365125"/>
          </a:xfrm>
        </p:spPr>
        <p:txBody>
          <a:bodyPr/>
          <a:lstStyle/>
          <a:p>
            <a:fld id="{D57F1E4F-1CFF-5643-939E-217C01CDF565}" type="slidenum">
              <a:rPr lang="en-US" smtClean="0"/>
              <a:pPr/>
              <a:t>3</a:t>
            </a:fld>
            <a:endParaRPr lang="en-US" dirty="0"/>
          </a:p>
        </p:txBody>
      </p:sp>
    </p:spTree>
    <p:extLst>
      <p:ext uri="{BB962C8B-B14F-4D97-AF65-F5344CB8AC3E}">
        <p14:creationId xmlns:p14="http://schemas.microsoft.com/office/powerpoint/2010/main" val="9256451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4">
            <a:extLst>
              <a:ext uri="{FF2B5EF4-FFF2-40B4-BE49-F238E27FC236}">
                <a16:creationId xmlns:a16="http://schemas.microsoft.com/office/drawing/2014/main" id="{40020D17-C442-4B87-81FE-31996461C065}"/>
              </a:ext>
            </a:extLst>
          </p:cNvPr>
          <p:cNvGraphicFramePr>
            <a:graphicFrameLocks noGrp="1"/>
          </p:cNvGraphicFramePr>
          <p:nvPr>
            <p:extLst>
              <p:ext uri="{D42A27DB-BD31-4B8C-83A1-F6EECF244321}">
                <p14:modId xmlns:p14="http://schemas.microsoft.com/office/powerpoint/2010/main" val="3867851419"/>
              </p:ext>
            </p:extLst>
          </p:nvPr>
        </p:nvGraphicFramePr>
        <p:xfrm>
          <a:off x="459740" y="710522"/>
          <a:ext cx="11272520" cy="2449238"/>
        </p:xfrm>
        <a:graphic>
          <a:graphicData uri="http://schemas.openxmlformats.org/drawingml/2006/table">
            <a:tbl>
              <a:tblPr firstRow="1" bandRow="1">
                <a:tableStyleId>{5C22544A-7EE6-4342-B048-85BDC9FD1C3A}</a:tableStyleId>
              </a:tblPr>
              <a:tblGrid>
                <a:gridCol w="2274824">
                  <a:extLst>
                    <a:ext uri="{9D8B030D-6E8A-4147-A177-3AD203B41FA5}">
                      <a16:colId xmlns:a16="http://schemas.microsoft.com/office/drawing/2014/main" val="2455880396"/>
                    </a:ext>
                  </a:extLst>
                </a:gridCol>
                <a:gridCol w="8997696">
                  <a:extLst>
                    <a:ext uri="{9D8B030D-6E8A-4147-A177-3AD203B41FA5}">
                      <a16:colId xmlns:a16="http://schemas.microsoft.com/office/drawing/2014/main" val="3290765097"/>
                    </a:ext>
                  </a:extLst>
                </a:gridCol>
              </a:tblGrid>
              <a:tr h="370840">
                <a:tc>
                  <a:txBody>
                    <a:bodyPr/>
                    <a:lstStyle/>
                    <a:p>
                      <a:r>
                        <a:rPr lang="fr-CH" sz="1400" dirty="0">
                          <a:latin typeface="Calibri" panose="020F0502020204030204" pitchFamily="34" charset="0"/>
                          <a:cs typeface="Calibri" panose="020F0502020204030204" pitchFamily="34" charset="0"/>
                        </a:rPr>
                        <a:t>4</a:t>
                      </a:r>
                    </a:p>
                  </a:txBody>
                  <a:tcPr/>
                </a:tc>
                <a:tc>
                  <a:txBody>
                    <a:bodyPr/>
                    <a:lstStyle/>
                    <a:p>
                      <a:r>
                        <a:rPr lang="fr-CH" sz="1400" dirty="0">
                          <a:latin typeface="Calibri" panose="020F0502020204030204" pitchFamily="34" charset="0"/>
                          <a:cs typeface="Calibri" panose="020F0502020204030204" pitchFamily="34" charset="0"/>
                        </a:rPr>
                        <a:t>IEL ET RAPPORT DE STAGE</a:t>
                      </a:r>
                    </a:p>
                  </a:txBody>
                  <a:tcPr/>
                </a:tc>
                <a:extLst>
                  <a:ext uri="{0D108BD9-81ED-4DB2-BD59-A6C34878D82A}">
                    <a16:rowId xmlns:a16="http://schemas.microsoft.com/office/drawing/2014/main" val="3080674969"/>
                  </a:ext>
                </a:extLst>
              </a:tr>
              <a:tr h="567593">
                <a:tc>
                  <a:txBody>
                    <a:bodyPr/>
                    <a:lstStyle/>
                    <a:p>
                      <a:r>
                        <a:rPr lang="fr-CH" sz="1200" b="1" dirty="0">
                          <a:latin typeface="Calibri" panose="020F0502020204030204" pitchFamily="34" charset="0"/>
                          <a:cs typeface="Calibri" panose="020F0502020204030204" pitchFamily="34" charset="0"/>
                        </a:rPr>
                        <a:t>Calendrier de présentation </a:t>
                      </a:r>
                    </a:p>
                  </a:txBody>
                  <a:tcPr/>
                </a:tc>
                <a:tc>
                  <a:txBody>
                    <a:bodyPr/>
                    <a:lstStyle/>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janvier / février ; 2ème tentative de présentation en août / septembre.</a:t>
                      </a:r>
                    </a:p>
                    <a:p>
                      <a:pPr marL="0" lvl="0" indent="182563">
                        <a:buFont typeface="Arial" panose="020B0604020202020204" pitchFamily="34" charset="0"/>
                        <a:buNone/>
                      </a:pPr>
                      <a:r>
                        <a:rPr lang="fr-CH" sz="1100" kern="1200" dirty="0">
                          <a:solidFill>
                            <a:schemeClr val="dk1"/>
                          </a:solidFill>
                          <a:effectLst/>
                          <a:latin typeface="Calibri" panose="020F0502020204030204" pitchFamily="34" charset="0"/>
                          <a:ea typeface="+mn-ea"/>
                          <a:cs typeface="Calibri" panose="020F0502020204030204" pitchFamily="34" charset="0"/>
                        </a:rPr>
                        <a:t> </a:t>
                      </a: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automne.</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mai / juin ; 2ème tentative de présentation en août / septembre.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printemps.</a:t>
                      </a:r>
                    </a:p>
                    <a:p>
                      <a:pPr marL="171450" lvl="0" indent="-171450">
                        <a:buFont typeface="Arial" panose="020B0604020202020204" pitchFamily="34" charset="0"/>
                        <a:buChar char="•"/>
                      </a:pPr>
                      <a:endParaRPr lang="fr-CH" sz="800" kern="1200" dirty="0">
                        <a:solidFill>
                          <a:schemeClr val="dk1"/>
                        </a:solidFill>
                        <a:effectLst/>
                        <a:latin typeface="Calibri" panose="020F0502020204030204" pitchFamily="34" charset="0"/>
                        <a:ea typeface="+mn-ea"/>
                        <a:cs typeface="Calibri" panose="020F0502020204030204" pitchFamily="34" charset="0"/>
                      </a:endParaRPr>
                    </a:p>
                    <a:p>
                      <a:pPr marL="171450" lvl="0" indent="-171450">
                        <a:buFont typeface="Arial" panose="020B0604020202020204" pitchFamily="34" charset="0"/>
                        <a:buChar char="•"/>
                      </a:pPr>
                      <a:r>
                        <a:rPr lang="fr-CH" sz="1100" kern="1200" dirty="0">
                          <a:solidFill>
                            <a:schemeClr val="dk1"/>
                          </a:solidFill>
                          <a:effectLst/>
                          <a:latin typeface="Calibri" panose="020F0502020204030204" pitchFamily="34" charset="0"/>
                          <a:ea typeface="+mn-ea"/>
                          <a:cs typeface="Calibri" panose="020F0502020204030204" pitchFamily="34" charset="0"/>
                        </a:rPr>
                        <a:t>1ère tentative de présentation du rapport en août / septembre ; 2ème tentative de présentation en janvier / février. </a:t>
                      </a:r>
                    </a:p>
                    <a:p>
                      <a:pPr marL="0" lvl="0" indent="182563" algn="l" defTabSz="457200" rtl="0" eaLnBrk="1" latinLnBrk="0" hangingPunct="1">
                        <a:buFont typeface="Arial" panose="020B0604020202020204" pitchFamily="34" charset="0"/>
                        <a:buNone/>
                      </a:pPr>
                      <a:r>
                        <a:rPr lang="fr-CH" sz="1100" u="sng" kern="1200" dirty="0">
                          <a:solidFill>
                            <a:schemeClr val="dk1"/>
                          </a:solidFill>
                          <a:effectLst/>
                          <a:latin typeface="Calibri" panose="020F0502020204030204" pitchFamily="34" charset="0"/>
                          <a:ea typeface="+mn-ea"/>
                          <a:cs typeface="Calibri" panose="020F0502020204030204" pitchFamily="34" charset="0"/>
                        </a:rPr>
                        <a:t>Inscription IEL du stage par l’</a:t>
                      </a:r>
                      <a:r>
                        <a:rPr lang="fr-CH" sz="1100" u="sng" kern="1200" dirty="0" err="1">
                          <a:solidFill>
                            <a:schemeClr val="dk1"/>
                          </a:solidFill>
                          <a:effectLst/>
                          <a:latin typeface="Calibri" panose="020F0502020204030204" pitchFamily="34" charset="0"/>
                          <a:ea typeface="+mn-ea"/>
                          <a:cs typeface="Calibri" panose="020F0502020204030204" pitchFamily="34" charset="0"/>
                        </a:rPr>
                        <a:t>étudiant-e</a:t>
                      </a:r>
                      <a:r>
                        <a:rPr lang="fr-CH" sz="1100" u="sng" kern="1200" dirty="0">
                          <a:solidFill>
                            <a:schemeClr val="dk1"/>
                          </a:solidFill>
                          <a:effectLst/>
                          <a:latin typeface="Calibri" panose="020F0502020204030204" pitchFamily="34" charset="0"/>
                          <a:ea typeface="+mn-ea"/>
                          <a:cs typeface="Calibri" panose="020F0502020204030204" pitchFamily="34" charset="0"/>
                        </a:rPr>
                        <a:t> : rétroactive – printemps.</a:t>
                      </a:r>
                    </a:p>
                    <a:p>
                      <a:pPr marL="0" lvl="0" indent="182563" algn="l" defTabSz="457200" rtl="0" eaLnBrk="1" latinLnBrk="0" hangingPunct="1">
                        <a:buFont typeface="Arial" panose="020B0604020202020204" pitchFamily="34" charset="0"/>
                        <a:buNone/>
                      </a:pPr>
                      <a:endParaRPr lang="fr-CH" sz="400" u="sng" kern="1200" dirty="0">
                        <a:solidFill>
                          <a:schemeClr val="dk1"/>
                        </a:solidFill>
                        <a:effectLst/>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916438573"/>
                  </a:ext>
                </a:extLst>
              </a:tr>
              <a:tr h="305478">
                <a:tc>
                  <a:txBody>
                    <a:bodyPr/>
                    <a:lstStyle/>
                    <a:p>
                      <a:r>
                        <a:rPr lang="fr-CH" sz="1200" b="1" dirty="0">
                          <a:latin typeface="Calibri" panose="020F0502020204030204" pitchFamily="34" charset="0"/>
                          <a:cs typeface="Calibri" panose="020F0502020204030204" pitchFamily="34" charset="0"/>
                        </a:rPr>
                        <a:t>Rapport de stage</a:t>
                      </a:r>
                    </a:p>
                  </a:txBody>
                  <a:tcPr/>
                </a:tc>
                <a:tc>
                  <a:txBody>
                    <a:bodyPr/>
                    <a:lstStyle/>
                    <a:p>
                      <a:pPr marL="171450" lvl="0" indent="-171450">
                        <a:buFont typeface="Arial" panose="020B0604020202020204" pitchFamily="34" charset="0"/>
                        <a:buChar char="•"/>
                      </a:pPr>
                      <a:r>
                        <a:rPr lang="fr-CH" sz="1100" b="0" dirty="0">
                          <a:solidFill>
                            <a:schemeClr val="tx1"/>
                          </a:solidFill>
                          <a:latin typeface="Calibri" panose="020F0502020204030204" pitchFamily="34" charset="0"/>
                          <a:cs typeface="Calibri" panose="020F0502020204030204" pitchFamily="34" charset="0"/>
                        </a:rPr>
                        <a:t>Les consignes relatives au canevas du rapport sont données par l’orientation fondamentale.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150263288"/>
                  </a:ext>
                </a:extLst>
              </a:tr>
              <a:tr h="370840">
                <a:tc>
                  <a:txBody>
                    <a:bodyPr/>
                    <a:lstStyle/>
                    <a:p>
                      <a:r>
                        <a:rPr lang="fr-CH" sz="1200" b="1" dirty="0">
                          <a:latin typeface="Calibri" panose="020F0502020204030204" pitchFamily="34" charset="0"/>
                          <a:cs typeface="Calibri" panose="020F0502020204030204" pitchFamily="34" charset="0"/>
                        </a:rPr>
                        <a:t>Date de remise </a:t>
                      </a:r>
                    </a:p>
                  </a:txBody>
                  <a:tcPr/>
                </a:tc>
                <a:tc>
                  <a:txBody>
                    <a:bodyPr/>
                    <a:lstStyle/>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H" sz="1100" kern="1200" dirty="0">
                          <a:solidFill>
                            <a:schemeClr val="dk1"/>
                          </a:solidFill>
                          <a:effectLst/>
                          <a:latin typeface="Calibri" panose="020F0502020204030204" pitchFamily="34" charset="0"/>
                          <a:ea typeface="+mn-ea"/>
                          <a:cs typeface="Calibri" panose="020F0502020204030204" pitchFamily="34" charset="0"/>
                        </a:rPr>
                        <a:t>Le rapport de stage doit être au moins 15 jours avant le début de la session d’examens concernée. </a:t>
                      </a:r>
                      <a:endParaRPr lang="fr-CH" sz="11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58472323"/>
                  </a:ext>
                </a:extLst>
              </a:tr>
            </a:tbl>
          </a:graphicData>
        </a:graphic>
      </p:graphicFrame>
      <p:sp>
        <p:nvSpPr>
          <p:cNvPr id="4" name="Espace réservé du numéro de diapositive 3">
            <a:extLst>
              <a:ext uri="{FF2B5EF4-FFF2-40B4-BE49-F238E27FC236}">
                <a16:creationId xmlns:a16="http://schemas.microsoft.com/office/drawing/2014/main" id="{9E3EBB12-5952-4E78-A3DB-0EB4F71CFD78}"/>
              </a:ext>
            </a:extLst>
          </p:cNvPr>
          <p:cNvSpPr>
            <a:spLocks noGrp="1"/>
          </p:cNvSpPr>
          <p:nvPr>
            <p:ph type="sldNum" sz="quarter" idx="12"/>
          </p:nvPr>
        </p:nvSpPr>
        <p:spPr>
          <a:xfrm>
            <a:off x="10988068" y="6385905"/>
            <a:ext cx="1052510" cy="365125"/>
          </a:xfrm>
        </p:spPr>
        <p:txBody>
          <a:bodyPr/>
          <a:lstStyle/>
          <a:p>
            <a:fld id="{D57F1E4F-1CFF-5643-939E-217C01CDF565}" type="slidenum">
              <a:rPr lang="en-US" smtClean="0"/>
              <a:pPr/>
              <a:t>4</a:t>
            </a:fld>
            <a:endParaRPr lang="en-US" dirty="0"/>
          </a:p>
        </p:txBody>
      </p:sp>
    </p:spTree>
    <p:extLst>
      <p:ext uri="{BB962C8B-B14F-4D97-AF65-F5344CB8AC3E}">
        <p14:creationId xmlns:p14="http://schemas.microsoft.com/office/powerpoint/2010/main" val="3231948401"/>
      </p:ext>
    </p:extLst>
  </p:cSld>
  <p:clrMapOvr>
    <a:masterClrMapping/>
  </p:clrMapOvr>
</p:sld>
</file>

<file path=ppt/theme/theme1.xml><?xml version="1.0" encoding="utf-8"?>
<a:theme xmlns:a="http://schemas.openxmlformats.org/drawingml/2006/main" name="Dividende">
  <a:themeElements>
    <a:clrScheme name="Personnalisé 14">
      <a:dk1>
        <a:srgbClr val="000000"/>
      </a:dk1>
      <a:lt1>
        <a:srgbClr val="FFFFFF"/>
      </a:lt1>
      <a:dk2>
        <a:srgbClr val="000000"/>
      </a:dk2>
      <a:lt2>
        <a:srgbClr val="FFFFFF"/>
      </a:lt2>
      <a:accent1>
        <a:srgbClr val="007A77"/>
      </a:accent1>
      <a:accent2>
        <a:srgbClr val="00D6D1"/>
      </a:accent2>
      <a:accent3>
        <a:srgbClr val="00DED9"/>
      </a:accent3>
      <a:accent4>
        <a:srgbClr val="D8D8D8"/>
      </a:accent4>
      <a:accent5>
        <a:srgbClr val="BFBFBF"/>
      </a:accent5>
      <a:accent6>
        <a:srgbClr val="D8D8D8"/>
      </a:accent6>
      <a:hlink>
        <a:srgbClr val="009A96"/>
      </a:hlink>
      <a:folHlink>
        <a:srgbClr val="009A96"/>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TM03457464[[fn=Dividende]]</Template>
  <TotalTime>447</TotalTime>
  <Words>741</Words>
  <Application>Microsoft Office PowerPoint</Application>
  <PresentationFormat>Grand écran</PresentationFormat>
  <Paragraphs>75</Paragraphs>
  <Slides>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Gill Sans MT</vt:lpstr>
      <vt:lpstr>Wingdings</vt:lpstr>
      <vt:lpstr>Wingdings 2</vt:lpstr>
      <vt:lpstr>Dividende</vt:lpstr>
      <vt:lpstr>  Master en psychologie   PLAN D’ÉTUDES : RECHERCHE APPROFONDIE EN PSYCHOLOGIE</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Descriptif de stage</dc:title>
  <dc:creator>Stéphanie Bouchet-Rossier</dc:creator>
  <cp:lastModifiedBy>Stéphanie Bouchet-Rossier</cp:lastModifiedBy>
  <cp:revision>35</cp:revision>
  <dcterms:created xsi:type="dcterms:W3CDTF">2023-10-16T12:55:04Z</dcterms:created>
  <dcterms:modified xsi:type="dcterms:W3CDTF">2023-12-13T12:16:36Z</dcterms:modified>
</cp:coreProperties>
</file>