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64" r:id="rId3"/>
    <p:sldId id="265" r:id="rId4"/>
    <p:sldId id="26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B0B0B-201A-4E2D-A869-B73EAE2B5E91}" type="datetimeFigureOut">
              <a:rPr lang="fr-CH" smtClean="0"/>
              <a:t>13.12.2023</a:t>
            </a:fld>
            <a:endParaRPr lang="fr-CH"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11A19E-5C3C-46C4-95B9-13F8B2D78F23}" type="slidenum">
              <a:rPr lang="fr-CH" smtClean="0"/>
              <a:t>‹N°›</a:t>
            </a:fld>
            <a:endParaRPr lang="fr-CH" dirty="0"/>
          </a:p>
        </p:txBody>
      </p:sp>
    </p:spTree>
    <p:extLst>
      <p:ext uri="{BB962C8B-B14F-4D97-AF65-F5344CB8AC3E}">
        <p14:creationId xmlns:p14="http://schemas.microsoft.com/office/powerpoint/2010/main" val="308156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6E4DE43-708E-4EC1-BB21-9F010A86DF3C}" type="datetime1">
              <a:rPr lang="en-US" smtClean="0"/>
              <a:t>12/13/2023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3976F-D716-4443-959F-D7CA0394490B}"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70C76B1-7575-4131-ABA4-1D6698B21761}" type="datetime1">
              <a:rPr lang="en-US" smtClean="0"/>
              <a:t>12/13/2023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46A0965-46ED-407A-8C3B-89313F4FC5D2}"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672FBC2-B901-425E-9C73-F9A4C59F28F4}" type="datetime1">
              <a:rPr lang="en-US" smtClean="0"/>
              <a:t>12/13/2023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9779F2-01C4-48C2-AE0B-8C8B86ADC478}"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7C86557-D51C-47AB-8273-247CC0C55EDA}" type="datetime1">
              <a:rPr lang="en-US" smtClean="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27CFC09-BBFB-44EB-9BF5-1264DAC48402}" type="datetime1">
              <a:rPr lang="en-US" smtClean="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E11A-6A80-45A0-B9D7-240427319ADB}" type="datetime1">
              <a:rPr lang="en-US" smtClean="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D0E943A-9979-4C3B-B2E7-C2231F751F00}" type="datetime1">
              <a:rPr lang="en-US" smtClean="0"/>
              <a:t>12/13/2023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D7AF64-B85A-42DF-99D7-9099558E6BA1}"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4F87A30-69A1-4773-91F2-1096DEACCFAA}" type="datetime1">
              <a:rPr lang="en-US" smtClean="0"/>
              <a:t>12/13/2023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mento.unige.ch/doc/030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bureau-stages-psychologie@unige.ch" TargetMode="External"/><Relationship Id="rId2" Type="http://schemas.openxmlformats.org/officeDocument/2006/relationships/hyperlink" Target="https://www.unige.ch/fapse/psycho/stages/etape-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oodle.unige.ch/course/view.php?id=3583" TargetMode="External"/><Relationship Id="rId2" Type="http://schemas.openxmlformats.org/officeDocument/2006/relationships/hyperlink" Target="https://moodle.unige.ch/enrol/index.php?id=1552" TargetMode="External"/><Relationship Id="rId1" Type="http://schemas.openxmlformats.org/officeDocument/2006/relationships/slideLayout" Target="../slideLayouts/slideLayout7.xml"/><Relationship Id="rId4" Type="http://schemas.openxmlformats.org/officeDocument/2006/relationships/hyperlink" Target="https://moodle.unige.ch/course/view.php?id=151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75D7B-F7F5-4994-98B7-B8F967DF2117}"/>
              </a:ext>
            </a:extLst>
          </p:cNvPr>
          <p:cNvSpPr>
            <a:spLocks noGrp="1"/>
          </p:cNvSpPr>
          <p:nvPr>
            <p:ph type="ctrTitle"/>
          </p:nvPr>
        </p:nvSpPr>
        <p:spPr/>
        <p:txBody>
          <a:bodyPr>
            <a:normAutofit fontScale="90000"/>
          </a:bodyPr>
          <a:lstStyle/>
          <a:p>
            <a:br>
              <a:rPr lang="fr-CH" dirty="0"/>
            </a:br>
            <a:br>
              <a:rPr lang="fr-CH" dirty="0"/>
            </a:br>
            <a:r>
              <a:rPr lang="fr-CH" dirty="0"/>
              <a:t>Master en psychologie </a:t>
            </a:r>
            <a:br>
              <a:rPr lang="fr-CH" dirty="0"/>
            </a:br>
            <a:br>
              <a:rPr lang="fr-CH" dirty="0"/>
            </a:br>
            <a:r>
              <a:rPr lang="fr-CH" sz="2700" dirty="0"/>
              <a:t>PLAN D’ÉTUDES :  PSYCHOLOGIE CLINIQUE INTÉGRATIVE</a:t>
            </a:r>
            <a:endParaRPr lang="fr-CH" dirty="0"/>
          </a:p>
        </p:txBody>
      </p:sp>
      <p:sp>
        <p:nvSpPr>
          <p:cNvPr id="6" name="ZoneTexte 5">
            <a:extLst>
              <a:ext uri="{FF2B5EF4-FFF2-40B4-BE49-F238E27FC236}">
                <a16:creationId xmlns:a16="http://schemas.microsoft.com/office/drawing/2014/main" id="{07DF6AAD-906C-43A8-AFB4-7DB82BB27E1B}"/>
              </a:ext>
            </a:extLst>
          </p:cNvPr>
          <p:cNvSpPr txBox="1"/>
          <p:nvPr/>
        </p:nvSpPr>
        <p:spPr>
          <a:xfrm>
            <a:off x="740664" y="3557016"/>
            <a:ext cx="9610344" cy="2031325"/>
          </a:xfrm>
          <a:prstGeom prst="rect">
            <a:avLst/>
          </a:prstGeom>
          <a:noFill/>
        </p:spPr>
        <p:txBody>
          <a:bodyPr wrap="square" rtlCol="0">
            <a:spAutoFit/>
          </a:bodyPr>
          <a:lstStyle/>
          <a:p>
            <a:r>
              <a:rPr lang="fr-CH" dirty="0">
                <a:solidFill>
                  <a:schemeClr val="bg1"/>
                </a:solidFill>
                <a:effectLst>
                  <a:outerShdw blurRad="38100" dist="38100" dir="2700000" algn="tl">
                    <a:srgbClr val="000000">
                      <a:alpha val="43137"/>
                    </a:srgbClr>
                  </a:outerShdw>
                </a:effectLst>
              </a:rPr>
              <a:t>DESCRIPTIF DU STAGE DE TERRAIN  </a:t>
            </a:r>
          </a:p>
          <a:p>
            <a:endParaRPr lang="fr-CH" dirty="0">
              <a:solidFill>
                <a:schemeClr val="bg1"/>
              </a:solidFill>
            </a:endParaRPr>
          </a:p>
          <a:p>
            <a:endParaRPr lang="fr-CH" dirty="0">
              <a:solidFill>
                <a:schemeClr val="bg1"/>
              </a:solidFill>
            </a:endParaRPr>
          </a:p>
          <a:p>
            <a:pPr marL="285750" indent="-285750">
              <a:buFont typeface="Wingdings" panose="05000000000000000000" pitchFamily="2" charset="2"/>
              <a:buChar char="à"/>
            </a:pPr>
            <a:r>
              <a:rPr lang="fr-CH" dirty="0">
                <a:solidFill>
                  <a:schemeClr val="bg1"/>
                </a:solidFill>
              </a:rPr>
              <a:t>Responsable académique désignée : Caroline Bendahan. </a:t>
            </a:r>
          </a:p>
          <a:p>
            <a:endParaRPr lang="fr-CH" dirty="0">
              <a:solidFill>
                <a:schemeClr val="bg1"/>
              </a:solidFill>
            </a:endParaRPr>
          </a:p>
          <a:p>
            <a:r>
              <a:rPr lang="fr-CH" sz="1600" b="1" dirty="0">
                <a:solidFill>
                  <a:schemeClr val="bg1"/>
                </a:solidFill>
              </a:rPr>
              <a:t>MOODLE </a:t>
            </a:r>
            <a:r>
              <a:rPr lang="fr-CH" dirty="0">
                <a:solidFill>
                  <a:schemeClr val="bg1"/>
                </a:solidFill>
              </a:rPr>
              <a:t>: Stage de master en psychologie clinique intégrative  751STTE6</a:t>
            </a:r>
          </a:p>
          <a:p>
            <a:endParaRPr lang="fr-CH" dirty="0">
              <a:solidFill>
                <a:schemeClr val="bg1"/>
              </a:solidFill>
            </a:endParaRPr>
          </a:p>
        </p:txBody>
      </p:sp>
      <p:sp>
        <p:nvSpPr>
          <p:cNvPr id="8" name="Espace réservé du numéro de diapositive 7">
            <a:extLst>
              <a:ext uri="{FF2B5EF4-FFF2-40B4-BE49-F238E27FC236}">
                <a16:creationId xmlns:a16="http://schemas.microsoft.com/office/drawing/2014/main" id="{C09EB909-EA19-4455-81F5-9C0AD3D008D6}"/>
              </a:ext>
            </a:extLst>
          </p:cNvPr>
          <p:cNvSpPr>
            <a:spLocks noGrp="1"/>
          </p:cNvSpPr>
          <p:nvPr>
            <p:ph type="sldNum" sz="quarter" idx="12"/>
          </p:nvPr>
        </p:nvSpPr>
        <p:spPr>
          <a:xfrm>
            <a:off x="11066520" y="6395049"/>
            <a:ext cx="1016440" cy="365125"/>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20957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B4FF6EDC-C962-4CC7-8E47-380C91344597}"/>
              </a:ext>
            </a:extLst>
          </p:cNvPr>
          <p:cNvGraphicFramePr>
            <a:graphicFrameLocks noGrp="1"/>
          </p:cNvGraphicFramePr>
          <p:nvPr>
            <p:extLst>
              <p:ext uri="{D42A27DB-BD31-4B8C-83A1-F6EECF244321}">
                <p14:modId xmlns:p14="http://schemas.microsoft.com/office/powerpoint/2010/main" val="287727855"/>
              </p:ext>
            </p:extLst>
          </p:nvPr>
        </p:nvGraphicFramePr>
        <p:xfrm>
          <a:off x="459740" y="758952"/>
          <a:ext cx="11272520" cy="4145280"/>
        </p:xfrm>
        <a:graphic>
          <a:graphicData uri="http://schemas.openxmlformats.org/drawingml/2006/table">
            <a:tbl>
              <a:tblPr firstRow="1" bandRow="1">
                <a:tableStyleId>{5C22544A-7EE6-4342-B048-85BDC9FD1C3A}</a:tableStyleId>
              </a:tblPr>
              <a:tblGrid>
                <a:gridCol w="1726184">
                  <a:extLst>
                    <a:ext uri="{9D8B030D-6E8A-4147-A177-3AD203B41FA5}">
                      <a16:colId xmlns:a16="http://schemas.microsoft.com/office/drawing/2014/main" val="2455880396"/>
                    </a:ext>
                  </a:extLst>
                </a:gridCol>
                <a:gridCol w="9546336">
                  <a:extLst>
                    <a:ext uri="{9D8B030D-6E8A-4147-A177-3AD203B41FA5}">
                      <a16:colId xmlns:a16="http://schemas.microsoft.com/office/drawing/2014/main" val="3290765097"/>
                    </a:ext>
                  </a:extLst>
                </a:gridCol>
              </a:tblGrid>
              <a:tr h="322410">
                <a:tc>
                  <a:txBody>
                    <a:bodyPr/>
                    <a:lstStyle/>
                    <a:p>
                      <a:r>
                        <a:rPr lang="fr-CH" sz="1400" dirty="0">
                          <a:latin typeface="Calibri" panose="020F0502020204030204" pitchFamily="34" charset="0"/>
                          <a:cs typeface="Calibri" panose="020F0502020204030204" pitchFamily="34" charset="0"/>
                        </a:rPr>
                        <a:t>1</a:t>
                      </a:r>
                    </a:p>
                  </a:txBody>
                  <a:tcPr/>
                </a:tc>
                <a:tc>
                  <a:txBody>
                    <a:bodyPr/>
                    <a:lstStyle/>
                    <a:p>
                      <a:r>
                        <a:rPr lang="fr-CH" sz="1400" dirty="0">
                          <a:latin typeface="Calibri" panose="020F0502020204030204" pitchFamily="34" charset="0"/>
                          <a:cs typeface="Calibri" panose="020F0502020204030204" pitchFamily="34" charset="0"/>
                        </a:rPr>
                        <a:t>INFORMATIONS GÉNÉRALES</a:t>
                      </a:r>
                    </a:p>
                  </a:txBody>
                  <a:tcPr/>
                </a:tc>
                <a:extLst>
                  <a:ext uri="{0D108BD9-81ED-4DB2-BD59-A6C34878D82A}">
                    <a16:rowId xmlns:a16="http://schemas.microsoft.com/office/drawing/2014/main" val="3080674969"/>
                  </a:ext>
                </a:extLst>
              </a:tr>
              <a:tr h="438574">
                <a:tc>
                  <a:txBody>
                    <a:bodyPr/>
                    <a:lstStyle/>
                    <a:p>
                      <a:r>
                        <a:rPr lang="fr-CH" sz="1200" b="1" dirty="0">
                          <a:latin typeface="Calibri" panose="020F0502020204030204" pitchFamily="34" charset="0"/>
                          <a:cs typeface="Calibri" panose="020F0502020204030204" pitchFamily="34" charset="0"/>
                        </a:rPr>
                        <a:t>Etudiant-es </a:t>
                      </a:r>
                      <a:r>
                        <a:rPr lang="fr-CH" sz="1200" b="1" dirty="0" err="1">
                          <a:latin typeface="Calibri" panose="020F0502020204030204" pitchFamily="34" charset="0"/>
                          <a:cs typeface="Calibri" panose="020F0502020204030204" pitchFamily="34" charset="0"/>
                        </a:rPr>
                        <a:t>concerné-es</a:t>
                      </a:r>
                      <a:endParaRPr lang="fr-CH" sz="1200" b="1" dirty="0">
                        <a:latin typeface="Calibri" panose="020F0502020204030204" pitchFamily="34" charset="0"/>
                        <a:cs typeface="Calibri" panose="020F050202020403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solidFill>
                            <a:schemeClr val="tx1"/>
                          </a:solidFill>
                          <a:latin typeface="Calibri" panose="020F0502020204030204" pitchFamily="34" charset="0"/>
                          <a:cs typeface="Calibri" panose="020F0502020204030204" pitchFamily="34" charset="0"/>
                        </a:rPr>
                        <a:t>Etudiant-e de M2 (tous les modules).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solidFill>
                          <a:schemeClr val="tx1"/>
                        </a:solidFill>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qui trouve son stage par ses propres moyens peut faire une demande de dérogation auprès du responsable de l’orientation clinique (Martin Debbané) pour réaliser son stage durant l’été entre M1 et M2. </a:t>
                      </a:r>
                      <a:endParaRPr lang="fr-CH" dirty="0"/>
                    </a:p>
                  </a:txBody>
                  <a:tcPr/>
                </a:tc>
                <a:extLst>
                  <a:ext uri="{0D108BD9-81ED-4DB2-BD59-A6C34878D82A}">
                    <a16:rowId xmlns:a16="http://schemas.microsoft.com/office/drawing/2014/main" val="2079510931"/>
                  </a:ext>
                </a:extLst>
              </a:tr>
              <a:tr h="287190">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Nature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Stage de terrain, facultatif ou obligatoire. </a:t>
                      </a:r>
                    </a:p>
                  </a:txBody>
                  <a:tcPr/>
                </a:tc>
                <a:extLst>
                  <a:ext uri="{0D108BD9-81ED-4DB2-BD59-A6C34878D82A}">
                    <a16:rowId xmlns:a16="http://schemas.microsoft.com/office/drawing/2014/main" val="916438573"/>
                  </a:ext>
                </a:extLst>
              </a:tr>
              <a:tr h="265176">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But</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Permettre à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un contact avec le milieu professionnel et l’acquisition de compétences favorisant l’intégration dans la vie professionnelle. </a:t>
                      </a:r>
                    </a:p>
                  </a:txBody>
                  <a:tcPr/>
                </a:tc>
                <a:extLst>
                  <a:ext uri="{0D108BD9-81ED-4DB2-BD59-A6C34878D82A}">
                    <a16:rowId xmlns:a16="http://schemas.microsoft.com/office/drawing/2014/main" val="3150263288"/>
                  </a:ext>
                </a:extLst>
              </a:tr>
              <a:tr h="370840">
                <a:tc>
                  <a:txBody>
                    <a:bodyPr/>
                    <a:lstStyle/>
                    <a:p>
                      <a:r>
                        <a:rPr lang="fr-CH" sz="1200" b="1" dirty="0">
                          <a:latin typeface="Calibri" panose="020F0502020204030204" pitchFamily="34" charset="0"/>
                          <a:cs typeface="Calibri" panose="020F0502020204030204" pitchFamily="34" charset="0"/>
                        </a:rPr>
                        <a:t>Durée et ECTS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160 heures de stage pour 6 ECTS, crédités dans le module approfondi.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320 heures de stage pour 12 ECTS, crédités dans le module approfondi (stage facultatif et stage obligatoire cumulés). </a:t>
                      </a:r>
                    </a:p>
                  </a:txBody>
                  <a:tcPr/>
                </a:tc>
                <a:extLst>
                  <a:ext uri="{0D108BD9-81ED-4DB2-BD59-A6C34878D82A}">
                    <a16:rowId xmlns:a16="http://schemas.microsoft.com/office/drawing/2014/main" val="1703954081"/>
                  </a:ext>
                </a:extLst>
              </a:tr>
              <a:tr h="370840">
                <a:tc>
                  <a:txBody>
                    <a:bodyPr/>
                    <a:lstStyle/>
                    <a:p>
                      <a:r>
                        <a:rPr lang="fr-CH" sz="1200" b="1" dirty="0">
                          <a:latin typeface="Calibri" panose="020F0502020204030204" pitchFamily="34" charset="0"/>
                          <a:cs typeface="Calibri" panose="020F0502020204030204" pitchFamily="34" charset="0"/>
                        </a:rPr>
                        <a:t>Lieu</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En Suisse (dans tous les cantons) ou à l’étranger (dans tous les pays).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Institution :  service publique, cabinet privé, association, ONG, etc. </a:t>
                      </a:r>
                    </a:p>
                  </a:txBody>
                  <a:tcPr/>
                </a:tc>
                <a:extLst>
                  <a:ext uri="{0D108BD9-81ED-4DB2-BD59-A6C34878D82A}">
                    <a16:rowId xmlns:a16="http://schemas.microsoft.com/office/drawing/2014/main" val="483656859"/>
                  </a:ext>
                </a:extLst>
              </a:tr>
              <a:tr h="265176">
                <a:tc>
                  <a:txBody>
                    <a:bodyPr/>
                    <a:lstStyle/>
                    <a:p>
                      <a:r>
                        <a:rPr lang="fr-CH" sz="1200" b="1" dirty="0">
                          <a:latin typeface="Calibri" panose="020F0502020204030204" pitchFamily="34" charset="0"/>
                          <a:cs typeface="Calibri" panose="020F0502020204030204" pitchFamily="34" charset="0"/>
                        </a:rPr>
                        <a:t>Modalités temporelles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Les dates, le % d’activité de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et les horaires sont définis dans l’offre de stage ou fixés d’entente entre l’institution et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a:t>
                      </a:r>
                    </a:p>
                  </a:txBody>
                  <a:tcPr/>
                </a:tc>
                <a:extLst>
                  <a:ext uri="{0D108BD9-81ED-4DB2-BD59-A6C34878D82A}">
                    <a16:rowId xmlns:a16="http://schemas.microsoft.com/office/drawing/2014/main" val="2965757664"/>
                  </a:ext>
                </a:extLst>
              </a:tr>
              <a:tr h="422656">
                <a:tc>
                  <a:txBody>
                    <a:bodyPr/>
                    <a:lstStyle/>
                    <a:p>
                      <a:r>
                        <a:rPr lang="fr-CH" sz="1200" b="1" dirty="0">
                          <a:latin typeface="Calibri" panose="020F0502020204030204" pitchFamily="34" charset="0"/>
                          <a:cs typeface="Calibri" panose="020F0502020204030204" pitchFamily="34" charset="0"/>
                        </a:rPr>
                        <a:t>Rémunération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La rémunération des stages dépend de la législation locale.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Dans le canton de Genève, les stages s'inscrivant dans un dispositif de formation ou d'insertion ne sont pas soumis au salaire minimum. L’institution peut néanmoins prévoir un défraiement (contribution aux frais de transport, aux frais de repas, etc.).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Si le stage a lieu au sein de l’Université de Genève (ou au sein d’une institution affiliée à l’état de Genève) et que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réalise des prestations, le stage doit être rémunéré en fonction des normes de rémunération de l’office du personnel de l’état </a:t>
                      </a:r>
                      <a:r>
                        <a:rPr lang="fr-CH" sz="1100" u="none" kern="1200" dirty="0">
                          <a:solidFill>
                            <a:schemeClr val="tx1"/>
                          </a:solidFill>
                          <a:latin typeface="Calibri" panose="020F0502020204030204" pitchFamily="34" charset="0"/>
                          <a:ea typeface="+mn-ea"/>
                          <a:cs typeface="Calibri" panose="020F0502020204030204" pitchFamily="34" charset="0"/>
                        </a:rPr>
                        <a:t>: </a:t>
                      </a:r>
                      <a:r>
                        <a:rPr lang="fr-CH" sz="1100" u="sng" kern="1200" dirty="0">
                          <a:solidFill>
                            <a:schemeClr val="tx1"/>
                          </a:solidFill>
                          <a:latin typeface="Calibri" panose="020F0502020204030204" pitchFamily="34" charset="0"/>
                          <a:ea typeface="+mn-ea"/>
                          <a:cs typeface="Calibri" panose="020F0502020204030204" pitchFamily="34" charset="0"/>
                          <a:hlinkClick r:id="rId2"/>
                        </a:rPr>
                        <a:t>https://memento.unige.ch/doc/0309</a:t>
                      </a:r>
                      <a:r>
                        <a:rPr lang="fr-CH" sz="1100" u="sng" kern="1200" dirty="0">
                          <a:solidFill>
                            <a:schemeClr val="tx1"/>
                          </a:solidFill>
                          <a:latin typeface="Calibri" panose="020F0502020204030204" pitchFamily="34" charset="0"/>
                          <a:ea typeface="+mn-ea"/>
                          <a:cs typeface="Calibri" panose="020F0502020204030204" pitchFamily="34" charset="0"/>
                        </a:rPr>
                        <a:t>.</a:t>
                      </a:r>
                      <a:endParaRPr lang="fr-CH" sz="11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291270177"/>
                  </a:ext>
                </a:extLst>
              </a:tr>
            </a:tbl>
          </a:graphicData>
        </a:graphic>
      </p:graphicFrame>
      <p:graphicFrame>
        <p:nvGraphicFramePr>
          <p:cNvPr id="3" name="Tableau 4">
            <a:extLst>
              <a:ext uri="{FF2B5EF4-FFF2-40B4-BE49-F238E27FC236}">
                <a16:creationId xmlns:a16="http://schemas.microsoft.com/office/drawing/2014/main" id="{7E4DA177-20A4-40E4-816A-42B776A0BEB6}"/>
              </a:ext>
            </a:extLst>
          </p:cNvPr>
          <p:cNvGraphicFramePr>
            <a:graphicFrameLocks noGrp="1"/>
          </p:cNvGraphicFramePr>
          <p:nvPr>
            <p:extLst>
              <p:ext uri="{D42A27DB-BD31-4B8C-83A1-F6EECF244321}">
                <p14:modId xmlns:p14="http://schemas.microsoft.com/office/powerpoint/2010/main" val="864270552"/>
              </p:ext>
            </p:extLst>
          </p:nvPr>
        </p:nvGraphicFramePr>
        <p:xfrm>
          <a:off x="459740" y="5136218"/>
          <a:ext cx="11272520" cy="108712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289222">
                <a:tc>
                  <a:txBody>
                    <a:bodyPr/>
                    <a:lstStyle/>
                    <a:p>
                      <a:r>
                        <a:rPr lang="fr-CH" sz="1200" b="1" dirty="0">
                          <a:latin typeface="Calibri" panose="020F0502020204030204" pitchFamily="34" charset="0"/>
                          <a:cs typeface="Calibri" panose="020F0502020204030204" pitchFamily="34" charset="0"/>
                        </a:rPr>
                        <a:t>Stage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peut rechercher son stage par ses propres moyens (en évitant les partenaires de la Section). Le Bureau des stages publie parfois des offres sur le site internet des stages.</a:t>
                      </a:r>
                      <a:endParaRPr lang="fr-CH" sz="11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peut rechercher son stage via le Bureau des stages, et avoir accès aux places proposées par les partenaires de la Section.  </a:t>
                      </a: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079510931"/>
                  </a:ext>
                </a:extLst>
              </a:tr>
            </a:tbl>
          </a:graphicData>
        </a:graphic>
      </p:graphicFrame>
      <p:sp>
        <p:nvSpPr>
          <p:cNvPr id="4" name="Espace réservé du numéro de diapositive 3">
            <a:extLst>
              <a:ext uri="{FF2B5EF4-FFF2-40B4-BE49-F238E27FC236}">
                <a16:creationId xmlns:a16="http://schemas.microsoft.com/office/drawing/2014/main" id="{FC466BEB-1A68-491F-B5BE-90BEDE5970D3}"/>
              </a:ext>
            </a:extLst>
          </p:cNvPr>
          <p:cNvSpPr>
            <a:spLocks noGrp="1"/>
          </p:cNvSpPr>
          <p:nvPr>
            <p:ph type="sldNum" sz="quarter" idx="12"/>
          </p:nvPr>
        </p:nvSpPr>
        <p:spPr>
          <a:xfrm>
            <a:off x="10988068" y="6430940"/>
            <a:ext cx="1052510" cy="365125"/>
          </a:xfrm>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0894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2BCD2F68-F32F-46C4-85B5-52D6F204BA59}"/>
              </a:ext>
            </a:extLst>
          </p:cNvPr>
          <p:cNvGraphicFramePr>
            <a:graphicFrameLocks noGrp="1"/>
          </p:cNvGraphicFramePr>
          <p:nvPr>
            <p:extLst>
              <p:ext uri="{D42A27DB-BD31-4B8C-83A1-F6EECF244321}">
                <p14:modId xmlns:p14="http://schemas.microsoft.com/office/powerpoint/2010/main" val="3814721472"/>
              </p:ext>
            </p:extLst>
          </p:nvPr>
        </p:nvGraphicFramePr>
        <p:xfrm>
          <a:off x="459740" y="761826"/>
          <a:ext cx="11272520" cy="154432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Responsable </a:t>
                      </a:r>
                      <a:r>
                        <a:rPr lang="fr-CH" sz="1200" b="1" dirty="0" err="1">
                          <a:latin typeface="Calibri" panose="020F0502020204030204" pitchFamily="34" charset="0"/>
                          <a:cs typeface="Calibri" panose="020F0502020204030204" pitchFamily="34" charset="0"/>
                        </a:rPr>
                        <a:t>institutionnel-le</a:t>
                      </a:r>
                      <a:r>
                        <a:rPr lang="fr-CH" sz="1200" b="1" dirty="0">
                          <a:latin typeface="Calibri" panose="020F0502020204030204" pitchFamily="34" charset="0"/>
                          <a:cs typeface="Calibri" panose="020F0502020204030204" pitchFamily="34" charset="0"/>
                        </a:rPr>
                        <a:t>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kern="1200" dirty="0" err="1">
                          <a:solidFill>
                            <a:schemeClr val="dk1"/>
                          </a:solidFill>
                          <a:effectLst/>
                          <a:latin typeface="Calibri" panose="020F0502020204030204" pitchFamily="34" charset="0"/>
                          <a:ea typeface="+mn-ea"/>
                          <a:cs typeface="Calibri" panose="020F0502020204030204" pitchFamily="34" charset="0"/>
                        </a:rPr>
                        <a:t>un-e</a:t>
                      </a:r>
                      <a:r>
                        <a:rPr lang="fr-CH" sz="1100" kern="1200" dirty="0">
                          <a:solidFill>
                            <a:schemeClr val="dk1"/>
                          </a:solidFill>
                          <a:effectLst/>
                          <a:latin typeface="Calibri" panose="020F0502020204030204" pitchFamily="34" charset="0"/>
                          <a:ea typeface="+mn-ea"/>
                          <a:cs typeface="Calibri" panose="020F0502020204030204" pitchFamily="34" charset="0"/>
                        </a:rPr>
                        <a:t> responsable de stage dans l’institution, au bénéfice d’un titre universitaire en psychologie équivalent à la Maîtrise FPSE.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effectLst/>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i="0" kern="1200" dirty="0">
                          <a:solidFill>
                            <a:schemeClr val="dk1"/>
                          </a:solidFill>
                          <a:effectLst/>
                          <a:latin typeface="Calibri" panose="020F0502020204030204" pitchFamily="34" charset="0"/>
                          <a:ea typeface="+mn-ea"/>
                          <a:cs typeface="Calibri" panose="020F0502020204030204" pitchFamily="34" charset="0"/>
                        </a:rPr>
                        <a:t>Les stages réalisés en </a:t>
                      </a:r>
                      <a:r>
                        <a:rPr lang="fr-CH" sz="1100" b="0" i="0" kern="1200" dirty="0">
                          <a:solidFill>
                            <a:schemeClr val="dk1"/>
                          </a:solidFill>
                          <a:effectLst/>
                          <a:latin typeface="Calibri" panose="020F0502020204030204" pitchFamily="34" charset="0"/>
                          <a:ea typeface="+mn-ea"/>
                          <a:cs typeface="Calibri" panose="020F0502020204030204" pitchFamily="34" charset="0"/>
                        </a:rPr>
                        <a:t>P</a:t>
                      </a:r>
                      <a:r>
                        <a:rPr lang="fr-CH" sz="1100" i="1" kern="1200" dirty="0">
                          <a:solidFill>
                            <a:schemeClr val="dk1"/>
                          </a:solidFill>
                          <a:effectLst/>
                          <a:latin typeface="Calibri" panose="020F0502020204030204" pitchFamily="34" charset="0"/>
                          <a:ea typeface="+mn-ea"/>
                          <a:cs typeface="Calibri" panose="020F0502020204030204" pitchFamily="34" charset="0"/>
                        </a:rPr>
                        <a:t>sychologie clinique des troubles du développement et des situations de handicap </a:t>
                      </a:r>
                      <a:r>
                        <a:rPr lang="fr-CH" sz="1100" i="0" kern="1200" dirty="0">
                          <a:solidFill>
                            <a:schemeClr val="dk1"/>
                          </a:solidFill>
                          <a:effectLst/>
                          <a:latin typeface="Calibri" panose="020F0502020204030204" pitchFamily="34" charset="0"/>
                          <a:ea typeface="+mn-ea"/>
                          <a:cs typeface="Calibri" panose="020F0502020204030204" pitchFamily="34" charset="0"/>
                        </a:rPr>
                        <a:t>peuvent exceptionnellement être encadrés par une personne qui n’est pas au bénéfice du titre universitaire mentionné ci-dessus.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16438573"/>
                  </a:ext>
                </a:extLst>
              </a:tr>
              <a:tr h="341550">
                <a:tc>
                  <a:txBody>
                    <a:bodyPr/>
                    <a:lstStyle/>
                    <a:p>
                      <a:r>
                        <a:rPr lang="fr-CH" sz="1200" b="1" dirty="0">
                          <a:latin typeface="Calibri" panose="020F0502020204030204" pitchFamily="34" charset="0"/>
                          <a:cs typeface="Calibri" panose="020F0502020204030204" pitchFamily="34" charset="0"/>
                        </a:rPr>
                        <a:t>Responsable académique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1" i="0" kern="1200" dirty="0">
                          <a:solidFill>
                            <a:schemeClr val="dk1"/>
                          </a:solidFill>
                          <a:effectLst/>
                          <a:latin typeface="Calibri" panose="020F0502020204030204" pitchFamily="34" charset="0"/>
                          <a:ea typeface="+mn-ea"/>
                          <a:cs typeface="Calibri" panose="020F0502020204030204" pitchFamily="34" charset="0"/>
                        </a:rPr>
                        <a:t>La responsable académique désignée par le plan d’études pour tous les stages de terrain est </a:t>
                      </a:r>
                      <a:r>
                        <a:rPr lang="fr-CH" sz="1100" b="1" i="0" u="none" strike="noStrike" kern="1200" dirty="0">
                          <a:solidFill>
                            <a:schemeClr val="dk1"/>
                          </a:solidFill>
                          <a:effectLst/>
                          <a:latin typeface="Calibri" panose="020F0502020204030204" pitchFamily="34" charset="0"/>
                          <a:ea typeface="+mn-ea"/>
                          <a:cs typeface="Calibri" panose="020F0502020204030204" pitchFamily="34" charset="0"/>
                        </a:rPr>
                        <a:t>Caroline Bendahan. </a:t>
                      </a:r>
                      <a:endParaRPr lang="fr-CH" sz="1100" b="1"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3" name="Tableau 4">
            <a:extLst>
              <a:ext uri="{FF2B5EF4-FFF2-40B4-BE49-F238E27FC236}">
                <a16:creationId xmlns:a16="http://schemas.microsoft.com/office/drawing/2014/main" id="{B5443BEC-5BE6-4C23-B8D1-C254CC2FA43F}"/>
              </a:ext>
            </a:extLst>
          </p:cNvPr>
          <p:cNvGraphicFramePr>
            <a:graphicFrameLocks noGrp="1"/>
          </p:cNvGraphicFramePr>
          <p:nvPr>
            <p:extLst>
              <p:ext uri="{D42A27DB-BD31-4B8C-83A1-F6EECF244321}">
                <p14:modId xmlns:p14="http://schemas.microsoft.com/office/powerpoint/2010/main" val="2299855367"/>
              </p:ext>
            </p:extLst>
          </p:nvPr>
        </p:nvGraphicFramePr>
        <p:xfrm>
          <a:off x="459740" y="2566754"/>
          <a:ext cx="11272520" cy="264160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3</a:t>
                      </a:r>
                    </a:p>
                  </a:txBody>
                  <a:tcPr/>
                </a:tc>
                <a:tc>
                  <a:txBody>
                    <a:bodyPr/>
                    <a:lstStyle/>
                    <a:p>
                      <a:r>
                        <a:rPr lang="fr-CH" sz="1400" dirty="0">
                          <a:latin typeface="Calibri" panose="020F0502020204030204" pitchFamily="34" charset="0"/>
                          <a:cs typeface="Calibri" panose="020F0502020204030204" pitchFamily="34" charset="0"/>
                        </a:rPr>
                        <a:t>PROCÉDURE ADMINISTRATIVE </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Projet</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de terrain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formulaire mentionné au point 1 : </a:t>
                      </a:r>
                      <a:r>
                        <a:rPr lang="fr-CH" sz="1100" dirty="0">
                          <a:latin typeface="Calibri" panose="020F0502020204030204" pitchFamily="34" charset="0"/>
                          <a:cs typeface="Calibri" panose="020F0502020204030204" pitchFamily="34" charset="0"/>
                          <a:hlinkClick r:id="rId2"/>
                        </a:rPr>
                        <a:t>https://www.unige.ch/fapse/psycho/stages/etape-4</a:t>
                      </a:r>
                      <a:endParaRPr lang="fr-CH"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Les consignes pour remplir le projet de stage se trouvent dans </a:t>
                      </a:r>
                      <a:r>
                        <a:rPr lang="fr-CH" sz="1100" b="0" dirty="0">
                          <a:solidFill>
                            <a:schemeClr val="tx1"/>
                          </a:solidFill>
                          <a:latin typeface="Calibri" panose="020F0502020204030204" pitchFamily="34" charset="0"/>
                          <a:cs typeface="Calibri" panose="020F0502020204030204" pitchFamily="34" charset="0"/>
                        </a:rPr>
                        <a:t>Moodle (</a:t>
                      </a:r>
                      <a:r>
                        <a:rPr lang="fr-CH" sz="1100" dirty="0">
                          <a:solidFill>
                            <a:schemeClr val="tx1"/>
                          </a:solidFill>
                          <a:latin typeface="Calibri" panose="020F0502020204030204" pitchFamily="34" charset="0"/>
                          <a:cs typeface="Calibri" panose="020F0502020204030204" pitchFamily="34" charset="0"/>
                        </a:rPr>
                        <a:t>751STTE6</a:t>
                      </a:r>
                      <a:r>
                        <a:rPr lang="fr-CH" sz="1100" b="0" dirty="0">
                          <a:solidFill>
                            <a:schemeClr val="tx1"/>
                          </a:solidFill>
                          <a:latin typeface="Calibri" panose="020F0502020204030204" pitchFamily="34" charset="0"/>
                          <a:cs typeface="Calibri" panose="020F0502020204030204" pitchFamily="34" charset="0"/>
                        </a:rPr>
                        <a:t>), </a:t>
                      </a:r>
                      <a:r>
                        <a:rPr lang="fr-CH" sz="1100" dirty="0">
                          <a:solidFill>
                            <a:schemeClr val="tx1"/>
                          </a:solidFill>
                          <a:latin typeface="Calibri" panose="020F0502020204030204" pitchFamily="34" charset="0"/>
                          <a:cs typeface="Calibri" panose="020F0502020204030204" pitchFamily="34" charset="0"/>
                        </a:rPr>
                        <a:t>et </a:t>
                      </a:r>
                      <a:r>
                        <a:rPr lang="fr-CH" sz="1100" dirty="0">
                          <a:latin typeface="Calibri" panose="020F0502020204030204" pitchFamily="34" charset="0"/>
                          <a:cs typeface="Calibri" panose="020F0502020204030204" pitchFamily="34" charset="0"/>
                        </a:rPr>
                        <a:t>le projet à retourner à </a:t>
                      </a:r>
                      <a:r>
                        <a:rPr lang="fr-CH" sz="1100" b="0" dirty="0">
                          <a:latin typeface="Calibri" panose="020F0502020204030204" pitchFamily="34" charset="0"/>
                          <a:cs typeface="Calibri" panose="020F0502020204030204" pitchFamily="34" charset="0"/>
                        </a:rPr>
                        <a:t>Caroline Bendahan.</a:t>
                      </a:r>
                    </a:p>
                  </a:txBody>
                  <a:tcPr/>
                </a:tc>
                <a:extLst>
                  <a:ext uri="{0D108BD9-81ED-4DB2-BD59-A6C34878D82A}">
                    <a16:rowId xmlns:a16="http://schemas.microsoft.com/office/drawing/2014/main" val="2079510931"/>
                  </a:ext>
                </a:extLst>
              </a:tr>
              <a:tr h="370840">
                <a:tc>
                  <a:txBody>
                    <a:bodyPr/>
                    <a:lstStyle/>
                    <a:p>
                      <a:r>
                        <a:rPr lang="fr-CH" sz="1200" b="1" dirty="0">
                          <a:latin typeface="Calibri" panose="020F0502020204030204" pitchFamily="34" charset="0"/>
                          <a:cs typeface="Calibri" panose="020F0502020204030204" pitchFamily="34" charset="0"/>
                        </a:rPr>
                        <a:t>Convention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en Suisse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02G. </a:t>
                      </a: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Stage à l’étranger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02I.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L’</a:t>
                      </a:r>
                      <a:r>
                        <a:rPr kumimoji="0" lang="fr-CH" sz="1100" b="1" i="0" u="none" strike="noStrike" kern="1200" cap="none" spc="0" normalizeH="0" baseline="0" noProof="0" dirty="0" err="1">
                          <a:ln>
                            <a:noFill/>
                          </a:ln>
                          <a:solidFill>
                            <a:srgbClr val="FF0000"/>
                          </a:solidFill>
                          <a:effectLst/>
                          <a:uLnTx/>
                          <a:uFillTx/>
                          <a:latin typeface="Calibri" panose="020F0502020204030204" pitchFamily="34" charset="0"/>
                          <a:ea typeface="+mn-ea"/>
                          <a:cs typeface="Calibri" panose="020F0502020204030204" pitchFamily="34" charset="0"/>
                        </a:rPr>
                        <a:t>étudiant-e</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 doit adresser la convention de stage, signée uniquement par ses deux responsables de stage et lui / elle-même, au Bureau des stages par email (</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bureau-stages-psychologie@unige.ch</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 au moins 14 jours avant le début du stage. Si ce délai n’est pas respecté, la date de début de stage devra être repoussée en conséquence.  </a:t>
                      </a:r>
                      <a:endParaRPr lang="fr-CH" sz="11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16438573"/>
                  </a:ext>
                </a:extLst>
              </a:tr>
              <a:tr h="448396">
                <a:tc>
                  <a:txBody>
                    <a:bodyPr/>
                    <a:lstStyle/>
                    <a:p>
                      <a:r>
                        <a:rPr lang="fr-CH" sz="1200" b="1" dirty="0">
                          <a:latin typeface="Calibri" panose="020F0502020204030204" pitchFamily="34" charset="0"/>
                          <a:cs typeface="Calibri" panose="020F0502020204030204" pitchFamily="34" charset="0"/>
                        </a:rPr>
                        <a:t>Evaluation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Le/la responsable </a:t>
                      </a:r>
                      <a:r>
                        <a:rPr lang="fr-CH" sz="1100" kern="1200" dirty="0" err="1">
                          <a:solidFill>
                            <a:schemeClr val="dk1"/>
                          </a:solidFill>
                          <a:effectLst/>
                          <a:latin typeface="Calibri" panose="020F0502020204030204" pitchFamily="34" charset="0"/>
                          <a:ea typeface="+mn-ea"/>
                          <a:cs typeface="Calibri" panose="020F0502020204030204" pitchFamily="34" charset="0"/>
                        </a:rPr>
                        <a:t>institutionnel-le</a:t>
                      </a:r>
                      <a:r>
                        <a:rPr lang="fr-CH" sz="1100" kern="1200" dirty="0">
                          <a:solidFill>
                            <a:schemeClr val="dk1"/>
                          </a:solidFill>
                          <a:effectLst/>
                          <a:latin typeface="Calibri" panose="020F0502020204030204" pitchFamily="34" charset="0"/>
                          <a:ea typeface="+mn-ea"/>
                          <a:cs typeface="Calibri" panose="020F0502020204030204" pitchFamily="34" charset="0"/>
                        </a:rPr>
                        <a:t> émet un préavis qualitatif à l’intention du/de la responsable académique. </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Le/la responsable académique tient compte du préavis et du rapport pour émettre une note finale.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4" name="Tableau 4">
            <a:extLst>
              <a:ext uri="{FF2B5EF4-FFF2-40B4-BE49-F238E27FC236}">
                <a16:creationId xmlns:a16="http://schemas.microsoft.com/office/drawing/2014/main" id="{E416A0D1-900C-4EEB-BDE8-1BB48976EC53}"/>
              </a:ext>
            </a:extLst>
          </p:cNvPr>
          <p:cNvGraphicFramePr>
            <a:graphicFrameLocks noGrp="1"/>
          </p:cNvGraphicFramePr>
          <p:nvPr>
            <p:extLst>
              <p:ext uri="{D42A27DB-BD31-4B8C-83A1-F6EECF244321}">
                <p14:modId xmlns:p14="http://schemas.microsoft.com/office/powerpoint/2010/main" val="2393418165"/>
              </p:ext>
            </p:extLst>
          </p:nvPr>
        </p:nvGraphicFramePr>
        <p:xfrm>
          <a:off x="459740" y="5301322"/>
          <a:ext cx="11272520" cy="731345"/>
        </p:xfrm>
        <a:graphic>
          <a:graphicData uri="http://schemas.openxmlformats.org/drawingml/2006/table">
            <a:tbl>
              <a:tblPr firstRow="1" bandRow="1">
                <a:tableStyleId>{5C22544A-7EE6-4342-B048-85BDC9FD1C3A}</a:tableStyleId>
              </a:tblPr>
              <a:tblGrid>
                <a:gridCol w="1743964">
                  <a:extLst>
                    <a:ext uri="{9D8B030D-6E8A-4147-A177-3AD203B41FA5}">
                      <a16:colId xmlns:a16="http://schemas.microsoft.com/office/drawing/2014/main" val="2455880396"/>
                    </a:ext>
                  </a:extLst>
                </a:gridCol>
                <a:gridCol w="952855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360505">
                <a:tc>
                  <a:txBody>
                    <a:bodyPr/>
                    <a:lstStyle/>
                    <a:p>
                      <a:r>
                        <a:rPr lang="fr-CH" sz="1200" b="1" dirty="0">
                          <a:latin typeface="Calibri" panose="020F0502020204030204" pitchFamily="34" charset="0"/>
                          <a:cs typeface="Calibri" panose="020F0502020204030204" pitchFamily="34" charset="0"/>
                        </a:rPr>
                        <a:t>Inscription IEL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L' </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inscrire son stage dans IEL à la session pour laquelle il/elle dépose le rapport de stage, et ce, quelle que soit la date du début de stage.</a:t>
                      </a:r>
                    </a:p>
                  </a:txBody>
                  <a:tcPr/>
                </a:tc>
                <a:extLst>
                  <a:ext uri="{0D108BD9-81ED-4DB2-BD59-A6C34878D82A}">
                    <a16:rowId xmlns:a16="http://schemas.microsoft.com/office/drawing/2014/main" val="2079510931"/>
                  </a:ext>
                </a:extLst>
              </a:tr>
            </a:tbl>
          </a:graphicData>
        </a:graphic>
      </p:graphicFrame>
      <p:sp>
        <p:nvSpPr>
          <p:cNvPr id="5" name="Espace réservé du numéro de diapositive 4">
            <a:extLst>
              <a:ext uri="{FF2B5EF4-FFF2-40B4-BE49-F238E27FC236}">
                <a16:creationId xmlns:a16="http://schemas.microsoft.com/office/drawing/2014/main" id="{EE3F9DF5-8B39-4228-B72D-DB9732C768D8}"/>
              </a:ext>
            </a:extLst>
          </p:cNvPr>
          <p:cNvSpPr>
            <a:spLocks noGrp="1"/>
          </p:cNvSpPr>
          <p:nvPr>
            <p:ph type="sldNum" sz="quarter" idx="12"/>
          </p:nvPr>
        </p:nvSpPr>
        <p:spPr>
          <a:xfrm>
            <a:off x="11015500" y="6349329"/>
            <a:ext cx="1052510" cy="365125"/>
          </a:xfrm>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925645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40020D17-C442-4B87-81FE-31996461C065}"/>
              </a:ext>
            </a:extLst>
          </p:cNvPr>
          <p:cNvGraphicFramePr>
            <a:graphicFrameLocks noGrp="1"/>
          </p:cNvGraphicFramePr>
          <p:nvPr>
            <p:extLst>
              <p:ext uri="{D42A27DB-BD31-4B8C-83A1-F6EECF244321}">
                <p14:modId xmlns:p14="http://schemas.microsoft.com/office/powerpoint/2010/main" val="4142488516"/>
              </p:ext>
            </p:extLst>
          </p:nvPr>
        </p:nvGraphicFramePr>
        <p:xfrm>
          <a:off x="459740" y="710522"/>
          <a:ext cx="11272520" cy="2449238"/>
        </p:xfrm>
        <a:graphic>
          <a:graphicData uri="http://schemas.openxmlformats.org/drawingml/2006/table">
            <a:tbl>
              <a:tblPr firstRow="1" bandRow="1">
                <a:tableStyleId>{5C22544A-7EE6-4342-B048-85BDC9FD1C3A}</a:tableStyleId>
              </a:tblPr>
              <a:tblGrid>
                <a:gridCol w="2274824">
                  <a:extLst>
                    <a:ext uri="{9D8B030D-6E8A-4147-A177-3AD203B41FA5}">
                      <a16:colId xmlns:a16="http://schemas.microsoft.com/office/drawing/2014/main" val="2455880396"/>
                    </a:ext>
                  </a:extLst>
                </a:gridCol>
                <a:gridCol w="899769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415546">
                <a:tc>
                  <a:txBody>
                    <a:bodyPr/>
                    <a:lstStyle/>
                    <a:p>
                      <a:r>
                        <a:rPr lang="fr-CH" sz="1200" b="1" dirty="0">
                          <a:latin typeface="Calibri" panose="020F0502020204030204" pitchFamily="34" charset="0"/>
                          <a:cs typeface="Calibri" panose="020F0502020204030204" pitchFamily="34" charset="0"/>
                        </a:rPr>
                        <a:t>Calendrier de présentation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janvier / février ; 2ème tentative de présentation en août / septembre.</a:t>
                      </a:r>
                    </a:p>
                    <a:p>
                      <a:pPr marL="0" lvl="0" indent="182563">
                        <a:buFont typeface="Arial" panose="020B0604020202020204" pitchFamily="34" charset="0"/>
                        <a:buNone/>
                      </a:pPr>
                      <a:r>
                        <a:rPr lang="fr-CH" sz="1100" kern="1200" dirty="0">
                          <a:solidFill>
                            <a:schemeClr val="dk1"/>
                          </a:solidFill>
                          <a:effectLst/>
                          <a:latin typeface="Calibri" panose="020F0502020204030204" pitchFamily="34" charset="0"/>
                          <a:ea typeface="+mn-ea"/>
                          <a:cs typeface="Calibri" panose="020F0502020204030204" pitchFamily="34" charset="0"/>
                        </a:rPr>
                        <a:t> </a:t>
                      </a: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automne.</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mai / juin ; 2ème tentative de présentation en août / septembre.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printemps.</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août / septembre ; 2ème tentative de présentation en janvier / février.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rétroactive – printemps.</a:t>
                      </a:r>
                    </a:p>
                    <a:p>
                      <a:pPr marL="0" lvl="0" indent="182563" algn="l" defTabSz="457200" rtl="0" eaLnBrk="1" latinLnBrk="0" hangingPunct="1">
                        <a:buFont typeface="Arial" panose="020B0604020202020204" pitchFamily="34" charset="0"/>
                        <a:buNone/>
                      </a:pPr>
                      <a:endParaRPr lang="fr-CH" sz="400" u="sng"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05478">
                <a:tc>
                  <a:txBody>
                    <a:bodyPr/>
                    <a:lstStyle/>
                    <a:p>
                      <a:r>
                        <a:rPr lang="fr-CH" sz="1200" b="1" dirty="0">
                          <a:latin typeface="Calibri" panose="020F0502020204030204" pitchFamily="34" charset="0"/>
                          <a:cs typeface="Calibri" panose="020F0502020204030204" pitchFamily="34" charset="0"/>
                        </a:rPr>
                        <a:t>Rapport de stage</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Doit être rédigé en fonction des consignes données sur </a:t>
                      </a:r>
                      <a:r>
                        <a:rPr lang="fr-CH" sz="1100" b="0" dirty="0">
                          <a:solidFill>
                            <a:schemeClr val="tx1"/>
                          </a:solidFill>
                          <a:latin typeface="Calibri" panose="020F0502020204030204" pitchFamily="34" charset="0"/>
                          <a:cs typeface="Calibri" panose="020F0502020204030204" pitchFamily="34" charset="0"/>
                        </a:rPr>
                        <a:t>Moodle (</a:t>
                      </a:r>
                      <a:r>
                        <a:rPr lang="fr-CH" sz="1100" dirty="0">
                          <a:solidFill>
                            <a:schemeClr val="tx1"/>
                          </a:solidFill>
                          <a:latin typeface="Calibri" panose="020F0502020204030204" pitchFamily="34" charset="0"/>
                          <a:cs typeface="Calibri" panose="020F0502020204030204" pitchFamily="34" charset="0"/>
                        </a:rPr>
                        <a:t>751STTE6</a:t>
                      </a:r>
                      <a:r>
                        <a:rPr lang="fr-CH" sz="1100" b="0" dirty="0">
                          <a:solidFill>
                            <a:schemeClr val="tx1"/>
                          </a:solidFill>
                          <a:latin typeface="Calibri" panose="020F0502020204030204" pitchFamily="34" charset="0"/>
                          <a:cs typeface="Calibri" panose="020F0502020204030204" pitchFamily="34" charset="0"/>
                        </a:rPr>
                        <a:t>).</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r h="370840">
                <a:tc>
                  <a:txBody>
                    <a:bodyPr/>
                    <a:lstStyle/>
                    <a:p>
                      <a:r>
                        <a:rPr lang="fr-CH" sz="1200" b="1" dirty="0">
                          <a:latin typeface="Calibri" panose="020F0502020204030204" pitchFamily="34" charset="0"/>
                          <a:cs typeface="Calibri" panose="020F0502020204030204" pitchFamily="34" charset="0"/>
                        </a:rPr>
                        <a:t>Date de remise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Le rapport de stage doit être rendu à Caroline Bendahan au moins 30 jours avant le début de la session d’examens concernée.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58472323"/>
                  </a:ext>
                </a:extLst>
              </a:tr>
            </a:tbl>
          </a:graphicData>
        </a:graphic>
      </p:graphicFrame>
      <p:graphicFrame>
        <p:nvGraphicFramePr>
          <p:cNvPr id="3" name="Tableau 4">
            <a:extLst>
              <a:ext uri="{FF2B5EF4-FFF2-40B4-BE49-F238E27FC236}">
                <a16:creationId xmlns:a16="http://schemas.microsoft.com/office/drawing/2014/main" id="{F57D8748-D1DF-4B37-86E9-02B2A13B4BF7}"/>
              </a:ext>
            </a:extLst>
          </p:cNvPr>
          <p:cNvGraphicFramePr>
            <a:graphicFrameLocks noGrp="1"/>
          </p:cNvGraphicFramePr>
          <p:nvPr>
            <p:extLst>
              <p:ext uri="{D42A27DB-BD31-4B8C-83A1-F6EECF244321}">
                <p14:modId xmlns:p14="http://schemas.microsoft.com/office/powerpoint/2010/main" val="2992748021"/>
              </p:ext>
            </p:extLst>
          </p:nvPr>
        </p:nvGraphicFramePr>
        <p:xfrm>
          <a:off x="459740" y="3429000"/>
          <a:ext cx="11272520" cy="2397760"/>
        </p:xfrm>
        <a:graphic>
          <a:graphicData uri="http://schemas.openxmlformats.org/drawingml/2006/table">
            <a:tbl>
              <a:tblPr firstRow="1" bandRow="1">
                <a:tableStyleId>{5C22544A-7EE6-4342-B048-85BDC9FD1C3A}</a:tableStyleId>
              </a:tblPr>
              <a:tblGrid>
                <a:gridCol w="2274824">
                  <a:extLst>
                    <a:ext uri="{9D8B030D-6E8A-4147-A177-3AD203B41FA5}">
                      <a16:colId xmlns:a16="http://schemas.microsoft.com/office/drawing/2014/main" val="2455880396"/>
                    </a:ext>
                  </a:extLst>
                </a:gridCol>
                <a:gridCol w="899769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5</a:t>
                      </a:r>
                    </a:p>
                  </a:txBody>
                  <a:tcPr/>
                </a:tc>
                <a:tc>
                  <a:txBody>
                    <a:bodyPr/>
                    <a:lstStyle/>
                    <a:p>
                      <a:r>
                        <a:rPr lang="fr-CH" sz="1400" dirty="0">
                          <a:latin typeface="Calibri" panose="020F0502020204030204" pitchFamily="34" charset="0"/>
                          <a:cs typeface="Calibri" panose="020F0502020204030204" pitchFamily="34" charset="0"/>
                        </a:rPr>
                        <a:t>REMARQUES IMPORTANTES</a:t>
                      </a:r>
                    </a:p>
                  </a:txBody>
                  <a:tcPr/>
                </a:tc>
                <a:extLst>
                  <a:ext uri="{0D108BD9-81ED-4DB2-BD59-A6C34878D82A}">
                    <a16:rowId xmlns:a16="http://schemas.microsoft.com/office/drawing/2014/main" val="3080674969"/>
                  </a:ext>
                </a:extLst>
              </a:tr>
              <a:tr h="322072">
                <a:tc>
                  <a:txBody>
                    <a:bodyPr/>
                    <a:lstStyle/>
                    <a:p>
                      <a:r>
                        <a:rPr lang="fr-CH" sz="1200" b="1" dirty="0">
                          <a:latin typeface="Calibri" panose="020F0502020204030204" pitchFamily="34" charset="0"/>
                          <a:cs typeface="Calibri" panose="020F0502020204030204" pitchFamily="34" charset="0"/>
                        </a:rPr>
                        <a:t>Atelier de pratique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ea typeface="Calibri" panose="020F0502020204030204" pitchFamily="34" charset="0"/>
                          <a:cs typeface="Wingdings" panose="05000000000000000000" pitchFamily="2" charset="2"/>
                        </a:rPr>
                        <a:t>Les </a:t>
                      </a:r>
                      <a:r>
                        <a:rPr lang="fr-CH" sz="1100" dirty="0" err="1">
                          <a:latin typeface="Calibri" panose="020F0502020204030204" pitchFamily="34" charset="0"/>
                          <a:ea typeface="Calibri" panose="020F0502020204030204" pitchFamily="34" charset="0"/>
                          <a:cs typeface="Wingdings" panose="05000000000000000000" pitchFamily="2" charset="2"/>
                        </a:rPr>
                        <a:t>étudiant-es</a:t>
                      </a:r>
                      <a:r>
                        <a:rPr lang="fr-CH" sz="1100" dirty="0">
                          <a:latin typeface="Calibri" panose="020F0502020204030204" pitchFamily="34" charset="0"/>
                          <a:ea typeface="Calibri" panose="020F0502020204030204" pitchFamily="34" charset="0"/>
                          <a:cs typeface="Wingdings" panose="05000000000000000000" pitchFamily="2" charset="2"/>
                        </a:rPr>
                        <a:t> du module </a:t>
                      </a:r>
                      <a:r>
                        <a:rPr lang="fr-CH" sz="1100" i="1" dirty="0">
                          <a:latin typeface="Calibri" panose="020F0502020204030204" pitchFamily="34" charset="0"/>
                          <a:ea typeface="Calibri" panose="020F0502020204030204" pitchFamily="34" charset="0"/>
                          <a:cs typeface="Wingdings" panose="05000000000000000000" pitchFamily="2" charset="2"/>
                        </a:rPr>
                        <a:t>Savoir-faire en psychologie clinique </a:t>
                      </a:r>
                      <a:r>
                        <a:rPr lang="fr-CH" sz="1100" dirty="0">
                          <a:latin typeface="Calibri" panose="020F0502020204030204" pitchFamily="34" charset="0"/>
                          <a:ea typeface="Calibri" panose="020F0502020204030204" pitchFamily="34" charset="0"/>
                          <a:cs typeface="Wingdings" panose="05000000000000000000" pitchFamily="2" charset="2"/>
                        </a:rPr>
                        <a:t>doivent participer en sus du stage à </a:t>
                      </a:r>
                      <a:r>
                        <a:rPr lang="fr-CH" sz="1100" b="0" u="none" dirty="0">
                          <a:solidFill>
                            <a:schemeClr val="tx1"/>
                          </a:solidFill>
                          <a:latin typeface="Calibri" panose="020F0502020204030204" pitchFamily="34" charset="0"/>
                          <a:ea typeface="Calibri" panose="020F0502020204030204" pitchFamily="34" charset="0"/>
                          <a:cs typeface="Wingdings" panose="05000000000000000000" pitchFamily="2" charset="2"/>
                        </a:rPr>
                        <a:t>l’atelier de pratique professionnelle : </a:t>
                      </a:r>
                      <a:r>
                        <a:rPr lang="fr-CH" sz="1100" b="0" u="none" dirty="0">
                          <a:solidFill>
                            <a:schemeClr val="tx1"/>
                          </a:solidFill>
                          <a:latin typeface="Calibri" panose="020F0502020204030204" pitchFamily="34" charset="0"/>
                          <a:ea typeface="Calibri" panose="020F0502020204030204" pitchFamily="34" charset="0"/>
                          <a:cs typeface="Wingdings" panose="05000000000000000000" pitchFamily="2" charset="2"/>
                          <a:hlinkClick r:id="rId2"/>
                        </a:rPr>
                        <a:t>https://moodle.unige.ch/enrol/index.php?id=1552</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16438573"/>
                  </a:ext>
                </a:extLst>
              </a:tr>
              <a:tr h="370840">
                <a:tc>
                  <a:txBody>
                    <a:bodyPr/>
                    <a:lstStyle/>
                    <a:p>
                      <a:r>
                        <a:rPr lang="fr-CH" sz="1200" b="1" dirty="0">
                          <a:latin typeface="Calibri" panose="020F0502020204030204" pitchFamily="34" charset="0"/>
                          <a:cs typeface="Calibri" panose="020F0502020204030204" pitchFamily="34" charset="0"/>
                        </a:rPr>
                        <a:t>Moodle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ea typeface="Calibri" panose="020F0502020204030204" pitchFamily="34" charset="0"/>
                          <a:cs typeface="Wingdings" panose="05000000000000000000" pitchFamily="2" charset="2"/>
                        </a:rPr>
                        <a:t>Les consignes Caroline Bendahan se trouvent sur </a:t>
                      </a:r>
                      <a:r>
                        <a:rPr lang="fr-CH" sz="1100" b="0" dirty="0">
                          <a:solidFill>
                            <a:schemeClr val="tx1"/>
                          </a:solidFill>
                          <a:latin typeface="Calibri" panose="020F0502020204030204" pitchFamily="34" charset="0"/>
                          <a:cs typeface="Calibri" panose="020F0502020204030204" pitchFamily="34" charset="0"/>
                        </a:rPr>
                        <a:t>Moodle (</a:t>
                      </a:r>
                      <a:r>
                        <a:rPr lang="fr-CH" sz="1100" dirty="0">
                          <a:solidFill>
                            <a:schemeClr val="tx1"/>
                          </a:solidFill>
                          <a:latin typeface="Calibri" panose="020F0502020204030204" pitchFamily="34" charset="0"/>
                          <a:cs typeface="Calibri" panose="020F0502020204030204" pitchFamily="34" charset="0"/>
                        </a:rPr>
                        <a:t>751STTE6</a:t>
                      </a:r>
                      <a:r>
                        <a:rPr lang="fr-CH" sz="1100" b="0" dirty="0">
                          <a:solidFill>
                            <a:schemeClr val="tx1"/>
                          </a:solidFill>
                          <a:latin typeface="Calibri" panose="020F0502020204030204" pitchFamily="34" charset="0"/>
                          <a:cs typeface="Calibri" panose="020F0502020204030204" pitchFamily="34" charset="0"/>
                        </a:rPr>
                        <a:t>) </a:t>
                      </a:r>
                      <a:r>
                        <a:rPr lang="fr-CH" sz="1100" dirty="0">
                          <a:latin typeface="Calibri" panose="020F0502020204030204" pitchFamily="34" charset="0"/>
                          <a:ea typeface="Calibri" panose="020F0502020204030204" pitchFamily="34" charset="0"/>
                          <a:cs typeface="Wingdings" panose="05000000000000000000" pitchFamily="2" charset="2"/>
                        </a:rPr>
                        <a:t>: </a:t>
                      </a:r>
                      <a:r>
                        <a:rPr lang="fr-CH" sz="1100" dirty="0">
                          <a:latin typeface="Calibri" panose="020F0502020204030204" pitchFamily="34" charset="0"/>
                          <a:ea typeface="Calibri" panose="020F0502020204030204" pitchFamily="34" charset="0"/>
                          <a:cs typeface="Wingdings" panose="05000000000000000000" pitchFamily="2" charset="2"/>
                          <a:hlinkClick r:id="rId3"/>
                        </a:rPr>
                        <a:t>https://moodle.unige.ch/course/view.php?id=3583</a:t>
                      </a:r>
                      <a:endParaRPr lang="fr-CH" sz="1100" dirty="0">
                        <a:latin typeface="Calibri" panose="020F0502020204030204" pitchFamily="34" charset="0"/>
                        <a:ea typeface="Calibri" panose="020F0502020204030204" pitchFamily="34" charset="0"/>
                        <a:cs typeface="Wingdings" panose="05000000000000000000" pitchFamily="2" charset="2"/>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200" dirty="0">
                        <a:latin typeface="Calibri" panose="020F0502020204030204" pitchFamily="34" charset="0"/>
                        <a:ea typeface="Calibri" panose="020F0502020204030204" pitchFamily="34" charset="0"/>
                        <a:cs typeface="Wingdings" panose="05000000000000000000" pitchFamily="2" charset="2"/>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0" i="0" dirty="0">
                          <a:latin typeface="Calibri" panose="020F0502020204030204" pitchFamily="34" charset="0"/>
                          <a:ea typeface="Calibri" panose="020F0502020204030204" pitchFamily="34" charset="0"/>
                          <a:cs typeface="Wingdings" panose="05000000000000000000" pitchFamily="2" charset="2"/>
                        </a:rPr>
                        <a:t>Les </a:t>
                      </a:r>
                      <a:r>
                        <a:rPr lang="fr-CH" sz="1100" b="0" i="0" dirty="0" err="1">
                          <a:latin typeface="Calibri" panose="020F0502020204030204" pitchFamily="34" charset="0"/>
                          <a:ea typeface="Calibri" panose="020F0502020204030204" pitchFamily="34" charset="0"/>
                          <a:cs typeface="Wingdings" panose="05000000000000000000" pitchFamily="2" charset="2"/>
                        </a:rPr>
                        <a:t>étudiant-es</a:t>
                      </a:r>
                      <a:r>
                        <a:rPr lang="fr-CH" sz="1100" b="0" i="0" dirty="0">
                          <a:latin typeface="Calibri" panose="020F0502020204030204" pitchFamily="34" charset="0"/>
                          <a:ea typeface="Calibri" panose="020F0502020204030204" pitchFamily="34" charset="0"/>
                          <a:cs typeface="Wingdings" panose="05000000000000000000" pitchFamily="2" charset="2"/>
                        </a:rPr>
                        <a:t> des modules fermés réalisant un stage obligatoire doivent s'inscrire dans </a:t>
                      </a:r>
                      <a:r>
                        <a:rPr lang="fr-CH" sz="1100" b="0" i="0" dirty="0">
                          <a:solidFill>
                            <a:schemeClr val="tx1"/>
                          </a:solidFill>
                          <a:latin typeface="Calibri" panose="020F0502020204030204" pitchFamily="34" charset="0"/>
                          <a:cs typeface="Calibri" panose="020F0502020204030204" pitchFamily="34" charset="0"/>
                        </a:rPr>
                        <a:t>Moodle (751STTE6) dès M1 </a:t>
                      </a:r>
                      <a:r>
                        <a:rPr lang="fr-CH" sz="1100" b="0" i="0" dirty="0">
                          <a:latin typeface="Calibri" panose="020F0502020204030204" pitchFamily="34" charset="0"/>
                          <a:ea typeface="Calibri" panose="020F0502020204030204" pitchFamily="34" charset="0"/>
                          <a:cs typeface="Wingdings" panose="05000000000000000000" pitchFamily="2" charset="2"/>
                        </a:rPr>
                        <a:t>! Il en va de même pour les </a:t>
                      </a:r>
                      <a:r>
                        <a:rPr lang="fr-CH" sz="1100" b="0" i="0" dirty="0" err="1">
                          <a:latin typeface="Calibri" panose="020F0502020204030204" pitchFamily="34" charset="0"/>
                          <a:ea typeface="Calibri" panose="020F0502020204030204" pitchFamily="34" charset="0"/>
                          <a:cs typeface="Wingdings" panose="05000000000000000000" pitchFamily="2" charset="2"/>
                        </a:rPr>
                        <a:t>étudiant-es</a:t>
                      </a:r>
                      <a:r>
                        <a:rPr lang="fr-CH" sz="1100" b="0" i="0" dirty="0">
                          <a:latin typeface="Calibri" panose="020F0502020204030204" pitchFamily="34" charset="0"/>
                          <a:ea typeface="Calibri" panose="020F0502020204030204" pitchFamily="34" charset="0"/>
                          <a:cs typeface="Wingdings" panose="05000000000000000000" pitchFamily="2" charset="2"/>
                        </a:rPr>
                        <a:t> du module </a:t>
                      </a:r>
                      <a:r>
                        <a:rPr lang="fr-CH" sz="1100" b="0" i="1" dirty="0">
                          <a:latin typeface="Calibri" panose="020F0502020204030204" pitchFamily="34" charset="0"/>
                          <a:ea typeface="Calibri" panose="020F0502020204030204" pitchFamily="34" charset="0"/>
                          <a:cs typeface="Wingdings" panose="05000000000000000000" pitchFamily="2" charset="2"/>
                        </a:rPr>
                        <a:t>Questions approfondies en psychologie clinique </a:t>
                      </a:r>
                      <a:r>
                        <a:rPr lang="fr-CH" sz="1100" b="0" i="0" dirty="0">
                          <a:latin typeface="Calibri" panose="020F0502020204030204" pitchFamily="34" charset="0"/>
                          <a:ea typeface="Calibri" panose="020F0502020204030204" pitchFamily="34" charset="0"/>
                          <a:cs typeface="Wingdings" panose="05000000000000000000" pitchFamily="2" charset="2"/>
                        </a:rPr>
                        <a:t>réalisant un stage de terrain.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lang="fr-CH" sz="800" dirty="0">
                        <a:latin typeface="Calibri" panose="020F0502020204030204" pitchFamily="34" charset="0"/>
                        <a:ea typeface="Calibri" panose="020F0502020204030204" pitchFamily="34" charset="0"/>
                        <a:cs typeface="Wingdings" panose="05000000000000000000" pitchFamily="2" charset="2"/>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ea typeface="Calibri" panose="020F0502020204030204" pitchFamily="34" charset="0"/>
                          <a:cs typeface="Wingdings" panose="05000000000000000000" pitchFamily="2" charset="2"/>
                        </a:rPr>
                        <a:t>L’espace de distribution des stages en partenariat se trouve également sur Moodle : </a:t>
                      </a:r>
                    </a:p>
                    <a:p>
                      <a:pPr marL="182563"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b="1" dirty="0">
                          <a:solidFill>
                            <a:schemeClr val="tx1"/>
                          </a:solidFill>
                        </a:rPr>
                        <a:t>Stages de Master en psychologie, plan d’études Psychologie clinique intégrative - Distribution annuelle </a:t>
                      </a:r>
                      <a:r>
                        <a:rPr lang="fr-CH" sz="1100" dirty="0">
                          <a:latin typeface="Calibri" panose="020F0502020204030204" pitchFamily="34" charset="0"/>
                          <a:ea typeface="Calibri" panose="020F0502020204030204" pitchFamily="34" charset="0"/>
                          <a:cs typeface="Wingdings" panose="05000000000000000000" pitchFamily="2" charset="2"/>
                          <a:hlinkClick r:id="rId4"/>
                        </a:rPr>
                        <a:t>https://moodle.unige.ch/course/view.php?id=15120</a:t>
                      </a:r>
                      <a:endParaRPr lang="fr-CH" sz="1100" dirty="0">
                        <a:latin typeface="Calibri" panose="020F0502020204030204" pitchFamily="34" charset="0"/>
                        <a:ea typeface="Calibri" panose="020F0502020204030204" pitchFamily="34" charset="0"/>
                        <a:cs typeface="Wingdings" panose="05000000000000000000" pitchFamily="2" charset="2"/>
                      </a:endParaRP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fr-CH" sz="800" dirty="0">
                        <a:latin typeface="Calibri" panose="020F0502020204030204" pitchFamily="34" charset="0"/>
                        <a:ea typeface="Calibri" panose="020F0502020204030204" pitchFamily="34" charset="0"/>
                        <a:cs typeface="Wingdings" panose="05000000000000000000" pitchFamily="2" charset="2"/>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0" i="0" dirty="0">
                          <a:latin typeface="Calibri" panose="020F0502020204030204" pitchFamily="34" charset="0"/>
                          <a:ea typeface="Calibri" panose="020F0502020204030204" pitchFamily="34" charset="0"/>
                          <a:cs typeface="Wingdings" panose="05000000000000000000" pitchFamily="2" charset="2"/>
                        </a:rPr>
                        <a:t>Les </a:t>
                      </a:r>
                      <a:r>
                        <a:rPr lang="fr-CH" sz="1100" b="0" i="0" dirty="0" err="1">
                          <a:latin typeface="Calibri" panose="020F0502020204030204" pitchFamily="34" charset="0"/>
                          <a:ea typeface="Calibri" panose="020F0502020204030204" pitchFamily="34" charset="0"/>
                          <a:cs typeface="Wingdings" panose="05000000000000000000" pitchFamily="2" charset="2"/>
                        </a:rPr>
                        <a:t>étudiant-es</a:t>
                      </a:r>
                      <a:r>
                        <a:rPr lang="fr-CH" sz="1100" b="0" i="0" dirty="0">
                          <a:latin typeface="Calibri" panose="020F0502020204030204" pitchFamily="34" charset="0"/>
                          <a:ea typeface="Calibri" panose="020F0502020204030204" pitchFamily="34" charset="0"/>
                          <a:cs typeface="Wingdings" panose="05000000000000000000" pitchFamily="2" charset="2"/>
                        </a:rPr>
                        <a:t> sont avertis de l’ouverture du processus annuel par Stéphanie Bouchet-Rossier</a:t>
                      </a:r>
                      <a:r>
                        <a:rPr lang="fr-CH" sz="1100" b="1" i="0" dirty="0">
                          <a:latin typeface="Calibri" panose="020F0502020204030204" pitchFamily="34" charset="0"/>
                          <a:ea typeface="Calibri" panose="020F0502020204030204" pitchFamily="34" charset="0"/>
                          <a:cs typeface="Wingdings" panose="05000000000000000000" pitchFamily="2" charset="2"/>
                        </a:rPr>
                        <a:t>. </a:t>
                      </a:r>
                    </a:p>
                    <a:p>
                      <a:pPr marL="171450" lvl="0" indent="-171450">
                        <a:buFont typeface="Arial" panose="020B0604020202020204" pitchFamily="34" charset="0"/>
                        <a:buChar char="•"/>
                      </a:pPr>
                      <a:endParaRPr lang="fr-CH" sz="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sp>
        <p:nvSpPr>
          <p:cNvPr id="4" name="Espace réservé du numéro de diapositive 3">
            <a:extLst>
              <a:ext uri="{FF2B5EF4-FFF2-40B4-BE49-F238E27FC236}">
                <a16:creationId xmlns:a16="http://schemas.microsoft.com/office/drawing/2014/main" id="{9E3EBB12-5952-4E78-A3DB-0EB4F71CFD78}"/>
              </a:ext>
            </a:extLst>
          </p:cNvPr>
          <p:cNvSpPr>
            <a:spLocks noGrp="1"/>
          </p:cNvSpPr>
          <p:nvPr>
            <p:ph type="sldNum" sz="quarter" idx="12"/>
          </p:nvPr>
        </p:nvSpPr>
        <p:spPr>
          <a:xfrm>
            <a:off x="10988068" y="6385905"/>
            <a:ext cx="1052510" cy="36512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231948401"/>
      </p:ext>
    </p:extLst>
  </p:cSld>
  <p:clrMapOvr>
    <a:masterClrMapping/>
  </p:clrMapOvr>
</p:sld>
</file>

<file path=ppt/theme/theme1.xml><?xml version="1.0" encoding="utf-8"?>
<a:theme xmlns:a="http://schemas.openxmlformats.org/drawingml/2006/main" name="Dividende">
  <a:themeElements>
    <a:clrScheme name="Personnalisé 14">
      <a:dk1>
        <a:srgbClr val="000000"/>
      </a:dk1>
      <a:lt1>
        <a:srgbClr val="FFFFFF"/>
      </a:lt1>
      <a:dk2>
        <a:srgbClr val="000000"/>
      </a:dk2>
      <a:lt2>
        <a:srgbClr val="FFFFFF"/>
      </a:lt2>
      <a:accent1>
        <a:srgbClr val="007A77"/>
      </a:accent1>
      <a:accent2>
        <a:srgbClr val="00D6D1"/>
      </a:accent2>
      <a:accent3>
        <a:srgbClr val="00DED9"/>
      </a:accent3>
      <a:accent4>
        <a:srgbClr val="D8D8D8"/>
      </a:accent4>
      <a:accent5>
        <a:srgbClr val="BFBFBF"/>
      </a:accent5>
      <a:accent6>
        <a:srgbClr val="D8D8D8"/>
      </a:accent6>
      <a:hlink>
        <a:srgbClr val="009A96"/>
      </a:hlink>
      <a:folHlink>
        <a:srgbClr val="009A96"/>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370</TotalTime>
  <Words>1015</Words>
  <Application>Microsoft Office PowerPoint</Application>
  <PresentationFormat>Grand écran</PresentationFormat>
  <Paragraphs>100</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Gill Sans MT</vt:lpstr>
      <vt:lpstr>Wingdings</vt:lpstr>
      <vt:lpstr>Wingdings 2</vt:lpstr>
      <vt:lpstr>Dividende</vt:lpstr>
      <vt:lpstr>  Master en psychologie   PLAN D’ÉTUDES :  PSYCHOLOGIE CLINIQUE INTÉGRATIVE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Descriptif de stage</dc:title>
  <dc:creator>Stéphanie Bouchet-Rossier</dc:creator>
  <cp:lastModifiedBy>Stéphanie Bouchet-Rossier</cp:lastModifiedBy>
  <cp:revision>25</cp:revision>
  <dcterms:created xsi:type="dcterms:W3CDTF">2023-10-16T12:55:04Z</dcterms:created>
  <dcterms:modified xsi:type="dcterms:W3CDTF">2023-12-13T12:15:17Z</dcterms:modified>
</cp:coreProperties>
</file>