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5" r:id="rId4"/>
    <p:sldId id="266"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6E4DE43-708E-4EC1-BB21-9F010A86DF3C}" type="datetime1">
              <a:rPr lang="en-US" smtClean="0"/>
              <a:t>12/13/2023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6775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3976F-D716-4443-959F-D7CA0394490B}"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06103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70C76B1-7575-4131-ABA4-1D6698B21761}" type="datetime1">
              <a:rPr lang="en-US" smtClean="0"/>
              <a:t>12/13/2023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53597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46A0965-46ED-407A-8C3B-89313F4FC5D2}"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85105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672FBC2-B901-425E-9C73-F9A4C59F28F4}" type="datetime1">
              <a:rPr lang="en-US" smtClean="0"/>
              <a:t>12/13/2023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76525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9779F2-01C4-48C2-AE0B-8C8B86ADC478}"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9796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7C86557-D51C-47AB-8273-247CC0C55EDA}" type="datetime1">
              <a:rPr lang="en-US" smtClean="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2569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27CFC09-BBFB-44EB-9BF5-1264DAC48402}" type="datetime1">
              <a:rPr lang="en-US" smtClean="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07897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E11A-6A80-45A0-B9D7-240427319ADB}" type="datetime1">
              <a:rPr lang="en-US" smtClean="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11395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D0E943A-9979-4C3B-B2E7-C2231F751F00}" type="datetime1">
              <a:rPr lang="en-US" smtClean="0"/>
              <a:t>12/13/2023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33881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D7AF64-B85A-42DF-99D7-9099558E6BA1}"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14000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4F87A30-69A1-4773-91F2-1096DEACCFAA}" type="datetime1">
              <a:rPr lang="en-US" smtClean="0"/>
              <a:t>12/13/2023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60745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mento.unige.ch/doc/030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bureau-stages-psychologie@unige.ch" TargetMode="External"/><Relationship Id="rId2" Type="http://schemas.openxmlformats.org/officeDocument/2006/relationships/hyperlink" Target="https://www.unige.ch/fapse/psycho/stages/etape-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75D7B-F7F5-4994-98B7-B8F967DF2117}"/>
              </a:ext>
            </a:extLst>
          </p:cNvPr>
          <p:cNvSpPr>
            <a:spLocks noGrp="1"/>
          </p:cNvSpPr>
          <p:nvPr>
            <p:ph type="ctrTitle"/>
          </p:nvPr>
        </p:nvSpPr>
        <p:spPr/>
        <p:txBody>
          <a:bodyPr>
            <a:normAutofit fontScale="90000"/>
          </a:bodyPr>
          <a:lstStyle/>
          <a:p>
            <a:br>
              <a:rPr lang="fr-CH" dirty="0"/>
            </a:br>
            <a:br>
              <a:rPr lang="fr-CH" dirty="0"/>
            </a:br>
            <a:r>
              <a:rPr lang="fr-CH" dirty="0"/>
              <a:t>Master en psychologie </a:t>
            </a:r>
            <a:br>
              <a:rPr lang="fr-CH" dirty="0"/>
            </a:br>
            <a:br>
              <a:rPr lang="fr-CH" dirty="0"/>
            </a:br>
            <a:r>
              <a:rPr lang="fr-CH" sz="2700" dirty="0"/>
              <a:t>PLAN D’ÉTUDES :  PSYCHOLOGIE CLINIQUE INTÉGRATIVE</a:t>
            </a:r>
            <a:endParaRPr lang="fr-CH" dirty="0"/>
          </a:p>
        </p:txBody>
      </p:sp>
      <p:sp>
        <p:nvSpPr>
          <p:cNvPr id="6" name="ZoneTexte 5">
            <a:extLst>
              <a:ext uri="{FF2B5EF4-FFF2-40B4-BE49-F238E27FC236}">
                <a16:creationId xmlns:a16="http://schemas.microsoft.com/office/drawing/2014/main" id="{07DF6AAD-906C-43A8-AFB4-7DB82BB27E1B}"/>
              </a:ext>
            </a:extLst>
          </p:cNvPr>
          <p:cNvSpPr txBox="1"/>
          <p:nvPr/>
        </p:nvSpPr>
        <p:spPr>
          <a:xfrm>
            <a:off x="740664" y="3557016"/>
            <a:ext cx="9610344"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CH"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Gill Sans MT" panose="020B0502020104020203"/>
                <a:ea typeface="+mn-ea"/>
                <a:cs typeface="+mn-cs"/>
              </a:rPr>
              <a:t>DESCRIPTIF DU STAGE DE </a:t>
            </a:r>
            <a:r>
              <a:rPr lang="fr-CH" dirty="0">
                <a:solidFill>
                  <a:srgbClr val="FFFFFF"/>
                </a:solidFill>
                <a:effectLst>
                  <a:outerShdw blurRad="38100" dist="38100" dir="2700000" algn="tl">
                    <a:srgbClr val="000000">
                      <a:alpha val="43137"/>
                    </a:srgbClr>
                  </a:outerShdw>
                </a:effectLst>
                <a:latin typeface="Gill Sans MT" panose="020B0502020104020203"/>
              </a:rPr>
              <a:t>RECHERCHE</a:t>
            </a:r>
            <a:r>
              <a:rPr kumimoji="0" lang="fr-CH"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Gill Sans MT" panose="020B0502020104020203"/>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CH"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CH"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CH"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CH"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8" name="Espace réservé du numéro de diapositive 7">
            <a:extLst>
              <a:ext uri="{FF2B5EF4-FFF2-40B4-BE49-F238E27FC236}">
                <a16:creationId xmlns:a16="http://schemas.microsoft.com/office/drawing/2014/main" id="{C09EB909-EA19-4455-81F5-9C0AD3D008D6}"/>
              </a:ext>
            </a:extLst>
          </p:cNvPr>
          <p:cNvSpPr>
            <a:spLocks noGrp="1"/>
          </p:cNvSpPr>
          <p:nvPr>
            <p:ph type="sldNum" sz="quarter" idx="12"/>
          </p:nvPr>
        </p:nvSpPr>
        <p:spPr>
          <a:xfrm>
            <a:off x="11066520" y="6395049"/>
            <a:ext cx="101644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007A77">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srgbClr val="007A77">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20957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B4FF6EDC-C962-4CC7-8E47-380C91344597}"/>
              </a:ext>
            </a:extLst>
          </p:cNvPr>
          <p:cNvGraphicFramePr>
            <a:graphicFrameLocks noGrp="1"/>
          </p:cNvGraphicFramePr>
          <p:nvPr>
            <p:extLst>
              <p:ext uri="{D42A27DB-BD31-4B8C-83A1-F6EECF244321}">
                <p14:modId xmlns:p14="http://schemas.microsoft.com/office/powerpoint/2010/main" val="406445711"/>
              </p:ext>
            </p:extLst>
          </p:nvPr>
        </p:nvGraphicFramePr>
        <p:xfrm>
          <a:off x="459740" y="758952"/>
          <a:ext cx="11272520" cy="4169664"/>
        </p:xfrm>
        <a:graphic>
          <a:graphicData uri="http://schemas.openxmlformats.org/drawingml/2006/table">
            <a:tbl>
              <a:tblPr firstRow="1" bandRow="1">
                <a:tableStyleId>{5C22544A-7EE6-4342-B048-85BDC9FD1C3A}</a:tableStyleId>
              </a:tblPr>
              <a:tblGrid>
                <a:gridCol w="1726184">
                  <a:extLst>
                    <a:ext uri="{9D8B030D-6E8A-4147-A177-3AD203B41FA5}">
                      <a16:colId xmlns:a16="http://schemas.microsoft.com/office/drawing/2014/main" val="2455880396"/>
                    </a:ext>
                  </a:extLst>
                </a:gridCol>
                <a:gridCol w="9546336">
                  <a:extLst>
                    <a:ext uri="{9D8B030D-6E8A-4147-A177-3AD203B41FA5}">
                      <a16:colId xmlns:a16="http://schemas.microsoft.com/office/drawing/2014/main" val="3290765097"/>
                    </a:ext>
                  </a:extLst>
                </a:gridCol>
              </a:tblGrid>
              <a:tr h="322410">
                <a:tc>
                  <a:txBody>
                    <a:bodyPr/>
                    <a:lstStyle/>
                    <a:p>
                      <a:r>
                        <a:rPr lang="fr-CH" sz="1400" dirty="0">
                          <a:latin typeface="Calibri" panose="020F0502020204030204" pitchFamily="34" charset="0"/>
                          <a:cs typeface="Calibri" panose="020F0502020204030204" pitchFamily="34" charset="0"/>
                        </a:rPr>
                        <a:t>1</a:t>
                      </a:r>
                    </a:p>
                  </a:txBody>
                  <a:tcPr/>
                </a:tc>
                <a:tc>
                  <a:txBody>
                    <a:bodyPr/>
                    <a:lstStyle/>
                    <a:p>
                      <a:r>
                        <a:rPr lang="fr-CH" sz="1400" dirty="0">
                          <a:latin typeface="Calibri" panose="020F0502020204030204" pitchFamily="34" charset="0"/>
                          <a:cs typeface="Calibri" panose="020F0502020204030204" pitchFamily="34" charset="0"/>
                        </a:rPr>
                        <a:t>INFORMATIONS GÉNÉRALES</a:t>
                      </a:r>
                    </a:p>
                  </a:txBody>
                  <a:tcPr/>
                </a:tc>
                <a:extLst>
                  <a:ext uri="{0D108BD9-81ED-4DB2-BD59-A6C34878D82A}">
                    <a16:rowId xmlns:a16="http://schemas.microsoft.com/office/drawing/2014/main" val="3080674969"/>
                  </a:ext>
                </a:extLst>
              </a:tr>
              <a:tr h="438574">
                <a:tc>
                  <a:txBody>
                    <a:bodyPr/>
                    <a:lstStyle/>
                    <a:p>
                      <a:r>
                        <a:rPr lang="fr-CH" sz="1200" b="1" dirty="0">
                          <a:latin typeface="Calibri" panose="020F0502020204030204" pitchFamily="34" charset="0"/>
                          <a:cs typeface="Calibri" panose="020F0502020204030204" pitchFamily="34" charset="0"/>
                        </a:rPr>
                        <a:t>Etudiant-es </a:t>
                      </a:r>
                      <a:r>
                        <a:rPr lang="fr-CH" sz="1200" b="1" dirty="0" err="1">
                          <a:latin typeface="Calibri" panose="020F0502020204030204" pitchFamily="34" charset="0"/>
                          <a:cs typeface="Calibri" panose="020F0502020204030204" pitchFamily="34" charset="0"/>
                        </a:rPr>
                        <a:t>concerné-es</a:t>
                      </a:r>
                      <a:endParaRPr lang="fr-CH" sz="1200" b="1" dirty="0">
                        <a:latin typeface="Calibri" panose="020F0502020204030204" pitchFamily="34" charset="0"/>
                        <a:cs typeface="Calibri" panose="020F050202020403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solidFill>
                            <a:schemeClr val="tx1"/>
                          </a:solidFill>
                          <a:latin typeface="Calibri" panose="020F0502020204030204" pitchFamily="34" charset="0"/>
                          <a:cs typeface="Calibri" panose="020F0502020204030204" pitchFamily="34" charset="0"/>
                        </a:rPr>
                        <a:t>Etudiant-e de M2 (tous les modules).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solidFill>
                          <a:schemeClr val="tx1"/>
                        </a:solidFill>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peut faire une demande de dérogation auprès du responsable de l’orientation clinique (Martin Debbané) pour réaliser son stage durant l’été entre M1 et M2. </a:t>
                      </a:r>
                      <a:endParaRPr lang="fr-CH" dirty="0"/>
                    </a:p>
                  </a:txBody>
                  <a:tcPr/>
                </a:tc>
                <a:extLst>
                  <a:ext uri="{0D108BD9-81ED-4DB2-BD59-A6C34878D82A}">
                    <a16:rowId xmlns:a16="http://schemas.microsoft.com/office/drawing/2014/main" val="2079510931"/>
                  </a:ext>
                </a:extLst>
              </a:tr>
              <a:tr h="287190">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Nature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Stage de recherche, facultatif. </a:t>
                      </a:r>
                    </a:p>
                  </a:txBody>
                  <a:tcPr/>
                </a:tc>
                <a:extLst>
                  <a:ext uri="{0D108BD9-81ED-4DB2-BD59-A6C34878D82A}">
                    <a16:rowId xmlns:a16="http://schemas.microsoft.com/office/drawing/2014/main" val="916438573"/>
                  </a:ext>
                </a:extLst>
              </a:tr>
              <a:tr h="265176">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But</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b="0" kern="1200" dirty="0">
                          <a:solidFill>
                            <a:schemeClr val="tx1"/>
                          </a:solidFill>
                          <a:latin typeface="Calibri" panose="020F0502020204030204" pitchFamily="34" charset="0"/>
                          <a:ea typeface="+mn-ea"/>
                          <a:cs typeface="Calibri" panose="020F0502020204030204" pitchFamily="34" charset="0"/>
                        </a:rPr>
                        <a:t>Permettre à l’</a:t>
                      </a:r>
                      <a:r>
                        <a:rPr lang="fr-CH" sz="1100" b="0" kern="1200" dirty="0" err="1">
                          <a:solidFill>
                            <a:schemeClr val="tx1"/>
                          </a:solidFill>
                          <a:latin typeface="Calibri" panose="020F0502020204030204" pitchFamily="34" charset="0"/>
                          <a:ea typeface="+mn-ea"/>
                          <a:cs typeface="Calibri" panose="020F0502020204030204" pitchFamily="34" charset="0"/>
                        </a:rPr>
                        <a:t>étudiant-e</a:t>
                      </a:r>
                      <a:r>
                        <a:rPr lang="fr-CH" sz="1100" b="0" kern="1200" dirty="0">
                          <a:solidFill>
                            <a:schemeClr val="tx1"/>
                          </a:solidFill>
                          <a:latin typeface="Calibri" panose="020F0502020204030204" pitchFamily="34" charset="0"/>
                          <a:ea typeface="+mn-ea"/>
                          <a:cs typeface="Calibri" panose="020F0502020204030204" pitchFamily="34" charset="0"/>
                        </a:rPr>
                        <a:t> une expérience de recherche dans le domaine de la psychologie au sens large. </a:t>
                      </a:r>
                    </a:p>
                  </a:txBody>
                  <a:tcPr/>
                </a:tc>
                <a:extLst>
                  <a:ext uri="{0D108BD9-81ED-4DB2-BD59-A6C34878D82A}">
                    <a16:rowId xmlns:a16="http://schemas.microsoft.com/office/drawing/2014/main" val="3150263288"/>
                  </a:ext>
                </a:extLst>
              </a:tr>
              <a:tr h="283464">
                <a:tc>
                  <a:txBody>
                    <a:bodyPr/>
                    <a:lstStyle/>
                    <a:p>
                      <a:r>
                        <a:rPr lang="fr-CH" sz="1200" b="1" dirty="0">
                          <a:latin typeface="Calibri" panose="020F0502020204030204" pitchFamily="34" charset="0"/>
                          <a:cs typeface="Calibri" panose="020F0502020204030204" pitchFamily="34" charset="0"/>
                        </a:rPr>
                        <a:t>Durée et ECTS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160 heures de stage pour 6 ECTS, crédités dans le module approfondi. </a:t>
                      </a:r>
                      <a:endParaRPr lang="fr-CH" sz="4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703954081"/>
                  </a:ext>
                </a:extLst>
              </a:tr>
              <a:tr h="300736">
                <a:tc>
                  <a:txBody>
                    <a:bodyPr/>
                    <a:lstStyle/>
                    <a:p>
                      <a:r>
                        <a:rPr lang="fr-CH" sz="1200" b="1" dirty="0">
                          <a:latin typeface="Calibri" panose="020F0502020204030204" pitchFamily="34" charset="0"/>
                          <a:cs typeface="Calibri" panose="020F0502020204030204" pitchFamily="34" charset="0"/>
                        </a:rPr>
                        <a:t>Lieu</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En Suisse (dans tous les cantons) ou à l’étranger (dans tous les pays).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Institution : unité de recherche, hôpital, service public, etc.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1" kern="1200" dirty="0">
                          <a:solidFill>
                            <a:schemeClr val="tx1"/>
                          </a:solidFill>
                          <a:latin typeface="Calibri" panose="020F0502020204030204" pitchFamily="34" charset="0"/>
                          <a:ea typeface="+mn-ea"/>
                          <a:cs typeface="Calibri" panose="020F0502020204030204" pitchFamily="34" charset="0"/>
                        </a:rPr>
                        <a:t>Le stage ne peut pas avoir lieu dans l’équipe de recherche où est réalisé le mémoire. </a:t>
                      </a:r>
                      <a:endParaRPr lang="fr-CH" sz="11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483656859"/>
                  </a:ext>
                </a:extLst>
              </a:tr>
              <a:tr h="265176">
                <a:tc>
                  <a:txBody>
                    <a:bodyPr/>
                    <a:lstStyle/>
                    <a:p>
                      <a:r>
                        <a:rPr lang="fr-CH" sz="1200" b="1" dirty="0">
                          <a:latin typeface="Calibri" panose="020F0502020204030204" pitchFamily="34" charset="0"/>
                          <a:cs typeface="Calibri" panose="020F0502020204030204" pitchFamily="34" charset="0"/>
                        </a:rPr>
                        <a:t>Modalités temporelles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Les dates, le % d’activité de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et les horaires sont définis dans l’offre de stage ou fixés d’entente entre l’institution et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a:t>
                      </a:r>
                    </a:p>
                  </a:txBody>
                  <a:tcPr/>
                </a:tc>
                <a:extLst>
                  <a:ext uri="{0D108BD9-81ED-4DB2-BD59-A6C34878D82A}">
                    <a16:rowId xmlns:a16="http://schemas.microsoft.com/office/drawing/2014/main" val="2965757664"/>
                  </a:ext>
                </a:extLst>
              </a:tr>
              <a:tr h="422656">
                <a:tc>
                  <a:txBody>
                    <a:bodyPr/>
                    <a:lstStyle/>
                    <a:p>
                      <a:r>
                        <a:rPr lang="fr-CH" sz="1200" b="1" dirty="0">
                          <a:latin typeface="Calibri" panose="020F0502020204030204" pitchFamily="34" charset="0"/>
                          <a:cs typeface="Calibri" panose="020F0502020204030204" pitchFamily="34" charset="0"/>
                        </a:rPr>
                        <a:t>Rémunération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La rémunération des stages dépend de la législation locale.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Dans le canton de Genève, les stages s'inscrivant dans un dispositif de formation ou d'insertion ne sont pas soumis au salaire minimum. L’institution peut néanmoins prévoir un défraiement (contribution aux frais de transport, aux frais de repas, etc.).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Si le stage a lieu au sein de l’Université de Genève (ou au sein d’une institution affiliée à l’état de Genève) et que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réalise des prestations, le stage doit être rémunéré en fonction des normes de rémunération de l’office du personnel de l’état </a:t>
                      </a:r>
                      <a:r>
                        <a:rPr lang="fr-CH" sz="1100" u="none" kern="1200" dirty="0">
                          <a:solidFill>
                            <a:schemeClr val="tx1"/>
                          </a:solidFill>
                          <a:latin typeface="Calibri" panose="020F0502020204030204" pitchFamily="34" charset="0"/>
                          <a:ea typeface="+mn-ea"/>
                          <a:cs typeface="Calibri" panose="020F0502020204030204" pitchFamily="34" charset="0"/>
                        </a:rPr>
                        <a:t>: </a:t>
                      </a:r>
                      <a:r>
                        <a:rPr lang="fr-CH" sz="1100" u="sng" kern="1200" dirty="0">
                          <a:solidFill>
                            <a:schemeClr val="tx1"/>
                          </a:solidFill>
                          <a:latin typeface="Calibri" panose="020F0502020204030204" pitchFamily="34" charset="0"/>
                          <a:ea typeface="+mn-ea"/>
                          <a:cs typeface="Calibri" panose="020F0502020204030204" pitchFamily="34" charset="0"/>
                          <a:hlinkClick r:id="rId2"/>
                        </a:rPr>
                        <a:t>https://memento.unige.ch/doc/0309</a:t>
                      </a:r>
                      <a:r>
                        <a:rPr lang="fr-CH" sz="1100" u="sng" kern="1200" dirty="0">
                          <a:solidFill>
                            <a:schemeClr val="tx1"/>
                          </a:solidFill>
                          <a:latin typeface="Calibri" panose="020F0502020204030204" pitchFamily="34" charset="0"/>
                          <a:ea typeface="+mn-ea"/>
                          <a:cs typeface="Calibri" panose="020F0502020204030204" pitchFamily="34" charset="0"/>
                        </a:rPr>
                        <a:t>.</a:t>
                      </a:r>
                      <a:endParaRPr lang="fr-CH" sz="11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291270177"/>
                  </a:ext>
                </a:extLst>
              </a:tr>
            </a:tbl>
          </a:graphicData>
        </a:graphic>
      </p:graphicFrame>
      <p:graphicFrame>
        <p:nvGraphicFramePr>
          <p:cNvPr id="3" name="Tableau 4">
            <a:extLst>
              <a:ext uri="{FF2B5EF4-FFF2-40B4-BE49-F238E27FC236}">
                <a16:creationId xmlns:a16="http://schemas.microsoft.com/office/drawing/2014/main" id="{7E4DA177-20A4-40E4-816A-42B776A0BEB6}"/>
              </a:ext>
            </a:extLst>
          </p:cNvPr>
          <p:cNvGraphicFramePr>
            <a:graphicFrameLocks noGrp="1"/>
          </p:cNvGraphicFramePr>
          <p:nvPr>
            <p:extLst>
              <p:ext uri="{D42A27DB-BD31-4B8C-83A1-F6EECF244321}">
                <p14:modId xmlns:p14="http://schemas.microsoft.com/office/powerpoint/2010/main" val="1904427331"/>
              </p:ext>
            </p:extLst>
          </p:nvPr>
        </p:nvGraphicFramePr>
        <p:xfrm>
          <a:off x="459740" y="5161618"/>
          <a:ext cx="11272520" cy="660062"/>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289222">
                <a:tc>
                  <a:txBody>
                    <a:bodyPr/>
                    <a:lstStyle/>
                    <a:p>
                      <a:r>
                        <a:rPr lang="fr-CH" sz="1200" b="1" dirty="0">
                          <a:latin typeface="Calibri" panose="020F0502020204030204" pitchFamily="34" charset="0"/>
                          <a:cs typeface="Calibri" panose="020F0502020204030204" pitchFamily="34" charset="0"/>
                        </a:rPr>
                        <a:t>Stage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rechercher son stage par ses propres moyens. Le Bureau des stages publie parfois des offres sur le site internet des stages.</a:t>
                      </a: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079510931"/>
                  </a:ext>
                </a:extLst>
              </a:tr>
            </a:tbl>
          </a:graphicData>
        </a:graphic>
      </p:graphicFrame>
      <p:sp>
        <p:nvSpPr>
          <p:cNvPr id="4" name="Espace réservé du numéro de diapositive 3">
            <a:extLst>
              <a:ext uri="{FF2B5EF4-FFF2-40B4-BE49-F238E27FC236}">
                <a16:creationId xmlns:a16="http://schemas.microsoft.com/office/drawing/2014/main" id="{FC466BEB-1A68-491F-B5BE-90BEDE5970D3}"/>
              </a:ext>
            </a:extLst>
          </p:cNvPr>
          <p:cNvSpPr>
            <a:spLocks noGrp="1"/>
          </p:cNvSpPr>
          <p:nvPr>
            <p:ph type="sldNum" sz="quarter" idx="12"/>
          </p:nvPr>
        </p:nvSpPr>
        <p:spPr>
          <a:xfrm>
            <a:off x="10988068" y="6430940"/>
            <a:ext cx="105251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00D6D1"/>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00D6D1"/>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0894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2BCD2F68-F32F-46C4-85B5-52D6F204BA59}"/>
              </a:ext>
            </a:extLst>
          </p:cNvPr>
          <p:cNvGraphicFramePr>
            <a:graphicFrameLocks noGrp="1"/>
          </p:cNvGraphicFramePr>
          <p:nvPr>
            <p:extLst>
              <p:ext uri="{D42A27DB-BD31-4B8C-83A1-F6EECF244321}">
                <p14:modId xmlns:p14="http://schemas.microsoft.com/office/powerpoint/2010/main" val="261854222"/>
              </p:ext>
            </p:extLst>
          </p:nvPr>
        </p:nvGraphicFramePr>
        <p:xfrm>
          <a:off x="459740" y="761826"/>
          <a:ext cx="11272520" cy="163576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Responsable </a:t>
                      </a:r>
                      <a:r>
                        <a:rPr lang="fr-CH" sz="1200" b="1" dirty="0" err="1">
                          <a:latin typeface="Calibri" panose="020F0502020204030204" pitchFamily="34" charset="0"/>
                          <a:cs typeface="Calibri" panose="020F0502020204030204" pitchFamily="34" charset="0"/>
                        </a:rPr>
                        <a:t>institutionnel-le</a:t>
                      </a:r>
                      <a:endParaRPr lang="fr-CH" sz="1200" b="1" dirty="0">
                        <a:latin typeface="Calibri" panose="020F0502020204030204" pitchFamily="34" charset="0"/>
                        <a:cs typeface="Calibri" panose="020F050202020403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kern="1200" dirty="0" err="1">
                          <a:solidFill>
                            <a:schemeClr val="dk1"/>
                          </a:solidFill>
                          <a:effectLst/>
                          <a:latin typeface="Calibri" panose="020F0502020204030204" pitchFamily="34" charset="0"/>
                          <a:ea typeface="+mn-ea"/>
                          <a:cs typeface="Calibri" panose="020F0502020204030204" pitchFamily="34" charset="0"/>
                        </a:rPr>
                        <a:t>un-e</a:t>
                      </a:r>
                      <a:r>
                        <a:rPr lang="fr-CH" sz="1100" kern="1200" dirty="0">
                          <a:solidFill>
                            <a:schemeClr val="dk1"/>
                          </a:solidFill>
                          <a:effectLst/>
                          <a:latin typeface="Calibri" panose="020F0502020204030204" pitchFamily="34" charset="0"/>
                          <a:ea typeface="+mn-ea"/>
                          <a:cs typeface="Calibri" panose="020F0502020204030204" pitchFamily="34" charset="0"/>
                        </a:rPr>
                        <a:t> responsable de stage dans l’institution, au bénéfice d’un titre universitaire en psychologie équivalent à la Maîtrise FPSE.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effectLst/>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t>Une personne ne peut pas être responsable institutionnelle et responsable académique (rôles non cumulables).</a:t>
                      </a:r>
                      <a:endParaRPr lang="fr-CH" sz="11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41550">
                <a:tc>
                  <a:txBody>
                    <a:bodyPr/>
                    <a:lstStyle/>
                    <a:p>
                      <a:r>
                        <a:rPr lang="fr-CH" sz="1200" b="1" dirty="0">
                          <a:latin typeface="Calibri" panose="020F0502020204030204" pitchFamily="34" charset="0"/>
                          <a:cs typeface="Calibri" panose="020F0502020204030204" pitchFamily="34" charset="0"/>
                        </a:rPr>
                        <a:t>Responsable académique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b="0" i="0" kern="1200" dirty="0">
                          <a:solidFill>
                            <a:schemeClr val="dk1"/>
                          </a:solidFill>
                          <a:effectLst/>
                          <a:latin typeface="Calibri" panose="020F0502020204030204" pitchFamily="34" charset="0"/>
                          <a:ea typeface="+mn-ea"/>
                          <a:cs typeface="Calibri" panose="020F0502020204030204" pitchFamily="34" charset="0"/>
                        </a:rPr>
                        <a:t>L’</a:t>
                      </a:r>
                      <a:r>
                        <a:rPr lang="fr-CH" sz="1100" b="0" i="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b="0" i="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b="0" i="0" kern="1200" dirty="0" err="1">
                          <a:solidFill>
                            <a:schemeClr val="dk1"/>
                          </a:solidFill>
                          <a:effectLst/>
                          <a:latin typeface="Calibri" panose="020F0502020204030204" pitchFamily="34" charset="0"/>
                          <a:ea typeface="+mn-ea"/>
                          <a:cs typeface="Calibri" panose="020F0502020204030204" pitchFamily="34" charset="0"/>
                        </a:rPr>
                        <a:t>un-e</a:t>
                      </a:r>
                      <a:r>
                        <a:rPr lang="fr-CH" sz="1100" b="0" i="0" kern="1200" dirty="0">
                          <a:solidFill>
                            <a:schemeClr val="dk1"/>
                          </a:solidFill>
                          <a:effectLst/>
                          <a:latin typeface="Calibri" panose="020F0502020204030204" pitchFamily="34" charset="0"/>
                          <a:ea typeface="+mn-ea"/>
                          <a:cs typeface="Calibri" panose="020F0502020204030204" pitchFamily="34" charset="0"/>
                        </a:rPr>
                        <a:t> responsable académique de stage parmi les membres du corps enseignant de la Section : </a:t>
                      </a:r>
                      <a:r>
                        <a:rPr lang="fr-CH" sz="1100" b="0" i="0" kern="1200" dirty="0" err="1">
                          <a:solidFill>
                            <a:schemeClr val="dk1"/>
                          </a:solidFill>
                          <a:effectLst/>
                          <a:latin typeface="Calibri" panose="020F0502020204030204" pitchFamily="34" charset="0"/>
                          <a:ea typeface="+mn-ea"/>
                          <a:cs typeface="Calibri" panose="020F0502020204030204" pitchFamily="34" charset="0"/>
                        </a:rPr>
                        <a:t>professeur-e</a:t>
                      </a:r>
                      <a:r>
                        <a:rPr lang="fr-CH" sz="1100" b="0" i="0" kern="1200" dirty="0">
                          <a:solidFill>
                            <a:schemeClr val="dk1"/>
                          </a:solidFill>
                          <a:effectLst/>
                          <a:latin typeface="Calibri" panose="020F0502020204030204" pitchFamily="34" charset="0"/>
                          <a:ea typeface="+mn-ea"/>
                          <a:cs typeface="Calibri" panose="020F0502020204030204" pitchFamily="34" charset="0"/>
                        </a:rPr>
                        <a:t> (à l’exception des </a:t>
                      </a:r>
                      <a:r>
                        <a:rPr lang="fr-CH" sz="1100" b="0" i="0" kern="1200" dirty="0" err="1">
                          <a:solidFill>
                            <a:schemeClr val="dk1"/>
                          </a:solidFill>
                          <a:effectLst/>
                          <a:latin typeface="Calibri" panose="020F0502020204030204" pitchFamily="34" charset="0"/>
                          <a:ea typeface="+mn-ea"/>
                          <a:cs typeface="Calibri" panose="020F0502020204030204" pitchFamily="34" charset="0"/>
                        </a:rPr>
                        <a:t>professeur-es</a:t>
                      </a:r>
                      <a:r>
                        <a:rPr lang="fr-CH" sz="1100" b="0" i="0" kern="1200" dirty="0">
                          <a:solidFill>
                            <a:schemeClr val="dk1"/>
                          </a:solidFill>
                          <a:effectLst/>
                          <a:latin typeface="Calibri" panose="020F0502020204030204" pitchFamily="34" charset="0"/>
                          <a:ea typeface="+mn-ea"/>
                          <a:cs typeface="Calibri" panose="020F0502020204030204" pitchFamily="34" charset="0"/>
                        </a:rPr>
                        <a:t> </a:t>
                      </a:r>
                      <a:r>
                        <a:rPr lang="fr-CH" sz="1100" b="0" i="0" kern="1200" dirty="0" err="1">
                          <a:solidFill>
                            <a:schemeClr val="dk1"/>
                          </a:solidFill>
                          <a:effectLst/>
                          <a:latin typeface="Calibri" panose="020F0502020204030204" pitchFamily="34" charset="0"/>
                          <a:ea typeface="+mn-ea"/>
                          <a:cs typeface="Calibri" panose="020F0502020204030204" pitchFamily="34" charset="0"/>
                        </a:rPr>
                        <a:t>invité-es</a:t>
                      </a:r>
                      <a:r>
                        <a:rPr lang="fr-CH" sz="1100" b="0" i="0" kern="1200" dirty="0">
                          <a:solidFill>
                            <a:schemeClr val="dk1"/>
                          </a:solidFill>
                          <a:effectLst/>
                          <a:latin typeface="Calibri" panose="020F0502020204030204" pitchFamily="34" charset="0"/>
                          <a:ea typeface="+mn-ea"/>
                          <a:cs typeface="Calibri" panose="020F0502020204030204" pitchFamily="34" charset="0"/>
                        </a:rPr>
                        <a:t>) ou collaborateur-</a:t>
                      </a:r>
                      <a:r>
                        <a:rPr lang="fr-CH" sz="1100" b="0" i="0" kern="1200" dirty="0" err="1">
                          <a:solidFill>
                            <a:schemeClr val="dk1"/>
                          </a:solidFill>
                          <a:effectLst/>
                          <a:latin typeface="Calibri" panose="020F0502020204030204" pitchFamily="34" charset="0"/>
                          <a:ea typeface="+mn-ea"/>
                          <a:cs typeface="Calibri" panose="020F0502020204030204" pitchFamily="34" charset="0"/>
                        </a:rPr>
                        <a:t>trice</a:t>
                      </a:r>
                      <a:r>
                        <a:rPr lang="fr-CH" sz="1100" b="0" i="0" kern="1200" dirty="0">
                          <a:solidFill>
                            <a:schemeClr val="dk1"/>
                          </a:solidFill>
                          <a:effectLst/>
                          <a:latin typeface="Calibri" panose="020F0502020204030204" pitchFamily="34" charset="0"/>
                          <a:ea typeface="+mn-ea"/>
                          <a:cs typeface="Calibri" panose="020F0502020204030204" pitchFamily="34" charset="0"/>
                        </a:rPr>
                        <a:t> de l’enseignement et de la recherche (à l’exception des </a:t>
                      </a:r>
                      <a:r>
                        <a:rPr lang="fr-CH" sz="1100" b="0" i="0" kern="1200" dirty="0" err="1">
                          <a:solidFill>
                            <a:schemeClr val="dk1"/>
                          </a:solidFill>
                          <a:effectLst/>
                          <a:latin typeface="Calibri" panose="020F0502020204030204" pitchFamily="34" charset="0"/>
                          <a:ea typeface="+mn-ea"/>
                          <a:cs typeface="Calibri" panose="020F0502020204030204" pitchFamily="34" charset="0"/>
                        </a:rPr>
                        <a:t>assistant-es</a:t>
                      </a:r>
                      <a:r>
                        <a:rPr lang="fr-CH" sz="1100" b="0" i="0" kern="1200" dirty="0">
                          <a:solidFill>
                            <a:schemeClr val="dk1"/>
                          </a:solidFill>
                          <a:effectLst/>
                          <a:latin typeface="Calibri" panose="020F0502020204030204" pitchFamily="34" charset="0"/>
                          <a:ea typeface="+mn-ea"/>
                          <a:cs typeface="Calibri" panose="020F0502020204030204" pitchFamily="34" charset="0"/>
                        </a:rPr>
                        <a:t>) au bénéfice d’une dérogation rectorale.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b="0" i="0" kern="1200" dirty="0">
                        <a:solidFill>
                          <a:schemeClr val="dk1"/>
                        </a:solidFill>
                        <a:effectLst/>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t>Une personne ne peut pas être responsable institutionnelle et responsable académique (rôles non cumulables).</a:t>
                      </a:r>
                      <a:endParaRPr lang="fr-CH" sz="1100" b="0"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3" name="Tableau 4">
            <a:extLst>
              <a:ext uri="{FF2B5EF4-FFF2-40B4-BE49-F238E27FC236}">
                <a16:creationId xmlns:a16="http://schemas.microsoft.com/office/drawing/2014/main" id="{B5443BEC-5BE6-4C23-B8D1-C254CC2FA43F}"/>
              </a:ext>
            </a:extLst>
          </p:cNvPr>
          <p:cNvGraphicFramePr>
            <a:graphicFrameLocks noGrp="1"/>
          </p:cNvGraphicFramePr>
          <p:nvPr>
            <p:extLst>
              <p:ext uri="{D42A27DB-BD31-4B8C-83A1-F6EECF244321}">
                <p14:modId xmlns:p14="http://schemas.microsoft.com/office/powerpoint/2010/main" val="2103232767"/>
              </p:ext>
            </p:extLst>
          </p:nvPr>
        </p:nvGraphicFramePr>
        <p:xfrm>
          <a:off x="459740" y="2625750"/>
          <a:ext cx="11272520" cy="264160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3</a:t>
                      </a:r>
                    </a:p>
                  </a:txBody>
                  <a:tcPr/>
                </a:tc>
                <a:tc>
                  <a:txBody>
                    <a:bodyPr/>
                    <a:lstStyle/>
                    <a:p>
                      <a:r>
                        <a:rPr lang="fr-CH" sz="1400" dirty="0">
                          <a:latin typeface="Calibri" panose="020F0502020204030204" pitchFamily="34" charset="0"/>
                          <a:cs typeface="Calibri" panose="020F0502020204030204" pitchFamily="34" charset="0"/>
                        </a:rPr>
                        <a:t>PROCÉDURE ADMINISTRATIVE </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Projet</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de recherche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formulaire mentionné au point 1 : </a:t>
                      </a:r>
                      <a:r>
                        <a:rPr lang="fr-CH" sz="1100" dirty="0">
                          <a:latin typeface="Calibri" panose="020F0502020204030204" pitchFamily="34" charset="0"/>
                          <a:cs typeface="Calibri" panose="020F0502020204030204" pitchFamily="34" charset="0"/>
                          <a:hlinkClick r:id="rId2"/>
                        </a:rPr>
                        <a:t>https://www.unige.ch/fapse/psycho/stages/etape-4</a:t>
                      </a:r>
                      <a:endParaRPr lang="fr-CH"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Le projet de stage est à coordonner avec le/la responsable académique et à remettre à ce/cette dernier-ère uniquement. </a:t>
                      </a:r>
                      <a:endParaRPr lang="fr-CH" sz="11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79510931"/>
                  </a:ext>
                </a:extLst>
              </a:tr>
              <a:tr h="370840">
                <a:tc>
                  <a:txBody>
                    <a:bodyPr/>
                    <a:lstStyle/>
                    <a:p>
                      <a:r>
                        <a:rPr lang="fr-CH" sz="1200" b="1" dirty="0">
                          <a:latin typeface="Calibri" panose="020F0502020204030204" pitchFamily="34" charset="0"/>
                          <a:cs typeface="Calibri" panose="020F0502020204030204" pitchFamily="34" charset="0"/>
                        </a:rPr>
                        <a:t>Convention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en Suisse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02G. </a:t>
                      </a: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Stage à l’étranger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02I.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L’</a:t>
                      </a:r>
                      <a:r>
                        <a:rPr kumimoji="0" lang="fr-CH" sz="1100" b="1" i="0" u="none" strike="noStrike" kern="1200" cap="none" spc="0" normalizeH="0" baseline="0" noProof="0" dirty="0" err="1">
                          <a:ln>
                            <a:noFill/>
                          </a:ln>
                          <a:solidFill>
                            <a:srgbClr val="FF0000"/>
                          </a:solidFill>
                          <a:effectLst/>
                          <a:uLnTx/>
                          <a:uFillTx/>
                          <a:latin typeface="Calibri" panose="020F0502020204030204" pitchFamily="34" charset="0"/>
                          <a:ea typeface="+mn-ea"/>
                          <a:cs typeface="Calibri" panose="020F0502020204030204" pitchFamily="34" charset="0"/>
                        </a:rPr>
                        <a:t>étudiant-e</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 doit adresser la convention de stage, signée uniquement par ses deux responsables de stage et lui / elle-même, au Bureau des stages par email (</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bureau-stages-psychologie@unige.ch</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 au moins 14 jours avant le début du stage. Si ce délai n’est pas respecté, la date de début de stage devra être repoussée en conséquence.  </a:t>
                      </a:r>
                      <a:endParaRPr lang="fr-CH" sz="11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16438573"/>
                  </a:ext>
                </a:extLst>
              </a:tr>
              <a:tr h="448396">
                <a:tc>
                  <a:txBody>
                    <a:bodyPr/>
                    <a:lstStyle/>
                    <a:p>
                      <a:r>
                        <a:rPr lang="fr-CH" sz="1200" b="1" dirty="0">
                          <a:latin typeface="Calibri" panose="020F0502020204030204" pitchFamily="34" charset="0"/>
                          <a:cs typeface="Calibri" panose="020F0502020204030204" pitchFamily="34" charset="0"/>
                        </a:rPr>
                        <a:t>Evaluation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Le/la responsable </a:t>
                      </a:r>
                      <a:r>
                        <a:rPr lang="fr-CH" sz="1100" kern="1200" dirty="0" err="1">
                          <a:solidFill>
                            <a:schemeClr val="dk1"/>
                          </a:solidFill>
                          <a:effectLst/>
                          <a:latin typeface="Calibri" panose="020F0502020204030204" pitchFamily="34" charset="0"/>
                          <a:ea typeface="+mn-ea"/>
                          <a:cs typeface="Calibri" panose="020F0502020204030204" pitchFamily="34" charset="0"/>
                        </a:rPr>
                        <a:t>institutionnel-le</a:t>
                      </a:r>
                      <a:r>
                        <a:rPr lang="fr-CH" sz="1100" kern="1200" dirty="0">
                          <a:solidFill>
                            <a:schemeClr val="dk1"/>
                          </a:solidFill>
                          <a:effectLst/>
                          <a:latin typeface="Calibri" panose="020F0502020204030204" pitchFamily="34" charset="0"/>
                          <a:ea typeface="+mn-ea"/>
                          <a:cs typeface="Calibri" panose="020F0502020204030204" pitchFamily="34" charset="0"/>
                        </a:rPr>
                        <a:t> émet un préavis qualitatif à l’intention du/de la responsable académique. </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Le/la responsable académique tient compte du préavis et du rapport pour émettre une note finale.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4" name="Tableau 4">
            <a:extLst>
              <a:ext uri="{FF2B5EF4-FFF2-40B4-BE49-F238E27FC236}">
                <a16:creationId xmlns:a16="http://schemas.microsoft.com/office/drawing/2014/main" id="{E416A0D1-900C-4EEB-BDE8-1BB48976EC53}"/>
              </a:ext>
            </a:extLst>
          </p:cNvPr>
          <p:cNvGraphicFramePr>
            <a:graphicFrameLocks noGrp="1"/>
          </p:cNvGraphicFramePr>
          <p:nvPr>
            <p:extLst>
              <p:ext uri="{D42A27DB-BD31-4B8C-83A1-F6EECF244321}">
                <p14:modId xmlns:p14="http://schemas.microsoft.com/office/powerpoint/2010/main" val="2702750473"/>
              </p:ext>
            </p:extLst>
          </p:nvPr>
        </p:nvGraphicFramePr>
        <p:xfrm>
          <a:off x="459740" y="5495514"/>
          <a:ext cx="11272520" cy="731345"/>
        </p:xfrm>
        <a:graphic>
          <a:graphicData uri="http://schemas.openxmlformats.org/drawingml/2006/table">
            <a:tbl>
              <a:tblPr firstRow="1" bandRow="1">
                <a:tableStyleId>{5C22544A-7EE6-4342-B048-85BDC9FD1C3A}</a:tableStyleId>
              </a:tblPr>
              <a:tblGrid>
                <a:gridCol w="1743964">
                  <a:extLst>
                    <a:ext uri="{9D8B030D-6E8A-4147-A177-3AD203B41FA5}">
                      <a16:colId xmlns:a16="http://schemas.microsoft.com/office/drawing/2014/main" val="2455880396"/>
                    </a:ext>
                  </a:extLst>
                </a:gridCol>
                <a:gridCol w="952855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360505">
                <a:tc>
                  <a:txBody>
                    <a:bodyPr/>
                    <a:lstStyle/>
                    <a:p>
                      <a:r>
                        <a:rPr lang="fr-CH" sz="1200" b="1" dirty="0">
                          <a:latin typeface="Calibri" panose="020F0502020204030204" pitchFamily="34" charset="0"/>
                          <a:cs typeface="Calibri" panose="020F0502020204030204" pitchFamily="34" charset="0"/>
                        </a:rPr>
                        <a:t>Inscription IEL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L' </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inscrire son stage dans IEL à la session pour laquelle il/elle dépose le rapport de stage, et ce, quelle que soit la date du début de stage.</a:t>
                      </a:r>
                    </a:p>
                  </a:txBody>
                  <a:tcPr/>
                </a:tc>
                <a:extLst>
                  <a:ext uri="{0D108BD9-81ED-4DB2-BD59-A6C34878D82A}">
                    <a16:rowId xmlns:a16="http://schemas.microsoft.com/office/drawing/2014/main" val="2079510931"/>
                  </a:ext>
                </a:extLst>
              </a:tr>
            </a:tbl>
          </a:graphicData>
        </a:graphic>
      </p:graphicFrame>
      <p:sp>
        <p:nvSpPr>
          <p:cNvPr id="5" name="Espace réservé du numéro de diapositive 4">
            <a:extLst>
              <a:ext uri="{FF2B5EF4-FFF2-40B4-BE49-F238E27FC236}">
                <a16:creationId xmlns:a16="http://schemas.microsoft.com/office/drawing/2014/main" id="{EE3F9DF5-8B39-4228-B72D-DB9732C768D8}"/>
              </a:ext>
            </a:extLst>
          </p:cNvPr>
          <p:cNvSpPr>
            <a:spLocks noGrp="1"/>
          </p:cNvSpPr>
          <p:nvPr>
            <p:ph type="sldNum" sz="quarter" idx="12"/>
          </p:nvPr>
        </p:nvSpPr>
        <p:spPr>
          <a:xfrm>
            <a:off x="11015500" y="6349329"/>
            <a:ext cx="105251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00D6D1"/>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00D6D1"/>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925645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40020D17-C442-4B87-81FE-31996461C065}"/>
              </a:ext>
            </a:extLst>
          </p:cNvPr>
          <p:cNvGraphicFramePr>
            <a:graphicFrameLocks noGrp="1"/>
          </p:cNvGraphicFramePr>
          <p:nvPr>
            <p:extLst>
              <p:ext uri="{D42A27DB-BD31-4B8C-83A1-F6EECF244321}">
                <p14:modId xmlns:p14="http://schemas.microsoft.com/office/powerpoint/2010/main" val="2669973704"/>
              </p:ext>
            </p:extLst>
          </p:nvPr>
        </p:nvGraphicFramePr>
        <p:xfrm>
          <a:off x="459740" y="710522"/>
          <a:ext cx="11272520" cy="2449238"/>
        </p:xfrm>
        <a:graphic>
          <a:graphicData uri="http://schemas.openxmlformats.org/drawingml/2006/table">
            <a:tbl>
              <a:tblPr firstRow="1" bandRow="1">
                <a:tableStyleId>{5C22544A-7EE6-4342-B048-85BDC9FD1C3A}</a:tableStyleId>
              </a:tblPr>
              <a:tblGrid>
                <a:gridCol w="2274824">
                  <a:extLst>
                    <a:ext uri="{9D8B030D-6E8A-4147-A177-3AD203B41FA5}">
                      <a16:colId xmlns:a16="http://schemas.microsoft.com/office/drawing/2014/main" val="2455880396"/>
                    </a:ext>
                  </a:extLst>
                </a:gridCol>
                <a:gridCol w="899769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415546">
                <a:tc>
                  <a:txBody>
                    <a:bodyPr/>
                    <a:lstStyle/>
                    <a:p>
                      <a:r>
                        <a:rPr lang="fr-CH" sz="1200" b="1" dirty="0">
                          <a:latin typeface="Calibri" panose="020F0502020204030204" pitchFamily="34" charset="0"/>
                          <a:cs typeface="Calibri" panose="020F0502020204030204" pitchFamily="34" charset="0"/>
                        </a:rPr>
                        <a:t>Calendrier de présentation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janvier / février ; 2ème tentative de présentation en août / septembre.</a:t>
                      </a:r>
                    </a:p>
                    <a:p>
                      <a:pPr marL="0" lvl="0" indent="182563">
                        <a:buFont typeface="Arial" panose="020B0604020202020204" pitchFamily="34" charset="0"/>
                        <a:buNone/>
                      </a:pPr>
                      <a:r>
                        <a:rPr lang="fr-CH" sz="1100" kern="1200" dirty="0">
                          <a:solidFill>
                            <a:schemeClr val="dk1"/>
                          </a:solidFill>
                          <a:effectLst/>
                          <a:latin typeface="Calibri" panose="020F0502020204030204" pitchFamily="34" charset="0"/>
                          <a:ea typeface="+mn-ea"/>
                          <a:cs typeface="Calibri" panose="020F0502020204030204" pitchFamily="34" charset="0"/>
                        </a:rPr>
                        <a:t> </a:t>
                      </a: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automne.</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mai / juin ; 2ème tentative de présentation en août / septembre.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printemps.</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août / septembre ; 2ème tentative de présentation en janvier / février.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rétroactive – printemps.</a:t>
                      </a:r>
                    </a:p>
                    <a:p>
                      <a:pPr marL="0" lvl="0" indent="182563" algn="l" defTabSz="457200" rtl="0" eaLnBrk="1" latinLnBrk="0" hangingPunct="1">
                        <a:buFont typeface="Arial" panose="020B0604020202020204" pitchFamily="34" charset="0"/>
                        <a:buNone/>
                      </a:pPr>
                      <a:endParaRPr lang="fr-CH" sz="400" u="sng"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05478">
                <a:tc>
                  <a:txBody>
                    <a:bodyPr/>
                    <a:lstStyle/>
                    <a:p>
                      <a:r>
                        <a:rPr lang="fr-CH" sz="1200" b="1" dirty="0">
                          <a:latin typeface="Calibri" panose="020F0502020204030204" pitchFamily="34" charset="0"/>
                          <a:cs typeface="Calibri" panose="020F0502020204030204" pitchFamily="34" charset="0"/>
                        </a:rPr>
                        <a:t>Rapport de stage</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Doit être rédigé en fonction des consignes données par le/la responsable académique.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r h="370840">
                <a:tc>
                  <a:txBody>
                    <a:bodyPr/>
                    <a:lstStyle/>
                    <a:p>
                      <a:r>
                        <a:rPr lang="fr-CH" sz="1200" b="1" dirty="0">
                          <a:latin typeface="Calibri" panose="020F0502020204030204" pitchFamily="34" charset="0"/>
                          <a:cs typeface="Calibri" panose="020F0502020204030204" pitchFamily="34" charset="0"/>
                        </a:rPr>
                        <a:t>Date de remise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Le rapport de stage doit être rendu au/à la responsable académique  au moins deux semaines avant le début de la session d’examens concernée.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58472323"/>
                  </a:ext>
                </a:extLst>
              </a:tr>
            </a:tbl>
          </a:graphicData>
        </a:graphic>
      </p:graphicFrame>
      <p:sp>
        <p:nvSpPr>
          <p:cNvPr id="4" name="Espace réservé du numéro de diapositive 3">
            <a:extLst>
              <a:ext uri="{FF2B5EF4-FFF2-40B4-BE49-F238E27FC236}">
                <a16:creationId xmlns:a16="http://schemas.microsoft.com/office/drawing/2014/main" id="{9E3EBB12-5952-4E78-A3DB-0EB4F71CFD78}"/>
              </a:ext>
            </a:extLst>
          </p:cNvPr>
          <p:cNvSpPr>
            <a:spLocks noGrp="1"/>
          </p:cNvSpPr>
          <p:nvPr>
            <p:ph type="sldNum" sz="quarter" idx="12"/>
          </p:nvPr>
        </p:nvSpPr>
        <p:spPr>
          <a:xfrm>
            <a:off x="10988068" y="6385905"/>
            <a:ext cx="105251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00D6D1"/>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00D6D1"/>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231948401"/>
      </p:ext>
    </p:extLst>
  </p:cSld>
  <p:clrMapOvr>
    <a:masterClrMapping/>
  </p:clrMapOvr>
</p:sld>
</file>

<file path=ppt/theme/theme1.xml><?xml version="1.0" encoding="utf-8"?>
<a:theme xmlns:a="http://schemas.openxmlformats.org/drawingml/2006/main" name="Dividende">
  <a:themeElements>
    <a:clrScheme name="Personnalisé 14">
      <a:dk1>
        <a:srgbClr val="000000"/>
      </a:dk1>
      <a:lt1>
        <a:srgbClr val="FFFFFF"/>
      </a:lt1>
      <a:dk2>
        <a:srgbClr val="000000"/>
      </a:dk2>
      <a:lt2>
        <a:srgbClr val="FFFFFF"/>
      </a:lt2>
      <a:accent1>
        <a:srgbClr val="007A77"/>
      </a:accent1>
      <a:accent2>
        <a:srgbClr val="00D6D1"/>
      </a:accent2>
      <a:accent3>
        <a:srgbClr val="00DED9"/>
      </a:accent3>
      <a:accent4>
        <a:srgbClr val="D8D8D8"/>
      </a:accent4>
      <a:accent5>
        <a:srgbClr val="BFBFBF"/>
      </a:accent5>
      <a:accent6>
        <a:srgbClr val="D8D8D8"/>
      </a:accent6>
      <a:hlink>
        <a:srgbClr val="009A96"/>
      </a:hlink>
      <a:folHlink>
        <a:srgbClr val="009A96"/>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otalTime>193</TotalTime>
  <Words>809</Words>
  <Application>Microsoft Office PowerPoint</Application>
  <PresentationFormat>Grand écran</PresentationFormat>
  <Paragraphs>83</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Gill Sans MT</vt:lpstr>
      <vt:lpstr>Wingdings</vt:lpstr>
      <vt:lpstr>Wingdings 2</vt:lpstr>
      <vt:lpstr>Dividende</vt:lpstr>
      <vt:lpstr>  Master en psychologie   PLAN D’ÉTUDES :  PSYCHOLOGIE CLINIQUE INTÉGRATIVE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en psychologie   PLAN D’ÉTUDES PSYCHOLOGIE CLINIQUE INTÉGRATIVE</dc:title>
  <dc:creator>Stéphanie Bouchet-Rossier</dc:creator>
  <cp:lastModifiedBy>Stéphanie Bouchet-Rossier</cp:lastModifiedBy>
  <cp:revision>9</cp:revision>
  <dcterms:created xsi:type="dcterms:W3CDTF">2023-10-18T13:00:29Z</dcterms:created>
  <dcterms:modified xsi:type="dcterms:W3CDTF">2023-12-13T12:14:17Z</dcterms:modified>
</cp:coreProperties>
</file>