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64" r:id="rId3"/>
    <p:sldId id="265"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B0B0B-201A-4E2D-A869-B73EAE2B5E91}" type="datetimeFigureOut">
              <a:rPr lang="fr-CH" smtClean="0"/>
              <a:t>13.12.2023</a:t>
            </a:fld>
            <a:endParaRPr lang="fr-CH"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11A19E-5C3C-46C4-95B9-13F8B2D78F23}" type="slidenum">
              <a:rPr lang="fr-CH" smtClean="0"/>
              <a:t>‹N°›</a:t>
            </a:fld>
            <a:endParaRPr lang="fr-CH" dirty="0"/>
          </a:p>
        </p:txBody>
      </p:sp>
    </p:spTree>
    <p:extLst>
      <p:ext uri="{BB962C8B-B14F-4D97-AF65-F5344CB8AC3E}">
        <p14:creationId xmlns:p14="http://schemas.microsoft.com/office/powerpoint/2010/main" val="30815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6E4DE43-708E-4EC1-BB21-9F010A86DF3C}" type="datetime1">
              <a:rPr lang="en-US" smtClean="0"/>
              <a:t>12/13/2023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3976F-D716-4443-959F-D7CA0394490B}"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70C76B1-7575-4131-ABA4-1D6698B21761}" type="datetime1">
              <a:rPr lang="en-US" smtClean="0"/>
              <a:t>12/13/2023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46A0965-46ED-407A-8C3B-89313F4FC5D2}"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672FBC2-B901-425E-9C73-F9A4C59F28F4}" type="datetime1">
              <a:rPr lang="en-US" smtClean="0"/>
              <a:t>12/13/2023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9779F2-01C4-48C2-AE0B-8C8B86ADC478}"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7C86557-D51C-47AB-8273-247CC0C55EDA}" type="datetime1">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7CFC09-BBFB-44EB-9BF5-1264DAC48402}" type="datetime1">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E11A-6A80-45A0-B9D7-240427319ADB}" type="datetime1">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0E943A-9979-4C3B-B2E7-C2231F751F00}" type="datetime1">
              <a:rPr lang="en-US" smtClean="0"/>
              <a:t>12/13/2023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D7AF64-B85A-42DF-99D7-9099558E6BA1}"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4F87A30-69A1-4773-91F2-1096DEACCFAA}" type="datetime1">
              <a:rPr lang="en-US" smtClean="0"/>
              <a:t>12/13/2023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mento.unige.ch/doc/03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oodle.unige.ch/course/view.php?id=6646" TargetMode="External"/><Relationship Id="rId2" Type="http://schemas.openxmlformats.org/officeDocument/2006/relationships/hyperlink" Target="https://www.unige.ch/fapse/psycho/stages/etape-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75D7B-F7F5-4994-98B7-B8F967DF2117}"/>
              </a:ext>
            </a:extLst>
          </p:cNvPr>
          <p:cNvSpPr>
            <a:spLocks noGrp="1"/>
          </p:cNvSpPr>
          <p:nvPr>
            <p:ph type="ctrTitle"/>
          </p:nvPr>
        </p:nvSpPr>
        <p:spPr/>
        <p:txBody>
          <a:bodyPr>
            <a:normAutofit fontScale="90000"/>
          </a:bodyPr>
          <a:lstStyle/>
          <a:p>
            <a:br>
              <a:rPr lang="fr-CH" dirty="0"/>
            </a:br>
            <a:br>
              <a:rPr lang="fr-CH" dirty="0"/>
            </a:br>
            <a:r>
              <a:rPr lang="fr-CH" dirty="0"/>
              <a:t>Master en psychologie </a:t>
            </a:r>
            <a:br>
              <a:rPr lang="fr-CH" dirty="0"/>
            </a:br>
            <a:br>
              <a:rPr lang="fr-CH" dirty="0"/>
            </a:br>
            <a:r>
              <a:rPr lang="fr-CH" sz="2700" dirty="0"/>
              <a:t>PLAN D’ÉTUDES :  PSYCHOLOGIE DU DÉVELOPPEMENT DURABLE</a:t>
            </a:r>
            <a:endParaRPr lang="fr-CH" dirty="0"/>
          </a:p>
        </p:txBody>
      </p:sp>
      <p:sp>
        <p:nvSpPr>
          <p:cNvPr id="6" name="ZoneTexte 5">
            <a:extLst>
              <a:ext uri="{FF2B5EF4-FFF2-40B4-BE49-F238E27FC236}">
                <a16:creationId xmlns:a16="http://schemas.microsoft.com/office/drawing/2014/main" id="{07DF6AAD-906C-43A8-AFB4-7DB82BB27E1B}"/>
              </a:ext>
            </a:extLst>
          </p:cNvPr>
          <p:cNvSpPr txBox="1"/>
          <p:nvPr/>
        </p:nvSpPr>
        <p:spPr>
          <a:xfrm>
            <a:off x="740664" y="3557016"/>
            <a:ext cx="9610344" cy="1200329"/>
          </a:xfrm>
          <a:prstGeom prst="rect">
            <a:avLst/>
          </a:prstGeom>
          <a:noFill/>
        </p:spPr>
        <p:txBody>
          <a:bodyPr wrap="square" rtlCol="0">
            <a:spAutoFit/>
          </a:bodyPr>
          <a:lstStyle/>
          <a:p>
            <a:r>
              <a:rPr lang="fr-CH" dirty="0">
                <a:solidFill>
                  <a:schemeClr val="bg1"/>
                </a:solidFill>
                <a:effectLst>
                  <a:outerShdw blurRad="38100" dist="38100" dir="2700000" algn="tl">
                    <a:srgbClr val="000000">
                      <a:alpha val="43137"/>
                    </a:srgbClr>
                  </a:outerShdw>
                </a:effectLst>
              </a:rPr>
              <a:t>DESCRIPTIF DU STAGE DE TERRAIN  </a:t>
            </a:r>
          </a:p>
          <a:p>
            <a:endParaRPr lang="fr-CH" dirty="0">
              <a:solidFill>
                <a:schemeClr val="bg1"/>
              </a:solidFill>
            </a:endParaRPr>
          </a:p>
          <a:p>
            <a:endParaRPr lang="fr-CH" dirty="0">
              <a:solidFill>
                <a:schemeClr val="bg1"/>
              </a:solidFill>
            </a:endParaRPr>
          </a:p>
          <a:p>
            <a:endParaRPr lang="fr-CH" dirty="0">
              <a:solidFill>
                <a:schemeClr val="bg1"/>
              </a:solidFill>
            </a:endParaRPr>
          </a:p>
        </p:txBody>
      </p:sp>
      <p:sp>
        <p:nvSpPr>
          <p:cNvPr id="8" name="Espace réservé du numéro de diapositive 7">
            <a:extLst>
              <a:ext uri="{FF2B5EF4-FFF2-40B4-BE49-F238E27FC236}">
                <a16:creationId xmlns:a16="http://schemas.microsoft.com/office/drawing/2014/main" id="{C09EB909-EA19-4455-81F5-9C0AD3D008D6}"/>
              </a:ext>
            </a:extLst>
          </p:cNvPr>
          <p:cNvSpPr>
            <a:spLocks noGrp="1"/>
          </p:cNvSpPr>
          <p:nvPr>
            <p:ph type="sldNum" sz="quarter" idx="12"/>
          </p:nvPr>
        </p:nvSpPr>
        <p:spPr>
          <a:xfrm>
            <a:off x="11066520" y="6395049"/>
            <a:ext cx="1016440" cy="3651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20957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B4FF6EDC-C962-4CC7-8E47-380C91344597}"/>
              </a:ext>
            </a:extLst>
          </p:cNvPr>
          <p:cNvGraphicFramePr>
            <a:graphicFrameLocks noGrp="1"/>
          </p:cNvGraphicFramePr>
          <p:nvPr>
            <p:extLst>
              <p:ext uri="{D42A27DB-BD31-4B8C-83A1-F6EECF244321}">
                <p14:modId xmlns:p14="http://schemas.microsoft.com/office/powerpoint/2010/main" val="1601024745"/>
              </p:ext>
            </p:extLst>
          </p:nvPr>
        </p:nvGraphicFramePr>
        <p:xfrm>
          <a:off x="459740" y="758952"/>
          <a:ext cx="11272520" cy="3655948"/>
        </p:xfrm>
        <a:graphic>
          <a:graphicData uri="http://schemas.openxmlformats.org/drawingml/2006/table">
            <a:tbl>
              <a:tblPr firstRow="1" bandRow="1">
                <a:tableStyleId>{5C22544A-7EE6-4342-B048-85BDC9FD1C3A}</a:tableStyleId>
              </a:tblPr>
              <a:tblGrid>
                <a:gridCol w="1726184">
                  <a:extLst>
                    <a:ext uri="{9D8B030D-6E8A-4147-A177-3AD203B41FA5}">
                      <a16:colId xmlns:a16="http://schemas.microsoft.com/office/drawing/2014/main" val="2455880396"/>
                    </a:ext>
                  </a:extLst>
                </a:gridCol>
                <a:gridCol w="9546336">
                  <a:extLst>
                    <a:ext uri="{9D8B030D-6E8A-4147-A177-3AD203B41FA5}">
                      <a16:colId xmlns:a16="http://schemas.microsoft.com/office/drawing/2014/main" val="3290765097"/>
                    </a:ext>
                  </a:extLst>
                </a:gridCol>
              </a:tblGrid>
              <a:tr h="322410">
                <a:tc>
                  <a:txBody>
                    <a:bodyPr/>
                    <a:lstStyle/>
                    <a:p>
                      <a:r>
                        <a:rPr lang="fr-CH" sz="1400" dirty="0">
                          <a:latin typeface="Calibri" panose="020F0502020204030204" pitchFamily="34" charset="0"/>
                          <a:cs typeface="Calibri" panose="020F0502020204030204" pitchFamily="34" charset="0"/>
                        </a:rPr>
                        <a:t>1</a:t>
                      </a:r>
                    </a:p>
                  </a:txBody>
                  <a:tcPr/>
                </a:tc>
                <a:tc>
                  <a:txBody>
                    <a:bodyPr/>
                    <a:lstStyle/>
                    <a:p>
                      <a:r>
                        <a:rPr lang="fr-CH" sz="1400" dirty="0">
                          <a:latin typeface="Calibri" panose="020F0502020204030204" pitchFamily="34" charset="0"/>
                          <a:cs typeface="Calibri" panose="020F0502020204030204" pitchFamily="34" charset="0"/>
                        </a:rPr>
                        <a:t>INFORMATIONS GÉNÉRALES</a:t>
                      </a:r>
                    </a:p>
                  </a:txBody>
                  <a:tcPr/>
                </a:tc>
                <a:extLst>
                  <a:ext uri="{0D108BD9-81ED-4DB2-BD59-A6C34878D82A}">
                    <a16:rowId xmlns:a16="http://schemas.microsoft.com/office/drawing/2014/main" val="3080674969"/>
                  </a:ext>
                </a:extLst>
              </a:tr>
              <a:tr h="320148">
                <a:tc>
                  <a:txBody>
                    <a:bodyPr/>
                    <a:lstStyle/>
                    <a:p>
                      <a:r>
                        <a:rPr lang="fr-CH" sz="1200" b="1" dirty="0">
                          <a:latin typeface="Calibri" panose="020F0502020204030204" pitchFamily="34" charset="0"/>
                          <a:cs typeface="Calibri" panose="020F0502020204030204" pitchFamily="34" charset="0"/>
                        </a:rPr>
                        <a:t>Etudiant-es </a:t>
                      </a:r>
                      <a:r>
                        <a:rPr lang="fr-CH" sz="1200" b="1" dirty="0" err="1">
                          <a:latin typeface="Calibri" panose="020F0502020204030204" pitchFamily="34" charset="0"/>
                          <a:cs typeface="Calibri" panose="020F0502020204030204" pitchFamily="34" charset="0"/>
                        </a:rPr>
                        <a:t>concerné-es</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solidFill>
                            <a:schemeClr val="tx1"/>
                          </a:solidFill>
                          <a:latin typeface="Calibri" panose="020F0502020204030204" pitchFamily="34" charset="0"/>
                          <a:cs typeface="Calibri" panose="020F0502020204030204" pitchFamily="34" charset="0"/>
                        </a:rPr>
                        <a:t>Etudiant-e de M1 ou M2.</a:t>
                      </a:r>
                      <a:endParaRPr lang="fr-CH" sz="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287190">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Nature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Stage de terrain, obligatoire, en présentiel. </a:t>
                      </a:r>
                    </a:p>
                  </a:txBody>
                  <a:tcPr/>
                </a:tc>
                <a:extLst>
                  <a:ext uri="{0D108BD9-81ED-4DB2-BD59-A6C34878D82A}">
                    <a16:rowId xmlns:a16="http://schemas.microsoft.com/office/drawing/2014/main" val="916438573"/>
                  </a:ext>
                </a:extLst>
              </a:tr>
              <a:tr h="26517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But</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doit avoir un rôle actif et significatif dans le développement d’une action sur le lieu de stage. Le stage s’apparente donc à une mission confiée à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par l’institution. </a:t>
                      </a:r>
                    </a:p>
                  </a:txBody>
                  <a:tcPr/>
                </a:tc>
                <a:extLst>
                  <a:ext uri="{0D108BD9-81ED-4DB2-BD59-A6C34878D82A}">
                    <a16:rowId xmlns:a16="http://schemas.microsoft.com/office/drawing/2014/main" val="3150263288"/>
                  </a:ext>
                </a:extLst>
              </a:tr>
              <a:tr h="303040">
                <a:tc>
                  <a:txBody>
                    <a:bodyPr/>
                    <a:lstStyle/>
                    <a:p>
                      <a:r>
                        <a:rPr lang="fr-CH" sz="1200" b="1" dirty="0">
                          <a:latin typeface="Calibri" panose="020F0502020204030204" pitchFamily="34" charset="0"/>
                          <a:cs typeface="Calibri" panose="020F0502020204030204" pitchFamily="34" charset="0"/>
                        </a:rPr>
                        <a:t>Durée et ECTS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400 heures de stage pour 15 ECTS, crédités dans le module approfondi. </a:t>
                      </a:r>
                      <a:endParaRPr lang="fr-CH" sz="8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703954081"/>
                  </a:ext>
                </a:extLst>
              </a:tr>
              <a:tr h="370840">
                <a:tc>
                  <a:txBody>
                    <a:bodyPr/>
                    <a:lstStyle/>
                    <a:p>
                      <a:r>
                        <a:rPr lang="fr-CH" sz="1200" b="1" dirty="0">
                          <a:latin typeface="Calibri" panose="020F0502020204030204" pitchFamily="34" charset="0"/>
                          <a:cs typeface="Calibri" panose="020F0502020204030204" pitchFamily="34" charset="0"/>
                        </a:rPr>
                        <a:t>Lieu</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En Suisse (dans tous les cantons) ou à l’étranger (dans tous les pays).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Institution : dans une structure publique ou privée. </a:t>
                      </a:r>
                    </a:p>
                  </a:txBody>
                  <a:tcPr/>
                </a:tc>
                <a:extLst>
                  <a:ext uri="{0D108BD9-81ED-4DB2-BD59-A6C34878D82A}">
                    <a16:rowId xmlns:a16="http://schemas.microsoft.com/office/drawing/2014/main" val="483656859"/>
                  </a:ext>
                </a:extLst>
              </a:tr>
              <a:tr h="265176">
                <a:tc>
                  <a:txBody>
                    <a:bodyPr/>
                    <a:lstStyle/>
                    <a:p>
                      <a:r>
                        <a:rPr lang="fr-CH" sz="1200" b="1" dirty="0">
                          <a:latin typeface="Calibri" panose="020F0502020204030204" pitchFamily="34" charset="0"/>
                          <a:cs typeface="Calibri" panose="020F0502020204030204" pitchFamily="34" charset="0"/>
                        </a:rPr>
                        <a:t>Modalités temporelles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Les dates, le % d’activité de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et les horaires sont définis dans l’offre de stage ou fixés d’entente entre l’institution et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a:t>
                      </a:r>
                    </a:p>
                  </a:txBody>
                  <a:tcPr/>
                </a:tc>
                <a:extLst>
                  <a:ext uri="{0D108BD9-81ED-4DB2-BD59-A6C34878D82A}">
                    <a16:rowId xmlns:a16="http://schemas.microsoft.com/office/drawing/2014/main" val="2965757664"/>
                  </a:ext>
                </a:extLst>
              </a:tr>
              <a:tr h="422656">
                <a:tc>
                  <a:txBody>
                    <a:bodyPr/>
                    <a:lstStyle/>
                    <a:p>
                      <a:r>
                        <a:rPr lang="fr-CH" sz="1200" b="1" dirty="0">
                          <a:latin typeface="Calibri" panose="020F0502020204030204" pitchFamily="34" charset="0"/>
                          <a:cs typeface="Calibri" panose="020F0502020204030204" pitchFamily="34" charset="0"/>
                        </a:rPr>
                        <a:t>Rémunération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 rémunération des stages dépend de la législation locale.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le canton de Genève, les stages s'inscrivant dans un dispositif de formation ou d'insertion ne sont pas soumis au salaire minimum. L’institution peut néanmoins prévoir un défraiement (contribution aux frais de transport, aux frais de repas, etc.).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Si le stage a lieu au sein de l’Université de Genève (ou au sein d’une institution affiliée à l’état de Genève) et que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réalise des prestations, le stage doit être rémunéré en fonction des normes de rémunération de l’office du personnel de l’état </a:t>
                      </a:r>
                      <a:r>
                        <a:rPr lang="fr-CH" sz="1100" u="none" kern="1200" dirty="0">
                          <a:solidFill>
                            <a:schemeClr val="tx1"/>
                          </a:solidFill>
                          <a:latin typeface="Calibri" panose="020F0502020204030204" pitchFamily="34" charset="0"/>
                          <a:ea typeface="+mn-ea"/>
                          <a:cs typeface="Calibri" panose="020F0502020204030204" pitchFamily="34" charset="0"/>
                        </a:rPr>
                        <a:t>: </a:t>
                      </a:r>
                      <a:r>
                        <a:rPr lang="fr-CH" sz="1100" u="sng" kern="1200" dirty="0">
                          <a:solidFill>
                            <a:schemeClr val="tx1"/>
                          </a:solidFill>
                          <a:latin typeface="Calibri" panose="020F0502020204030204" pitchFamily="34" charset="0"/>
                          <a:ea typeface="+mn-ea"/>
                          <a:cs typeface="Calibri" panose="020F0502020204030204" pitchFamily="34" charset="0"/>
                          <a:hlinkClick r:id="rId2"/>
                        </a:rPr>
                        <a:t>https://memento.unige.ch/doc/0309</a:t>
                      </a:r>
                      <a:r>
                        <a:rPr lang="fr-CH" sz="1100" u="sng" kern="1200" dirty="0">
                          <a:solidFill>
                            <a:schemeClr val="tx1"/>
                          </a:solidFill>
                          <a:latin typeface="Calibri" panose="020F0502020204030204" pitchFamily="34" charset="0"/>
                          <a:ea typeface="+mn-ea"/>
                          <a:cs typeface="Calibri" panose="020F0502020204030204" pitchFamily="34" charset="0"/>
                        </a:rPr>
                        <a:t>.</a:t>
                      </a:r>
                      <a:endParaRPr lang="fr-CH" sz="11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291270177"/>
                  </a:ext>
                </a:extLst>
              </a:tr>
            </a:tbl>
          </a:graphicData>
        </a:graphic>
      </p:graphicFrame>
      <p:graphicFrame>
        <p:nvGraphicFramePr>
          <p:cNvPr id="3" name="Tableau 4">
            <a:extLst>
              <a:ext uri="{FF2B5EF4-FFF2-40B4-BE49-F238E27FC236}">
                <a16:creationId xmlns:a16="http://schemas.microsoft.com/office/drawing/2014/main" id="{7E4DA177-20A4-40E4-816A-42B776A0BEB6}"/>
              </a:ext>
            </a:extLst>
          </p:cNvPr>
          <p:cNvGraphicFramePr>
            <a:graphicFrameLocks noGrp="1"/>
          </p:cNvGraphicFramePr>
          <p:nvPr>
            <p:extLst>
              <p:ext uri="{D42A27DB-BD31-4B8C-83A1-F6EECF244321}">
                <p14:modId xmlns:p14="http://schemas.microsoft.com/office/powerpoint/2010/main" val="3470273736"/>
              </p:ext>
            </p:extLst>
          </p:nvPr>
        </p:nvGraphicFramePr>
        <p:xfrm>
          <a:off x="459740" y="4671080"/>
          <a:ext cx="11272520" cy="166624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207423">
                <a:tc>
                  <a:txBody>
                    <a:bodyPr/>
                    <a:lstStyle/>
                    <a:p>
                      <a:r>
                        <a:rPr lang="fr-CH" sz="1200" b="1" dirty="0">
                          <a:latin typeface="Calibri" panose="020F0502020204030204" pitchFamily="34" charset="0"/>
                          <a:cs typeface="Calibri" panose="020F0502020204030204" pitchFamily="34" charset="0"/>
                        </a:rPr>
                        <a:t>Stage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rechercher son stage par ses propres moyens. Le Bureau des stages publie parfois des offres sur le site internet des stages.</a:t>
                      </a:r>
                      <a:endParaRPr lang="fr-CH" sz="11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079510931"/>
                  </a:ext>
                </a:extLst>
              </a:tr>
              <a:tr h="207423">
                <a:tc>
                  <a:txBody>
                    <a:bodyPr/>
                    <a:lstStyle/>
                    <a:p>
                      <a:r>
                        <a:rPr lang="fr-CH" sz="1200" b="1" dirty="0">
                          <a:latin typeface="Calibri" panose="020F0502020204030204" pitchFamily="34" charset="0"/>
                          <a:cs typeface="Calibri" panose="020F0502020204030204" pitchFamily="34" charset="0"/>
                        </a:rPr>
                        <a:t>Responsable </a:t>
                      </a:r>
                      <a:r>
                        <a:rPr lang="fr-CH" sz="1200" b="1" dirty="0" err="1">
                          <a:latin typeface="Calibri" panose="020F0502020204030204" pitchFamily="34" charset="0"/>
                          <a:cs typeface="Calibri" panose="020F0502020204030204" pitchFamily="34" charset="0"/>
                        </a:rPr>
                        <a:t>institutionnel-le</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kern="1200" dirty="0" err="1">
                          <a:solidFill>
                            <a:schemeClr val="dk1"/>
                          </a:solidFill>
                          <a:effectLst/>
                          <a:latin typeface="Calibri" panose="020F0502020204030204" pitchFamily="34" charset="0"/>
                          <a:ea typeface="+mn-ea"/>
                          <a:cs typeface="Calibri" panose="020F0502020204030204" pitchFamily="34" charset="0"/>
                        </a:rPr>
                        <a:t>un-e</a:t>
                      </a:r>
                      <a:r>
                        <a:rPr lang="fr-CH" sz="1100" kern="1200" dirty="0">
                          <a:solidFill>
                            <a:schemeClr val="dk1"/>
                          </a:solidFill>
                          <a:effectLst/>
                          <a:latin typeface="Calibri" panose="020F0502020204030204" pitchFamily="34" charset="0"/>
                          <a:ea typeface="+mn-ea"/>
                          <a:cs typeface="Calibri" panose="020F0502020204030204" pitchFamily="34" charset="0"/>
                        </a:rPr>
                        <a:t> responsable de stage dans l’institution. Ce ou cette dernier-ère devra être </a:t>
                      </a:r>
                      <a:r>
                        <a:rPr lang="fr-CH" sz="1100" kern="1200" dirty="0" err="1">
                          <a:solidFill>
                            <a:schemeClr val="dk1"/>
                          </a:solidFill>
                          <a:effectLst/>
                          <a:latin typeface="Calibri" panose="020F0502020204030204" pitchFamily="34" charset="0"/>
                          <a:ea typeface="+mn-ea"/>
                          <a:cs typeface="Calibri" panose="020F0502020204030204" pitchFamily="34" charset="0"/>
                        </a:rPr>
                        <a:t>agréé-e</a:t>
                      </a:r>
                      <a:r>
                        <a:rPr lang="fr-CH" sz="1100" kern="1200" dirty="0">
                          <a:solidFill>
                            <a:schemeClr val="dk1"/>
                          </a:solidFill>
                          <a:effectLst/>
                          <a:latin typeface="Calibri" panose="020F0502020204030204" pitchFamily="34" charset="0"/>
                          <a:ea typeface="+mn-ea"/>
                          <a:cs typeface="Calibri" panose="020F0502020204030204" pitchFamily="34" charset="0"/>
                        </a:rPr>
                        <a:t> par le comité de l’orientation développement durable. </a:t>
                      </a: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4205634985"/>
                  </a:ext>
                </a:extLst>
              </a:tr>
              <a:tr h="207423">
                <a:tc>
                  <a:txBody>
                    <a:bodyPr/>
                    <a:lstStyle/>
                    <a:p>
                      <a:r>
                        <a:rPr lang="fr-CH" sz="1200" b="1" dirty="0">
                          <a:latin typeface="Calibri" panose="020F0502020204030204" pitchFamily="34" charset="0"/>
                          <a:cs typeface="Calibri" panose="020F0502020204030204" pitchFamily="34" charset="0"/>
                        </a:rPr>
                        <a:t>Responsable académique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ou la responsable académique est </a:t>
                      </a:r>
                      <a:r>
                        <a:rPr lang="fr-CH" sz="1100" kern="1200" dirty="0" err="1">
                          <a:solidFill>
                            <a:schemeClr val="dk1"/>
                          </a:solidFill>
                          <a:effectLst/>
                          <a:latin typeface="Calibri" panose="020F0502020204030204" pitchFamily="34" charset="0"/>
                          <a:ea typeface="+mn-ea"/>
                          <a:cs typeface="Calibri" panose="020F0502020204030204" pitchFamily="34" charset="0"/>
                        </a:rPr>
                        <a:t>désigné-e</a:t>
                      </a:r>
                      <a:r>
                        <a:rPr lang="fr-CH" sz="1100" kern="1200" dirty="0">
                          <a:solidFill>
                            <a:schemeClr val="dk1"/>
                          </a:solidFill>
                          <a:effectLst/>
                          <a:latin typeface="Calibri" panose="020F0502020204030204" pitchFamily="34" charset="0"/>
                          <a:ea typeface="+mn-ea"/>
                          <a:cs typeface="Calibri" panose="020F0502020204030204" pitchFamily="34" charset="0"/>
                        </a:rPr>
                        <a:t> par le comité de l’orientation développement durable.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22270187"/>
                  </a:ext>
                </a:extLst>
              </a:tr>
            </a:tbl>
          </a:graphicData>
        </a:graphic>
      </p:graphicFrame>
      <p:sp>
        <p:nvSpPr>
          <p:cNvPr id="4" name="Espace réservé du numéro de diapositive 3">
            <a:extLst>
              <a:ext uri="{FF2B5EF4-FFF2-40B4-BE49-F238E27FC236}">
                <a16:creationId xmlns:a16="http://schemas.microsoft.com/office/drawing/2014/main" id="{FC466BEB-1A68-491F-B5BE-90BEDE5970D3}"/>
              </a:ext>
            </a:extLst>
          </p:cNvPr>
          <p:cNvSpPr>
            <a:spLocks noGrp="1"/>
          </p:cNvSpPr>
          <p:nvPr>
            <p:ph type="sldNum" sz="quarter" idx="12"/>
          </p:nvPr>
        </p:nvSpPr>
        <p:spPr>
          <a:xfrm>
            <a:off x="10988068" y="6430940"/>
            <a:ext cx="1052510" cy="365125"/>
          </a:xfrm>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894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4">
            <a:extLst>
              <a:ext uri="{FF2B5EF4-FFF2-40B4-BE49-F238E27FC236}">
                <a16:creationId xmlns:a16="http://schemas.microsoft.com/office/drawing/2014/main" id="{B5443BEC-5BE6-4C23-B8D1-C254CC2FA43F}"/>
              </a:ext>
            </a:extLst>
          </p:cNvPr>
          <p:cNvGraphicFramePr>
            <a:graphicFrameLocks noGrp="1"/>
          </p:cNvGraphicFramePr>
          <p:nvPr>
            <p:extLst>
              <p:ext uri="{D42A27DB-BD31-4B8C-83A1-F6EECF244321}">
                <p14:modId xmlns:p14="http://schemas.microsoft.com/office/powerpoint/2010/main" val="2472376304"/>
              </p:ext>
            </p:extLst>
          </p:nvPr>
        </p:nvGraphicFramePr>
        <p:xfrm>
          <a:off x="459740" y="787400"/>
          <a:ext cx="11272520" cy="264160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3</a:t>
                      </a:r>
                    </a:p>
                  </a:txBody>
                  <a:tcPr/>
                </a:tc>
                <a:tc>
                  <a:txBody>
                    <a:bodyPr/>
                    <a:lstStyle/>
                    <a:p>
                      <a:r>
                        <a:rPr lang="fr-CH" sz="1400" dirty="0">
                          <a:latin typeface="Calibri" panose="020F0502020204030204" pitchFamily="34" charset="0"/>
                          <a:cs typeface="Calibri" panose="020F0502020204030204" pitchFamily="34" charset="0"/>
                        </a:rPr>
                        <a:t>PROCÉDURE ADMINISTRATIVE </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Projet</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de terrain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formulaire mentionné au point 1 : </a:t>
                      </a:r>
                      <a:r>
                        <a:rPr lang="fr-CH" sz="1100" dirty="0">
                          <a:latin typeface="Calibri" panose="020F0502020204030204" pitchFamily="34" charset="0"/>
                          <a:cs typeface="Calibri" panose="020F0502020204030204" pitchFamily="34" charset="0"/>
                          <a:hlinkClick r:id="rId2"/>
                        </a:rPr>
                        <a:t>https://www.unige.ch/fapse/psycho/stages/etape-4</a:t>
                      </a:r>
                      <a:endParaRPr lang="fr-CH"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Les consignes détaillées de M. Deli se trouvent sur </a:t>
                      </a:r>
                      <a:r>
                        <a:rPr lang="fr-CH" sz="1100" b="1" dirty="0">
                          <a:latin typeface="Calibri" panose="020F0502020204030204" pitchFamily="34" charset="0"/>
                          <a:cs typeface="Calibri" panose="020F0502020204030204" pitchFamily="34" charset="0"/>
                          <a:hlinkClick r:id="rId3"/>
                        </a:rPr>
                        <a:t>Moodle</a:t>
                      </a:r>
                      <a:r>
                        <a:rPr lang="fr-CH" sz="11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2079510931"/>
                  </a:ext>
                </a:extLst>
              </a:tr>
              <a:tr h="370840">
                <a:tc>
                  <a:txBody>
                    <a:bodyPr/>
                    <a:lstStyle/>
                    <a:p>
                      <a:r>
                        <a:rPr lang="fr-CH" sz="1200" b="1" dirty="0">
                          <a:latin typeface="Calibri" panose="020F0502020204030204" pitchFamily="34" charset="0"/>
                          <a:cs typeface="Calibri" panose="020F0502020204030204" pitchFamily="34" charset="0"/>
                        </a:rPr>
                        <a:t>Convention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en Suisse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02G. </a:t>
                      </a: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Stage à l’étranger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L’</a:t>
                      </a:r>
                      <a:r>
                        <a:rPr kumimoji="0" lang="fr-CH" sz="1100" b="1" i="0" u="none" strike="noStrike" kern="1200" cap="none" spc="0" normalizeH="0" baseline="0" noProof="0" dirty="0" err="1">
                          <a:ln>
                            <a:noFill/>
                          </a:ln>
                          <a:solidFill>
                            <a:srgbClr val="FF0000"/>
                          </a:solidFill>
                          <a:effectLst/>
                          <a:uLnTx/>
                          <a:uFillTx/>
                          <a:latin typeface="Calibri" panose="020F0502020204030204" pitchFamily="34" charset="0"/>
                          <a:ea typeface="+mn-ea"/>
                          <a:cs typeface="Calibri" panose="020F0502020204030204" pitchFamily="34" charset="0"/>
                        </a:rPr>
                        <a:t>étudiant-e</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 doit adresser la convention de stage, signée uniquement par ses deux responsables de stage et lui / elle-même, au Bureau des stages par email (bureau-stages-psychologie@unige.ch) au moins 14 jours avant le début du stage. Si ce délai n’est pas respecté, la date de début de stage devra être repoussée en conséquence. </a:t>
                      </a:r>
                      <a:endParaRPr lang="fr-CH" sz="11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16438573"/>
                  </a:ext>
                </a:extLst>
              </a:tr>
              <a:tr h="448396">
                <a:tc>
                  <a:txBody>
                    <a:bodyPr/>
                    <a:lstStyle/>
                    <a:p>
                      <a:r>
                        <a:rPr lang="fr-CH" sz="1200" b="1" dirty="0">
                          <a:latin typeface="Calibri" panose="020F0502020204030204" pitchFamily="34" charset="0"/>
                          <a:cs typeface="Calibri" panose="020F0502020204030204" pitchFamily="34" charset="0"/>
                        </a:rPr>
                        <a:t>Evaluation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t>
                      </a:r>
                      <a:r>
                        <a:rPr lang="fr-CH" sz="1100" kern="1200" dirty="0" err="1">
                          <a:solidFill>
                            <a:schemeClr val="dk1"/>
                          </a:solidFill>
                          <a:effectLst/>
                          <a:latin typeface="Calibri" panose="020F0502020204030204" pitchFamily="34" charset="0"/>
                          <a:ea typeface="+mn-ea"/>
                          <a:cs typeface="Calibri" panose="020F0502020204030204" pitchFamily="34" charset="0"/>
                        </a:rPr>
                        <a:t>institutionnel-le</a:t>
                      </a:r>
                      <a:r>
                        <a:rPr lang="fr-CH" sz="1100" kern="1200" dirty="0">
                          <a:solidFill>
                            <a:schemeClr val="dk1"/>
                          </a:solidFill>
                          <a:effectLst/>
                          <a:latin typeface="Calibri" panose="020F0502020204030204" pitchFamily="34" charset="0"/>
                          <a:ea typeface="+mn-ea"/>
                          <a:cs typeface="Calibri" panose="020F0502020204030204" pitchFamily="34" charset="0"/>
                        </a:rPr>
                        <a:t> émet un préavis qualitatif à l’intention du / de la responsable académique. </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académique tient compte du préavis et du rapport pour émettre une note finale.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sp>
        <p:nvSpPr>
          <p:cNvPr id="5" name="Espace réservé du numéro de diapositive 4">
            <a:extLst>
              <a:ext uri="{FF2B5EF4-FFF2-40B4-BE49-F238E27FC236}">
                <a16:creationId xmlns:a16="http://schemas.microsoft.com/office/drawing/2014/main" id="{EE3F9DF5-8B39-4228-B72D-DB9732C768D8}"/>
              </a:ext>
            </a:extLst>
          </p:cNvPr>
          <p:cNvSpPr>
            <a:spLocks noGrp="1"/>
          </p:cNvSpPr>
          <p:nvPr>
            <p:ph type="sldNum" sz="quarter" idx="12"/>
          </p:nvPr>
        </p:nvSpPr>
        <p:spPr>
          <a:xfrm>
            <a:off x="11015500" y="6349329"/>
            <a:ext cx="1052510" cy="365125"/>
          </a:xfrm>
        </p:spPr>
        <p:txBody>
          <a:bodyPr/>
          <a:lstStyle/>
          <a:p>
            <a:fld id="{D57F1E4F-1CFF-5643-939E-217C01CDF565}" type="slidenum">
              <a:rPr lang="en-US" smtClean="0"/>
              <a:pPr/>
              <a:t>3</a:t>
            </a:fld>
            <a:endParaRPr lang="en-US" dirty="0"/>
          </a:p>
        </p:txBody>
      </p:sp>
      <p:graphicFrame>
        <p:nvGraphicFramePr>
          <p:cNvPr id="6" name="Tableau 4">
            <a:extLst>
              <a:ext uri="{FF2B5EF4-FFF2-40B4-BE49-F238E27FC236}">
                <a16:creationId xmlns:a16="http://schemas.microsoft.com/office/drawing/2014/main" id="{1D1A4AAD-D8AC-405D-B810-85F78D1FEF6C}"/>
              </a:ext>
            </a:extLst>
          </p:cNvPr>
          <p:cNvGraphicFramePr>
            <a:graphicFrameLocks noGrp="1"/>
          </p:cNvGraphicFramePr>
          <p:nvPr>
            <p:extLst>
              <p:ext uri="{D42A27DB-BD31-4B8C-83A1-F6EECF244321}">
                <p14:modId xmlns:p14="http://schemas.microsoft.com/office/powerpoint/2010/main" val="1810260566"/>
              </p:ext>
            </p:extLst>
          </p:nvPr>
        </p:nvGraphicFramePr>
        <p:xfrm>
          <a:off x="459740" y="3655717"/>
          <a:ext cx="11272520" cy="2723558"/>
        </p:xfrm>
        <a:graphic>
          <a:graphicData uri="http://schemas.openxmlformats.org/drawingml/2006/table">
            <a:tbl>
              <a:tblPr firstRow="1" bandRow="1">
                <a:tableStyleId>{5C22544A-7EE6-4342-B048-85BDC9FD1C3A}</a:tableStyleId>
              </a:tblPr>
              <a:tblGrid>
                <a:gridCol w="1743964">
                  <a:extLst>
                    <a:ext uri="{9D8B030D-6E8A-4147-A177-3AD203B41FA5}">
                      <a16:colId xmlns:a16="http://schemas.microsoft.com/office/drawing/2014/main" val="2455880396"/>
                    </a:ext>
                  </a:extLst>
                </a:gridCol>
                <a:gridCol w="952855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19477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H" sz="1200" b="1" dirty="0">
                          <a:latin typeface="Calibri" panose="020F0502020204030204" pitchFamily="34" charset="0"/>
                          <a:cs typeface="Calibri" panose="020F0502020204030204" pitchFamily="34" charset="0"/>
                        </a:rPr>
                        <a:t>Inscription </a:t>
                      </a:r>
                      <a:r>
                        <a:rPr lang="fr-CH" sz="1200" b="1" dirty="0" err="1">
                          <a:latin typeface="Calibri" panose="020F0502020204030204" pitchFamily="34" charset="0"/>
                          <a:cs typeface="Calibri" panose="020F0502020204030204" pitchFamily="34" charset="0"/>
                        </a:rPr>
                        <a:t>IEL</a:t>
                      </a:r>
                      <a:r>
                        <a:rPr lang="fr-CH" sz="1200" b="1" dirty="0">
                          <a:latin typeface="Calibri" panose="020F0502020204030204" pitchFamily="34" charset="0"/>
                          <a:cs typeface="Calibri" panose="020F0502020204030204" pitchFamily="34" charset="0"/>
                        </a:rPr>
                        <a:t>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latin typeface="Calibri" panose="020F0502020204030204" pitchFamily="34" charset="0"/>
                          <a:ea typeface="+mn-ea"/>
                          <a:cs typeface="Calibri" panose="020F0502020204030204" pitchFamily="34" charset="0"/>
                        </a:rPr>
                        <a:t>L' </a:t>
                      </a:r>
                      <a:r>
                        <a:rPr lang="fr-CH" sz="1100" kern="1200" dirty="0" err="1">
                          <a:solidFill>
                            <a:schemeClr val="dk1"/>
                          </a:solidFill>
                          <a:latin typeface="Calibri" panose="020F0502020204030204" pitchFamily="34" charset="0"/>
                          <a:ea typeface="+mn-ea"/>
                          <a:cs typeface="Calibri" panose="020F0502020204030204" pitchFamily="34" charset="0"/>
                        </a:rPr>
                        <a:t>étudiant-e</a:t>
                      </a:r>
                      <a:r>
                        <a:rPr lang="fr-CH" sz="1100" kern="1200" dirty="0">
                          <a:solidFill>
                            <a:schemeClr val="dk1"/>
                          </a:solidFill>
                          <a:latin typeface="Calibri" panose="020F0502020204030204" pitchFamily="34" charset="0"/>
                          <a:ea typeface="+mn-ea"/>
                          <a:cs typeface="Calibri" panose="020F0502020204030204" pitchFamily="34" charset="0"/>
                        </a:rPr>
                        <a:t> doit inscrire son stage dans </a:t>
                      </a:r>
                      <a:r>
                        <a:rPr lang="fr-CH" sz="1100" kern="1200" dirty="0" err="1">
                          <a:solidFill>
                            <a:schemeClr val="dk1"/>
                          </a:solidFill>
                          <a:latin typeface="Calibri" panose="020F0502020204030204" pitchFamily="34" charset="0"/>
                          <a:ea typeface="+mn-ea"/>
                          <a:cs typeface="Calibri" panose="020F0502020204030204" pitchFamily="34" charset="0"/>
                        </a:rPr>
                        <a:t>IEL</a:t>
                      </a:r>
                      <a:r>
                        <a:rPr lang="fr-CH" sz="1100" kern="1200" dirty="0">
                          <a:solidFill>
                            <a:schemeClr val="dk1"/>
                          </a:solidFill>
                          <a:latin typeface="Calibri" panose="020F0502020204030204" pitchFamily="34" charset="0"/>
                          <a:ea typeface="+mn-ea"/>
                          <a:cs typeface="Calibri" panose="020F0502020204030204" pitchFamily="34" charset="0"/>
                        </a:rPr>
                        <a:t> à la session pour laquelle il / elle dépose le rapport de stage, et ce, quelle que soit la date du début de stage.</a:t>
                      </a: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863864236"/>
                  </a:ext>
                </a:extLst>
              </a:tr>
              <a:tr h="495842">
                <a:tc>
                  <a:txBody>
                    <a:bodyPr/>
                    <a:lstStyle/>
                    <a:p>
                      <a:r>
                        <a:rPr lang="fr-CH" sz="1200" b="1" dirty="0">
                          <a:latin typeface="Calibri" panose="020F0502020204030204" pitchFamily="34" charset="0"/>
                          <a:cs typeface="Calibri" panose="020F0502020204030204" pitchFamily="34" charset="0"/>
                        </a:rPr>
                        <a:t>Calendrier de présentation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janvier / février ; 2ème tentative de présentation en août / septembre.</a:t>
                      </a:r>
                    </a:p>
                    <a:p>
                      <a:pPr marL="0" lvl="0" indent="182563">
                        <a:buFont typeface="Arial" panose="020B0604020202020204" pitchFamily="34" charset="0"/>
                        <a:buNone/>
                      </a:pPr>
                      <a:r>
                        <a:rPr lang="fr-CH" sz="1100" kern="1200" dirty="0">
                          <a:solidFill>
                            <a:schemeClr val="dk1"/>
                          </a:solidFill>
                          <a:effectLst/>
                          <a:latin typeface="Calibri" panose="020F0502020204030204" pitchFamily="34" charset="0"/>
                          <a:ea typeface="+mn-ea"/>
                          <a:cs typeface="Calibri" panose="020F0502020204030204" pitchFamily="34" charset="0"/>
                        </a:rPr>
                        <a:t> </a:t>
                      </a: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automne.</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mai / juin ; 2ème tentative de présentation en août / septembre.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printemps.</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août / septembre ; 2ème tentative de présentation en janvier / février.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rétroactive – printemps.</a:t>
                      </a:r>
                    </a:p>
                    <a:p>
                      <a:pPr marL="0" lvl="0" indent="182563" algn="l" defTabSz="457200" rtl="0" eaLnBrk="1" latinLnBrk="0" hangingPunct="1">
                        <a:buFont typeface="Arial" panose="020B0604020202020204" pitchFamily="34" charset="0"/>
                        <a:buNone/>
                      </a:pP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05478">
                <a:tc>
                  <a:txBody>
                    <a:bodyPr/>
                    <a:lstStyle/>
                    <a:p>
                      <a:r>
                        <a:rPr lang="fr-CH" sz="1200" b="1" dirty="0">
                          <a:latin typeface="Calibri" panose="020F0502020204030204" pitchFamily="34" charset="0"/>
                          <a:cs typeface="Calibri" panose="020F0502020204030204" pitchFamily="34" charset="0"/>
                        </a:rPr>
                        <a:t>Rapport de stage</a:t>
                      </a:r>
                    </a:p>
                  </a:txBody>
                  <a:tcPr/>
                </a:tc>
                <a:tc>
                  <a:txBody>
                    <a:bodyPr/>
                    <a:lstStyle/>
                    <a:p>
                      <a:pPr marL="171450" lvl="0" indent="-171450">
                        <a:buFont typeface="Arial" panose="020B0604020202020204" pitchFamily="34" charset="0"/>
                        <a:buChar char="•"/>
                      </a:pPr>
                      <a:r>
                        <a:rPr lang="fr-CH" sz="1100" b="0" dirty="0">
                          <a:solidFill>
                            <a:schemeClr val="tx1"/>
                          </a:solidFill>
                          <a:latin typeface="Calibri" panose="020F0502020204030204" pitchFamily="34" charset="0"/>
                          <a:cs typeface="Calibri" panose="020F0502020204030204" pitchFamily="34" charset="0"/>
                        </a:rPr>
                        <a:t>Les consignes relatives au canevas du rapport sont données par développement durable.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Date de remise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rapport de stage doit être au moins 15 jours avant le début de la session d’examens concernée.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58472323"/>
                  </a:ext>
                </a:extLst>
              </a:tr>
            </a:tbl>
          </a:graphicData>
        </a:graphic>
      </p:graphicFrame>
    </p:spTree>
    <p:extLst>
      <p:ext uri="{BB962C8B-B14F-4D97-AF65-F5344CB8AC3E}">
        <p14:creationId xmlns:p14="http://schemas.microsoft.com/office/powerpoint/2010/main" val="925645173"/>
      </p:ext>
    </p:extLst>
  </p:cSld>
  <p:clrMapOvr>
    <a:masterClrMapping/>
  </p:clrMapOvr>
</p:sld>
</file>

<file path=ppt/theme/theme1.xml><?xml version="1.0" encoding="utf-8"?>
<a:theme xmlns:a="http://schemas.openxmlformats.org/drawingml/2006/main" name="Dividende">
  <a:themeElements>
    <a:clrScheme name="Personnalisé 14">
      <a:dk1>
        <a:srgbClr val="000000"/>
      </a:dk1>
      <a:lt1>
        <a:srgbClr val="FFFFFF"/>
      </a:lt1>
      <a:dk2>
        <a:srgbClr val="000000"/>
      </a:dk2>
      <a:lt2>
        <a:srgbClr val="FFFFFF"/>
      </a:lt2>
      <a:accent1>
        <a:srgbClr val="007A77"/>
      </a:accent1>
      <a:accent2>
        <a:srgbClr val="00D6D1"/>
      </a:accent2>
      <a:accent3>
        <a:srgbClr val="00DED9"/>
      </a:accent3>
      <a:accent4>
        <a:srgbClr val="D8D8D8"/>
      </a:accent4>
      <a:accent5>
        <a:srgbClr val="BFBFBF"/>
      </a:accent5>
      <a:accent6>
        <a:srgbClr val="D8D8D8"/>
      </a:accent6>
      <a:hlink>
        <a:srgbClr val="009A96"/>
      </a:hlink>
      <a:folHlink>
        <a:srgbClr val="009A9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395</TotalTime>
  <Words>682</Words>
  <Application>Microsoft Office PowerPoint</Application>
  <PresentationFormat>Grand écran</PresentationFormat>
  <Paragraphs>69</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Gill Sans MT</vt:lpstr>
      <vt:lpstr>Wingdings</vt:lpstr>
      <vt:lpstr>Wingdings 2</vt:lpstr>
      <vt:lpstr>Dividende</vt:lpstr>
      <vt:lpstr>  Master en psychologie   PLAN D’ÉTUDES :  PSYCHOLOGIE DU DÉVELOPPEMENT DURABLE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Descriptif de stage</dc:title>
  <dc:creator>Stéphanie Bouchet-Rossier</dc:creator>
  <cp:lastModifiedBy>Stéphanie Bouchet-Rossier</cp:lastModifiedBy>
  <cp:revision>27</cp:revision>
  <dcterms:created xsi:type="dcterms:W3CDTF">2023-10-16T12:55:04Z</dcterms:created>
  <dcterms:modified xsi:type="dcterms:W3CDTF">2023-12-13T12:07:45Z</dcterms:modified>
</cp:coreProperties>
</file>