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4311D6-6074-4805-B754-005124ADB4A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EC7ACC5-1D34-4A2F-8A12-9C06A666C66F}">
      <dgm:prSet phldrT="[Texte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fr-CH" sz="1600" b="1" dirty="0"/>
            <a:t>MAÎTRISE EN PSYCHOLOGIE </a:t>
          </a:r>
        </a:p>
      </dgm:t>
    </dgm:pt>
    <dgm:pt modelId="{069462E0-B349-4E34-B767-CE3FCD1D844D}" type="parTrans" cxnId="{B49A6088-E14F-4436-B279-4A7BE43C2321}">
      <dgm:prSet/>
      <dgm:spPr/>
      <dgm:t>
        <a:bodyPr/>
        <a:lstStyle/>
        <a:p>
          <a:endParaRPr lang="fr-CH"/>
        </a:p>
      </dgm:t>
    </dgm:pt>
    <dgm:pt modelId="{CC17560B-2494-4684-A92B-35AF039A369D}" type="sibTrans" cxnId="{B49A6088-E14F-4436-B279-4A7BE43C2321}">
      <dgm:prSet/>
      <dgm:spPr/>
      <dgm:t>
        <a:bodyPr/>
        <a:lstStyle/>
        <a:p>
          <a:endParaRPr lang="fr-CH"/>
        </a:p>
      </dgm:t>
    </dgm:pt>
    <dgm:pt modelId="{0EB0435D-B7A2-4B89-9CA5-C4BCDD23F858}">
      <dgm:prSet phldrT="[Texte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CH" sz="1600" b="1" dirty="0"/>
            <a:t>PSYCHOLOGIE DE LA SANTE </a:t>
          </a:r>
        </a:p>
      </dgm:t>
    </dgm:pt>
    <dgm:pt modelId="{1BE8470A-0DC5-44A0-AC7F-5626FAB58434}" type="parTrans" cxnId="{A240DEAB-EF4E-4503-945E-D611B0D2BDE3}">
      <dgm:prSet/>
      <dgm:spPr/>
      <dgm:t>
        <a:bodyPr/>
        <a:lstStyle/>
        <a:p>
          <a:endParaRPr lang="fr-CH"/>
        </a:p>
      </dgm:t>
    </dgm:pt>
    <dgm:pt modelId="{22B19648-DB3F-439B-AAF9-9BB46BB1CC84}" type="sibTrans" cxnId="{A240DEAB-EF4E-4503-945E-D611B0D2BDE3}">
      <dgm:prSet/>
      <dgm:spPr/>
      <dgm:t>
        <a:bodyPr/>
        <a:lstStyle/>
        <a:p>
          <a:endParaRPr lang="fr-CH"/>
        </a:p>
      </dgm:t>
    </dgm:pt>
    <dgm:pt modelId="{86061BDD-883B-43B7-9BBF-00B1E94837CD}">
      <dgm:prSet phldrT="[Texte]" custT="1"/>
      <dgm:spPr>
        <a:solidFill>
          <a:schemeClr val="bg2">
            <a:lumMod val="75000"/>
          </a:schemeClr>
        </a:solidFill>
      </dgm:spPr>
      <dgm:t>
        <a:bodyPr/>
        <a:lstStyle/>
        <a:p>
          <a:pPr marL="0" indent="265113" algn="l"/>
          <a:r>
            <a:rPr lang="fr-CH" sz="1600" b="1" dirty="0"/>
            <a:t>DESCRIPTIF DU STAGE</a:t>
          </a:r>
        </a:p>
      </dgm:t>
    </dgm:pt>
    <dgm:pt modelId="{C3EFD8AD-5EAD-45B0-942D-DA5030E12E36}" type="parTrans" cxnId="{047643CE-7065-432A-84C1-3C7ED6F355A0}">
      <dgm:prSet/>
      <dgm:spPr/>
      <dgm:t>
        <a:bodyPr/>
        <a:lstStyle/>
        <a:p>
          <a:endParaRPr lang="fr-CH"/>
        </a:p>
      </dgm:t>
    </dgm:pt>
    <dgm:pt modelId="{DA545093-04CF-4791-8523-D08F52F819D4}" type="sibTrans" cxnId="{047643CE-7065-432A-84C1-3C7ED6F355A0}">
      <dgm:prSet/>
      <dgm:spPr/>
      <dgm:t>
        <a:bodyPr/>
        <a:lstStyle/>
        <a:p>
          <a:endParaRPr lang="fr-CH"/>
        </a:p>
      </dgm:t>
    </dgm:pt>
    <dgm:pt modelId="{DB684B2C-F929-42F1-B74E-9645B50938D1}" type="pres">
      <dgm:prSet presAssocID="{244311D6-6074-4805-B754-005124ADB4AE}" presName="Name0" presStyleCnt="0">
        <dgm:presLayoutVars>
          <dgm:dir/>
          <dgm:animLvl val="lvl"/>
          <dgm:resizeHandles val="exact"/>
        </dgm:presLayoutVars>
      </dgm:prSet>
      <dgm:spPr/>
    </dgm:pt>
    <dgm:pt modelId="{2279B6EA-6469-442C-A5F7-D18E46CC6301}" type="pres">
      <dgm:prSet presAssocID="{DEC7ACC5-1D34-4A2F-8A12-9C06A666C66F}" presName="parTxOnly" presStyleLbl="node1" presStyleIdx="0" presStyleCnt="3" custScaleX="85566">
        <dgm:presLayoutVars>
          <dgm:chMax val="0"/>
          <dgm:chPref val="0"/>
          <dgm:bulletEnabled val="1"/>
        </dgm:presLayoutVars>
      </dgm:prSet>
      <dgm:spPr/>
    </dgm:pt>
    <dgm:pt modelId="{232C0F9E-7544-41B0-AB24-863E6FE3AAAA}" type="pres">
      <dgm:prSet presAssocID="{CC17560B-2494-4684-A92B-35AF039A369D}" presName="parTxOnlySpace" presStyleCnt="0"/>
      <dgm:spPr/>
    </dgm:pt>
    <dgm:pt modelId="{9E8FFDE7-DA36-4567-9FD6-A1B92C37EDD3}" type="pres">
      <dgm:prSet presAssocID="{0EB0435D-B7A2-4B89-9CA5-C4BCDD23F858}" presName="parTxOnly" presStyleLbl="node1" presStyleIdx="1" presStyleCnt="3" custScaleX="103052">
        <dgm:presLayoutVars>
          <dgm:chMax val="0"/>
          <dgm:chPref val="0"/>
          <dgm:bulletEnabled val="1"/>
        </dgm:presLayoutVars>
      </dgm:prSet>
      <dgm:spPr/>
    </dgm:pt>
    <dgm:pt modelId="{C43EF8DA-4B48-4408-8507-E4FE77B5CF8D}" type="pres">
      <dgm:prSet presAssocID="{22B19648-DB3F-439B-AAF9-9BB46BB1CC84}" presName="parTxOnlySpace" presStyleCnt="0"/>
      <dgm:spPr/>
    </dgm:pt>
    <dgm:pt modelId="{E3CAAAD6-4F69-4CD6-AABC-6BC7FB881DD3}" type="pres">
      <dgm:prSet presAssocID="{86061BDD-883B-43B7-9BBF-00B1E94837CD}" presName="parTxOnly" presStyleLbl="node1" presStyleIdx="2" presStyleCnt="3" custScaleX="111039" custLinFactNeighborX="622" custLinFactNeighborY="1230">
        <dgm:presLayoutVars>
          <dgm:chMax val="0"/>
          <dgm:chPref val="0"/>
          <dgm:bulletEnabled val="1"/>
        </dgm:presLayoutVars>
      </dgm:prSet>
      <dgm:spPr/>
    </dgm:pt>
  </dgm:ptLst>
  <dgm:cxnLst>
    <dgm:cxn modelId="{BA937D27-C46F-41C0-B99C-C1E1442354A9}" type="presOf" srcId="{86061BDD-883B-43B7-9BBF-00B1E94837CD}" destId="{E3CAAAD6-4F69-4CD6-AABC-6BC7FB881DD3}" srcOrd="0" destOrd="0" presId="urn:microsoft.com/office/officeart/2005/8/layout/chevron1"/>
    <dgm:cxn modelId="{B49A6088-E14F-4436-B279-4A7BE43C2321}" srcId="{244311D6-6074-4805-B754-005124ADB4AE}" destId="{DEC7ACC5-1D34-4A2F-8A12-9C06A666C66F}" srcOrd="0" destOrd="0" parTransId="{069462E0-B349-4E34-B767-CE3FCD1D844D}" sibTransId="{CC17560B-2494-4684-A92B-35AF039A369D}"/>
    <dgm:cxn modelId="{4FE377A3-2245-489A-A4ED-41FEDAD68288}" type="presOf" srcId="{0EB0435D-B7A2-4B89-9CA5-C4BCDD23F858}" destId="{9E8FFDE7-DA36-4567-9FD6-A1B92C37EDD3}" srcOrd="0" destOrd="0" presId="urn:microsoft.com/office/officeart/2005/8/layout/chevron1"/>
    <dgm:cxn modelId="{A240DEAB-EF4E-4503-945E-D611B0D2BDE3}" srcId="{244311D6-6074-4805-B754-005124ADB4AE}" destId="{0EB0435D-B7A2-4B89-9CA5-C4BCDD23F858}" srcOrd="1" destOrd="0" parTransId="{1BE8470A-0DC5-44A0-AC7F-5626FAB58434}" sibTransId="{22B19648-DB3F-439B-AAF9-9BB46BB1CC84}"/>
    <dgm:cxn modelId="{8B4E3FBF-E984-4817-8A9D-F8489D2EB01A}" type="presOf" srcId="{DEC7ACC5-1D34-4A2F-8A12-9C06A666C66F}" destId="{2279B6EA-6469-442C-A5F7-D18E46CC6301}" srcOrd="0" destOrd="0" presId="urn:microsoft.com/office/officeart/2005/8/layout/chevron1"/>
    <dgm:cxn modelId="{047643CE-7065-432A-84C1-3C7ED6F355A0}" srcId="{244311D6-6074-4805-B754-005124ADB4AE}" destId="{86061BDD-883B-43B7-9BBF-00B1E94837CD}" srcOrd="2" destOrd="0" parTransId="{C3EFD8AD-5EAD-45B0-942D-DA5030E12E36}" sibTransId="{DA545093-04CF-4791-8523-D08F52F819D4}"/>
    <dgm:cxn modelId="{85B90CE5-E3F1-4C02-BD64-F99ACC524CE5}" type="presOf" srcId="{244311D6-6074-4805-B754-005124ADB4AE}" destId="{DB684B2C-F929-42F1-B74E-9645B50938D1}" srcOrd="0" destOrd="0" presId="urn:microsoft.com/office/officeart/2005/8/layout/chevron1"/>
    <dgm:cxn modelId="{04766B97-F953-45F8-B46D-D190C9B41EED}" type="presParOf" srcId="{DB684B2C-F929-42F1-B74E-9645B50938D1}" destId="{2279B6EA-6469-442C-A5F7-D18E46CC6301}" srcOrd="0" destOrd="0" presId="urn:microsoft.com/office/officeart/2005/8/layout/chevron1"/>
    <dgm:cxn modelId="{091199E2-C588-4853-A41C-1F44C13292A1}" type="presParOf" srcId="{DB684B2C-F929-42F1-B74E-9645B50938D1}" destId="{232C0F9E-7544-41B0-AB24-863E6FE3AAAA}" srcOrd="1" destOrd="0" presId="urn:microsoft.com/office/officeart/2005/8/layout/chevron1"/>
    <dgm:cxn modelId="{8ABADCAA-3D15-4D23-A008-260F67567CE9}" type="presParOf" srcId="{DB684B2C-F929-42F1-B74E-9645B50938D1}" destId="{9E8FFDE7-DA36-4567-9FD6-A1B92C37EDD3}" srcOrd="2" destOrd="0" presId="urn:microsoft.com/office/officeart/2005/8/layout/chevron1"/>
    <dgm:cxn modelId="{31428928-B3EB-46B1-B465-3C38AFAA3AFB}" type="presParOf" srcId="{DB684B2C-F929-42F1-B74E-9645B50938D1}" destId="{C43EF8DA-4B48-4408-8507-E4FE77B5CF8D}" srcOrd="3" destOrd="0" presId="urn:microsoft.com/office/officeart/2005/8/layout/chevron1"/>
    <dgm:cxn modelId="{62F84EF7-2F13-453E-9645-AA3BD06E3AE1}" type="presParOf" srcId="{DB684B2C-F929-42F1-B74E-9645B50938D1}" destId="{E3CAAAD6-4F69-4CD6-AABC-6BC7FB881DD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79B6EA-6469-442C-A5F7-D18E46CC6301}">
      <dsp:nvSpPr>
        <dsp:cNvPr id="0" name=""/>
        <dsp:cNvSpPr/>
      </dsp:nvSpPr>
      <dsp:spPr>
        <a:xfrm>
          <a:off x="2710" y="0"/>
          <a:ext cx="3728698" cy="743372"/>
        </a:xfrm>
        <a:prstGeom prst="chevron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600" b="1" kern="1200" dirty="0"/>
            <a:t>MAÎTRISE EN PSYCHOLOGIE </a:t>
          </a:r>
        </a:p>
      </dsp:txBody>
      <dsp:txXfrm>
        <a:off x="374396" y="0"/>
        <a:ext cx="2985326" cy="743372"/>
      </dsp:txXfrm>
    </dsp:sp>
    <dsp:sp modelId="{9E8FFDE7-DA36-4567-9FD6-A1B92C37EDD3}">
      <dsp:nvSpPr>
        <dsp:cNvPr id="0" name=""/>
        <dsp:cNvSpPr/>
      </dsp:nvSpPr>
      <dsp:spPr>
        <a:xfrm>
          <a:off x="3295641" y="0"/>
          <a:ext cx="4490684" cy="743372"/>
        </a:xfrm>
        <a:prstGeom prst="chevron">
          <a:avLst/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600" b="1" kern="1200" dirty="0"/>
            <a:t>PSYCHOLOGIE DE LA SANTE </a:t>
          </a:r>
        </a:p>
      </dsp:txBody>
      <dsp:txXfrm>
        <a:off x="3667327" y="0"/>
        <a:ext cx="3747312" cy="743372"/>
      </dsp:txXfrm>
    </dsp:sp>
    <dsp:sp modelId="{E3CAAAD6-4F69-4CD6-AABC-6BC7FB881DD3}">
      <dsp:nvSpPr>
        <dsp:cNvPr id="0" name=""/>
        <dsp:cNvSpPr/>
      </dsp:nvSpPr>
      <dsp:spPr>
        <a:xfrm>
          <a:off x="7353266" y="0"/>
          <a:ext cx="4838732" cy="743372"/>
        </a:xfrm>
        <a:prstGeom prst="chevron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265113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600" b="1" kern="1200" dirty="0"/>
            <a:t>DESCRIPTIF DU STAGE</a:t>
          </a:r>
        </a:p>
      </dsp:txBody>
      <dsp:txXfrm>
        <a:off x="7724952" y="0"/>
        <a:ext cx="4095360" cy="743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B3D09B-C81A-4074-82D7-653A5B494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BD995B-65CC-46F9-B927-07CB422070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EE53C6-E29E-4F9C-97B6-05E1D8964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45B2-7D23-429D-8057-1B95567721D6}" type="datetimeFigureOut">
              <a:rPr lang="fr-CH" smtClean="0"/>
              <a:t>15.08.2022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EC6CD3-5038-40B3-B6BC-E0AC236DB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7665CE-D572-4BB5-88E4-829A649EE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FB1F-03F2-4672-B244-6C8FF427186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9130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A51EFA-5439-451D-BE4F-43854038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3DF1CD-0C36-4F0D-88CB-9EFD55022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629924-8ADE-4B43-A758-93D20AF2F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45B2-7D23-429D-8057-1B95567721D6}" type="datetimeFigureOut">
              <a:rPr lang="fr-CH" smtClean="0"/>
              <a:t>15.08.2022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E12A98-1989-4FD2-AA5B-638027F35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C054C3-0AAC-4CC1-ACEC-B0F24997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FB1F-03F2-4672-B244-6C8FF427186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3379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2DDB9D-3841-415D-966A-7D5EE58999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41B249B-A31F-4BED-BE6E-B91445728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FAB0E2-483F-4239-9FCF-B9B7251F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45B2-7D23-429D-8057-1B95567721D6}" type="datetimeFigureOut">
              <a:rPr lang="fr-CH" smtClean="0"/>
              <a:t>15.08.2022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34D4DB-EF5F-4212-ACAD-9FF3DABC4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4FD865-6CED-41FF-81B6-3161BB839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FB1F-03F2-4672-B244-6C8FF427186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5123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421D98-D9DA-4E0C-9BEF-EEA03FBFE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606CD9-9A0C-474A-9E09-EF71B22EE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C1C325-F12B-4210-A5B1-0AF00AA08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45B2-7D23-429D-8057-1B95567721D6}" type="datetimeFigureOut">
              <a:rPr lang="fr-CH" smtClean="0"/>
              <a:t>15.08.2022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6EFCEE-AE97-4787-9488-440E5D30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1E1BEC-D362-4B5F-81BB-BD4D4B02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FB1F-03F2-4672-B244-6C8FF427186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3720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AEE350-6D51-4A36-9D34-3A669CB8E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82EFC2-EFD3-421C-875F-C62C2DFEE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6EC59A-4A42-4A9E-9EC0-4AAAF00EF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45B2-7D23-429D-8057-1B95567721D6}" type="datetimeFigureOut">
              <a:rPr lang="fr-CH" smtClean="0"/>
              <a:t>15.08.2022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2F60C3-9DC6-43D5-889B-193EA2CEA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8E8F85-3609-4826-BBD9-AFB87299C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FB1F-03F2-4672-B244-6C8FF427186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6647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E3952-EEAB-418A-9DFA-67946E055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CF9903-C6D9-4648-860B-0719325D5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A2C6D5-AECF-449B-99F9-9E32CBC47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849512-1160-402F-8B35-0987C7C65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45B2-7D23-429D-8057-1B95567721D6}" type="datetimeFigureOut">
              <a:rPr lang="fr-CH" smtClean="0"/>
              <a:t>15.08.2022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4029DA-11C7-401A-A445-8232D566E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FD18E9-4025-4612-8FA2-34A1C04B3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FB1F-03F2-4672-B244-6C8FF427186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81414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8C6F3C-5C26-4DF8-8198-C85A771F8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4CF311-E749-4195-BE9D-CAD1C4ABA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F3A64E3-3506-4438-9736-8015B268C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55E7F01-F0C8-4E66-89F2-A5C21EC550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4362652-4BCC-4764-854F-5E920045B3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F8DA72-5560-44B1-96DF-510C2E513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45B2-7D23-429D-8057-1B95567721D6}" type="datetimeFigureOut">
              <a:rPr lang="fr-CH" smtClean="0"/>
              <a:t>15.08.2022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A154B1D-804F-4612-9BCB-1DB6C7BEB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80F9315-1738-4A0B-881D-96D61FF7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FB1F-03F2-4672-B244-6C8FF427186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1648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D48AE4-C5D8-45E0-BEF4-30B35203B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9E2E907-4F86-47DA-969E-7B7484AF2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45B2-7D23-429D-8057-1B95567721D6}" type="datetimeFigureOut">
              <a:rPr lang="fr-CH" smtClean="0"/>
              <a:t>15.08.2022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1812E86-3A83-4A91-AE8B-DC4DFAE5B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C1B6833-9D67-4EFD-9A9F-56B3C07C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FB1F-03F2-4672-B244-6C8FF427186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022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AEFA43F-B796-4A09-8A51-6CD311242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45B2-7D23-429D-8057-1B95567721D6}" type="datetimeFigureOut">
              <a:rPr lang="fr-CH" smtClean="0"/>
              <a:t>15.08.2022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77EBD7E-39C0-410A-B7D5-721891ED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2F9FC5B-DB03-457F-B8B8-0D85C753C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FB1F-03F2-4672-B244-6C8FF427186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48801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76C868-C97E-4BCF-A087-1122D927B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E8A01B-E17D-47E0-AF1E-7909D9219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0F91BD-83EB-46FA-BB34-93991AC984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F484B9-39A5-40C1-A9A6-5DC1E19C5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45B2-7D23-429D-8057-1B95567721D6}" type="datetimeFigureOut">
              <a:rPr lang="fr-CH" smtClean="0"/>
              <a:t>15.08.2022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8C60B6-F439-4C2E-8F3D-042E97D0D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F4483E-EA01-4E8D-A4BF-8622E1F52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FB1F-03F2-4672-B244-6C8FF427186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5967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69A26F-9B1F-465E-A9B9-71C8D68A9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B027657-7858-49D9-8DB4-569AF49E01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D0F8ED-C696-465A-B6B3-3EB7E6C5E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D90F32-3E96-4044-8EA7-AA80FB5AE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45B2-7D23-429D-8057-1B95567721D6}" type="datetimeFigureOut">
              <a:rPr lang="fr-CH" smtClean="0"/>
              <a:t>15.08.2022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7D831E-0DC0-4C6D-ADDA-62EDC385C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1717D5-6F3D-4FD6-B51A-47ED2C73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FB1F-03F2-4672-B244-6C8FF427186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1346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E8C823B-7235-438A-AD80-71119A61A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037EC6-05E2-4BE6-89E7-3D2156782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1B5EBF-A162-4AE5-947B-BFDF668AA0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A45B2-7D23-429D-8057-1B95567721D6}" type="datetimeFigureOut">
              <a:rPr lang="fr-CH" smtClean="0"/>
              <a:t>15.08.2022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E2BC75-9E34-4818-9B91-855B519FA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423128-8B39-4326-919C-E4CEE3092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FB1F-03F2-4672-B244-6C8FF427186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907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au 15">
            <a:extLst>
              <a:ext uri="{FF2B5EF4-FFF2-40B4-BE49-F238E27FC236}">
                <a16:creationId xmlns:a16="http://schemas.microsoft.com/office/drawing/2014/main" id="{562CFDCC-148C-4725-9B84-1172F4F0710F}"/>
              </a:ext>
            </a:extLst>
          </p:cNvPr>
          <p:cNvGraphicFramePr>
            <a:graphicFrameLocks noGrp="1"/>
          </p:cNvGraphicFramePr>
          <p:nvPr/>
        </p:nvGraphicFramePr>
        <p:xfrm>
          <a:off x="0" y="955858"/>
          <a:ext cx="12192000" cy="599984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591719">
                  <a:extLst>
                    <a:ext uri="{9D8B030D-6E8A-4147-A177-3AD203B41FA5}">
                      <a16:colId xmlns:a16="http://schemas.microsoft.com/office/drawing/2014/main" val="1043320041"/>
                    </a:ext>
                  </a:extLst>
                </a:gridCol>
                <a:gridCol w="5600281">
                  <a:extLst>
                    <a:ext uri="{9D8B030D-6E8A-4147-A177-3AD203B41FA5}">
                      <a16:colId xmlns:a16="http://schemas.microsoft.com/office/drawing/2014/main" val="2633388358"/>
                    </a:ext>
                  </a:extLst>
                </a:gridCol>
              </a:tblGrid>
              <a:tr h="6684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CH" sz="1200" b="1" dirty="0">
                          <a:solidFill>
                            <a:srgbClr val="00A29E"/>
                          </a:solidFill>
                        </a:rPr>
                        <a:t>BUT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CH" sz="1100" b="0" kern="1200" dirty="0">
                          <a:effectLst/>
                        </a:rPr>
                        <a:t>L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 stagiaire doit avoir un rôle actif et significatif dans le développement d’une action sur le lieu de stage. Le stage s’apparente donc à une mission confiée au  stagiaire par l’institution.</a:t>
                      </a:r>
                      <a:endParaRPr lang="fr-CH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CH" sz="1200" b="1" dirty="0">
                          <a:solidFill>
                            <a:srgbClr val="0AA6A2"/>
                          </a:solidFill>
                        </a:rPr>
                        <a:t>NATURE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CH" sz="1100" b="0" dirty="0">
                          <a:solidFill>
                            <a:schemeClr val="tx1"/>
                          </a:solidFill>
                        </a:rPr>
                        <a:t>Stage obligatoire de terrain, en présentiel.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591322"/>
                  </a:ext>
                </a:extLst>
              </a:tr>
              <a:tr h="4846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CH" sz="1200" b="1" dirty="0">
                          <a:solidFill>
                            <a:srgbClr val="0AA6A2"/>
                          </a:solidFill>
                        </a:rPr>
                        <a:t>PERIODE DANS LE CURSUS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CH" sz="1100" b="0" dirty="0">
                          <a:solidFill>
                            <a:schemeClr val="tx1"/>
                          </a:solidFill>
                        </a:rPr>
                        <a:t>A réaliser en M1 ou en M2.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fr-CH" sz="1200" b="1" dirty="0">
                          <a:solidFill>
                            <a:srgbClr val="0AA6A2"/>
                          </a:solidFill>
                        </a:rPr>
                        <a:t>DUREE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fr-CH" sz="1100" dirty="0">
                          <a:solidFill>
                            <a:schemeClr val="tx1"/>
                          </a:solidFill>
                        </a:rPr>
                        <a:t>400 heures  (incluant la rédaction du rapport de stage) </a:t>
                      </a:r>
                      <a:endParaRPr lang="fr-CH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053836"/>
                  </a:ext>
                </a:extLst>
              </a:tr>
              <a:tr h="606789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fr-CH" sz="1200" b="1" kern="1200" dirty="0">
                          <a:solidFill>
                            <a:srgbClr val="0AA6A2"/>
                          </a:solidFill>
                          <a:latin typeface="+mn-lt"/>
                          <a:ea typeface="+mn-ea"/>
                          <a:cs typeface="+mn-cs"/>
                        </a:rPr>
                        <a:t>ECTS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fr-CH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ECTS 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fr-CH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Crédités dans le module approfondi.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fr-CH" sz="1200" b="1" kern="1200" dirty="0">
                          <a:solidFill>
                            <a:srgbClr val="0AA6A2"/>
                          </a:solidFill>
                          <a:latin typeface="+mn-lt"/>
                          <a:ea typeface="+mn-ea"/>
                          <a:cs typeface="+mn-cs"/>
                        </a:rPr>
                        <a:t>DATES &amp; HORAIRES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CH" sz="1100" dirty="0">
                          <a:solidFill>
                            <a:schemeClr val="tx1"/>
                          </a:solidFill>
                        </a:rPr>
                        <a:t>Définis dans l’offre de stage ou fixés d’entente entre l’institution et l’étudiant. 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fr-CH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598752"/>
                  </a:ext>
                </a:extLst>
              </a:tr>
              <a:tr h="8523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CH" sz="1200" b="1" dirty="0">
                          <a:solidFill>
                            <a:srgbClr val="0AA6A2"/>
                          </a:solidFill>
                        </a:rPr>
                        <a:t>LIEUX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CH" sz="1100" dirty="0">
                          <a:solidFill>
                            <a:schemeClr val="tx1"/>
                          </a:solidFill>
                        </a:rPr>
                        <a:t>En Suisse (dans tous les cantons), ou à l’étranger (dans tous les pays).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CH" sz="1100" dirty="0">
                          <a:solidFill>
                            <a:schemeClr val="tx1"/>
                          </a:solidFill>
                        </a:rPr>
                        <a:t>Dans une structure publique ou privée.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CH" sz="1200" b="1" kern="1200" dirty="0">
                          <a:solidFill>
                            <a:srgbClr val="0AA6A2"/>
                          </a:solidFill>
                          <a:effectLst/>
                        </a:rPr>
                        <a:t>REMUNERATION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CH" sz="1100" kern="1200" dirty="0">
                          <a:effectLst/>
                        </a:rPr>
                        <a:t>En Suisse, le stage n’est pas rémunéré s’il n’implique pas de prestation pour la structure accueillant le stagiaire. Dans ce cas, la structure peut néanmoins prévoir un défraiement (ex: frais de transport). </a:t>
                      </a:r>
                      <a:endParaRPr lang="fr-CH" sz="11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fr-CH" sz="1100" dirty="0"/>
                        <a:t>A l’étranger la rémunération est définie par le droit local.</a:t>
                      </a:r>
                      <a:endParaRPr lang="fr-CH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23071"/>
                  </a:ext>
                </a:extLst>
              </a:tr>
              <a:tr h="8523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CH" sz="1200" b="1" dirty="0">
                          <a:solidFill>
                            <a:srgbClr val="0AA6A2"/>
                          </a:solidFill>
                        </a:rPr>
                        <a:t>RESPONSABLES DE STAGE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AutoNum type="arabicPeriod"/>
                        <a:tabLst/>
                        <a:defRPr/>
                      </a:pPr>
                      <a:r>
                        <a:rPr lang="fr-CH" sz="1100" dirty="0">
                          <a:solidFill>
                            <a:schemeClr val="tx1"/>
                          </a:solidFill>
                        </a:rPr>
                        <a:t>Un responsable de stage dans la structure qui accueille l’étudiant (dit responsable institutionnel de stage).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AutoNum type="arabicPeriod"/>
                        <a:tabLst/>
                        <a:defRPr/>
                      </a:pPr>
                      <a:r>
                        <a:rPr lang="fr-CH" sz="1100" dirty="0">
                          <a:solidFill>
                            <a:schemeClr val="tx1"/>
                          </a:solidFill>
                        </a:rPr>
                        <a:t>Un responsable de stage au sein du comité de programme de l’orientation santé (dit responsable académique de stage).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CH" sz="1200" b="1" dirty="0">
                          <a:solidFill>
                            <a:srgbClr val="0AA6A2"/>
                          </a:solidFill>
                        </a:rPr>
                        <a:t>RECHERCHE DE STAGE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CH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L’étudiant doit rechercher son stage par ses propres moyens.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CH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CH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66642"/>
                  </a:ext>
                </a:extLst>
              </a:tr>
              <a:tr h="1036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CH" sz="1200" b="1" dirty="0">
                          <a:solidFill>
                            <a:srgbClr val="0AA6A2"/>
                          </a:solidFill>
                        </a:rPr>
                        <a:t>RAPPORT DE STAGE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CH" sz="1100" dirty="0">
                          <a:solidFill>
                            <a:schemeClr val="tx1"/>
                          </a:solidFill>
                        </a:rPr>
                        <a:t>Doit être rédigé en fonction des consignes de l’orientation. 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CH" sz="1100" dirty="0">
                          <a:solidFill>
                            <a:schemeClr val="tx1"/>
                          </a:solidFill>
                        </a:rPr>
                        <a:t>Doit être rendu au responsable académique de stage au  moins 15 jour avant le début de la session d’examens concernée.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dirty="0">
                          <a:solidFill>
                            <a:srgbClr val="0AA6A2"/>
                          </a:solidFill>
                        </a:rPr>
                        <a:t>EVALUATION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CH" sz="1100" dirty="0">
                          <a:solidFill>
                            <a:schemeClr val="tx1"/>
                          </a:solidFill>
                        </a:rPr>
                        <a:t>Le responsable institutionnel émet un préavis qualitatif à l’intention du responsable académique (doc 05A).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CH" sz="1100" dirty="0">
                          <a:solidFill>
                            <a:schemeClr val="tx1"/>
                          </a:solidFill>
                        </a:rPr>
                        <a:t>Le responsable académique, et une autre personne de son choix, tiennent compte du préavis et du rapport pour émettre une note finale.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867549"/>
                  </a:ext>
                </a:extLst>
              </a:tr>
              <a:tr h="1403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dirty="0">
                          <a:solidFill>
                            <a:srgbClr val="0AA6A2"/>
                          </a:solidFill>
                        </a:rPr>
                        <a:t>CALENDRIER DE PRESENTATION DU RAPPORT ET INCRIPTION IEL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fr-CH" sz="1100" dirty="0">
                          <a:effectLst/>
                        </a:rPr>
                        <a:t>1ère tentative de présentation du rapport en janvier / février; 2ème tentative de présentation en août / septembre. Inscription IEL du stage par l’étudiant : automne.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fr-CH" sz="1100" dirty="0">
                          <a:effectLst/>
                        </a:rPr>
                        <a:t>1ère tentative de présentation du rapport en mai / juin; 2ème tentative de présentation en août / septembre. Inscription IEL du stage par l’étudiant : printemps.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fr-CH" sz="1100" dirty="0">
                          <a:effectLst/>
                        </a:rPr>
                        <a:t>1ère tentative de présentation du rapport en août / septembre; 2ème tentative de présentation en janvier / février. Inscription IEL du stage par l’étudiant : rétroactive – printemps.</a:t>
                      </a:r>
                      <a:endParaRPr lang="fr-CH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dirty="0">
                          <a:solidFill>
                            <a:srgbClr val="0AA6A2"/>
                          </a:solidFill>
                        </a:rPr>
                        <a:t>REMARQUES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403674"/>
                  </a:ext>
                </a:extLst>
              </a:tr>
            </a:tbl>
          </a:graphicData>
        </a:graphic>
      </p:graphicFrame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5919FE3E-8302-407F-9E23-4F936FC824EF}"/>
              </a:ext>
            </a:extLst>
          </p:cNvPr>
          <p:cNvGraphicFramePr/>
          <p:nvPr/>
        </p:nvGraphicFramePr>
        <p:xfrm>
          <a:off x="0" y="-27432"/>
          <a:ext cx="12192000" cy="743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58927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405</Words>
  <Application>Microsoft Office PowerPoint</Application>
  <PresentationFormat>Grand écran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Stéphanie Bouchet-Rossier</dc:creator>
  <cp:lastModifiedBy>Stéphanie Bouchet-Rossier</cp:lastModifiedBy>
  <cp:revision>1</cp:revision>
  <dcterms:created xsi:type="dcterms:W3CDTF">2022-08-15T10:34:56Z</dcterms:created>
  <dcterms:modified xsi:type="dcterms:W3CDTF">2022-08-15T10:36:33Z</dcterms:modified>
</cp:coreProperties>
</file>