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56" r:id="rId2"/>
    <p:sldId id="462" r:id="rId3"/>
    <p:sldId id="527" r:id="rId4"/>
    <p:sldId id="464" r:id="rId5"/>
    <p:sldId id="466" r:id="rId6"/>
    <p:sldId id="457" r:id="rId7"/>
    <p:sldId id="458" r:id="rId8"/>
    <p:sldId id="322" r:id="rId9"/>
    <p:sldId id="413" r:id="rId10"/>
    <p:sldId id="412" r:id="rId11"/>
    <p:sldId id="497" r:id="rId12"/>
    <p:sldId id="400" r:id="rId13"/>
    <p:sldId id="417" r:id="rId14"/>
    <p:sldId id="418" r:id="rId15"/>
    <p:sldId id="528" r:id="rId16"/>
    <p:sldId id="393" r:id="rId17"/>
    <p:sldId id="428" r:id="rId18"/>
    <p:sldId id="353" r:id="rId19"/>
    <p:sldId id="493" r:id="rId20"/>
    <p:sldId id="508" r:id="rId21"/>
    <p:sldId id="510" r:id="rId22"/>
    <p:sldId id="537" r:id="rId23"/>
    <p:sldId id="354" r:id="rId24"/>
    <p:sldId id="431" r:id="rId25"/>
    <p:sldId id="496" r:id="rId26"/>
    <p:sldId id="509" r:id="rId27"/>
    <p:sldId id="432" r:id="rId28"/>
    <p:sldId id="506" r:id="rId29"/>
    <p:sldId id="505" r:id="rId30"/>
    <p:sldId id="364" r:id="rId31"/>
    <p:sldId id="421" r:id="rId32"/>
    <p:sldId id="434" r:id="rId33"/>
    <p:sldId id="435" r:id="rId34"/>
    <p:sldId id="436" r:id="rId35"/>
    <p:sldId id="437" r:id="rId36"/>
    <p:sldId id="438" r:id="rId37"/>
    <p:sldId id="439" r:id="rId38"/>
    <p:sldId id="440" r:id="rId39"/>
    <p:sldId id="441" r:id="rId40"/>
    <p:sldId id="442" r:id="rId41"/>
    <p:sldId id="443" r:id="rId42"/>
    <p:sldId id="444" r:id="rId43"/>
    <p:sldId id="529" r:id="rId44"/>
    <p:sldId id="445" r:id="rId45"/>
    <p:sldId id="446" r:id="rId46"/>
    <p:sldId id="447" r:id="rId47"/>
    <p:sldId id="448" r:id="rId48"/>
    <p:sldId id="449" r:id="rId49"/>
    <p:sldId id="450" r:id="rId50"/>
    <p:sldId id="451" r:id="rId51"/>
    <p:sldId id="452" r:id="rId52"/>
    <p:sldId id="453" r:id="rId53"/>
    <p:sldId id="454" r:id="rId54"/>
    <p:sldId id="455" r:id="rId55"/>
    <p:sldId id="538" r:id="rId56"/>
    <p:sldId id="540" r:id="rId57"/>
    <p:sldId id="518" r:id="rId58"/>
    <p:sldId id="521" r:id="rId59"/>
    <p:sldId id="546" r:id="rId60"/>
    <p:sldId id="547" r:id="rId61"/>
    <p:sldId id="522" r:id="rId62"/>
    <p:sldId id="544" r:id="rId63"/>
    <p:sldId id="550" r:id="rId64"/>
    <p:sldId id="541" r:id="rId65"/>
    <p:sldId id="520" r:id="rId66"/>
    <p:sldId id="399" r:id="rId67"/>
    <p:sldId id="419" r:id="rId68"/>
    <p:sldId id="420" r:id="rId69"/>
    <p:sldId id="491" r:id="rId70"/>
    <p:sldId id="531" r:id="rId71"/>
    <p:sldId id="468" r:id="rId72"/>
    <p:sldId id="474" r:id="rId73"/>
    <p:sldId id="532" r:id="rId74"/>
    <p:sldId id="533" r:id="rId75"/>
    <p:sldId id="470" r:id="rId76"/>
    <p:sldId id="534" r:id="rId77"/>
    <p:sldId id="535" r:id="rId78"/>
    <p:sldId id="492" r:id="rId79"/>
    <p:sldId id="471" r:id="rId80"/>
    <p:sldId id="472" r:id="rId81"/>
    <p:sldId id="473" r:id="rId82"/>
    <p:sldId id="539" r:id="rId83"/>
    <p:sldId id="514" r:id="rId84"/>
    <p:sldId id="516" r:id="rId85"/>
    <p:sldId id="467" r:id="rId86"/>
    <p:sldId id="487" r:id="rId87"/>
    <p:sldId id="488" r:id="rId88"/>
    <p:sldId id="489" r:id="rId89"/>
    <p:sldId id="490" r:id="rId90"/>
    <p:sldId id="512" r:id="rId91"/>
    <p:sldId id="523" r:id="rId92"/>
    <p:sldId id="524" r:id="rId93"/>
    <p:sldId id="525" r:id="rId94"/>
    <p:sldId id="542" r:id="rId95"/>
    <p:sldId id="548" r:id="rId96"/>
    <p:sldId id="549" r:id="rId97"/>
    <p:sldId id="536" r:id="rId98"/>
    <p:sldId id="511" r:id="rId99"/>
    <p:sldId id="551" r:id="rId100"/>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liya Kaspiarovich"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8604" autoAdjust="0"/>
  </p:normalViewPr>
  <p:slideViewPr>
    <p:cSldViewPr>
      <p:cViewPr>
        <p:scale>
          <a:sx n="75" d="100"/>
          <a:sy n="75" d="100"/>
        </p:scale>
        <p:origin x="-2664" y="-996"/>
      </p:cViewPr>
      <p:guideLst>
        <p:guide orient="horz" pos="2160"/>
        <p:guide pos="2880"/>
      </p:guideLst>
    </p:cSldViewPr>
  </p:slideViewPr>
  <p:notesTextViewPr>
    <p:cViewPr>
      <p:scale>
        <a:sx n="1" d="1"/>
        <a:sy n="1" d="1"/>
      </p:scale>
      <p:origin x="0" y="0"/>
    </p:cViewPr>
  </p:notesTextViewPr>
  <p:sorterViewPr>
    <p:cViewPr>
      <p:scale>
        <a:sx n="100" d="100"/>
        <a:sy n="100" d="100"/>
      </p:scale>
      <p:origin x="0" y="1206"/>
    </p:cViewPr>
  </p:sorterViewPr>
  <p:notesViewPr>
    <p:cSldViewPr>
      <p:cViewPr varScale="1">
        <p:scale>
          <a:sx n="80" d="100"/>
          <a:sy n="80" d="100"/>
        </p:scale>
        <p:origin x="-3918"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4" y="12"/>
            <a:ext cx="3076363" cy="511731"/>
          </a:xfrm>
          <a:prstGeom prst="rect">
            <a:avLst/>
          </a:prstGeom>
        </p:spPr>
        <p:txBody>
          <a:bodyPr vert="horz" lIns="95336" tIns="47665" rIns="95336" bIns="47665" rtlCol="0"/>
          <a:lstStyle>
            <a:lvl1pPr algn="l">
              <a:defRPr sz="1200"/>
            </a:lvl1pPr>
          </a:lstStyle>
          <a:p>
            <a:endParaRPr lang="fr-CH"/>
          </a:p>
        </p:txBody>
      </p:sp>
      <p:sp>
        <p:nvSpPr>
          <p:cNvPr id="3" name="Espace réservé de la date 2"/>
          <p:cNvSpPr>
            <a:spLocks noGrp="1"/>
          </p:cNvSpPr>
          <p:nvPr>
            <p:ph type="dt" sz="quarter" idx="1"/>
          </p:nvPr>
        </p:nvSpPr>
        <p:spPr>
          <a:xfrm>
            <a:off x="4021308" y="12"/>
            <a:ext cx="3076363" cy="511731"/>
          </a:xfrm>
          <a:prstGeom prst="rect">
            <a:avLst/>
          </a:prstGeom>
        </p:spPr>
        <p:txBody>
          <a:bodyPr vert="horz" lIns="95336" tIns="47665" rIns="95336" bIns="47665" rtlCol="0"/>
          <a:lstStyle>
            <a:lvl1pPr algn="r">
              <a:defRPr sz="1200"/>
            </a:lvl1pPr>
          </a:lstStyle>
          <a:p>
            <a:fld id="{34B347AC-03BF-436C-BFCB-44DDC893D063}" type="datetimeFigureOut">
              <a:rPr lang="fr-CH" smtClean="0"/>
              <a:pPr/>
              <a:t>16.03.2016</a:t>
            </a:fld>
            <a:endParaRPr lang="fr-CH"/>
          </a:p>
        </p:txBody>
      </p:sp>
      <p:sp>
        <p:nvSpPr>
          <p:cNvPr id="4" name="Espace réservé du pied de page 3"/>
          <p:cNvSpPr>
            <a:spLocks noGrp="1"/>
          </p:cNvSpPr>
          <p:nvPr>
            <p:ph type="ftr" sz="quarter" idx="2"/>
          </p:nvPr>
        </p:nvSpPr>
        <p:spPr>
          <a:xfrm>
            <a:off x="14" y="9721117"/>
            <a:ext cx="3076363" cy="511731"/>
          </a:xfrm>
          <a:prstGeom prst="rect">
            <a:avLst/>
          </a:prstGeom>
        </p:spPr>
        <p:txBody>
          <a:bodyPr vert="horz" lIns="95336" tIns="47665" rIns="95336" bIns="47665"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4021308" y="9721117"/>
            <a:ext cx="3076363" cy="511731"/>
          </a:xfrm>
          <a:prstGeom prst="rect">
            <a:avLst/>
          </a:prstGeom>
        </p:spPr>
        <p:txBody>
          <a:bodyPr vert="horz" lIns="95336" tIns="47665" rIns="95336" bIns="47665" rtlCol="0" anchor="b"/>
          <a:lstStyle>
            <a:lvl1pPr algn="r">
              <a:defRPr sz="1200"/>
            </a:lvl1pPr>
          </a:lstStyle>
          <a:p>
            <a:fld id="{46B4133D-F144-4CB2-A576-B0F8C11FFFB4}" type="slidenum">
              <a:rPr lang="fr-CH" smtClean="0"/>
              <a:pPr/>
              <a:t>‹N°›</a:t>
            </a:fld>
            <a:endParaRPr lang="fr-CH"/>
          </a:p>
        </p:txBody>
      </p:sp>
    </p:spTree>
    <p:extLst>
      <p:ext uri="{BB962C8B-B14F-4D97-AF65-F5344CB8AC3E}">
        <p14:creationId xmlns:p14="http://schemas.microsoft.com/office/powerpoint/2010/main" val="418911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2"/>
            <a:ext cx="3077137" cy="511731"/>
          </a:xfrm>
          <a:prstGeom prst="rect">
            <a:avLst/>
          </a:prstGeom>
        </p:spPr>
        <p:txBody>
          <a:bodyPr vert="horz" lIns="95336" tIns="47665" rIns="95336" bIns="47665" rtlCol="0"/>
          <a:lstStyle>
            <a:lvl1pPr algn="l">
              <a:defRPr sz="1200"/>
            </a:lvl1pPr>
          </a:lstStyle>
          <a:p>
            <a:endParaRPr lang="fr-CH"/>
          </a:p>
        </p:txBody>
      </p:sp>
      <p:sp>
        <p:nvSpPr>
          <p:cNvPr id="3" name="Espace réservé de la date 2"/>
          <p:cNvSpPr>
            <a:spLocks noGrp="1"/>
          </p:cNvSpPr>
          <p:nvPr>
            <p:ph type="dt" idx="1"/>
          </p:nvPr>
        </p:nvSpPr>
        <p:spPr>
          <a:xfrm>
            <a:off x="4020516" y="12"/>
            <a:ext cx="3077137" cy="511731"/>
          </a:xfrm>
          <a:prstGeom prst="rect">
            <a:avLst/>
          </a:prstGeom>
        </p:spPr>
        <p:txBody>
          <a:bodyPr vert="horz" lIns="95336" tIns="47665" rIns="95336" bIns="47665" rtlCol="0"/>
          <a:lstStyle>
            <a:lvl1pPr algn="r">
              <a:defRPr sz="1200"/>
            </a:lvl1pPr>
          </a:lstStyle>
          <a:p>
            <a:fld id="{922CD93B-FB18-4C88-9853-17E8EFE45BF5}" type="datetimeFigureOut">
              <a:rPr lang="fr-CH" smtClean="0"/>
              <a:pPr/>
              <a:t>16.03.2016</a:t>
            </a:fld>
            <a:endParaRPr lang="fr-CH"/>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336" tIns="47665" rIns="95336" bIns="47665" rtlCol="0" anchor="ctr"/>
          <a:lstStyle/>
          <a:p>
            <a:endParaRPr lang="fr-CH"/>
          </a:p>
        </p:txBody>
      </p:sp>
      <p:sp>
        <p:nvSpPr>
          <p:cNvPr id="5" name="Espace réservé des commentaires 4"/>
          <p:cNvSpPr>
            <a:spLocks noGrp="1"/>
          </p:cNvSpPr>
          <p:nvPr>
            <p:ph type="body" sz="quarter" idx="3"/>
          </p:nvPr>
        </p:nvSpPr>
        <p:spPr>
          <a:xfrm>
            <a:off x="709613" y="4862270"/>
            <a:ext cx="5680103" cy="4605574"/>
          </a:xfrm>
          <a:prstGeom prst="rect">
            <a:avLst/>
          </a:prstGeom>
        </p:spPr>
        <p:txBody>
          <a:bodyPr vert="horz" lIns="95336" tIns="47665" rIns="95336" bIns="4766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9721250"/>
            <a:ext cx="3077137" cy="511731"/>
          </a:xfrm>
          <a:prstGeom prst="rect">
            <a:avLst/>
          </a:prstGeom>
        </p:spPr>
        <p:txBody>
          <a:bodyPr vert="horz" lIns="95336" tIns="47665" rIns="95336" bIns="47665"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4020516" y="9721250"/>
            <a:ext cx="3077137" cy="511731"/>
          </a:xfrm>
          <a:prstGeom prst="rect">
            <a:avLst/>
          </a:prstGeom>
        </p:spPr>
        <p:txBody>
          <a:bodyPr vert="horz" lIns="95336" tIns="47665" rIns="95336" bIns="47665" rtlCol="0" anchor="b"/>
          <a:lstStyle>
            <a:lvl1pPr algn="r">
              <a:defRPr sz="1200"/>
            </a:lvl1pPr>
          </a:lstStyle>
          <a:p>
            <a:fld id="{8D3CB449-34A7-463D-9ECA-7A9311C78E35}" type="slidenum">
              <a:rPr lang="fr-CH" smtClean="0"/>
              <a:pPr/>
              <a:t>‹N°›</a:t>
            </a:fld>
            <a:endParaRPr lang="fr-CH"/>
          </a:p>
        </p:txBody>
      </p:sp>
    </p:spTree>
    <p:extLst>
      <p:ext uri="{BB962C8B-B14F-4D97-AF65-F5344CB8AC3E}">
        <p14:creationId xmlns:p14="http://schemas.microsoft.com/office/powerpoint/2010/main" val="301525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1</a:t>
            </a:fld>
            <a:endParaRPr lang="fr-CH"/>
          </a:p>
        </p:txBody>
      </p:sp>
    </p:spTree>
    <p:extLst>
      <p:ext uri="{BB962C8B-B14F-4D97-AF65-F5344CB8AC3E}">
        <p14:creationId xmlns:p14="http://schemas.microsoft.com/office/powerpoint/2010/main" val="7712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8D3CB449-34A7-463D-9ECA-7A9311C78E35}" type="slidenum">
              <a:rPr lang="fr-CH" smtClean="0"/>
              <a:pPr/>
              <a:t>10</a:t>
            </a:fld>
            <a:endParaRPr lang="fr-CH"/>
          </a:p>
        </p:txBody>
      </p:sp>
    </p:spTree>
    <p:extLst>
      <p:ext uri="{BB962C8B-B14F-4D97-AF65-F5344CB8AC3E}">
        <p14:creationId xmlns:p14="http://schemas.microsoft.com/office/powerpoint/2010/main" val="274454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11</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9">
              <a:defRPr/>
            </a:pPr>
            <a:endParaRPr lang="fr-CH" dirty="0"/>
          </a:p>
        </p:txBody>
      </p:sp>
      <p:sp>
        <p:nvSpPr>
          <p:cNvPr id="4" name="Slide Number Placeholder 3"/>
          <p:cNvSpPr>
            <a:spLocks noGrp="1"/>
          </p:cNvSpPr>
          <p:nvPr>
            <p:ph type="sldNum" sz="quarter" idx="10"/>
          </p:nvPr>
        </p:nvSpPr>
        <p:spPr/>
        <p:txBody>
          <a:bodyPr/>
          <a:lstStyle/>
          <a:p>
            <a:fld id="{8D3CB449-34A7-463D-9ECA-7A9311C78E35}" type="slidenum">
              <a:rPr lang="fr-CH" smtClean="0"/>
              <a:pPr/>
              <a:t>12</a:t>
            </a:fld>
            <a:endParaRPr lang="fr-CH"/>
          </a:p>
        </p:txBody>
      </p:sp>
    </p:spTree>
    <p:extLst>
      <p:ext uri="{BB962C8B-B14F-4D97-AF65-F5344CB8AC3E}">
        <p14:creationId xmlns:p14="http://schemas.microsoft.com/office/powerpoint/2010/main" val="274454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8D3CB449-34A7-463D-9ECA-7A9311C78E35}" type="slidenum">
              <a:rPr lang="fr-CH" smtClean="0"/>
              <a:pPr/>
              <a:t>13</a:t>
            </a:fld>
            <a:endParaRPr lang="fr-CH"/>
          </a:p>
        </p:txBody>
      </p:sp>
    </p:spTree>
    <p:extLst>
      <p:ext uri="{BB962C8B-B14F-4D97-AF65-F5344CB8AC3E}">
        <p14:creationId xmlns:p14="http://schemas.microsoft.com/office/powerpoint/2010/main" val="274454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14</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15</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16</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17</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18</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19</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2</a:t>
            </a:fld>
            <a:endParaRPr lang="fr-CH"/>
          </a:p>
        </p:txBody>
      </p:sp>
    </p:spTree>
    <p:extLst>
      <p:ext uri="{BB962C8B-B14F-4D97-AF65-F5344CB8AC3E}">
        <p14:creationId xmlns:p14="http://schemas.microsoft.com/office/powerpoint/2010/main" val="4258213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20</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21</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22</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23</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24</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25</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26</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27</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30</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31</a:t>
            </a:fld>
            <a:endParaRPr lang="fr-CH"/>
          </a:p>
        </p:txBody>
      </p:sp>
    </p:spTree>
    <p:extLst>
      <p:ext uri="{BB962C8B-B14F-4D97-AF65-F5344CB8AC3E}">
        <p14:creationId xmlns:p14="http://schemas.microsoft.com/office/powerpoint/2010/main" val="298726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3</a:t>
            </a:fld>
            <a:endParaRPr lang="fr-CH"/>
          </a:p>
        </p:txBody>
      </p:sp>
    </p:spTree>
    <p:extLst>
      <p:ext uri="{BB962C8B-B14F-4D97-AF65-F5344CB8AC3E}">
        <p14:creationId xmlns:p14="http://schemas.microsoft.com/office/powerpoint/2010/main" val="4258213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err="1" smtClean="0"/>
              <a:t>Add</a:t>
            </a:r>
            <a:r>
              <a:rPr lang="fr-CH" dirty="0" smtClean="0"/>
              <a:t> « </a:t>
            </a:r>
            <a:r>
              <a:rPr lang="fr-CH" dirty="0" err="1" smtClean="0"/>
              <a:t>enriched</a:t>
            </a:r>
            <a:r>
              <a:rPr lang="fr-CH" dirty="0" smtClean="0"/>
              <a:t> »</a:t>
            </a:r>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33</a:t>
            </a:fld>
            <a:endParaRPr lang="fr-CH"/>
          </a:p>
        </p:txBody>
      </p:sp>
    </p:spTree>
    <p:extLst>
      <p:ext uri="{BB962C8B-B14F-4D97-AF65-F5344CB8AC3E}">
        <p14:creationId xmlns:p14="http://schemas.microsoft.com/office/powerpoint/2010/main" val="229001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41</a:t>
            </a:fld>
            <a:endParaRPr lang="fr-CH"/>
          </a:p>
        </p:txBody>
      </p:sp>
    </p:spTree>
    <p:extLst>
      <p:ext uri="{BB962C8B-B14F-4D97-AF65-F5344CB8AC3E}">
        <p14:creationId xmlns:p14="http://schemas.microsoft.com/office/powerpoint/2010/main" val="2444114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57</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58</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59</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60</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61</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62</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63</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64</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4</a:t>
            </a:fld>
            <a:endParaRPr lang="fr-CH"/>
          </a:p>
        </p:txBody>
      </p:sp>
    </p:spTree>
    <p:extLst>
      <p:ext uri="{BB962C8B-B14F-4D97-AF65-F5344CB8AC3E}">
        <p14:creationId xmlns:p14="http://schemas.microsoft.com/office/powerpoint/2010/main" val="4258213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65</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66</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67</a:t>
            </a:fld>
            <a:endParaRPr lang="fr-CH"/>
          </a:p>
        </p:txBody>
      </p:sp>
    </p:spTree>
    <p:extLst>
      <p:ext uri="{BB962C8B-B14F-4D97-AF65-F5344CB8AC3E}">
        <p14:creationId xmlns:p14="http://schemas.microsoft.com/office/powerpoint/2010/main" val="3601460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68</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69</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70</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76</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78</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85</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5</a:t>
            </a:fld>
            <a:endParaRPr lang="fr-CH"/>
          </a:p>
        </p:txBody>
      </p:sp>
    </p:spTree>
    <p:extLst>
      <p:ext uri="{BB962C8B-B14F-4D97-AF65-F5344CB8AC3E}">
        <p14:creationId xmlns:p14="http://schemas.microsoft.com/office/powerpoint/2010/main" val="425821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6</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D3CB449-34A7-463D-9ECA-7A9311C78E35}" type="slidenum">
              <a:rPr lang="fr-CH" smtClean="0"/>
              <a:pPr/>
              <a:t>7</a:t>
            </a:fld>
            <a:endParaRPr lang="fr-CH"/>
          </a:p>
        </p:txBody>
      </p:sp>
    </p:spTree>
    <p:extLst>
      <p:ext uri="{BB962C8B-B14F-4D97-AF65-F5344CB8AC3E}">
        <p14:creationId xmlns:p14="http://schemas.microsoft.com/office/powerpoint/2010/main" val="230804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8D3CB449-34A7-463D-9ECA-7A9311C78E35}" type="slidenum">
              <a:rPr lang="fr-CH" smtClean="0"/>
              <a:pPr/>
              <a:t>8</a:t>
            </a:fld>
            <a:endParaRPr lang="fr-CH"/>
          </a:p>
        </p:txBody>
      </p:sp>
    </p:spTree>
    <p:extLst>
      <p:ext uri="{BB962C8B-B14F-4D97-AF65-F5344CB8AC3E}">
        <p14:creationId xmlns:p14="http://schemas.microsoft.com/office/powerpoint/2010/main" val="274454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8D3CB449-34A7-463D-9ECA-7A9311C78E35}" type="slidenum">
              <a:rPr lang="fr-CH" smtClean="0"/>
              <a:pPr/>
              <a:t>9</a:t>
            </a:fld>
            <a:endParaRPr lang="fr-CH"/>
          </a:p>
        </p:txBody>
      </p:sp>
    </p:spTree>
    <p:extLst>
      <p:ext uri="{BB962C8B-B14F-4D97-AF65-F5344CB8AC3E}">
        <p14:creationId xmlns:p14="http://schemas.microsoft.com/office/powerpoint/2010/main" val="2744545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F32B2196-93AB-49A1-8595-09BA0341DB06}" type="datetime1">
              <a:rPr lang="fr-CH" smtClean="0"/>
              <a:t>16.03.2016</a:t>
            </a:fld>
            <a:endParaRPr lang="fr-CH" dirty="0"/>
          </a:p>
        </p:txBody>
      </p:sp>
      <p:sp>
        <p:nvSpPr>
          <p:cNvPr id="5" name="Espace réservé du pied de page 4"/>
          <p:cNvSpPr>
            <a:spLocks noGrp="1"/>
          </p:cNvSpPr>
          <p:nvPr>
            <p:ph type="ftr" sz="quarter" idx="11"/>
          </p:nvPr>
        </p:nvSpPr>
        <p:spPr/>
        <p:txBody>
          <a:bodyPr/>
          <a:lstStyle/>
          <a:p>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101077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A875258F-B6B7-4208-85AB-C687AF97EEA4}" type="datetime1">
              <a:rPr lang="fr-CH" smtClean="0"/>
              <a:t>16.03.2016</a:t>
            </a:fld>
            <a:endParaRPr lang="fr-CH" dirty="0"/>
          </a:p>
        </p:txBody>
      </p:sp>
      <p:sp>
        <p:nvSpPr>
          <p:cNvPr id="5" name="Espace réservé du pied de page 4"/>
          <p:cNvSpPr>
            <a:spLocks noGrp="1"/>
          </p:cNvSpPr>
          <p:nvPr>
            <p:ph type="ftr" sz="quarter" idx="11"/>
          </p:nvPr>
        </p:nvSpPr>
        <p:spPr/>
        <p:txBody>
          <a:bodyPr/>
          <a:lstStyle/>
          <a:p>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282573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CA37FFA3-1DA4-4B02-B1C2-7535DA97A306}" type="datetime1">
              <a:rPr lang="fr-CH" smtClean="0"/>
              <a:t>16.03.2016</a:t>
            </a:fld>
            <a:endParaRPr lang="fr-CH" dirty="0"/>
          </a:p>
        </p:txBody>
      </p:sp>
      <p:sp>
        <p:nvSpPr>
          <p:cNvPr id="5" name="Espace réservé du pied de page 4"/>
          <p:cNvSpPr>
            <a:spLocks noGrp="1"/>
          </p:cNvSpPr>
          <p:nvPr>
            <p:ph type="ftr" sz="quarter" idx="11"/>
          </p:nvPr>
        </p:nvSpPr>
        <p:spPr/>
        <p:txBody>
          <a:bodyPr/>
          <a:lstStyle/>
          <a:p>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80717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D5955C2-3880-40AC-A8CB-5850DBEC9179}" type="datetime1">
              <a:rPr lang="fr-CH" smtClean="0"/>
              <a:t>16.03.2016</a:t>
            </a:fld>
            <a:endParaRPr lang="fr-CH" dirty="0"/>
          </a:p>
        </p:txBody>
      </p:sp>
      <p:sp>
        <p:nvSpPr>
          <p:cNvPr id="5" name="Espace réservé du pied de page 4"/>
          <p:cNvSpPr>
            <a:spLocks noGrp="1"/>
          </p:cNvSpPr>
          <p:nvPr>
            <p:ph type="ftr" sz="quarter" idx="11"/>
          </p:nvPr>
        </p:nvSpPr>
        <p:spPr/>
        <p:txBody>
          <a:bodyPr/>
          <a:lstStyle/>
          <a:p>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271550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BBC2634-E5D4-40F3-88E5-F578ACB979FE}" type="datetime1">
              <a:rPr lang="fr-CH" smtClean="0"/>
              <a:t>16.03.2016</a:t>
            </a:fld>
            <a:endParaRPr lang="fr-CH" dirty="0"/>
          </a:p>
        </p:txBody>
      </p:sp>
      <p:sp>
        <p:nvSpPr>
          <p:cNvPr id="5" name="Espace réservé du pied de page 4"/>
          <p:cNvSpPr>
            <a:spLocks noGrp="1"/>
          </p:cNvSpPr>
          <p:nvPr>
            <p:ph type="ftr" sz="quarter" idx="11"/>
          </p:nvPr>
        </p:nvSpPr>
        <p:spPr/>
        <p:txBody>
          <a:bodyPr/>
          <a:lstStyle/>
          <a:p>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92620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571EF002-617B-41A0-94D3-0D157A170E9E}" type="datetime1">
              <a:rPr lang="fr-CH" smtClean="0"/>
              <a:t>16.03.2016</a:t>
            </a:fld>
            <a:endParaRPr lang="fr-CH" dirty="0"/>
          </a:p>
        </p:txBody>
      </p:sp>
      <p:sp>
        <p:nvSpPr>
          <p:cNvPr id="6" name="Espace réservé du pied de page 5"/>
          <p:cNvSpPr>
            <a:spLocks noGrp="1"/>
          </p:cNvSpPr>
          <p:nvPr>
            <p:ph type="ftr" sz="quarter" idx="11"/>
          </p:nvPr>
        </p:nvSpPr>
        <p:spPr/>
        <p:txBody>
          <a:bodyPr/>
          <a:lstStyle/>
          <a:p>
            <a:endParaRPr lang="fr-CH" dirty="0"/>
          </a:p>
        </p:txBody>
      </p:sp>
      <p:sp>
        <p:nvSpPr>
          <p:cNvPr id="7" name="Espace réservé du numéro de diapositive 6"/>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110344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3FDC92A2-FEE5-48BC-8AC9-192BA941242E}" type="datetime1">
              <a:rPr lang="fr-CH" smtClean="0"/>
              <a:t>16.03.2016</a:t>
            </a:fld>
            <a:endParaRPr lang="fr-CH" dirty="0"/>
          </a:p>
        </p:txBody>
      </p:sp>
      <p:sp>
        <p:nvSpPr>
          <p:cNvPr id="8" name="Espace réservé du pied de page 7"/>
          <p:cNvSpPr>
            <a:spLocks noGrp="1"/>
          </p:cNvSpPr>
          <p:nvPr>
            <p:ph type="ftr" sz="quarter" idx="11"/>
          </p:nvPr>
        </p:nvSpPr>
        <p:spPr/>
        <p:txBody>
          <a:bodyPr/>
          <a:lstStyle/>
          <a:p>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135524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4D350283-7E44-4E20-A9E2-01EBB34773D3}" type="datetime1">
              <a:rPr lang="fr-CH" smtClean="0"/>
              <a:t>16.03.2016</a:t>
            </a:fld>
            <a:endParaRPr lang="fr-CH" dirty="0"/>
          </a:p>
        </p:txBody>
      </p:sp>
      <p:sp>
        <p:nvSpPr>
          <p:cNvPr id="4" name="Espace réservé du pied de page 3"/>
          <p:cNvSpPr>
            <a:spLocks noGrp="1"/>
          </p:cNvSpPr>
          <p:nvPr>
            <p:ph type="ftr" sz="quarter" idx="11"/>
          </p:nvPr>
        </p:nvSpPr>
        <p:spPr/>
        <p:txBody>
          <a:bodyPr/>
          <a:lstStyle/>
          <a:p>
            <a:endParaRPr lang="fr-CH" dirty="0"/>
          </a:p>
        </p:txBody>
      </p:sp>
      <p:sp>
        <p:nvSpPr>
          <p:cNvPr id="5" name="Espace réservé du numéro de diapositive 4"/>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69621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1B18B8-4E82-4348-85DC-EFF9FB66DE67}" type="datetime1">
              <a:rPr lang="fr-CH" smtClean="0"/>
              <a:t>16.03.2016</a:t>
            </a:fld>
            <a:endParaRPr lang="fr-CH" dirty="0"/>
          </a:p>
        </p:txBody>
      </p:sp>
      <p:sp>
        <p:nvSpPr>
          <p:cNvPr id="3" name="Espace réservé du pied de page 2"/>
          <p:cNvSpPr>
            <a:spLocks noGrp="1"/>
          </p:cNvSpPr>
          <p:nvPr>
            <p:ph type="ftr" sz="quarter" idx="11"/>
          </p:nvPr>
        </p:nvSpPr>
        <p:spPr/>
        <p:txBody>
          <a:bodyPr/>
          <a:lstStyle/>
          <a:p>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175780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08B541E-F49B-4381-B456-BA4BE8D91CE0}" type="datetime1">
              <a:rPr lang="fr-CH" smtClean="0"/>
              <a:t>16.03.2016</a:t>
            </a:fld>
            <a:endParaRPr lang="fr-CH" dirty="0"/>
          </a:p>
        </p:txBody>
      </p:sp>
      <p:sp>
        <p:nvSpPr>
          <p:cNvPr id="6" name="Espace réservé du pied de page 5"/>
          <p:cNvSpPr>
            <a:spLocks noGrp="1"/>
          </p:cNvSpPr>
          <p:nvPr>
            <p:ph type="ftr" sz="quarter" idx="11"/>
          </p:nvPr>
        </p:nvSpPr>
        <p:spPr/>
        <p:txBody>
          <a:bodyPr/>
          <a:lstStyle/>
          <a:p>
            <a:endParaRPr lang="fr-CH" dirty="0"/>
          </a:p>
        </p:txBody>
      </p:sp>
      <p:sp>
        <p:nvSpPr>
          <p:cNvPr id="7" name="Espace réservé du numéro de diapositive 6"/>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342956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D8ACF81-C8C0-4F39-8683-E95D200ACFAE}" type="datetime1">
              <a:rPr lang="fr-CH" smtClean="0"/>
              <a:t>16.03.2016</a:t>
            </a:fld>
            <a:endParaRPr lang="fr-CH" dirty="0"/>
          </a:p>
        </p:txBody>
      </p:sp>
      <p:sp>
        <p:nvSpPr>
          <p:cNvPr id="6" name="Espace réservé du pied de page 5"/>
          <p:cNvSpPr>
            <a:spLocks noGrp="1"/>
          </p:cNvSpPr>
          <p:nvPr>
            <p:ph type="ftr" sz="quarter" idx="11"/>
          </p:nvPr>
        </p:nvSpPr>
        <p:spPr/>
        <p:txBody>
          <a:bodyPr/>
          <a:lstStyle/>
          <a:p>
            <a:endParaRPr lang="fr-CH" dirty="0"/>
          </a:p>
        </p:txBody>
      </p:sp>
      <p:sp>
        <p:nvSpPr>
          <p:cNvPr id="7" name="Espace réservé du numéro de diapositive 6"/>
          <p:cNvSpPr>
            <a:spLocks noGrp="1"/>
          </p:cNvSpPr>
          <p:nvPr>
            <p:ph type="sldNum" sz="quarter" idx="12"/>
          </p:nvPr>
        </p:nvSpPr>
        <p:spPr/>
        <p:txBody>
          <a:body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321450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625CE-FFE2-405C-965F-397ACAD40C4C}" type="datetime1">
              <a:rPr lang="fr-CH" smtClean="0"/>
              <a:t>16.03.2016</a:t>
            </a:fld>
            <a:endParaRPr lang="fr-CH"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57B04-8284-4AC9-B54A-E7835B87D6DB}" type="slidenum">
              <a:rPr lang="fr-CH" smtClean="0"/>
              <a:pPr/>
              <a:t>‹N°›</a:t>
            </a:fld>
            <a:endParaRPr lang="fr-CH" dirty="0"/>
          </a:p>
        </p:txBody>
      </p:sp>
    </p:spTree>
    <p:extLst>
      <p:ext uri="{BB962C8B-B14F-4D97-AF65-F5344CB8AC3E}">
        <p14:creationId xmlns:p14="http://schemas.microsoft.com/office/powerpoint/2010/main" val="162077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bacc.org.br/?page_id=5&amp;lang=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hyperlink" Target="http://www.iaea.org/ourwork/leubank" TargetMode="External"/><Relationship Id="rId4" Type="http://schemas.openxmlformats.org/officeDocument/2006/relationships/hyperlink" Target="http://www.nti.org/treaties-and-regimes/agency-prohibition-nuclear-weapons-latin-america-and-caribbean-opana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dropbox.com/sh/02cog1xkg3xrsny/AABphaLVUfXD8CLB4ZPzhBq2a?dl=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dropbox.com/sh/02cog1xkg3xrsny/AABphaLVUfXD8CLB4ZPzhBq2a?dl=0" TargetMode="Externa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dropbox.com/sh/02cog1xkg3xrsny/AABphaLVUfXD8CLB4ZPzhBq2a?dl=0" TargetMode="Externa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hathamhouse.org/about/chatham-houserule/transl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7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reachingcriticalwill.org/images/documents/Disarmament-fora/vienna-2014/humanitarian-pledge.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dropbox.com/sh/02cog1xkg3xrsny/AABphaLVUfXD8CLB4ZPzhBq2a?dl=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dropbox.com/sh/02cog1xkg3xrsny/AABphaLVUfXD8CLB4ZPzhBq2a?dl=0"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tiff"/></Relationships>
</file>

<file path=ppt/slides/_rels/slide8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hyperlink" Target="https://www.dropbox.com/sh/02cog1xkg3xrsny/AABphaLVUfXD8CLB4ZPzhBq2a?dl=0" TargetMode="External"/></Relationships>
</file>

<file path=ppt/slides/_rels/slide9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mediaserver.unige.ch/play/92721" TargetMode="External"/><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hyperlink" Target="http://www.rts.ch/la-1ere/programmes/tout-un-monde/7480996-tout-un-monde-du-16-02-2016.html" TargetMode="External"/><Relationship Id="rId4" Type="http://schemas.openxmlformats.org/officeDocument/2006/relationships/hyperlink" Target="https://www.rts.ch/la-1ere/programmes/tout-un-monde/7330040-des-etudiants-degrippent-les-negociations-sur-le-desarmement-a-geneve-18-12-2015.html?f=player/popu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844824"/>
            <a:ext cx="7772400" cy="1539602"/>
          </a:xfrm>
        </p:spPr>
        <p:txBody>
          <a:bodyPr>
            <a:normAutofit fontScale="90000"/>
          </a:bodyPr>
          <a:lstStyle/>
          <a:p>
            <a:pPr>
              <a:spcAft>
                <a:spcPts val="1800"/>
              </a:spcAft>
            </a:pPr>
            <a:r>
              <a:rPr lang="fr-CH" dirty="0" smtClean="0"/>
              <a:t>Global </a:t>
            </a:r>
            <a:r>
              <a:rPr lang="fr-CH" dirty="0" err="1" smtClean="0"/>
              <a:t>Governance</a:t>
            </a:r>
            <a:r>
              <a:rPr lang="fr-CH" dirty="0" smtClean="0"/>
              <a:t> VII</a:t>
            </a:r>
            <a:br>
              <a:rPr lang="fr-CH" dirty="0" smtClean="0"/>
            </a:br>
            <a:r>
              <a:rPr lang="fr-CH" sz="1300" dirty="0" smtClean="0"/>
              <a:t>***</a:t>
            </a:r>
            <a:r>
              <a:rPr lang="fr-CH" dirty="0" smtClean="0"/>
              <a:t/>
            </a:r>
            <a:br>
              <a:rPr lang="fr-CH" dirty="0" smtClean="0"/>
            </a:br>
            <a:r>
              <a:rPr lang="fr-CH" sz="2700" dirty="0" smtClean="0"/>
              <a:t>Simulation of </a:t>
            </a:r>
            <a:r>
              <a:rPr lang="fr-CH" sz="2700" dirty="0" err="1" smtClean="0"/>
              <a:t>negotiations</a:t>
            </a:r>
            <a:r>
              <a:rPr lang="fr-CH" sz="2700" dirty="0" smtClean="0"/>
              <a:t> on </a:t>
            </a:r>
            <a:r>
              <a:rPr lang="fr-CH" sz="2700" dirty="0" err="1" smtClean="0"/>
              <a:t>nuclear</a:t>
            </a:r>
            <a:r>
              <a:rPr lang="fr-CH" sz="2700" dirty="0" smtClean="0"/>
              <a:t> </a:t>
            </a:r>
            <a:r>
              <a:rPr lang="fr-CH" sz="2700" dirty="0" err="1" smtClean="0"/>
              <a:t>disarmament</a:t>
            </a:r>
            <a:r>
              <a:rPr lang="fr-CH" sz="2700" dirty="0" smtClean="0"/>
              <a:t> issues</a:t>
            </a:r>
            <a:endParaRPr lang="fr-CH" sz="2700" dirty="0"/>
          </a:p>
        </p:txBody>
      </p:sp>
      <p:sp>
        <p:nvSpPr>
          <p:cNvPr id="3" name="Sous-titre 2"/>
          <p:cNvSpPr>
            <a:spLocks noGrp="1"/>
          </p:cNvSpPr>
          <p:nvPr>
            <p:ph type="subTitle" idx="1"/>
          </p:nvPr>
        </p:nvSpPr>
        <p:spPr>
          <a:xfrm>
            <a:off x="1331640" y="3861048"/>
            <a:ext cx="6400800" cy="1752600"/>
          </a:xfrm>
        </p:spPr>
        <p:txBody>
          <a:bodyPr>
            <a:normAutofit/>
          </a:bodyPr>
          <a:lstStyle/>
          <a:p>
            <a:r>
              <a:rPr lang="fr-CH" dirty="0" err="1" smtClean="0">
                <a:effectLst/>
              </a:rPr>
              <a:t>Autumn</a:t>
            </a:r>
            <a:r>
              <a:rPr lang="fr-CH" dirty="0" smtClean="0">
                <a:effectLst/>
              </a:rPr>
              <a:t> </a:t>
            </a:r>
            <a:r>
              <a:rPr lang="fr-CH" dirty="0" err="1" smtClean="0">
                <a:effectLst/>
              </a:rPr>
              <a:t>semester</a:t>
            </a:r>
            <a:r>
              <a:rPr lang="fr-CH" dirty="0" smtClean="0">
                <a:effectLst/>
              </a:rPr>
              <a:t> 2015</a:t>
            </a:r>
          </a:p>
          <a:p>
            <a:r>
              <a:rPr lang="fr-CH" dirty="0" smtClean="0">
                <a:effectLst/>
              </a:rPr>
              <a:t>Prof. Micheline Calmy-Rey</a:t>
            </a:r>
          </a:p>
          <a:p>
            <a:r>
              <a:rPr lang="fr-CH" dirty="0" smtClean="0">
                <a:effectLst/>
              </a:rPr>
              <a:t> </a:t>
            </a:r>
          </a:p>
        </p:txBody>
      </p:sp>
      <p:pic>
        <p:nvPicPr>
          <p:cNvPr id="7" name="Image 5"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4" name="Espace réservé de la date 3"/>
          <p:cNvSpPr>
            <a:spLocks noGrp="1"/>
          </p:cNvSpPr>
          <p:nvPr>
            <p:ph type="dt" sz="half" idx="10"/>
          </p:nvPr>
        </p:nvSpPr>
        <p:spPr/>
        <p:txBody>
          <a:bodyPr/>
          <a:lstStyle/>
          <a:p>
            <a:fld id="{721242E8-0605-4284-B8FC-59970B3DCC83}" type="datetime1">
              <a:rPr lang="fr-CH" smtClean="0"/>
              <a:t>16.03.2016</a:t>
            </a:fld>
            <a:endParaRPr lang="fr-CH" dirty="0"/>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1</a:t>
            </a:fld>
            <a:endParaRPr lang="fr-CH" dirty="0"/>
          </a:p>
        </p:txBody>
      </p:sp>
    </p:spTree>
    <p:extLst>
      <p:ext uri="{BB962C8B-B14F-4D97-AF65-F5344CB8AC3E}">
        <p14:creationId xmlns:p14="http://schemas.microsoft.com/office/powerpoint/2010/main" val="2577184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051720" y="188640"/>
            <a:ext cx="7020272" cy="1077218"/>
          </a:xfrm>
          <a:prstGeom prst="rect">
            <a:avLst/>
          </a:prstGeom>
          <a:noFill/>
        </p:spPr>
        <p:txBody>
          <a:bodyPr wrap="square" rtlCol="0">
            <a:spAutoFit/>
          </a:bodyPr>
          <a:lstStyle/>
          <a:p>
            <a:pPr algn="ctr"/>
            <a:r>
              <a:rPr lang="fr-CH" sz="3200" b="1" dirty="0" smtClean="0">
                <a:cs typeface="Arial" panose="020B0604020202020204" pitchFamily="34" charset="0"/>
              </a:rPr>
              <a:t>2.2. </a:t>
            </a:r>
            <a:r>
              <a:rPr lang="fr-CH" sz="3200" b="1" dirty="0" err="1" smtClean="0">
                <a:cs typeface="Arial" panose="020B0604020202020204" pitchFamily="34" charset="0"/>
              </a:rPr>
              <a:t>Diplomatic</a:t>
            </a:r>
            <a:r>
              <a:rPr lang="fr-CH" sz="3200" b="1" dirty="0" smtClean="0">
                <a:cs typeface="Arial" panose="020B0604020202020204" pitchFamily="34" charset="0"/>
              </a:rPr>
              <a:t> Engineering</a:t>
            </a:r>
          </a:p>
          <a:p>
            <a:pPr algn="ctr"/>
            <a:r>
              <a:rPr lang="fr-CH" sz="3200" b="1" dirty="0" err="1" smtClean="0">
                <a:cs typeface="Arial" panose="020B0604020202020204" pitchFamily="34" charset="0"/>
              </a:rPr>
              <a:t>Process</a:t>
            </a:r>
            <a:endParaRPr lang="en-US" sz="2000" dirty="0" smtClean="0">
              <a:cs typeface="Arial" panose="020B0604020202020204" pitchFamily="34" charset="0"/>
            </a:endParaRPr>
          </a:p>
        </p:txBody>
      </p:sp>
      <p:pic>
        <p:nvPicPr>
          <p:cNvPr id="25" name="Image 24"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6626"/>
            <a:ext cx="2160240" cy="956110"/>
          </a:xfrm>
          <a:prstGeom prst="rect">
            <a:avLst/>
          </a:prstGeom>
          <a:noFill/>
          <a:ln>
            <a:noFill/>
          </a:ln>
        </p:spPr>
      </p:pic>
      <p:sp>
        <p:nvSpPr>
          <p:cNvPr id="2" name="ZoneTexte 1"/>
          <p:cNvSpPr txBox="1"/>
          <p:nvPr/>
        </p:nvSpPr>
        <p:spPr>
          <a:xfrm>
            <a:off x="539552" y="1375023"/>
            <a:ext cx="8280920" cy="5078313"/>
          </a:xfrm>
          <a:prstGeom prst="rect">
            <a:avLst/>
          </a:prstGeom>
          <a:noFill/>
        </p:spPr>
        <p:txBody>
          <a:bodyPr wrap="square" rtlCol="0">
            <a:spAutoFit/>
          </a:bodyPr>
          <a:lstStyle/>
          <a:p>
            <a:pPr lvl="0"/>
            <a:endParaRPr lang="fr-FR" u="sng" dirty="0" smtClean="0"/>
          </a:p>
          <a:p>
            <a:pPr marL="285750" lvl="0" indent="-285750">
              <a:buFont typeface="Arial" panose="020B0604020202020204" pitchFamily="34" charset="0"/>
              <a:buChar char="•"/>
            </a:pPr>
            <a:r>
              <a:rPr lang="fr-FR" dirty="0" smtClean="0"/>
              <a:t>Analyse the </a:t>
            </a:r>
            <a:r>
              <a:rPr lang="fr-FR" dirty="0" err="1" smtClean="0"/>
              <a:t>problem</a:t>
            </a:r>
            <a:r>
              <a:rPr lang="fr-FR" dirty="0" smtClean="0"/>
              <a:t> </a:t>
            </a:r>
            <a:r>
              <a:rPr lang="fr-FR" dirty="0" err="1" smtClean="0"/>
              <a:t>thoroughly</a:t>
            </a:r>
            <a:r>
              <a:rPr lang="fr-FR" dirty="0" smtClean="0"/>
              <a:t> and in </a:t>
            </a:r>
            <a:r>
              <a:rPr lang="fr-FR" dirty="0" err="1" smtClean="0"/>
              <a:t>its</a:t>
            </a:r>
            <a:r>
              <a:rPr lang="fr-FR" dirty="0" smtClean="0"/>
              <a:t> </a:t>
            </a:r>
            <a:r>
              <a:rPr lang="fr-FR" dirty="0" err="1" smtClean="0"/>
              <a:t>entirety</a:t>
            </a:r>
            <a:r>
              <a:rPr lang="fr-FR" dirty="0" smtClean="0"/>
              <a:t> (</a:t>
            </a:r>
            <a:r>
              <a:rPr lang="fr-FR" dirty="0" err="1" smtClean="0"/>
              <a:t>political</a:t>
            </a:r>
            <a:r>
              <a:rPr lang="fr-FR" dirty="0" smtClean="0"/>
              <a:t>, </a:t>
            </a:r>
            <a:r>
              <a:rPr lang="fr-FR" dirty="0" err="1" smtClean="0"/>
              <a:t>economic</a:t>
            </a:r>
            <a:r>
              <a:rPr lang="fr-FR" dirty="0" smtClean="0"/>
              <a:t> and </a:t>
            </a:r>
            <a:r>
              <a:rPr lang="fr-FR" dirty="0" err="1" smtClean="0"/>
              <a:t>technical</a:t>
            </a:r>
            <a:r>
              <a:rPr lang="fr-FR" dirty="0" smtClean="0"/>
              <a:t> aspects), </a:t>
            </a:r>
            <a:r>
              <a:rPr lang="fr-FR" dirty="0" err="1" smtClean="0"/>
              <a:t>understand</a:t>
            </a:r>
            <a:r>
              <a:rPr lang="fr-FR" dirty="0" smtClean="0"/>
              <a:t> the </a:t>
            </a:r>
            <a:r>
              <a:rPr lang="fr-FR" dirty="0" err="1" smtClean="0"/>
              <a:t>priorities</a:t>
            </a:r>
            <a:r>
              <a:rPr lang="fr-FR" dirty="0" smtClean="0"/>
              <a:t> and goals of all parties to the </a:t>
            </a:r>
            <a:r>
              <a:rPr lang="fr-FR" dirty="0" err="1" smtClean="0"/>
              <a:t>negotiation</a:t>
            </a:r>
            <a:r>
              <a:rPr lang="fr-FR" dirty="0" smtClean="0"/>
              <a:t>; focus on </a:t>
            </a:r>
            <a:r>
              <a:rPr lang="fr-FR" dirty="0" err="1" smtClean="0"/>
              <a:t>interests</a:t>
            </a:r>
            <a:r>
              <a:rPr lang="fr-FR" dirty="0" smtClean="0"/>
              <a:t> not on positions;</a:t>
            </a:r>
          </a:p>
          <a:p>
            <a:pPr marL="285750" lvl="0" indent="-285750">
              <a:buFont typeface="Arial" panose="020B0604020202020204" pitchFamily="34" charset="0"/>
              <a:buChar char="•"/>
            </a:pPr>
            <a:r>
              <a:rPr lang="fr-FR" dirty="0" err="1" smtClean="0"/>
              <a:t>Think</a:t>
            </a:r>
            <a:r>
              <a:rPr lang="fr-FR" dirty="0" smtClean="0"/>
              <a:t> of a « </a:t>
            </a:r>
            <a:r>
              <a:rPr lang="fr-FR" dirty="0" err="1" smtClean="0"/>
              <a:t>win-win</a:t>
            </a:r>
            <a:r>
              <a:rPr lang="fr-FR" dirty="0" smtClean="0"/>
              <a:t> » solution: </a:t>
            </a:r>
            <a:r>
              <a:rPr lang="fr-FR" dirty="0" err="1" smtClean="0"/>
              <a:t>be</a:t>
            </a:r>
            <a:r>
              <a:rPr lang="fr-FR" dirty="0" smtClean="0"/>
              <a:t> </a:t>
            </a:r>
            <a:r>
              <a:rPr lang="fr-FR" dirty="0" err="1" smtClean="0"/>
              <a:t>creative</a:t>
            </a:r>
            <a:endParaRPr lang="fr-FR" dirty="0" smtClean="0"/>
          </a:p>
          <a:p>
            <a:pPr marL="285750" lvl="0" indent="-285750">
              <a:buFont typeface="Arial" panose="020B0604020202020204" pitchFamily="34" charset="0"/>
              <a:buChar char="•"/>
            </a:pPr>
            <a:r>
              <a:rPr lang="fr-FR" dirty="0" smtClean="0"/>
              <a:t>Put </a:t>
            </a:r>
            <a:r>
              <a:rPr lang="fr-FR" dirty="0" err="1" smtClean="0"/>
              <a:t>together</a:t>
            </a:r>
            <a:r>
              <a:rPr lang="fr-FR" dirty="0" smtClean="0"/>
              <a:t> a team: </a:t>
            </a:r>
            <a:r>
              <a:rPr lang="fr-FR" dirty="0" err="1" smtClean="0"/>
              <a:t>consult</a:t>
            </a:r>
            <a:r>
              <a:rPr lang="fr-FR" dirty="0" smtClean="0"/>
              <a:t> </a:t>
            </a:r>
            <a:r>
              <a:rPr lang="fr-FR" dirty="0" err="1" smtClean="0"/>
              <a:t>with</a:t>
            </a:r>
            <a:r>
              <a:rPr lang="fr-FR" dirty="0" smtClean="0"/>
              <a:t> </a:t>
            </a:r>
            <a:r>
              <a:rPr lang="fr-FR" dirty="0" err="1" smtClean="0"/>
              <a:t>technical</a:t>
            </a:r>
            <a:r>
              <a:rPr lang="fr-FR" dirty="0" smtClean="0"/>
              <a:t> experts etc.; all </a:t>
            </a:r>
            <a:r>
              <a:rPr lang="fr-FR" dirty="0" err="1" smtClean="0"/>
              <a:t>members</a:t>
            </a:r>
            <a:r>
              <a:rPr lang="fr-FR" dirty="0" smtClean="0"/>
              <a:t> of </a:t>
            </a:r>
            <a:r>
              <a:rPr lang="fr-FR" dirty="0" err="1" smtClean="0"/>
              <a:t>your</a:t>
            </a:r>
            <a:r>
              <a:rPr lang="fr-FR" dirty="0" smtClean="0"/>
              <a:t> </a:t>
            </a:r>
            <a:r>
              <a:rPr lang="fr-FR" dirty="0" err="1" smtClean="0"/>
              <a:t>delegation</a:t>
            </a:r>
            <a:r>
              <a:rPr lang="fr-FR" dirty="0" smtClean="0"/>
              <a:t> have a </a:t>
            </a:r>
            <a:r>
              <a:rPr lang="fr-FR" dirty="0" err="1" smtClean="0"/>
              <a:t>role</a:t>
            </a:r>
            <a:r>
              <a:rPr lang="fr-FR" dirty="0" smtClean="0"/>
              <a:t> to </a:t>
            </a:r>
            <a:r>
              <a:rPr lang="fr-FR" dirty="0" err="1" smtClean="0"/>
              <a:t>play</a:t>
            </a:r>
            <a:endParaRPr lang="fr-FR" dirty="0" smtClean="0"/>
          </a:p>
          <a:p>
            <a:pPr marL="285750" lvl="0" indent="-285750">
              <a:buFont typeface="Arial" panose="020B0604020202020204" pitchFamily="34" charset="0"/>
              <a:buChar char="•"/>
            </a:pPr>
            <a:r>
              <a:rPr lang="fr-FR" dirty="0" err="1" smtClean="0"/>
              <a:t>Create</a:t>
            </a:r>
            <a:r>
              <a:rPr lang="fr-FR" dirty="0" smtClean="0"/>
              <a:t> a </a:t>
            </a:r>
            <a:r>
              <a:rPr lang="fr-FR" dirty="0" err="1" smtClean="0"/>
              <a:t>space</a:t>
            </a:r>
            <a:r>
              <a:rPr lang="fr-FR" dirty="0" smtClean="0"/>
              <a:t> for rational dialogue: </a:t>
            </a:r>
            <a:r>
              <a:rPr lang="fr-FR" dirty="0" err="1" smtClean="0"/>
              <a:t>Based</a:t>
            </a:r>
            <a:r>
              <a:rPr lang="fr-FR" dirty="0" smtClean="0"/>
              <a:t> </a:t>
            </a:r>
            <a:r>
              <a:rPr lang="fr-FR" dirty="0"/>
              <a:t>on a rational </a:t>
            </a:r>
            <a:r>
              <a:rPr lang="fr-FR" dirty="0" err="1"/>
              <a:t>analysis</a:t>
            </a:r>
            <a:r>
              <a:rPr lang="fr-FR" dirty="0"/>
              <a:t> of the </a:t>
            </a:r>
            <a:r>
              <a:rPr lang="fr-FR" dirty="0" err="1"/>
              <a:t>problem</a:t>
            </a:r>
            <a:r>
              <a:rPr lang="fr-FR" dirty="0"/>
              <a:t> in </a:t>
            </a:r>
            <a:r>
              <a:rPr lang="fr-FR" dirty="0" err="1"/>
              <a:t>its</a:t>
            </a:r>
            <a:r>
              <a:rPr lang="fr-FR" dirty="0"/>
              <a:t> </a:t>
            </a:r>
            <a:r>
              <a:rPr lang="fr-FR" dirty="0" err="1"/>
              <a:t>entirety</a:t>
            </a:r>
            <a:r>
              <a:rPr lang="fr-FR" dirty="0"/>
              <a:t>, (</a:t>
            </a:r>
            <a:r>
              <a:rPr lang="fr-FR" dirty="0" err="1"/>
              <a:t>realistic</a:t>
            </a:r>
            <a:r>
              <a:rPr lang="fr-FR" dirty="0"/>
              <a:t>) key </a:t>
            </a:r>
            <a:r>
              <a:rPr lang="fr-FR" dirty="0" smtClean="0"/>
              <a:t>objectives </a:t>
            </a:r>
            <a:r>
              <a:rPr lang="fr-FR" dirty="0"/>
              <a:t>are </a:t>
            </a:r>
            <a:r>
              <a:rPr lang="fr-FR" dirty="0" err="1"/>
              <a:t>identified</a:t>
            </a:r>
            <a:r>
              <a:rPr lang="fr-FR" dirty="0"/>
              <a:t>. </a:t>
            </a:r>
            <a:r>
              <a:rPr lang="fr-FR" dirty="0" err="1"/>
              <a:t>We</a:t>
            </a:r>
            <a:r>
              <a:rPr lang="fr-FR" dirty="0"/>
              <a:t> </a:t>
            </a:r>
            <a:r>
              <a:rPr lang="fr-FR" dirty="0" err="1"/>
              <a:t>then</a:t>
            </a:r>
            <a:r>
              <a:rPr lang="fr-FR" dirty="0"/>
              <a:t> </a:t>
            </a:r>
            <a:r>
              <a:rPr lang="fr-FR" dirty="0" err="1"/>
              <a:t>try</a:t>
            </a:r>
            <a:r>
              <a:rPr lang="fr-FR" dirty="0"/>
              <a:t> to split </a:t>
            </a:r>
            <a:r>
              <a:rPr lang="fr-FR" dirty="0" smtClean="0"/>
              <a:t>the </a:t>
            </a:r>
            <a:r>
              <a:rPr lang="fr-FR" dirty="0" err="1"/>
              <a:t>problem</a:t>
            </a:r>
            <a:r>
              <a:rPr lang="fr-FR" dirty="0"/>
              <a:t> </a:t>
            </a:r>
            <a:r>
              <a:rPr lang="fr-FR" dirty="0" err="1"/>
              <a:t>into</a:t>
            </a:r>
            <a:r>
              <a:rPr lang="fr-FR" dirty="0"/>
              <a:t> </a:t>
            </a:r>
            <a:r>
              <a:rPr lang="fr-FR" dirty="0" err="1"/>
              <a:t>sub-problems</a:t>
            </a:r>
            <a:r>
              <a:rPr lang="fr-FR" dirty="0"/>
              <a:t> to </a:t>
            </a:r>
            <a:r>
              <a:rPr lang="fr-FR" dirty="0" err="1"/>
              <a:t>reduce</a:t>
            </a:r>
            <a:r>
              <a:rPr lang="fr-FR" dirty="0"/>
              <a:t> the </a:t>
            </a:r>
            <a:r>
              <a:rPr lang="fr-FR" dirty="0" err="1"/>
              <a:t>complexity</a:t>
            </a:r>
            <a:r>
              <a:rPr lang="fr-FR" dirty="0"/>
              <a:t> of the issue. </a:t>
            </a:r>
            <a:r>
              <a:rPr lang="fr-FR" dirty="0" err="1"/>
              <a:t>Sub-problems</a:t>
            </a:r>
            <a:r>
              <a:rPr lang="fr-FR" dirty="0"/>
              <a:t> are, as far as possible, </a:t>
            </a:r>
            <a:r>
              <a:rPr lang="fr-FR" dirty="0" err="1"/>
              <a:t>reduced</a:t>
            </a:r>
            <a:r>
              <a:rPr lang="fr-FR" dirty="0"/>
              <a:t> to the </a:t>
            </a:r>
            <a:r>
              <a:rPr lang="fr-FR" dirty="0" err="1"/>
              <a:t>technical</a:t>
            </a:r>
            <a:r>
              <a:rPr lang="fr-FR" dirty="0"/>
              <a:t> </a:t>
            </a:r>
            <a:r>
              <a:rPr lang="fr-FR" dirty="0" err="1"/>
              <a:t>level</a:t>
            </a:r>
            <a:r>
              <a:rPr lang="fr-FR" dirty="0"/>
              <a:t>. </a:t>
            </a:r>
            <a:endParaRPr lang="fr-FR" dirty="0" smtClean="0"/>
          </a:p>
          <a:p>
            <a:pPr marL="285750" lvl="0" indent="-285750">
              <a:buFont typeface="Arial" panose="020B0604020202020204" pitchFamily="34" charset="0"/>
              <a:buChar char="•"/>
            </a:pPr>
            <a:r>
              <a:rPr lang="fr-FR" dirty="0" err="1" smtClean="0"/>
              <a:t>Technical</a:t>
            </a:r>
            <a:r>
              <a:rPr lang="fr-FR" dirty="0" smtClean="0"/>
              <a:t> </a:t>
            </a:r>
            <a:r>
              <a:rPr lang="fr-FR" dirty="0" err="1"/>
              <a:t>knowledge</a:t>
            </a:r>
            <a:r>
              <a:rPr lang="fr-FR" dirty="0"/>
              <a:t> and objective </a:t>
            </a:r>
            <a:r>
              <a:rPr lang="fr-FR" dirty="0" err="1"/>
              <a:t>criteria</a:t>
            </a:r>
            <a:r>
              <a:rPr lang="fr-FR" dirty="0"/>
              <a:t> are </a:t>
            </a:r>
            <a:r>
              <a:rPr lang="fr-FR" dirty="0" err="1"/>
              <a:t>applied</a:t>
            </a:r>
            <a:r>
              <a:rPr lang="fr-FR" dirty="0"/>
              <a:t> to </a:t>
            </a:r>
            <a:r>
              <a:rPr lang="fr-FR" dirty="0" err="1"/>
              <a:t>progressively</a:t>
            </a:r>
            <a:r>
              <a:rPr lang="fr-FR" dirty="0"/>
              <a:t> </a:t>
            </a:r>
            <a:r>
              <a:rPr lang="fr-FR" dirty="0" err="1"/>
              <a:t>solve</a:t>
            </a:r>
            <a:r>
              <a:rPr lang="fr-FR" dirty="0"/>
              <a:t> the </a:t>
            </a:r>
            <a:r>
              <a:rPr lang="fr-FR" dirty="0" err="1"/>
              <a:t>sub-problems</a:t>
            </a:r>
            <a:r>
              <a:rPr lang="fr-FR" dirty="0"/>
              <a:t>. </a:t>
            </a:r>
          </a:p>
          <a:p>
            <a:endParaRPr lang="fr-FR" dirty="0"/>
          </a:p>
          <a:p>
            <a:pPr marL="285750" lvl="0" indent="-285750">
              <a:buFont typeface="Symbol"/>
              <a:buChar char="Þ"/>
            </a:pPr>
            <a:r>
              <a:rPr lang="fr-FR" dirty="0" err="1"/>
              <a:t>Make</a:t>
            </a:r>
            <a:r>
              <a:rPr lang="fr-FR" dirty="0"/>
              <a:t> the </a:t>
            </a:r>
            <a:r>
              <a:rPr lang="fr-FR" dirty="0" err="1"/>
              <a:t>problem</a:t>
            </a:r>
            <a:r>
              <a:rPr lang="fr-FR" dirty="0"/>
              <a:t> </a:t>
            </a:r>
            <a:r>
              <a:rPr lang="fr-FR" dirty="0" err="1"/>
              <a:t>manageable</a:t>
            </a:r>
            <a:r>
              <a:rPr lang="fr-FR" dirty="0"/>
              <a:t> by </a:t>
            </a:r>
            <a:r>
              <a:rPr lang="fr-FR" dirty="0" err="1"/>
              <a:t>concentrating</a:t>
            </a:r>
            <a:r>
              <a:rPr lang="fr-FR" dirty="0"/>
              <a:t> on </a:t>
            </a:r>
            <a:r>
              <a:rPr lang="fr-FR" dirty="0" err="1"/>
              <a:t>precise</a:t>
            </a:r>
            <a:r>
              <a:rPr lang="fr-FR" dirty="0"/>
              <a:t> </a:t>
            </a:r>
            <a:r>
              <a:rPr lang="fr-FR" dirty="0" err="1" smtClean="0"/>
              <a:t>sub</a:t>
            </a:r>
            <a:r>
              <a:rPr lang="fr-FR" dirty="0" smtClean="0"/>
              <a:t>-issues and </a:t>
            </a:r>
            <a:r>
              <a:rPr lang="fr-FR" dirty="0" err="1" smtClean="0"/>
              <a:t>try</a:t>
            </a:r>
            <a:r>
              <a:rPr lang="fr-FR" dirty="0" smtClean="0"/>
              <a:t> to </a:t>
            </a:r>
            <a:r>
              <a:rPr lang="fr-FR" dirty="0" err="1" smtClean="0"/>
              <a:t>depoliticize</a:t>
            </a:r>
            <a:r>
              <a:rPr lang="fr-FR" dirty="0" smtClean="0"/>
              <a:t> </a:t>
            </a:r>
            <a:r>
              <a:rPr lang="fr-FR" dirty="0" err="1" smtClean="0"/>
              <a:t>it</a:t>
            </a:r>
            <a:endParaRPr lang="fr-FR" dirty="0" smtClean="0"/>
          </a:p>
          <a:p>
            <a:pPr lvl="0"/>
            <a:endParaRPr lang="fr-CH" dirty="0" smtClean="0"/>
          </a:p>
          <a:p>
            <a:endParaRPr lang="fr-CH" dirty="0"/>
          </a:p>
        </p:txBody>
      </p:sp>
      <p:sp>
        <p:nvSpPr>
          <p:cNvPr id="3" name="Espace réservé de la date 2"/>
          <p:cNvSpPr>
            <a:spLocks noGrp="1"/>
          </p:cNvSpPr>
          <p:nvPr>
            <p:ph type="dt" sz="half" idx="10"/>
          </p:nvPr>
        </p:nvSpPr>
        <p:spPr/>
        <p:txBody>
          <a:bodyPr/>
          <a:lstStyle/>
          <a:p>
            <a:fld id="{6FCAAE17-6E81-413A-92BB-C2815E23FFBB}"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10</a:t>
            </a:fld>
            <a:endParaRPr lang="fr-CH" dirty="0"/>
          </a:p>
        </p:txBody>
      </p:sp>
    </p:spTree>
    <p:extLst>
      <p:ext uri="{BB962C8B-B14F-4D97-AF65-F5344CB8AC3E}">
        <p14:creationId xmlns:p14="http://schemas.microsoft.com/office/powerpoint/2010/main" val="317106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551094" y="1750731"/>
            <a:ext cx="8316416" cy="4644578"/>
          </a:xfrm>
        </p:spPr>
        <p:txBody>
          <a:bodyPr>
            <a:normAutofit/>
          </a:bodyPr>
          <a:lstStyle/>
          <a:p>
            <a:pPr>
              <a:lnSpc>
                <a:spcPct val="130000"/>
              </a:lnSpc>
            </a:pPr>
            <a:endParaRPr lang="en-US" sz="2400" u="sng" dirty="0" smtClean="0"/>
          </a:p>
          <a:p>
            <a:pPr>
              <a:lnSpc>
                <a:spcPct val="130000"/>
              </a:lnSpc>
            </a:pPr>
            <a:r>
              <a:rPr lang="en-US" sz="2400" dirty="0" smtClean="0"/>
              <a:t>Identify </a:t>
            </a:r>
            <a:r>
              <a:rPr lang="en-US" sz="2400" u="sng" dirty="0" smtClean="0"/>
              <a:t>options</a:t>
            </a:r>
            <a:r>
              <a:rPr lang="en-US" sz="2400" dirty="0" smtClean="0"/>
              <a:t> </a:t>
            </a:r>
            <a:r>
              <a:rPr lang="en-US" sz="2400" dirty="0"/>
              <a:t>for the various technical “definitions</a:t>
            </a:r>
            <a:r>
              <a:rPr lang="en-US" sz="2400" dirty="0" smtClean="0"/>
              <a:t>”;</a:t>
            </a:r>
            <a:endParaRPr lang="en-US" sz="2400" dirty="0"/>
          </a:p>
          <a:p>
            <a:pPr>
              <a:lnSpc>
                <a:spcPct val="130000"/>
              </a:lnSpc>
            </a:pPr>
            <a:r>
              <a:rPr lang="en-US" sz="2400" dirty="0"/>
              <a:t>Focus on those relevant </a:t>
            </a:r>
            <a:r>
              <a:rPr lang="en-US" sz="2400" u="sng" dirty="0"/>
              <a:t>“non-political” factors”</a:t>
            </a:r>
            <a:r>
              <a:rPr lang="en-US" sz="2400" dirty="0"/>
              <a:t> that could help in the assessment of such options;</a:t>
            </a:r>
          </a:p>
          <a:p>
            <a:pPr>
              <a:lnSpc>
                <a:spcPct val="130000"/>
              </a:lnSpc>
            </a:pPr>
            <a:r>
              <a:rPr lang="en-GB" sz="2400" dirty="0"/>
              <a:t>Assess each option from </a:t>
            </a:r>
            <a:r>
              <a:rPr lang="en-GB" sz="2400" u="sng" dirty="0"/>
              <a:t>a consistent set of </a:t>
            </a:r>
            <a:r>
              <a:rPr lang="en-GB" sz="2400" u="sng" dirty="0" smtClean="0"/>
              <a:t>characteristics</a:t>
            </a:r>
            <a:r>
              <a:rPr lang="en-GB" sz="2400" dirty="0" smtClean="0"/>
              <a:t>.</a:t>
            </a:r>
            <a:r>
              <a:rPr lang="en-US" sz="2400" dirty="0" smtClean="0"/>
              <a:t> </a:t>
            </a:r>
          </a:p>
          <a:p>
            <a:pPr marL="0" indent="0">
              <a:lnSpc>
                <a:spcPct val="130000"/>
              </a:lnSpc>
              <a:buNone/>
            </a:pPr>
            <a:endParaRPr lang="en-US" sz="900" dirty="0" smtClean="0"/>
          </a:p>
          <a:p>
            <a:pPr marL="0" indent="0">
              <a:buNone/>
            </a:pPr>
            <a:r>
              <a:rPr lang="fr-CH" sz="1800" i="1" dirty="0" smtClean="0"/>
              <a:t>Cf. Bruno </a:t>
            </a:r>
            <a:r>
              <a:rPr lang="fr-CH" sz="1800" i="1" dirty="0" err="1" smtClean="0"/>
              <a:t>Pellaud</a:t>
            </a:r>
            <a:r>
              <a:rPr lang="fr-CH" sz="1800" i="1" dirty="0" smtClean="0"/>
              <a:t>, former </a:t>
            </a:r>
            <a:r>
              <a:rPr lang="fr-CH" sz="1800" i="1" dirty="0" err="1" smtClean="0"/>
              <a:t>Deputy</a:t>
            </a:r>
            <a:r>
              <a:rPr lang="fr-CH" sz="1800" i="1" dirty="0" smtClean="0"/>
              <a:t> </a:t>
            </a:r>
            <a:r>
              <a:rPr lang="fr-CH" sz="1800" i="1" dirty="0" err="1" smtClean="0"/>
              <a:t>Director</a:t>
            </a:r>
            <a:r>
              <a:rPr lang="fr-CH" sz="1800" i="1" dirty="0" smtClean="0"/>
              <a:t> General of the IAEA </a:t>
            </a:r>
            <a:r>
              <a:rPr lang="fr-CH" sz="1800" i="1" dirty="0" err="1" smtClean="0"/>
              <a:t>Department</a:t>
            </a:r>
            <a:r>
              <a:rPr lang="fr-CH" sz="1800" i="1" dirty="0" smtClean="0"/>
              <a:t> of </a:t>
            </a:r>
            <a:r>
              <a:rPr lang="fr-CH" sz="1800" i="1" dirty="0" err="1" smtClean="0"/>
              <a:t>Safeguards</a:t>
            </a:r>
            <a:r>
              <a:rPr lang="fr-CH" sz="1800" i="1" dirty="0" smtClean="0"/>
              <a:t> (</a:t>
            </a:r>
            <a:r>
              <a:rPr lang="fr-CH" sz="1800" i="1" dirty="0" err="1" smtClean="0"/>
              <a:t>please</a:t>
            </a:r>
            <a:r>
              <a:rPr lang="fr-CH" sz="1800" i="1" dirty="0" smtClean="0"/>
              <a:t> </a:t>
            </a:r>
            <a:r>
              <a:rPr lang="fr-CH" sz="1800" i="1" dirty="0" err="1" smtClean="0"/>
              <a:t>see</a:t>
            </a:r>
            <a:r>
              <a:rPr lang="fr-CH" sz="1800" i="1" dirty="0" smtClean="0"/>
              <a:t> slides 32-54: </a:t>
            </a:r>
            <a:r>
              <a:rPr lang="fr-CH" sz="1800" i="1" dirty="0" err="1" smtClean="0"/>
              <a:t>diplomatic</a:t>
            </a:r>
            <a:r>
              <a:rPr lang="fr-CH" sz="1800" i="1" dirty="0" smtClean="0"/>
              <a:t> engineering </a:t>
            </a:r>
            <a:r>
              <a:rPr lang="fr-CH" sz="1800" i="1" dirty="0" err="1" smtClean="0"/>
              <a:t>applied</a:t>
            </a:r>
            <a:r>
              <a:rPr lang="fr-CH" sz="1800" i="1" dirty="0" smtClean="0"/>
              <a:t> to a FMCT)</a:t>
            </a:r>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2016224" cy="936104"/>
          </a:xfrm>
          <a:prstGeom prst="rect">
            <a:avLst/>
          </a:prstGeom>
          <a:noFill/>
          <a:ln>
            <a:noFill/>
          </a:ln>
        </p:spPr>
      </p:pic>
      <p:sp>
        <p:nvSpPr>
          <p:cNvPr id="7" name="ZoneTexte 6"/>
          <p:cNvSpPr txBox="1"/>
          <p:nvPr/>
        </p:nvSpPr>
        <p:spPr>
          <a:xfrm>
            <a:off x="2195736" y="332656"/>
            <a:ext cx="6768752" cy="1077218"/>
          </a:xfrm>
          <a:prstGeom prst="rect">
            <a:avLst/>
          </a:prstGeom>
          <a:noFill/>
        </p:spPr>
        <p:txBody>
          <a:bodyPr wrap="square" rtlCol="0">
            <a:spAutoFit/>
          </a:bodyPr>
          <a:lstStyle/>
          <a:p>
            <a:pPr algn="ctr"/>
            <a:r>
              <a:rPr lang="fr-FR" sz="3200" b="1" dirty="0" smtClean="0"/>
              <a:t>2.3. </a:t>
            </a:r>
            <a:r>
              <a:rPr lang="fr-FR" sz="3200" b="1" dirty="0" err="1" smtClean="0"/>
              <a:t>Diplomatic</a:t>
            </a:r>
            <a:r>
              <a:rPr lang="fr-FR" sz="3200" b="1" dirty="0" smtClean="0"/>
              <a:t> engineering</a:t>
            </a:r>
          </a:p>
          <a:p>
            <a:pPr algn="ctr"/>
            <a:r>
              <a:rPr lang="fr-FR" sz="3200" b="1" dirty="0" smtClean="0"/>
              <a:t>Case </a:t>
            </a:r>
            <a:r>
              <a:rPr lang="fr-FR" sz="3200" b="1" dirty="0" err="1" smtClean="0"/>
              <a:t>study</a:t>
            </a:r>
            <a:r>
              <a:rPr lang="fr-FR" sz="3200" b="1" dirty="0" smtClean="0"/>
              <a:t>: </a:t>
            </a:r>
            <a:r>
              <a:rPr lang="fr-FR" sz="3200" b="1" dirty="0" err="1" smtClean="0"/>
              <a:t>nuclear</a:t>
            </a:r>
            <a:r>
              <a:rPr lang="fr-FR" sz="3200" b="1" dirty="0" smtClean="0"/>
              <a:t> </a:t>
            </a:r>
            <a:r>
              <a:rPr lang="fr-FR" sz="3200" b="1" dirty="0" err="1" smtClean="0"/>
              <a:t>disarmament</a:t>
            </a:r>
            <a:endParaRPr lang="fr-FR" sz="3200" b="1" dirty="0" smtClean="0"/>
          </a:p>
        </p:txBody>
      </p:sp>
      <p:sp>
        <p:nvSpPr>
          <p:cNvPr id="12" name="Content Placeholder 4"/>
          <p:cNvSpPr>
            <a:spLocks noGrp="1"/>
          </p:cNvSpPr>
          <p:nvPr/>
        </p:nvSpPr>
        <p:spPr bwMode="auto">
          <a:xfrm>
            <a:off x="542247" y="1994437"/>
            <a:ext cx="8081962"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p:txBody>
          <a:bodyPr/>
          <a:lstStyle/>
          <a:p>
            <a:fld id="{2104AB42-7E41-4E75-BC84-7E24D69D3FFF}"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11</a:t>
            </a:fld>
            <a:endParaRPr lang="fr-CH" dirty="0"/>
          </a:p>
        </p:txBody>
      </p:sp>
    </p:spTree>
    <p:extLst>
      <p:ext uri="{BB962C8B-B14F-4D97-AF65-F5344CB8AC3E}">
        <p14:creationId xmlns:p14="http://schemas.microsoft.com/office/powerpoint/2010/main" val="3648966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83568" y="2060848"/>
            <a:ext cx="8136904" cy="2616101"/>
          </a:xfrm>
          <a:prstGeom prst="rect">
            <a:avLst/>
          </a:prstGeom>
          <a:noFill/>
        </p:spPr>
        <p:txBody>
          <a:bodyPr wrap="square" rtlCol="0">
            <a:spAutoFit/>
          </a:bodyPr>
          <a:lstStyle/>
          <a:p>
            <a:r>
              <a:rPr lang="fr-CH" sz="3200" b="1" dirty="0" smtClean="0">
                <a:cs typeface="Arial" panose="020B0604020202020204" pitchFamily="34" charset="0"/>
              </a:rPr>
              <a:t>3. NEGOTIATION SCENARII</a:t>
            </a:r>
          </a:p>
          <a:p>
            <a:endParaRPr lang="fr-CH" b="1" dirty="0" smtClean="0">
              <a:cs typeface="Arial" panose="020B0604020202020204" pitchFamily="34" charset="0"/>
            </a:endParaRPr>
          </a:p>
          <a:p>
            <a:r>
              <a:rPr lang="fr-CH" sz="3200" b="1" dirty="0" smtClean="0">
                <a:cs typeface="Arial" panose="020B0604020202020204" pitchFamily="34" charset="0"/>
              </a:rPr>
              <a:t>	</a:t>
            </a:r>
            <a:r>
              <a:rPr lang="fr-CH" sz="3200" b="1" dirty="0">
                <a:cs typeface="Arial" panose="020B0604020202020204" pitchFamily="34" charset="0"/>
              </a:rPr>
              <a:t>3</a:t>
            </a:r>
            <a:r>
              <a:rPr lang="fr-CH" sz="3200" b="1" dirty="0" smtClean="0">
                <a:cs typeface="Arial" panose="020B0604020202020204" pitchFamily="34" charset="0"/>
              </a:rPr>
              <a:t>.1. Fissile </a:t>
            </a:r>
            <a:r>
              <a:rPr lang="fr-CH" sz="3200" b="1" dirty="0" err="1" smtClean="0">
                <a:cs typeface="Arial" panose="020B0604020202020204" pitchFamily="34" charset="0"/>
              </a:rPr>
              <a:t>Material</a:t>
            </a:r>
            <a:r>
              <a:rPr lang="fr-CH" sz="3200" b="1" dirty="0" smtClean="0">
                <a:cs typeface="Arial" panose="020B0604020202020204" pitchFamily="34" charset="0"/>
              </a:rPr>
              <a:t> Cut-off </a:t>
            </a:r>
            <a:r>
              <a:rPr lang="fr-CH" sz="3200" b="1" dirty="0" err="1" smtClean="0">
                <a:cs typeface="Arial" panose="020B0604020202020204" pitchFamily="34" charset="0"/>
              </a:rPr>
              <a:t>Treaty</a:t>
            </a:r>
            <a:r>
              <a:rPr lang="fr-CH" sz="3200" b="1" dirty="0" smtClean="0">
                <a:cs typeface="Arial" panose="020B0604020202020204" pitchFamily="34" charset="0"/>
              </a:rPr>
              <a:t> (FMCT)</a:t>
            </a:r>
          </a:p>
          <a:p>
            <a:endParaRPr lang="fr-CH" b="1" dirty="0" smtClean="0">
              <a:cs typeface="Arial" panose="020B0604020202020204" pitchFamily="34" charset="0"/>
            </a:endParaRPr>
          </a:p>
          <a:p>
            <a:r>
              <a:rPr lang="fr-CH" sz="3200" b="1" dirty="0" smtClean="0">
                <a:cs typeface="Arial" panose="020B0604020202020204" pitchFamily="34" charset="0"/>
              </a:rPr>
              <a:t>	3.2</a:t>
            </a:r>
            <a:r>
              <a:rPr lang="fr-CH" sz="3200" b="1" dirty="0">
                <a:cs typeface="Arial" panose="020B0604020202020204" pitchFamily="34" charset="0"/>
              </a:rPr>
              <a:t>. </a:t>
            </a:r>
            <a:r>
              <a:rPr lang="fr-CH" sz="3200" b="1" dirty="0" err="1" smtClean="0">
                <a:cs typeface="Arial" panose="020B0604020202020204" pitchFamily="34" charset="0"/>
              </a:rPr>
              <a:t>Humanitarian</a:t>
            </a:r>
            <a:r>
              <a:rPr lang="fr-CH" sz="3200" b="1" dirty="0" smtClean="0">
                <a:cs typeface="Arial" panose="020B0604020202020204" pitchFamily="34" charset="0"/>
              </a:rPr>
              <a:t> </a:t>
            </a:r>
            <a:r>
              <a:rPr lang="fr-CH" sz="3200" b="1" dirty="0" err="1">
                <a:cs typeface="Arial" panose="020B0604020202020204" pitchFamily="34" charset="0"/>
              </a:rPr>
              <a:t>Approach</a:t>
            </a:r>
            <a:r>
              <a:rPr lang="fr-CH" sz="3200" b="1" dirty="0">
                <a:cs typeface="Arial" panose="020B0604020202020204" pitchFamily="34" charset="0"/>
              </a:rPr>
              <a:t> (</a:t>
            </a:r>
            <a:r>
              <a:rPr lang="fr-CH" sz="3200" b="1" dirty="0" smtClean="0">
                <a:cs typeface="Arial" panose="020B0604020202020204" pitchFamily="34" charset="0"/>
              </a:rPr>
              <a:t>HA)</a:t>
            </a:r>
          </a:p>
          <a:p>
            <a:r>
              <a:rPr lang="fr-CH" sz="3200" b="1" dirty="0">
                <a:cs typeface="Arial" panose="020B0604020202020204" pitchFamily="34" charset="0"/>
              </a:rPr>
              <a:t>	</a:t>
            </a:r>
            <a:endParaRPr lang="en-US" sz="2000" dirty="0" smtClean="0">
              <a:cs typeface="Arial" panose="020B0604020202020204" pitchFamily="34" charset="0"/>
            </a:endParaRPr>
          </a:p>
        </p:txBody>
      </p:sp>
      <p:pic>
        <p:nvPicPr>
          <p:cNvPr id="25" name="Image 24"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2" name="Espace réservé de la date 1"/>
          <p:cNvSpPr>
            <a:spLocks noGrp="1"/>
          </p:cNvSpPr>
          <p:nvPr>
            <p:ph type="dt" sz="half" idx="10"/>
          </p:nvPr>
        </p:nvSpPr>
        <p:spPr/>
        <p:txBody>
          <a:bodyPr/>
          <a:lstStyle/>
          <a:p>
            <a:fld id="{9DB13C4A-02C5-4FEE-B823-449C52F3988E}" type="datetime1">
              <a:rPr lang="fr-CH" smtClean="0"/>
              <a:t>16.03.2016</a:t>
            </a:fld>
            <a:endParaRPr lang="fr-CH" dirty="0"/>
          </a:p>
        </p:txBody>
      </p:sp>
      <p:sp>
        <p:nvSpPr>
          <p:cNvPr id="5" name="Espace réservé du numéro de diapositive 4"/>
          <p:cNvSpPr>
            <a:spLocks noGrp="1"/>
          </p:cNvSpPr>
          <p:nvPr>
            <p:ph type="sldNum" sz="quarter" idx="12"/>
          </p:nvPr>
        </p:nvSpPr>
        <p:spPr/>
        <p:txBody>
          <a:bodyPr/>
          <a:lstStyle/>
          <a:p>
            <a:fld id="{C1157B04-8284-4AC9-B54A-E7835B87D6DB}" type="slidenum">
              <a:rPr lang="fr-CH" smtClean="0"/>
              <a:pPr/>
              <a:t>12</a:t>
            </a:fld>
            <a:endParaRPr lang="fr-CH" dirty="0"/>
          </a:p>
        </p:txBody>
      </p:sp>
    </p:spTree>
    <p:extLst>
      <p:ext uri="{BB962C8B-B14F-4D97-AF65-F5344CB8AC3E}">
        <p14:creationId xmlns:p14="http://schemas.microsoft.com/office/powerpoint/2010/main" val="2886199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2564904"/>
            <a:ext cx="2965239" cy="14414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de-CH" sz="3200" dirty="0" smtClean="0">
                <a:cs typeface="Arial" panose="020B0604020202020204" pitchFamily="34" charset="0"/>
              </a:rPr>
              <a:t>Real CD</a:t>
            </a:r>
          </a:p>
          <a:p>
            <a:pPr algn="ctr">
              <a:lnSpc>
                <a:spcPct val="150000"/>
              </a:lnSpc>
            </a:pPr>
            <a:r>
              <a:rPr lang="de-CH" sz="2800" dirty="0" smtClean="0">
                <a:cs typeface="Arial" panose="020B0604020202020204" pitchFamily="34" charset="0"/>
              </a:rPr>
              <a:t>*</a:t>
            </a:r>
            <a:r>
              <a:rPr lang="en-GB" sz="2800" dirty="0" smtClean="0">
                <a:cs typeface="Arial" panose="020B0604020202020204" pitchFamily="34" charset="0"/>
              </a:rPr>
              <a:t>as reference</a:t>
            </a:r>
            <a:endParaRPr lang="de-CH" sz="2800" dirty="0" smtClean="0">
              <a:cs typeface="Arial" panose="020B0604020202020204" pitchFamily="34" charset="0"/>
            </a:endParaRPr>
          </a:p>
        </p:txBody>
      </p:sp>
      <p:sp>
        <p:nvSpPr>
          <p:cNvPr id="7" name="TextBox 6"/>
          <p:cNvSpPr txBox="1"/>
          <p:nvPr/>
        </p:nvSpPr>
        <p:spPr>
          <a:xfrm>
            <a:off x="4788024" y="2564904"/>
            <a:ext cx="3384376" cy="14414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de-CH" sz="3200" dirty="0" smtClean="0">
                <a:cs typeface="Arial" panose="020B0604020202020204" pitchFamily="34" charset="0"/>
              </a:rPr>
              <a:t>Table A</a:t>
            </a:r>
            <a:endParaRPr lang="de-CH" sz="2800" dirty="0" smtClean="0">
              <a:cs typeface="Arial" panose="020B0604020202020204" pitchFamily="34" charset="0"/>
            </a:endParaRPr>
          </a:p>
          <a:p>
            <a:pPr algn="ctr">
              <a:lnSpc>
                <a:spcPct val="150000"/>
              </a:lnSpc>
            </a:pPr>
            <a:r>
              <a:rPr lang="de-CH" sz="2800" dirty="0" smtClean="0">
                <a:cs typeface="Arial" panose="020B0604020202020204" pitchFamily="34" charset="0"/>
              </a:rPr>
              <a:t>*</a:t>
            </a:r>
            <a:r>
              <a:rPr lang="de-CH" sz="2800" dirty="0" err="1" smtClean="0">
                <a:cs typeface="Arial" panose="020B0604020202020204" pitchFamily="34" charset="0"/>
              </a:rPr>
              <a:t>simulation</a:t>
            </a:r>
            <a:r>
              <a:rPr lang="de-CH" sz="2800" dirty="0" smtClean="0">
                <a:cs typeface="Arial" panose="020B0604020202020204" pitchFamily="34" charset="0"/>
              </a:rPr>
              <a:t> </a:t>
            </a:r>
            <a:r>
              <a:rPr lang="de-CH" sz="2800" dirty="0" err="1" smtClean="0">
                <a:cs typeface="Arial" panose="020B0604020202020204" pitchFamily="34" charset="0"/>
              </a:rPr>
              <a:t>of</a:t>
            </a:r>
            <a:r>
              <a:rPr lang="de-CH" sz="2800" dirty="0" smtClean="0">
                <a:cs typeface="Arial" panose="020B0604020202020204" pitchFamily="34" charset="0"/>
              </a:rPr>
              <a:t> real CD</a:t>
            </a:r>
          </a:p>
        </p:txBody>
      </p:sp>
      <p:cxnSp>
        <p:nvCxnSpPr>
          <p:cNvPr id="16" name="Straight Arrow Connector 15"/>
          <p:cNvCxnSpPr/>
          <p:nvPr/>
        </p:nvCxnSpPr>
        <p:spPr>
          <a:xfrm>
            <a:off x="3707904" y="3728914"/>
            <a:ext cx="89033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4139952" y="1828795"/>
            <a:ext cx="6015" cy="1900119"/>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1691680" y="4106253"/>
            <a:ext cx="0" cy="1122947"/>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6732240" y="4077072"/>
            <a:ext cx="0" cy="1122947"/>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a:off x="1661887" y="5229200"/>
            <a:ext cx="11099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H="1" flipV="1">
            <a:off x="5652120" y="5229200"/>
            <a:ext cx="1109912" cy="17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2843808" y="4869160"/>
            <a:ext cx="273630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lnSpc>
                <a:spcPct val="150000"/>
              </a:lnSpc>
            </a:pPr>
            <a:r>
              <a:rPr lang="en-US" dirty="0" smtClean="0">
                <a:cs typeface="Arial" panose="020B0604020202020204" pitchFamily="34" charset="0"/>
              </a:rPr>
              <a:t>Comparison: </a:t>
            </a:r>
          </a:p>
          <a:p>
            <a:pPr algn="ctr">
              <a:lnSpc>
                <a:spcPct val="150000"/>
              </a:lnSpc>
            </a:pPr>
            <a:r>
              <a:rPr lang="en-US" dirty="0" smtClean="0">
                <a:cs typeface="Arial" panose="020B0604020202020204" pitchFamily="34" charset="0"/>
              </a:rPr>
              <a:t>Real CD and Simulated CD</a:t>
            </a:r>
            <a:endParaRPr lang="de-CH" dirty="0">
              <a:cs typeface="Arial" panose="020B0604020202020204" pitchFamily="34" charset="0"/>
            </a:endParaRPr>
          </a:p>
        </p:txBody>
      </p:sp>
      <p:sp>
        <p:nvSpPr>
          <p:cNvPr id="49" name="TextBox 48"/>
          <p:cNvSpPr txBox="1"/>
          <p:nvPr/>
        </p:nvSpPr>
        <p:spPr>
          <a:xfrm>
            <a:off x="5508104" y="260648"/>
            <a:ext cx="3416604" cy="1815882"/>
          </a:xfrm>
          <a:prstGeom prst="rect">
            <a:avLst/>
          </a:prstGeom>
          <a:noFill/>
        </p:spPr>
        <p:txBody>
          <a:bodyPr wrap="square" rtlCol="0">
            <a:spAutoFit/>
          </a:bodyPr>
          <a:lstStyle/>
          <a:p>
            <a:r>
              <a:rPr lang="de-CH" sz="3200" b="1" dirty="0" smtClean="0">
                <a:cs typeface="Arial" panose="020B0604020202020204" pitchFamily="34" charset="0"/>
              </a:rPr>
              <a:t>Scenario A  </a:t>
            </a:r>
          </a:p>
          <a:p>
            <a:pPr marL="342900" indent="-342900">
              <a:buFont typeface="Arial" panose="020B0604020202020204" pitchFamily="34" charset="0"/>
              <a:buChar char="•"/>
            </a:pPr>
            <a:r>
              <a:rPr lang="en-GB" sz="2000" dirty="0" smtClean="0">
                <a:cs typeface="Arial" panose="020B0604020202020204" pitchFamily="34" charset="0"/>
              </a:rPr>
              <a:t>Different players, same representatives (i.e. States)</a:t>
            </a:r>
            <a:endParaRPr lang="en-US" sz="2000" dirty="0" smtClean="0">
              <a:cs typeface="Arial" panose="020B0604020202020204" pitchFamily="34" charset="0"/>
            </a:endParaRPr>
          </a:p>
          <a:p>
            <a:pPr marL="342900" indent="-342900">
              <a:buFont typeface="Arial" panose="020B0604020202020204" pitchFamily="34" charset="0"/>
              <a:buChar char="•"/>
            </a:pPr>
            <a:r>
              <a:rPr lang="en-US" sz="2000" dirty="0" smtClean="0">
                <a:cs typeface="Arial" panose="020B0604020202020204" pitchFamily="34" charset="0"/>
              </a:rPr>
              <a:t>Same topic: FMCT</a:t>
            </a:r>
          </a:p>
          <a:p>
            <a:pPr marL="342900" indent="-342900">
              <a:buFont typeface="Arial" panose="020B0604020202020204" pitchFamily="34" charset="0"/>
              <a:buChar char="•"/>
            </a:pPr>
            <a:r>
              <a:rPr lang="en-US" sz="2000" dirty="0" smtClean="0">
                <a:cs typeface="Arial" panose="020B0604020202020204" pitchFamily="34" charset="0"/>
              </a:rPr>
              <a:t>Same set-up: CD</a:t>
            </a:r>
          </a:p>
        </p:txBody>
      </p:sp>
      <p:pic>
        <p:nvPicPr>
          <p:cNvPr id="25" name="Image 24"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26" name="TextBox 20"/>
          <p:cNvSpPr txBox="1"/>
          <p:nvPr/>
        </p:nvSpPr>
        <p:spPr>
          <a:xfrm>
            <a:off x="2843808" y="1421160"/>
            <a:ext cx="244827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de-CH" dirty="0" smtClean="0">
                <a:cs typeface="Arial" panose="020B0604020202020204" pitchFamily="34" charset="0"/>
              </a:rPr>
              <a:t>Table A: FMCT</a:t>
            </a:r>
            <a:endParaRPr lang="de-CH" dirty="0">
              <a:cs typeface="Arial" panose="020B0604020202020204" pitchFamily="34" charset="0"/>
            </a:endParaRPr>
          </a:p>
        </p:txBody>
      </p:sp>
      <p:sp>
        <p:nvSpPr>
          <p:cNvPr id="2" name="Espace réservé de la date 1"/>
          <p:cNvSpPr>
            <a:spLocks noGrp="1"/>
          </p:cNvSpPr>
          <p:nvPr>
            <p:ph type="dt" sz="half" idx="10"/>
          </p:nvPr>
        </p:nvSpPr>
        <p:spPr/>
        <p:txBody>
          <a:bodyPr/>
          <a:lstStyle/>
          <a:p>
            <a:fld id="{9609BDB4-9D82-4200-B8F1-5ADEB38CE3C5}" type="datetime1">
              <a:rPr lang="fr-CH" smtClean="0"/>
              <a:t>16.03.2016</a:t>
            </a:fld>
            <a:endParaRPr lang="fr-CH" dirty="0"/>
          </a:p>
        </p:txBody>
      </p:sp>
      <p:sp>
        <p:nvSpPr>
          <p:cNvPr id="17" name="ZoneTexte 16"/>
          <p:cNvSpPr txBox="1"/>
          <p:nvPr/>
        </p:nvSpPr>
        <p:spPr>
          <a:xfrm>
            <a:off x="1259632" y="260648"/>
            <a:ext cx="5760640" cy="584775"/>
          </a:xfrm>
          <a:prstGeom prst="rect">
            <a:avLst/>
          </a:prstGeom>
          <a:noFill/>
        </p:spPr>
        <p:txBody>
          <a:bodyPr wrap="square" rtlCol="0">
            <a:spAutoFit/>
          </a:bodyPr>
          <a:lstStyle/>
          <a:p>
            <a:pPr algn="ctr"/>
            <a:r>
              <a:rPr lang="fr-FR" sz="3200" b="1" dirty="0" smtClean="0"/>
              <a:t>3.1. FMCT</a:t>
            </a:r>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13</a:t>
            </a:fld>
            <a:endParaRPr lang="fr-CH" dirty="0"/>
          </a:p>
        </p:txBody>
      </p:sp>
    </p:spTree>
    <p:extLst>
      <p:ext uri="{BB962C8B-B14F-4D97-AF65-F5344CB8AC3E}">
        <p14:creationId xmlns:p14="http://schemas.microsoft.com/office/powerpoint/2010/main" val="3802005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fontScale="92500" lnSpcReduction="20000"/>
          </a:bodyPr>
          <a:lstStyle/>
          <a:p>
            <a:pPr lvl="0"/>
            <a:r>
              <a:rPr lang="fr-FR" sz="2400" dirty="0" smtClean="0"/>
              <a:t>Pakistan</a:t>
            </a:r>
            <a:endParaRPr lang="fr-CH" sz="2400" dirty="0"/>
          </a:p>
          <a:p>
            <a:pPr lvl="0"/>
            <a:r>
              <a:rPr lang="fr-FR" sz="2400" dirty="0" err="1" smtClean="0"/>
              <a:t>India</a:t>
            </a:r>
            <a:r>
              <a:rPr lang="fr-FR" sz="2400" dirty="0" smtClean="0"/>
              <a:t> </a:t>
            </a:r>
            <a:endParaRPr lang="fr-CH" sz="2400" dirty="0"/>
          </a:p>
          <a:p>
            <a:pPr lvl="0"/>
            <a:r>
              <a:rPr lang="fr-FR" sz="2400" dirty="0" smtClean="0"/>
              <a:t>France</a:t>
            </a:r>
            <a:endParaRPr lang="fr-CH" sz="2400" dirty="0"/>
          </a:p>
          <a:p>
            <a:pPr lvl="0"/>
            <a:r>
              <a:rPr lang="fr-CH" sz="2400" dirty="0" err="1" smtClean="0"/>
              <a:t>Russian</a:t>
            </a:r>
            <a:r>
              <a:rPr lang="fr-CH" sz="2400" dirty="0" smtClean="0"/>
              <a:t> </a:t>
            </a:r>
            <a:r>
              <a:rPr lang="fr-CH" sz="2400" dirty="0" err="1" smtClean="0"/>
              <a:t>Federation</a:t>
            </a:r>
            <a:endParaRPr lang="fr-CH" sz="2400" dirty="0"/>
          </a:p>
          <a:p>
            <a:pPr lvl="0"/>
            <a:r>
              <a:rPr lang="fr-CH" sz="2400" dirty="0" smtClean="0"/>
              <a:t>United States</a:t>
            </a:r>
            <a:endParaRPr lang="fr-CH" sz="2400" dirty="0"/>
          </a:p>
          <a:p>
            <a:pPr lvl="0"/>
            <a:r>
              <a:rPr lang="fr-FR" sz="2400" dirty="0" err="1" smtClean="0"/>
              <a:t>Japan</a:t>
            </a:r>
            <a:endParaRPr lang="fr-CH" sz="2400" dirty="0"/>
          </a:p>
          <a:p>
            <a:pPr lvl="0"/>
            <a:r>
              <a:rPr lang="fr-FR" sz="2400" dirty="0" err="1" smtClean="0"/>
              <a:t>Brazil</a:t>
            </a:r>
            <a:endParaRPr lang="fr-CH" sz="2400" dirty="0"/>
          </a:p>
          <a:p>
            <a:pPr lvl="0"/>
            <a:r>
              <a:rPr lang="fr-FR" sz="2400" dirty="0" err="1" smtClean="0"/>
              <a:t>Republic</a:t>
            </a:r>
            <a:r>
              <a:rPr lang="fr-FR" sz="2400" dirty="0" smtClean="0"/>
              <a:t> of </a:t>
            </a:r>
            <a:r>
              <a:rPr lang="fr-FR" sz="2400" dirty="0" err="1" smtClean="0"/>
              <a:t>Korea</a:t>
            </a:r>
            <a:r>
              <a:rPr lang="fr-FR" sz="2400" dirty="0" smtClean="0"/>
              <a:t> </a:t>
            </a:r>
            <a:endParaRPr lang="fr-CH" sz="2400" dirty="0"/>
          </a:p>
          <a:p>
            <a:pPr lvl="0"/>
            <a:r>
              <a:rPr lang="fr-FR" sz="2400" dirty="0" err="1" smtClean="0"/>
              <a:t>Australia</a:t>
            </a:r>
            <a:endParaRPr lang="fr-CH" sz="2400" dirty="0"/>
          </a:p>
          <a:p>
            <a:pPr lvl="0"/>
            <a:r>
              <a:rPr lang="fr-FR" sz="2400" dirty="0" err="1" smtClean="0"/>
              <a:t>Switzerland</a:t>
            </a:r>
            <a:endParaRPr lang="fr-FR" sz="2400" dirty="0" smtClean="0"/>
          </a:p>
          <a:p>
            <a:pPr marL="0" lvl="0" indent="0">
              <a:buNone/>
            </a:pPr>
            <a:endParaRPr lang="fr-FR" sz="900" dirty="0" smtClean="0"/>
          </a:p>
          <a:p>
            <a:pPr marL="0" indent="0">
              <a:buNone/>
            </a:pPr>
            <a:r>
              <a:rPr lang="fr-FR" sz="2400" b="1" i="1" dirty="0" smtClean="0"/>
              <a:t>Co-Chairs (Nigeria): </a:t>
            </a:r>
            <a:r>
              <a:rPr lang="fr-FR" sz="2400" dirty="0" err="1" smtClean="0"/>
              <a:t>Ambassador</a:t>
            </a:r>
            <a:r>
              <a:rPr lang="fr-FR" sz="2400" dirty="0" smtClean="0"/>
              <a:t> Luzius Wasescha, </a:t>
            </a:r>
            <a:r>
              <a:rPr lang="en-US" sz="2400" dirty="0"/>
              <a:t>former Permanent Representative of Switzerland to the </a:t>
            </a:r>
            <a:r>
              <a:rPr lang="en-US" sz="2400" dirty="0" smtClean="0"/>
              <a:t>WTO, </a:t>
            </a:r>
            <a:r>
              <a:rPr lang="en-US" sz="2400" dirty="0"/>
              <a:t>and </a:t>
            </a:r>
            <a:r>
              <a:rPr lang="en-US" sz="2400" dirty="0" err="1" smtClean="0"/>
              <a:t>Ms</a:t>
            </a:r>
            <a:r>
              <a:rPr lang="en-US" sz="2400" dirty="0" smtClean="0"/>
              <a:t> Angela Kane, UN </a:t>
            </a:r>
            <a:r>
              <a:rPr lang="en-US" sz="2400" dirty="0"/>
              <a:t>High Representative for Disarmament Affairs </a:t>
            </a:r>
            <a:r>
              <a:rPr lang="en-US" sz="2400" dirty="0" smtClean="0"/>
              <a:t>(2012-2015).</a:t>
            </a:r>
          </a:p>
          <a:p>
            <a:pPr marL="0" indent="0">
              <a:buNone/>
            </a:pPr>
            <a:endParaRPr lang="en-US" sz="900" dirty="0" smtClean="0"/>
          </a:p>
          <a:p>
            <a:pPr marL="0" indent="0">
              <a:buNone/>
            </a:pPr>
            <a:r>
              <a:rPr lang="fr-FR" sz="2400" b="1" i="1" dirty="0" smtClean="0"/>
              <a:t>Experts</a:t>
            </a:r>
            <a:r>
              <a:rPr lang="fr-FR" sz="2400" b="1" i="1" dirty="0"/>
              <a:t>: </a:t>
            </a:r>
            <a:r>
              <a:rPr lang="en-US" sz="2400" dirty="0" smtClean="0"/>
              <a:t>Marc Finaud, GCSP, and Pavel Podvig, UNIDIR.</a:t>
            </a:r>
            <a:endParaRPr lang="fr-CH" sz="2400" dirty="0"/>
          </a:p>
          <a:p>
            <a:pPr marL="0" lvl="0" indent="0">
              <a:buNone/>
            </a:pPr>
            <a:endParaRPr lang="en-US" sz="2400" dirty="0"/>
          </a:p>
          <a:p>
            <a:pPr marL="0" lvl="0" indent="0">
              <a:buNone/>
            </a:pPr>
            <a:endParaRPr lang="fr-FR" sz="1300" dirty="0" smtClean="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448272" cy="1080120"/>
          </a:xfrm>
          <a:prstGeom prst="rect">
            <a:avLst/>
          </a:prstGeom>
          <a:noFill/>
          <a:ln>
            <a:noFill/>
          </a:ln>
        </p:spPr>
      </p:pic>
      <p:sp>
        <p:nvSpPr>
          <p:cNvPr id="7" name="ZoneTexte 6"/>
          <p:cNvSpPr txBox="1"/>
          <p:nvPr/>
        </p:nvSpPr>
        <p:spPr>
          <a:xfrm>
            <a:off x="2894434" y="260648"/>
            <a:ext cx="5760640" cy="1077218"/>
          </a:xfrm>
          <a:prstGeom prst="rect">
            <a:avLst/>
          </a:prstGeom>
          <a:noFill/>
        </p:spPr>
        <p:txBody>
          <a:bodyPr wrap="square" rtlCol="0">
            <a:spAutoFit/>
          </a:bodyPr>
          <a:lstStyle/>
          <a:p>
            <a:pPr algn="ctr"/>
            <a:r>
              <a:rPr lang="fr-FR" sz="3200" b="1" dirty="0" smtClean="0"/>
              <a:t>3.1.1. FMCT – Composition of the </a:t>
            </a:r>
            <a:r>
              <a:rPr lang="fr-FR" sz="3200" b="1" dirty="0" err="1" smtClean="0"/>
              <a:t>negotiation</a:t>
            </a:r>
            <a:r>
              <a:rPr lang="fr-FR" sz="3200" b="1" dirty="0" smtClean="0"/>
              <a:t> table </a:t>
            </a:r>
          </a:p>
        </p:txBody>
      </p:sp>
      <p:sp>
        <p:nvSpPr>
          <p:cNvPr id="4" name="Espace réservé de la date 3"/>
          <p:cNvSpPr>
            <a:spLocks noGrp="1"/>
          </p:cNvSpPr>
          <p:nvPr>
            <p:ph type="dt" sz="half" idx="10"/>
          </p:nvPr>
        </p:nvSpPr>
        <p:spPr/>
        <p:txBody>
          <a:bodyPr/>
          <a:lstStyle/>
          <a:p>
            <a:fld id="{6AE7BC0C-0490-4D12-8AEA-46F96BA1D83E}"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14</a:t>
            </a:fld>
            <a:endParaRPr lang="fr-CH" dirty="0"/>
          </a:p>
        </p:txBody>
      </p:sp>
    </p:spTree>
    <p:extLst>
      <p:ext uri="{BB962C8B-B14F-4D97-AF65-F5344CB8AC3E}">
        <p14:creationId xmlns:p14="http://schemas.microsoft.com/office/powerpoint/2010/main" val="3460317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894434" y="332656"/>
            <a:ext cx="5998046" cy="584775"/>
          </a:xfrm>
          <a:prstGeom prst="rect">
            <a:avLst/>
          </a:prstGeom>
          <a:noFill/>
        </p:spPr>
        <p:txBody>
          <a:bodyPr wrap="square" rtlCol="0">
            <a:spAutoFit/>
          </a:bodyPr>
          <a:lstStyle/>
          <a:p>
            <a:pPr algn="ctr"/>
            <a:r>
              <a:rPr lang="fr-FR" sz="3200" b="1" dirty="0" smtClean="0"/>
              <a:t>3.1.2. FMCT – General </a:t>
            </a:r>
            <a:r>
              <a:rPr lang="fr-FR" sz="3200" b="1" dirty="0" err="1" smtClean="0"/>
              <a:t>statements</a:t>
            </a:r>
            <a:endParaRPr lang="fr-FR" sz="3200" b="1" dirty="0"/>
          </a:p>
        </p:txBody>
      </p:sp>
      <p:sp>
        <p:nvSpPr>
          <p:cNvPr id="4" name="Espace réservé de la date 3"/>
          <p:cNvSpPr>
            <a:spLocks noGrp="1"/>
          </p:cNvSpPr>
          <p:nvPr>
            <p:ph type="dt" sz="half" idx="10"/>
          </p:nvPr>
        </p:nvSpPr>
        <p:spPr/>
        <p:txBody>
          <a:bodyPr/>
          <a:lstStyle/>
          <a:p>
            <a:fld id="{6AE7BC0C-0490-4D12-8AEA-46F96BA1D83E}"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15</a:t>
            </a:fld>
            <a:endParaRPr lang="fr-CH" dirty="0"/>
          </a:p>
        </p:txBody>
      </p:sp>
      <p:sp>
        <p:nvSpPr>
          <p:cNvPr id="5" name="ZoneTexte 4"/>
          <p:cNvSpPr txBox="1"/>
          <p:nvPr/>
        </p:nvSpPr>
        <p:spPr>
          <a:xfrm>
            <a:off x="2195736" y="2996952"/>
            <a:ext cx="5328592" cy="369332"/>
          </a:xfrm>
          <a:prstGeom prst="rect">
            <a:avLst/>
          </a:prstGeom>
          <a:noFill/>
        </p:spPr>
        <p:txBody>
          <a:bodyPr wrap="square" rtlCol="0">
            <a:spAutoFit/>
          </a:bodyPr>
          <a:lstStyle/>
          <a:p>
            <a:r>
              <a:rPr lang="fr-CH" dirty="0" smtClean="0"/>
              <a:t>Séquence vidéo: </a:t>
            </a:r>
            <a:r>
              <a:rPr lang="fr-CH" dirty="0" err="1" smtClean="0"/>
              <a:t>opening</a:t>
            </a:r>
            <a:r>
              <a:rPr lang="fr-CH" dirty="0" smtClean="0"/>
              <a:t> </a:t>
            </a:r>
            <a:r>
              <a:rPr lang="fr-CH" dirty="0" err="1" smtClean="0"/>
              <a:t>statements</a:t>
            </a:r>
            <a:r>
              <a:rPr lang="fr-CH" dirty="0" smtClean="0"/>
              <a:t> FMCT</a:t>
            </a:r>
            <a:endParaRPr lang="fr-CH" dirty="0"/>
          </a:p>
        </p:txBody>
      </p:sp>
    </p:spTree>
    <p:extLst>
      <p:ext uri="{BB962C8B-B14F-4D97-AF65-F5344CB8AC3E}">
        <p14:creationId xmlns:p14="http://schemas.microsoft.com/office/powerpoint/2010/main" val="3792348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a:bodyPr>
          <a:lstStyle/>
          <a:p>
            <a:pPr marL="0" indent="0">
              <a:buNone/>
            </a:pPr>
            <a:r>
              <a:rPr lang="fr-CH" sz="2400" dirty="0" smtClean="0"/>
              <a:t>a) </a:t>
            </a:r>
            <a:r>
              <a:rPr lang="fr-CH" sz="2400" dirty="0" err="1" smtClean="0"/>
              <a:t>Deblock</a:t>
            </a:r>
            <a:r>
              <a:rPr lang="fr-CH" sz="2400" dirty="0" smtClean="0"/>
              <a:t> the </a:t>
            </a:r>
            <a:r>
              <a:rPr lang="fr-CH" sz="2400" dirty="0" err="1" smtClean="0"/>
              <a:t>Conference</a:t>
            </a:r>
            <a:r>
              <a:rPr lang="fr-CH" sz="2400" dirty="0" smtClean="0"/>
              <a:t> on </a:t>
            </a:r>
            <a:r>
              <a:rPr lang="fr-CH" sz="2400" dirty="0" err="1" smtClean="0"/>
              <a:t>Disarmament</a:t>
            </a:r>
            <a:r>
              <a:rPr lang="fr-CH" sz="2400" dirty="0"/>
              <a:t> </a:t>
            </a:r>
            <a:r>
              <a:rPr lang="fr-CH" sz="2400" dirty="0" smtClean="0"/>
              <a:t>to </a:t>
            </a:r>
            <a:r>
              <a:rPr lang="fr-CH" sz="2400" dirty="0" err="1" smtClean="0"/>
              <a:t>make</a:t>
            </a:r>
            <a:r>
              <a:rPr lang="fr-CH" sz="2400" dirty="0" smtClean="0"/>
              <a:t>    </a:t>
            </a:r>
          </a:p>
          <a:p>
            <a:pPr marL="0" indent="0">
              <a:buNone/>
            </a:pPr>
            <a:r>
              <a:rPr lang="fr-CH" sz="2400" dirty="0"/>
              <a:t> </a:t>
            </a:r>
            <a:r>
              <a:rPr lang="fr-CH" sz="2400" dirty="0" smtClean="0"/>
              <a:t>    </a:t>
            </a:r>
            <a:r>
              <a:rPr lang="fr-CH" sz="2400" dirty="0" err="1" smtClean="0"/>
              <a:t>negotiations</a:t>
            </a:r>
            <a:r>
              <a:rPr lang="fr-CH" sz="2400" dirty="0" smtClean="0"/>
              <a:t> possible</a:t>
            </a:r>
          </a:p>
          <a:p>
            <a:pPr marL="0" indent="0">
              <a:buNone/>
            </a:pPr>
            <a:endParaRPr lang="fr-CH" sz="2400" dirty="0" smtClean="0"/>
          </a:p>
          <a:p>
            <a:pPr marL="0" indent="0">
              <a:buNone/>
            </a:pPr>
            <a:r>
              <a:rPr lang="fr-CH" sz="2400" dirty="0" smtClean="0"/>
              <a:t>b) </a:t>
            </a:r>
            <a:r>
              <a:rPr lang="fr-CH" sz="2400" dirty="0" err="1" smtClean="0"/>
              <a:t>Achieve</a:t>
            </a:r>
            <a:r>
              <a:rPr lang="fr-CH" sz="2400" dirty="0" smtClean="0"/>
              <a:t> </a:t>
            </a:r>
            <a:r>
              <a:rPr lang="fr-CH" sz="2400" dirty="0" err="1" smtClean="0"/>
              <a:t>some</a:t>
            </a:r>
            <a:r>
              <a:rPr lang="fr-CH" sz="2400" dirty="0" smtClean="0"/>
              <a:t> </a:t>
            </a:r>
            <a:r>
              <a:rPr lang="fr-CH" sz="2400" dirty="0" err="1" smtClean="0"/>
              <a:t>progress</a:t>
            </a:r>
            <a:r>
              <a:rPr lang="fr-CH" sz="2400" dirty="0" smtClean="0"/>
              <a:t> on </a:t>
            </a:r>
            <a:r>
              <a:rPr lang="fr-CH" sz="2400" dirty="0" err="1" smtClean="0"/>
              <a:t>technical</a:t>
            </a:r>
            <a:r>
              <a:rPr lang="fr-CH" sz="2400" dirty="0" smtClean="0"/>
              <a:t> aspects:</a:t>
            </a:r>
          </a:p>
          <a:p>
            <a:pPr>
              <a:buFontTx/>
              <a:buChar char="-"/>
            </a:pPr>
            <a:r>
              <a:rPr lang="fr-CH" sz="2400" dirty="0" err="1" smtClean="0"/>
              <a:t>Definition</a:t>
            </a:r>
            <a:r>
              <a:rPr lang="fr-CH" sz="2400" dirty="0" smtClean="0"/>
              <a:t> of «fissile </a:t>
            </a:r>
            <a:r>
              <a:rPr lang="fr-CH" sz="2400" dirty="0" err="1" smtClean="0"/>
              <a:t>material</a:t>
            </a:r>
            <a:r>
              <a:rPr lang="fr-CH" sz="2400" dirty="0" smtClean="0"/>
              <a:t>» </a:t>
            </a:r>
          </a:p>
          <a:p>
            <a:pPr>
              <a:buFontTx/>
              <a:buChar char="-"/>
            </a:pPr>
            <a:r>
              <a:rPr lang="fr-CH" sz="2400" dirty="0" err="1" smtClean="0"/>
              <a:t>Verification</a:t>
            </a:r>
            <a:r>
              <a:rPr lang="fr-CH" sz="2400" dirty="0" smtClean="0"/>
              <a:t> of production</a:t>
            </a:r>
          </a:p>
          <a:p>
            <a:pPr>
              <a:buFontTx/>
              <a:buChar char="-"/>
            </a:pPr>
            <a:r>
              <a:rPr lang="fr-CH" sz="2400" dirty="0" err="1" smtClean="0"/>
              <a:t>Definition</a:t>
            </a:r>
            <a:r>
              <a:rPr lang="fr-CH" sz="2400" dirty="0" smtClean="0"/>
              <a:t> of stocks </a:t>
            </a:r>
          </a:p>
          <a:p>
            <a:pPr>
              <a:buFontTx/>
              <a:buChar char="-"/>
            </a:pPr>
            <a:endParaRPr lang="fr-CH" sz="24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894434" y="476671"/>
            <a:ext cx="5760640" cy="584775"/>
          </a:xfrm>
          <a:prstGeom prst="rect">
            <a:avLst/>
          </a:prstGeom>
          <a:noFill/>
        </p:spPr>
        <p:txBody>
          <a:bodyPr wrap="square" rtlCol="0">
            <a:spAutoFit/>
          </a:bodyPr>
          <a:lstStyle/>
          <a:p>
            <a:pPr algn="ctr"/>
            <a:r>
              <a:rPr lang="fr-FR" sz="3200" b="1" dirty="0" smtClean="0"/>
              <a:t>3.1.3. FMCT - </a:t>
            </a:r>
            <a:r>
              <a:rPr lang="fr-FR" sz="3200" b="1" dirty="0" err="1" smtClean="0"/>
              <a:t>Overall</a:t>
            </a:r>
            <a:r>
              <a:rPr lang="fr-FR" sz="3200" b="1" dirty="0" smtClean="0"/>
              <a:t> goal</a:t>
            </a:r>
            <a:endParaRPr lang="fr-FR" sz="3200" b="1" dirty="0"/>
          </a:p>
        </p:txBody>
      </p:sp>
      <p:sp>
        <p:nvSpPr>
          <p:cNvPr id="12" name="Content Placeholder 4"/>
          <p:cNvSpPr>
            <a:spLocks noGrp="1"/>
          </p:cNvSpPr>
          <p:nvPr/>
        </p:nvSpPr>
        <p:spPr bwMode="auto">
          <a:xfrm>
            <a:off x="514276" y="1988840"/>
            <a:ext cx="8081962"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p:txBody>
          <a:bodyPr/>
          <a:lstStyle/>
          <a:p>
            <a:fld id="{D70AE44D-571E-4B6F-B28D-C7467F719945}"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16</a:t>
            </a:fld>
            <a:endParaRPr lang="fr-CH" dirty="0"/>
          </a:p>
        </p:txBody>
      </p:sp>
    </p:spTree>
    <p:extLst>
      <p:ext uri="{BB962C8B-B14F-4D97-AF65-F5344CB8AC3E}">
        <p14:creationId xmlns:p14="http://schemas.microsoft.com/office/powerpoint/2010/main" val="1716829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a:bodyPr>
          <a:lstStyle/>
          <a:p>
            <a:pPr marL="0" indent="0">
              <a:buNone/>
            </a:pPr>
            <a:endParaRPr lang="fr-CH" sz="2800" dirty="0" smtClean="0"/>
          </a:p>
          <a:p>
            <a:pPr marL="0" indent="0">
              <a:buNone/>
            </a:pPr>
            <a:r>
              <a:rPr lang="fr-CH" sz="2800" dirty="0" smtClean="0"/>
              <a:t>Issues to </a:t>
            </a:r>
            <a:r>
              <a:rPr lang="fr-CH" sz="2800" dirty="0" err="1" smtClean="0"/>
              <a:t>be</a:t>
            </a:r>
            <a:r>
              <a:rPr lang="fr-CH" sz="2800" dirty="0" smtClean="0"/>
              <a:t> </a:t>
            </a:r>
            <a:r>
              <a:rPr lang="fr-CH" sz="2800" dirty="0" err="1" smtClean="0"/>
              <a:t>resolved</a:t>
            </a:r>
            <a:r>
              <a:rPr lang="fr-CH" sz="2800" dirty="0" smtClean="0"/>
              <a:t> </a:t>
            </a:r>
            <a:r>
              <a:rPr lang="fr-CH" sz="2800" dirty="0" err="1" smtClean="0"/>
              <a:t>before</a:t>
            </a:r>
            <a:r>
              <a:rPr lang="fr-CH" sz="2800" dirty="0" smtClean="0"/>
              <a:t> the </a:t>
            </a:r>
            <a:r>
              <a:rPr lang="fr-CH" sz="2800" dirty="0" err="1" smtClean="0"/>
              <a:t>start</a:t>
            </a:r>
            <a:r>
              <a:rPr lang="fr-CH" sz="2800" dirty="0" smtClean="0"/>
              <a:t> of the simulation:</a:t>
            </a:r>
            <a:endParaRPr lang="fr-CH" sz="2800" b="1" dirty="0" smtClean="0"/>
          </a:p>
          <a:p>
            <a:pPr marL="0" indent="0">
              <a:buNone/>
            </a:pPr>
            <a:endParaRPr lang="fr-CH" sz="2800" u="sng" dirty="0"/>
          </a:p>
          <a:p>
            <a:pPr marL="457200" indent="-457200">
              <a:buAutoNum type="alphaLcParenR"/>
            </a:pPr>
            <a:r>
              <a:rPr lang="fr-CH" sz="2800" dirty="0" err="1" smtClean="0"/>
              <a:t>Rules</a:t>
            </a:r>
            <a:r>
              <a:rPr lang="fr-CH" sz="2800" dirty="0" smtClean="0"/>
              <a:t> of </a:t>
            </a:r>
            <a:r>
              <a:rPr lang="fr-CH" sz="2800" dirty="0" err="1" smtClean="0"/>
              <a:t>procedure</a:t>
            </a:r>
            <a:r>
              <a:rPr lang="fr-CH" sz="2800" dirty="0" smtClean="0"/>
              <a:t> (</a:t>
            </a:r>
            <a:r>
              <a:rPr lang="fr-CH" sz="2800" dirty="0" err="1" smtClean="0"/>
              <a:t>RoP</a:t>
            </a:r>
            <a:r>
              <a:rPr lang="fr-CH" sz="2800" dirty="0" smtClean="0"/>
              <a:t>) of the CD</a:t>
            </a:r>
          </a:p>
          <a:p>
            <a:pPr marL="457200" indent="-457200">
              <a:buAutoNum type="alphaLcParenR"/>
            </a:pPr>
            <a:r>
              <a:rPr lang="fr-CH" sz="2800" dirty="0" smtClean="0"/>
              <a:t>Programme of </a:t>
            </a:r>
            <a:r>
              <a:rPr lang="fr-CH" sz="2800" dirty="0" err="1" smtClean="0"/>
              <a:t>work</a:t>
            </a:r>
            <a:r>
              <a:rPr lang="fr-CH" sz="2800" dirty="0" smtClean="0"/>
              <a:t> (</a:t>
            </a:r>
            <a:r>
              <a:rPr lang="fr-CH" sz="2800" dirty="0" err="1" smtClean="0"/>
              <a:t>PoW</a:t>
            </a:r>
            <a:r>
              <a:rPr lang="fr-CH" sz="2800" dirty="0" smtClean="0"/>
              <a:t>)</a:t>
            </a:r>
          </a:p>
          <a:p>
            <a:pPr marL="457200" indent="-457200">
              <a:buAutoNum type="alphaLcParenR"/>
            </a:pPr>
            <a:r>
              <a:rPr lang="fr-CH" sz="2800" dirty="0" smtClean="0"/>
              <a:t>Shannon mandate (CD/1299; 1995)</a:t>
            </a:r>
          </a:p>
          <a:p>
            <a:pPr marL="457200" indent="-457200">
              <a:buAutoNum type="alphaLcParenR"/>
            </a:pPr>
            <a:r>
              <a:rPr lang="fr-CH" sz="2800" dirty="0" err="1" smtClean="0"/>
              <a:t>Regional</a:t>
            </a:r>
            <a:r>
              <a:rPr lang="fr-CH" sz="2800" dirty="0" smtClean="0"/>
              <a:t> </a:t>
            </a:r>
            <a:r>
              <a:rPr lang="fr-CH" sz="2800" dirty="0" err="1"/>
              <a:t>a</a:t>
            </a:r>
            <a:r>
              <a:rPr lang="fr-CH" sz="2800" dirty="0" err="1" smtClean="0"/>
              <a:t>pproach</a:t>
            </a:r>
            <a:endParaRPr lang="fr-CH" sz="2800" dirty="0" smtClean="0"/>
          </a:p>
          <a:p>
            <a:pPr marL="0" indent="0">
              <a:buNone/>
            </a:pPr>
            <a:endParaRPr lang="fr-CH" sz="2000" dirty="0" smtClean="0"/>
          </a:p>
          <a:p>
            <a:pPr marL="0" indent="0">
              <a:buNone/>
            </a:pPr>
            <a:endParaRPr lang="fr-CH" sz="9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627785" y="188640"/>
            <a:ext cx="6258990" cy="1077218"/>
          </a:xfrm>
          <a:prstGeom prst="rect">
            <a:avLst/>
          </a:prstGeom>
          <a:noFill/>
        </p:spPr>
        <p:txBody>
          <a:bodyPr wrap="square" rtlCol="0">
            <a:spAutoFit/>
          </a:bodyPr>
          <a:lstStyle/>
          <a:p>
            <a:pPr algn="ctr"/>
            <a:r>
              <a:rPr lang="fr-FR" sz="3200" b="1" dirty="0" smtClean="0"/>
              <a:t>3.1.4. FMCT - </a:t>
            </a:r>
            <a:r>
              <a:rPr lang="fr-FR" sz="3200" b="1" dirty="0" err="1" smtClean="0"/>
              <a:t>Pre-negotiations</a:t>
            </a:r>
            <a:r>
              <a:rPr lang="fr-FR" sz="3200" b="1" dirty="0" smtClean="0"/>
              <a:t> </a:t>
            </a:r>
          </a:p>
          <a:p>
            <a:pPr algn="ctr"/>
            <a:r>
              <a:rPr lang="fr-FR" sz="3200" b="1" dirty="0" smtClean="0"/>
              <a:t>How to </a:t>
            </a:r>
            <a:r>
              <a:rPr lang="fr-FR" sz="3200" b="1" dirty="0" err="1" smtClean="0"/>
              <a:t>deblock</a:t>
            </a:r>
            <a:r>
              <a:rPr lang="fr-FR" sz="3200" b="1" dirty="0" smtClean="0"/>
              <a:t> the CD?</a:t>
            </a:r>
          </a:p>
        </p:txBody>
      </p:sp>
      <p:sp>
        <p:nvSpPr>
          <p:cNvPr id="6" name="Espace réservé de la date 5"/>
          <p:cNvSpPr>
            <a:spLocks noGrp="1"/>
          </p:cNvSpPr>
          <p:nvPr>
            <p:ph type="dt" sz="half" idx="10"/>
          </p:nvPr>
        </p:nvSpPr>
        <p:spPr/>
        <p:txBody>
          <a:bodyPr/>
          <a:lstStyle/>
          <a:p>
            <a:fld id="{2F348BAC-1128-4198-8121-B17258A0E0A4}"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17</a:t>
            </a:fld>
            <a:endParaRPr lang="fr-CH" dirty="0"/>
          </a:p>
        </p:txBody>
      </p:sp>
    </p:spTree>
    <p:extLst>
      <p:ext uri="{BB962C8B-B14F-4D97-AF65-F5344CB8AC3E}">
        <p14:creationId xmlns:p14="http://schemas.microsoft.com/office/powerpoint/2010/main" val="3614093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a:bodyPr>
          <a:lstStyle/>
          <a:p>
            <a:pPr marL="0" indent="0">
              <a:buNone/>
            </a:pPr>
            <a:endParaRPr lang="fr-CH" sz="2400" b="1" dirty="0" smtClean="0"/>
          </a:p>
          <a:p>
            <a:pPr marL="0" indent="0">
              <a:buNone/>
            </a:pPr>
            <a:r>
              <a:rPr lang="fr-CH" sz="2400" b="1" dirty="0" smtClean="0"/>
              <a:t>a) </a:t>
            </a:r>
            <a:r>
              <a:rPr lang="fr-CH" sz="2400" b="1" dirty="0" err="1" smtClean="0"/>
              <a:t>Rules</a:t>
            </a:r>
            <a:r>
              <a:rPr lang="fr-CH" sz="2400" b="1" dirty="0" smtClean="0"/>
              <a:t> of </a:t>
            </a:r>
            <a:r>
              <a:rPr lang="fr-CH" sz="2400" b="1" dirty="0" err="1" smtClean="0"/>
              <a:t>procedure</a:t>
            </a:r>
            <a:r>
              <a:rPr lang="fr-CH" sz="2400" b="1" dirty="0" smtClean="0"/>
              <a:t> (</a:t>
            </a:r>
            <a:r>
              <a:rPr lang="fr-CH" sz="2400" b="1" dirty="0" err="1" smtClean="0"/>
              <a:t>adopted</a:t>
            </a:r>
            <a:r>
              <a:rPr lang="fr-CH" sz="2400" b="1" dirty="0" smtClean="0"/>
              <a:t>)</a:t>
            </a:r>
          </a:p>
          <a:p>
            <a:pPr marL="0" indent="0">
              <a:buNone/>
            </a:pPr>
            <a:endParaRPr lang="fr-CH" sz="900" dirty="0" smtClean="0"/>
          </a:p>
          <a:p>
            <a:pPr>
              <a:buFont typeface="Symbol"/>
              <a:buChar char="Þ"/>
            </a:pPr>
            <a:r>
              <a:rPr lang="fr-CH" sz="2400" dirty="0" smtClean="0"/>
              <a:t>Chair: permanent Chair </a:t>
            </a:r>
            <a:r>
              <a:rPr lang="fr-CH" sz="2400" dirty="0" err="1" smtClean="0"/>
              <a:t>during</a:t>
            </a:r>
            <a:r>
              <a:rPr lang="fr-CH" sz="2400" dirty="0" smtClean="0"/>
              <a:t> the </a:t>
            </a:r>
            <a:r>
              <a:rPr lang="fr-CH" sz="2400" dirty="0" err="1" smtClean="0"/>
              <a:t>entire</a:t>
            </a:r>
            <a:r>
              <a:rPr lang="fr-CH" sz="2400" dirty="0" smtClean="0"/>
              <a:t> simulation </a:t>
            </a:r>
            <a:r>
              <a:rPr lang="fr-CH" sz="2400" dirty="0" err="1" smtClean="0"/>
              <a:t>exercise</a:t>
            </a:r>
            <a:endParaRPr lang="fr-CH" sz="2400" dirty="0" smtClean="0"/>
          </a:p>
          <a:p>
            <a:pPr>
              <a:buFont typeface="Symbol"/>
              <a:buChar char="Þ"/>
            </a:pPr>
            <a:r>
              <a:rPr lang="fr-CH" sz="2400" dirty="0" smtClean="0"/>
              <a:t>The consensus </a:t>
            </a:r>
            <a:r>
              <a:rPr lang="fr-CH" sz="2400" dirty="0" err="1" smtClean="0"/>
              <a:t>rule</a:t>
            </a:r>
            <a:r>
              <a:rPr lang="fr-CH" sz="2400" dirty="0" smtClean="0"/>
              <a:t> </a:t>
            </a:r>
            <a:r>
              <a:rPr lang="fr-CH" sz="2400" dirty="0" err="1" smtClean="0"/>
              <a:t>is</a:t>
            </a:r>
            <a:r>
              <a:rPr lang="fr-CH" sz="2400" dirty="0" smtClean="0"/>
              <a:t> </a:t>
            </a:r>
            <a:r>
              <a:rPr lang="fr-CH" sz="2400" dirty="0" err="1" smtClean="0"/>
              <a:t>maintained</a:t>
            </a:r>
            <a:r>
              <a:rPr lang="fr-CH" sz="2400" dirty="0" smtClean="0"/>
              <a:t>; consensus </a:t>
            </a:r>
            <a:r>
              <a:rPr lang="fr-CH" sz="2400" dirty="0" err="1" smtClean="0"/>
              <a:t>does</a:t>
            </a:r>
            <a:r>
              <a:rPr lang="fr-CH" sz="2400" dirty="0" smtClean="0"/>
              <a:t> not </a:t>
            </a:r>
            <a:r>
              <a:rPr lang="fr-CH" sz="2400" dirty="0" err="1" smtClean="0"/>
              <a:t>necessarily</a:t>
            </a:r>
            <a:r>
              <a:rPr lang="fr-CH" sz="2400" dirty="0" smtClean="0"/>
              <a:t> </a:t>
            </a:r>
            <a:r>
              <a:rPr lang="fr-CH" sz="2400" dirty="0" err="1" smtClean="0"/>
              <a:t>mean</a:t>
            </a:r>
            <a:r>
              <a:rPr lang="fr-CH" sz="2400" dirty="0" smtClean="0"/>
              <a:t> </a:t>
            </a:r>
            <a:r>
              <a:rPr lang="fr-CH" sz="2400" dirty="0" err="1" smtClean="0"/>
              <a:t>that</a:t>
            </a:r>
            <a:r>
              <a:rPr lang="fr-CH" sz="2400" dirty="0" smtClean="0"/>
              <a:t> </a:t>
            </a:r>
            <a:r>
              <a:rPr lang="fr-CH" sz="2400" dirty="0" err="1" smtClean="0"/>
              <a:t>you</a:t>
            </a:r>
            <a:r>
              <a:rPr lang="fr-CH" sz="2400" dirty="0" smtClean="0"/>
              <a:t> </a:t>
            </a:r>
            <a:r>
              <a:rPr lang="fr-CH" sz="2400" dirty="0" err="1" smtClean="0"/>
              <a:t>fully</a:t>
            </a:r>
            <a:r>
              <a:rPr lang="fr-CH" sz="2400" dirty="0" smtClean="0"/>
              <a:t> </a:t>
            </a:r>
            <a:r>
              <a:rPr lang="fr-CH" sz="2400" dirty="0" err="1" smtClean="0"/>
              <a:t>agree</a:t>
            </a:r>
            <a:r>
              <a:rPr lang="fr-CH" sz="2400" dirty="0" smtClean="0"/>
              <a:t> but </a:t>
            </a:r>
            <a:r>
              <a:rPr lang="fr-CH" sz="2400" dirty="0" err="1" smtClean="0"/>
              <a:t>that</a:t>
            </a:r>
            <a:r>
              <a:rPr lang="fr-CH" sz="2400" dirty="0" smtClean="0"/>
              <a:t> </a:t>
            </a:r>
            <a:r>
              <a:rPr lang="fr-CH" sz="2400" dirty="0" err="1" smtClean="0"/>
              <a:t>you</a:t>
            </a:r>
            <a:r>
              <a:rPr lang="fr-CH" sz="2400" dirty="0" smtClean="0"/>
              <a:t> </a:t>
            </a:r>
            <a:r>
              <a:rPr lang="fr-CH" sz="2400" dirty="0" err="1" smtClean="0"/>
              <a:t>can</a:t>
            </a:r>
            <a:r>
              <a:rPr lang="fr-CH" sz="2400" dirty="0" smtClean="0"/>
              <a:t> live </a:t>
            </a:r>
            <a:r>
              <a:rPr lang="fr-CH" sz="2400" dirty="0" err="1" smtClean="0"/>
              <a:t>with</a:t>
            </a:r>
            <a:r>
              <a:rPr lang="fr-CH" sz="2400" dirty="0" smtClean="0"/>
              <a:t> the </a:t>
            </a:r>
            <a:r>
              <a:rPr lang="fr-CH" sz="2400" dirty="0" err="1" smtClean="0"/>
              <a:t>proposal</a:t>
            </a:r>
            <a:r>
              <a:rPr lang="fr-CH" sz="2400" dirty="0" smtClean="0"/>
              <a:t> and </a:t>
            </a:r>
            <a:r>
              <a:rPr lang="fr-CH" sz="2400" dirty="0" err="1" smtClean="0"/>
              <a:t>thus</a:t>
            </a:r>
            <a:r>
              <a:rPr lang="fr-CH" sz="2400" dirty="0" smtClean="0"/>
              <a:t> do not </a:t>
            </a:r>
            <a:r>
              <a:rPr lang="fr-CH" sz="2400" dirty="0" err="1" smtClean="0"/>
              <a:t>object</a:t>
            </a:r>
            <a:r>
              <a:rPr lang="fr-CH" sz="2400" dirty="0" smtClean="0"/>
              <a:t> to </a:t>
            </a:r>
            <a:r>
              <a:rPr lang="fr-CH" sz="2400" dirty="0" err="1" smtClean="0"/>
              <a:t>its</a:t>
            </a:r>
            <a:r>
              <a:rPr lang="fr-CH" sz="2400" dirty="0" smtClean="0"/>
              <a:t> adoption</a:t>
            </a:r>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887685" y="260648"/>
            <a:ext cx="5760640" cy="1077218"/>
          </a:xfrm>
          <a:prstGeom prst="rect">
            <a:avLst/>
          </a:prstGeom>
          <a:noFill/>
        </p:spPr>
        <p:txBody>
          <a:bodyPr wrap="square" rtlCol="0">
            <a:spAutoFit/>
          </a:bodyPr>
          <a:lstStyle/>
          <a:p>
            <a:pPr algn="ctr"/>
            <a:r>
              <a:rPr lang="fr-FR" sz="3200" b="1" dirty="0" smtClean="0"/>
              <a:t>3.1.5. FMCT – </a:t>
            </a:r>
            <a:r>
              <a:rPr lang="fr-FR" sz="3200" b="1" dirty="0" err="1" smtClean="0"/>
              <a:t>Pre-negotiations</a:t>
            </a:r>
            <a:endParaRPr lang="fr-FR" sz="3200" b="1" dirty="0" smtClean="0"/>
          </a:p>
          <a:p>
            <a:pPr algn="ctr"/>
            <a:r>
              <a:rPr lang="fr-FR" sz="3200" b="1" dirty="0" smtClean="0"/>
              <a:t>How to </a:t>
            </a:r>
            <a:r>
              <a:rPr lang="fr-FR" sz="3200" b="1" dirty="0" err="1" smtClean="0"/>
              <a:t>deblock</a:t>
            </a:r>
            <a:r>
              <a:rPr lang="fr-FR" sz="3200" b="1" dirty="0" smtClean="0"/>
              <a:t> the CD? - </a:t>
            </a:r>
            <a:r>
              <a:rPr lang="fr-FR" sz="3200" b="1" dirty="0" err="1" smtClean="0"/>
              <a:t>RoP</a:t>
            </a:r>
            <a:endParaRPr lang="fr-FR" sz="3200" b="1" dirty="0" smtClean="0"/>
          </a:p>
        </p:txBody>
      </p:sp>
      <p:sp>
        <p:nvSpPr>
          <p:cNvPr id="12" name="Content Placeholder 4"/>
          <p:cNvSpPr>
            <a:spLocks noGrp="1"/>
          </p:cNvSpPr>
          <p:nvPr/>
        </p:nvSpPr>
        <p:spPr bwMode="auto">
          <a:xfrm>
            <a:off x="514276" y="1988840"/>
            <a:ext cx="8081962"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p:txBody>
          <a:bodyPr/>
          <a:lstStyle/>
          <a:p>
            <a:fld id="{87ABAA05-1013-464F-97D0-B55EC9E1318F}"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18</a:t>
            </a:fld>
            <a:endParaRPr lang="fr-CH" dirty="0"/>
          </a:p>
        </p:txBody>
      </p:sp>
    </p:spTree>
    <p:extLst>
      <p:ext uri="{BB962C8B-B14F-4D97-AF65-F5344CB8AC3E}">
        <p14:creationId xmlns:p14="http://schemas.microsoft.com/office/powerpoint/2010/main" val="2031328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251520" y="1124744"/>
            <a:ext cx="8640960" cy="5544616"/>
          </a:xfrm>
        </p:spPr>
        <p:txBody>
          <a:bodyPr>
            <a:noAutofit/>
          </a:bodyPr>
          <a:lstStyle/>
          <a:p>
            <a:pPr marL="0" indent="0">
              <a:buNone/>
            </a:pPr>
            <a:r>
              <a:rPr lang="fr-CH" sz="1600" b="1" dirty="0" smtClean="0"/>
              <a:t>b) Programme of </a:t>
            </a:r>
            <a:r>
              <a:rPr lang="fr-CH" sz="1600" b="1" dirty="0" err="1" smtClean="0"/>
              <a:t>work</a:t>
            </a:r>
            <a:r>
              <a:rPr lang="fr-CH" sz="1600" b="1" dirty="0" smtClean="0"/>
              <a:t> (</a:t>
            </a:r>
            <a:r>
              <a:rPr lang="fr-CH" sz="1600" b="1" dirty="0" err="1" smtClean="0"/>
              <a:t>PoW</a:t>
            </a:r>
            <a:r>
              <a:rPr lang="fr-CH" sz="1600" b="1" dirty="0" smtClean="0"/>
              <a:t>) (</a:t>
            </a:r>
            <a:r>
              <a:rPr lang="fr-CH" sz="1600" b="1" dirty="0" err="1" smtClean="0"/>
              <a:t>adopted</a:t>
            </a:r>
            <a:r>
              <a:rPr lang="fr-CH" sz="1600" b="1" dirty="0" smtClean="0"/>
              <a:t>)</a:t>
            </a:r>
            <a:endParaRPr lang="fr-CH" sz="1600" b="1" dirty="0">
              <a:solidFill>
                <a:srgbClr val="FF0000"/>
              </a:solidFill>
            </a:endParaRPr>
          </a:p>
          <a:p>
            <a:pPr marL="0" indent="0">
              <a:buNone/>
            </a:pPr>
            <a:r>
              <a:rPr lang="fr-CH" sz="1500" dirty="0" smtClean="0"/>
              <a:t>Issue to </a:t>
            </a:r>
            <a:r>
              <a:rPr lang="fr-CH" sz="1500" dirty="0" err="1" smtClean="0"/>
              <a:t>be</a:t>
            </a:r>
            <a:r>
              <a:rPr lang="fr-CH" sz="1500" dirty="0" smtClean="0"/>
              <a:t> </a:t>
            </a:r>
            <a:r>
              <a:rPr lang="fr-CH" sz="1500" dirty="0" err="1" smtClean="0"/>
              <a:t>resolved</a:t>
            </a:r>
            <a:r>
              <a:rPr lang="fr-CH" sz="1500" dirty="0" smtClean="0"/>
              <a:t>: </a:t>
            </a:r>
            <a:r>
              <a:rPr lang="fr-CH" sz="1500" dirty="0" err="1" smtClean="0"/>
              <a:t>you</a:t>
            </a:r>
            <a:r>
              <a:rPr lang="fr-CH" sz="1500" dirty="0" smtClean="0"/>
              <a:t> </a:t>
            </a:r>
            <a:r>
              <a:rPr lang="fr-CH" sz="1500" dirty="0" err="1" smtClean="0"/>
              <a:t>cannot</a:t>
            </a:r>
            <a:r>
              <a:rPr lang="fr-CH" sz="1500" dirty="0" smtClean="0"/>
              <a:t> </a:t>
            </a:r>
            <a:r>
              <a:rPr lang="fr-CH" sz="1500" dirty="0" err="1" smtClean="0"/>
              <a:t>start</a:t>
            </a:r>
            <a:r>
              <a:rPr lang="fr-CH" sz="1500" dirty="0" smtClean="0"/>
              <a:t> </a:t>
            </a:r>
            <a:r>
              <a:rPr lang="fr-CH" sz="1500" dirty="0" err="1" smtClean="0"/>
              <a:t>negotiations</a:t>
            </a:r>
            <a:r>
              <a:rPr lang="fr-CH" sz="1500" dirty="0" smtClean="0"/>
              <a:t> on a FMCT </a:t>
            </a:r>
            <a:r>
              <a:rPr lang="fr-CH" sz="1500" dirty="0" err="1" smtClean="0"/>
              <a:t>without</a:t>
            </a:r>
            <a:r>
              <a:rPr lang="fr-CH" sz="1500" dirty="0" smtClean="0"/>
              <a:t> </a:t>
            </a:r>
            <a:r>
              <a:rPr lang="fr-CH" sz="1500" dirty="0" err="1" smtClean="0"/>
              <a:t>discussing</a:t>
            </a:r>
            <a:r>
              <a:rPr lang="fr-CH" sz="1500" dirty="0" smtClean="0"/>
              <a:t> the </a:t>
            </a:r>
            <a:r>
              <a:rPr lang="fr-CH" sz="1500" dirty="0" err="1" smtClean="0"/>
              <a:t>other</a:t>
            </a:r>
            <a:r>
              <a:rPr lang="fr-CH" sz="1500" dirty="0" smtClean="0"/>
              <a:t> issues on the agenda of the CD (« package deal »)</a:t>
            </a:r>
          </a:p>
          <a:p>
            <a:pPr marL="0" indent="0">
              <a:buNone/>
            </a:pPr>
            <a:endParaRPr lang="fr-CH" sz="800" dirty="0"/>
          </a:p>
          <a:p>
            <a:pPr marL="0" indent="0">
              <a:buNone/>
            </a:pPr>
            <a:r>
              <a:rPr lang="fr-CH" sz="1500" b="1" dirty="0" err="1" smtClean="0"/>
              <a:t>Proposal</a:t>
            </a:r>
            <a:r>
              <a:rPr lang="fr-CH" sz="1500" b="1" dirty="0" smtClean="0"/>
              <a:t> by </a:t>
            </a:r>
            <a:r>
              <a:rPr lang="en-US" sz="1500" b="1" dirty="0" smtClean="0"/>
              <a:t>Switzerland</a:t>
            </a:r>
            <a:r>
              <a:rPr lang="fr-CH" sz="1500" b="1" dirty="0" smtClean="0"/>
              <a:t> as </a:t>
            </a:r>
            <a:r>
              <a:rPr lang="en-US" sz="1500" b="1" dirty="0" smtClean="0"/>
              <a:t>amended</a:t>
            </a:r>
            <a:r>
              <a:rPr lang="fr-CH" sz="1500" b="1" dirty="0" smtClean="0"/>
              <a:t> by the Chair (</a:t>
            </a:r>
            <a:r>
              <a:rPr lang="fr-CH" sz="1500" b="1" dirty="0" err="1" smtClean="0"/>
              <a:t>adopted</a:t>
            </a:r>
            <a:r>
              <a:rPr lang="fr-CH" sz="1500" b="1" dirty="0" smtClean="0"/>
              <a:t>): </a:t>
            </a:r>
          </a:p>
          <a:p>
            <a:pPr marL="0" indent="0">
              <a:buNone/>
            </a:pPr>
            <a:r>
              <a:rPr lang="en-US" sz="1500" dirty="0" smtClean="0"/>
              <a:t>Return to past practice; the </a:t>
            </a:r>
            <a:r>
              <a:rPr lang="en-US" sz="1500" dirty="0" err="1" smtClean="0"/>
              <a:t>PoW</a:t>
            </a:r>
            <a:r>
              <a:rPr lang="en-US" sz="1500" dirty="0" smtClean="0"/>
              <a:t> is a simple schedule of activities without negotiating mandate (art. 28 Rules of procedure (</a:t>
            </a:r>
            <a:r>
              <a:rPr lang="en-US" sz="1500" dirty="0" err="1" smtClean="0"/>
              <a:t>RoP</a:t>
            </a:r>
            <a:r>
              <a:rPr lang="en-US" sz="1500" dirty="0" smtClean="0"/>
              <a:t>)). We assume that all four agenda items are discussed during the same session but at different negotiation tables. This puts all agenda items on equal foot. Then, see how far discussions can go with the fissile material issue given that the CD has a general negotiating mandate (art. 1 </a:t>
            </a:r>
            <a:r>
              <a:rPr lang="en-US" sz="1500" dirty="0" err="1" smtClean="0"/>
              <a:t>RoP</a:t>
            </a:r>
            <a:r>
              <a:rPr lang="en-US" sz="1500" dirty="0" smtClean="0"/>
              <a:t>).  Already accomplished work on the fissile material issue may be considered as appropriate.</a:t>
            </a:r>
          </a:p>
          <a:p>
            <a:pPr marL="0" indent="0">
              <a:buNone/>
            </a:pPr>
            <a:endParaRPr lang="en-US" sz="800" dirty="0" smtClean="0"/>
          </a:p>
          <a:p>
            <a:pPr marL="0" indent="0">
              <a:buNone/>
            </a:pPr>
            <a:r>
              <a:rPr lang="fr-CH" sz="1500" b="1" dirty="0" err="1"/>
              <a:t>Explanations</a:t>
            </a:r>
            <a:r>
              <a:rPr lang="fr-CH" sz="1500" b="1" dirty="0"/>
              <a:t> by </a:t>
            </a:r>
            <a:r>
              <a:rPr lang="fr-CH" sz="1500" b="1" dirty="0" err="1"/>
              <a:t>Switzerland</a:t>
            </a:r>
            <a:endParaRPr lang="fr-CH" sz="1500" b="1" dirty="0"/>
          </a:p>
          <a:p>
            <a:r>
              <a:rPr lang="fr-CH" sz="1500" dirty="0"/>
              <a:t>This </a:t>
            </a:r>
            <a:r>
              <a:rPr lang="fr-CH" sz="1500" dirty="0" err="1"/>
              <a:t>is</a:t>
            </a:r>
            <a:r>
              <a:rPr lang="fr-CH" sz="1500" dirty="0"/>
              <a:t> close to the </a:t>
            </a:r>
            <a:r>
              <a:rPr lang="fr-CH" sz="1500" dirty="0" err="1"/>
              <a:t>proposal</a:t>
            </a:r>
            <a:r>
              <a:rPr lang="fr-CH" sz="1500" dirty="0"/>
              <a:t> of the </a:t>
            </a:r>
            <a:r>
              <a:rPr lang="fr-CH" sz="1500" dirty="0" err="1"/>
              <a:t>Mexican</a:t>
            </a:r>
            <a:r>
              <a:rPr lang="fr-CH" sz="1500" dirty="0"/>
              <a:t> </a:t>
            </a:r>
            <a:r>
              <a:rPr lang="fr-CH" sz="1500" dirty="0" err="1"/>
              <a:t>presidency</a:t>
            </a:r>
            <a:r>
              <a:rPr lang="fr-CH" sz="1500" dirty="0"/>
              <a:t> of the CD (Jan-</a:t>
            </a:r>
            <a:r>
              <a:rPr lang="fr-CH" sz="1500" dirty="0" err="1"/>
              <a:t>Feb</a:t>
            </a:r>
            <a:r>
              <a:rPr lang="fr-CH" sz="1500" dirty="0"/>
              <a:t> 2015) in the </a:t>
            </a:r>
            <a:r>
              <a:rPr lang="fr-CH" sz="1500" dirty="0" err="1"/>
              <a:t>sense</a:t>
            </a:r>
            <a:r>
              <a:rPr lang="fr-CH" sz="1500" dirty="0"/>
              <a:t> </a:t>
            </a:r>
            <a:r>
              <a:rPr lang="fr-CH" sz="1500" dirty="0" err="1"/>
              <a:t>that</a:t>
            </a:r>
            <a:r>
              <a:rPr lang="fr-CH" sz="1500" dirty="0"/>
              <a:t> </a:t>
            </a:r>
            <a:r>
              <a:rPr lang="fr-CH" sz="1500" dirty="0" err="1"/>
              <a:t>it</a:t>
            </a:r>
            <a:r>
              <a:rPr lang="fr-CH" sz="1500" dirty="0"/>
              <a:t> simplifies the </a:t>
            </a:r>
            <a:r>
              <a:rPr lang="fr-CH" sz="1500" dirty="0" err="1" smtClean="0"/>
              <a:t>PoW</a:t>
            </a:r>
            <a:r>
              <a:rPr lang="fr-CH" sz="1500" dirty="0" smtClean="0"/>
              <a:t> </a:t>
            </a:r>
            <a:r>
              <a:rPr lang="fr-CH" sz="1500" dirty="0"/>
              <a:t>and </a:t>
            </a:r>
            <a:r>
              <a:rPr lang="fr-CH" sz="1500" dirty="0" err="1"/>
              <a:t>puts</a:t>
            </a:r>
            <a:r>
              <a:rPr lang="fr-CH" sz="1500" dirty="0"/>
              <a:t> all agenda items on </a:t>
            </a:r>
            <a:r>
              <a:rPr lang="fr-CH" sz="1500" dirty="0" err="1"/>
              <a:t>equal</a:t>
            </a:r>
            <a:r>
              <a:rPr lang="fr-CH" sz="1500" dirty="0"/>
              <a:t> foot - all agenda items </a:t>
            </a:r>
            <a:r>
              <a:rPr lang="fr-CH" sz="1500" dirty="0" err="1"/>
              <a:t>need</a:t>
            </a:r>
            <a:r>
              <a:rPr lang="fr-CH" sz="1500" dirty="0"/>
              <a:t> to </a:t>
            </a:r>
            <a:r>
              <a:rPr lang="fr-CH" sz="1500" dirty="0" err="1"/>
              <a:t>be</a:t>
            </a:r>
            <a:r>
              <a:rPr lang="fr-CH" sz="1500" dirty="0"/>
              <a:t> </a:t>
            </a:r>
            <a:r>
              <a:rPr lang="fr-CH" sz="1500" dirty="0" err="1"/>
              <a:t>dealt</a:t>
            </a:r>
            <a:r>
              <a:rPr lang="fr-CH" sz="1500" dirty="0"/>
              <a:t> </a:t>
            </a:r>
            <a:r>
              <a:rPr lang="fr-CH" sz="1500" dirty="0" err="1"/>
              <a:t>with</a:t>
            </a:r>
            <a:r>
              <a:rPr lang="fr-CH" sz="1500" dirty="0"/>
              <a:t> and, </a:t>
            </a:r>
            <a:r>
              <a:rPr lang="fr-CH" sz="1500" dirty="0" err="1"/>
              <a:t>given</a:t>
            </a:r>
            <a:r>
              <a:rPr lang="fr-CH" sz="1500" dirty="0"/>
              <a:t> </a:t>
            </a:r>
            <a:r>
              <a:rPr lang="fr-CH" sz="1500" dirty="0" err="1"/>
              <a:t>that</a:t>
            </a:r>
            <a:r>
              <a:rPr lang="fr-CH" sz="1500" dirty="0"/>
              <a:t> the CD has a </a:t>
            </a:r>
            <a:r>
              <a:rPr lang="fr-CH" sz="1500" dirty="0" err="1"/>
              <a:t>negotiating</a:t>
            </a:r>
            <a:r>
              <a:rPr lang="fr-CH" sz="1500" dirty="0"/>
              <a:t> mandate, </a:t>
            </a:r>
            <a:r>
              <a:rPr lang="fr-CH" sz="1500" dirty="0" err="1"/>
              <a:t>will</a:t>
            </a:r>
            <a:r>
              <a:rPr lang="fr-CH" sz="1500" dirty="0"/>
              <a:t> go as far as the discussions/</a:t>
            </a:r>
            <a:r>
              <a:rPr lang="fr-CH" sz="1500" dirty="0" err="1"/>
              <a:t>pre-negotiations</a:t>
            </a:r>
            <a:r>
              <a:rPr lang="fr-CH" sz="1500" dirty="0"/>
              <a:t>/</a:t>
            </a:r>
            <a:r>
              <a:rPr lang="fr-CH" sz="1500" dirty="0" err="1"/>
              <a:t>negotiations</a:t>
            </a:r>
            <a:r>
              <a:rPr lang="fr-CH" sz="1500" dirty="0"/>
              <a:t> permit </a:t>
            </a:r>
            <a:r>
              <a:rPr lang="fr-CH" sz="1500" dirty="0" err="1"/>
              <a:t>it</a:t>
            </a:r>
            <a:r>
              <a:rPr lang="fr-CH" sz="1500" dirty="0"/>
              <a:t>. This </a:t>
            </a:r>
            <a:r>
              <a:rPr lang="fr-CH" sz="1500" dirty="0" err="1"/>
              <a:t>should</a:t>
            </a:r>
            <a:r>
              <a:rPr lang="fr-CH" sz="1500" dirty="0"/>
              <a:t> </a:t>
            </a:r>
            <a:r>
              <a:rPr lang="fr-CH" sz="1500" dirty="0" err="1"/>
              <a:t>allow</a:t>
            </a:r>
            <a:r>
              <a:rPr lang="fr-CH" sz="1500" dirty="0"/>
              <a:t> to </a:t>
            </a:r>
            <a:r>
              <a:rPr lang="fr-CH" sz="1500" dirty="0" err="1"/>
              <a:t>address</a:t>
            </a:r>
            <a:r>
              <a:rPr lang="fr-CH" sz="1500" dirty="0"/>
              <a:t> the </a:t>
            </a:r>
            <a:r>
              <a:rPr lang="fr-CH" sz="1500" dirty="0" err="1"/>
              <a:t>priority</a:t>
            </a:r>
            <a:r>
              <a:rPr lang="fr-CH" sz="1500" dirty="0"/>
              <a:t> divergence </a:t>
            </a:r>
            <a:r>
              <a:rPr lang="fr-CH" sz="1500" dirty="0" err="1"/>
              <a:t>among</a:t>
            </a:r>
            <a:r>
              <a:rPr lang="fr-CH" sz="1500" dirty="0"/>
              <a:t> </a:t>
            </a:r>
            <a:r>
              <a:rPr lang="fr-CH" sz="1500" dirty="0" err="1"/>
              <a:t>Member</a:t>
            </a:r>
            <a:r>
              <a:rPr lang="fr-CH" sz="1500" dirty="0"/>
              <a:t> States. But </a:t>
            </a:r>
            <a:r>
              <a:rPr lang="fr-CH" sz="1500" dirty="0" err="1"/>
              <a:t>it's</a:t>
            </a:r>
            <a:r>
              <a:rPr lang="fr-CH" sz="1500" dirty="0"/>
              <a:t> not the </a:t>
            </a:r>
            <a:r>
              <a:rPr lang="fr-CH" sz="1500" dirty="0" err="1"/>
              <a:t>Mexican</a:t>
            </a:r>
            <a:r>
              <a:rPr lang="fr-CH" sz="1500" dirty="0"/>
              <a:t> </a:t>
            </a:r>
            <a:r>
              <a:rPr lang="fr-CH" sz="1500" dirty="0" err="1"/>
              <a:t>proposal</a:t>
            </a:r>
            <a:r>
              <a:rPr lang="fr-CH" sz="1500" dirty="0"/>
              <a:t> </a:t>
            </a:r>
            <a:r>
              <a:rPr lang="fr-CH" sz="1500" dirty="0" err="1"/>
              <a:t>because</a:t>
            </a:r>
            <a:r>
              <a:rPr lang="fr-CH" sz="1500" dirty="0"/>
              <a:t> </a:t>
            </a:r>
            <a:r>
              <a:rPr lang="fr-CH" sz="1500" dirty="0" err="1"/>
              <a:t>this</a:t>
            </a:r>
            <a:r>
              <a:rPr lang="fr-CH" sz="1500" dirty="0"/>
              <a:t> one </a:t>
            </a:r>
            <a:r>
              <a:rPr lang="fr-CH" sz="1500" dirty="0" err="1"/>
              <a:t>remained</a:t>
            </a:r>
            <a:r>
              <a:rPr lang="fr-CH" sz="1500" dirty="0"/>
              <a:t> </a:t>
            </a:r>
            <a:r>
              <a:rPr lang="fr-CH" sz="1500" dirty="0" err="1"/>
              <a:t>too</a:t>
            </a:r>
            <a:r>
              <a:rPr lang="fr-CH" sz="1500" dirty="0"/>
              <a:t> close to the practice </a:t>
            </a:r>
            <a:r>
              <a:rPr lang="fr-CH" sz="1500" dirty="0" err="1"/>
              <a:t>that</a:t>
            </a:r>
            <a:r>
              <a:rPr lang="fr-CH" sz="1500" dirty="0"/>
              <a:t> </a:t>
            </a:r>
            <a:r>
              <a:rPr lang="fr-CH" sz="1500" dirty="0" err="1"/>
              <a:t>articulates</a:t>
            </a:r>
            <a:r>
              <a:rPr lang="fr-CH" sz="1500" dirty="0"/>
              <a:t> a </a:t>
            </a:r>
            <a:r>
              <a:rPr lang="fr-CH" sz="1500" dirty="0" err="1"/>
              <a:t>specific</a:t>
            </a:r>
            <a:r>
              <a:rPr lang="fr-CH" sz="1500" dirty="0"/>
              <a:t> mandate to all the agenda items </a:t>
            </a:r>
            <a:r>
              <a:rPr lang="fr-CH" sz="1500" dirty="0" err="1"/>
              <a:t>with</a:t>
            </a:r>
            <a:r>
              <a:rPr lang="fr-CH" sz="1500" dirty="0"/>
              <a:t> </a:t>
            </a:r>
            <a:r>
              <a:rPr lang="fr-CH" sz="1500" dirty="0" err="1"/>
              <a:t>negotiations</a:t>
            </a:r>
            <a:r>
              <a:rPr lang="fr-CH" sz="1500" dirty="0"/>
              <a:t> on one and vague </a:t>
            </a:r>
            <a:r>
              <a:rPr lang="fr-CH" sz="1500" dirty="0" err="1"/>
              <a:t>consideration</a:t>
            </a:r>
            <a:r>
              <a:rPr lang="fr-CH" sz="1500" dirty="0"/>
              <a:t> on </a:t>
            </a:r>
            <a:r>
              <a:rPr lang="fr-CH" sz="1500" dirty="0" err="1"/>
              <a:t>another</a:t>
            </a:r>
            <a:r>
              <a:rPr lang="fr-CH" sz="1500" dirty="0"/>
              <a:t> - by </a:t>
            </a:r>
            <a:r>
              <a:rPr lang="fr-CH" sz="1500" dirty="0" err="1"/>
              <a:t>articulating</a:t>
            </a:r>
            <a:r>
              <a:rPr lang="fr-CH" sz="1500" dirty="0"/>
              <a:t> a </a:t>
            </a:r>
            <a:r>
              <a:rPr lang="fr-CH" sz="1500" dirty="0" err="1"/>
              <a:t>negotiating</a:t>
            </a:r>
            <a:r>
              <a:rPr lang="fr-CH" sz="1500" dirty="0"/>
              <a:t> mandate </a:t>
            </a:r>
            <a:r>
              <a:rPr lang="fr-CH" sz="1500" dirty="0" err="1"/>
              <a:t>quite</a:t>
            </a:r>
            <a:r>
              <a:rPr lang="fr-CH" sz="1500" dirty="0"/>
              <a:t> </a:t>
            </a:r>
            <a:r>
              <a:rPr lang="fr-CH" sz="1500" dirty="0" err="1"/>
              <a:t>precise</a:t>
            </a:r>
            <a:r>
              <a:rPr lang="fr-CH" sz="1500" dirty="0"/>
              <a:t> on all agenda items, </a:t>
            </a:r>
            <a:r>
              <a:rPr lang="fr-CH" sz="1500" dirty="0" err="1"/>
              <a:t>this</a:t>
            </a:r>
            <a:r>
              <a:rPr lang="fr-CH" sz="1500" dirty="0"/>
              <a:t> </a:t>
            </a:r>
            <a:r>
              <a:rPr lang="fr-CH" sz="1500" dirty="0" err="1"/>
              <a:t>proposal</a:t>
            </a:r>
            <a:r>
              <a:rPr lang="fr-CH" sz="1500" dirty="0"/>
              <a:t> </a:t>
            </a:r>
            <a:r>
              <a:rPr lang="fr-CH" sz="1500" dirty="0" err="1"/>
              <a:t>was</a:t>
            </a:r>
            <a:r>
              <a:rPr lang="fr-CH" sz="1500" dirty="0"/>
              <a:t> of course to </a:t>
            </a:r>
            <a:r>
              <a:rPr lang="fr-CH" sz="1500" dirty="0" err="1"/>
              <a:t>frighten</a:t>
            </a:r>
            <a:r>
              <a:rPr lang="fr-CH" sz="1500" dirty="0"/>
              <a:t> States </a:t>
            </a:r>
            <a:r>
              <a:rPr lang="fr-CH" sz="1500" dirty="0" err="1"/>
              <a:t>with</a:t>
            </a:r>
            <a:r>
              <a:rPr lang="fr-CH" sz="1500" dirty="0"/>
              <a:t> important </a:t>
            </a:r>
            <a:r>
              <a:rPr lang="fr-CH" sz="1500" dirty="0" err="1"/>
              <a:t>concerns</a:t>
            </a:r>
            <a:r>
              <a:rPr lang="fr-CH" sz="1500" dirty="0"/>
              <a:t> on </a:t>
            </a:r>
            <a:r>
              <a:rPr lang="fr-CH" sz="1500" dirty="0" err="1"/>
              <a:t>some</a:t>
            </a:r>
            <a:r>
              <a:rPr lang="fr-CH" sz="1500" dirty="0"/>
              <a:t> of </a:t>
            </a:r>
            <a:r>
              <a:rPr lang="fr-CH" sz="1500" dirty="0" err="1"/>
              <a:t>them</a:t>
            </a:r>
            <a:r>
              <a:rPr lang="fr-CH" sz="1500" dirty="0"/>
              <a:t>.</a:t>
            </a:r>
          </a:p>
          <a:p>
            <a:r>
              <a:rPr lang="fr-CH" sz="1500" dirty="0" smtClean="0"/>
              <a:t>In </a:t>
            </a:r>
            <a:r>
              <a:rPr lang="fr-CH" sz="1500" dirty="0" err="1"/>
              <a:t>our</a:t>
            </a:r>
            <a:r>
              <a:rPr lang="fr-CH" sz="1500" dirty="0"/>
              <a:t> </a:t>
            </a:r>
            <a:r>
              <a:rPr lang="fr-CH" sz="1500" dirty="0" err="1"/>
              <a:t>proposal</a:t>
            </a:r>
            <a:r>
              <a:rPr lang="fr-CH" sz="1500" dirty="0"/>
              <a:t>, </a:t>
            </a:r>
            <a:r>
              <a:rPr lang="fr-CH" sz="1500" dirty="0" err="1"/>
              <a:t>negotiations</a:t>
            </a:r>
            <a:r>
              <a:rPr lang="fr-CH" sz="1500" dirty="0"/>
              <a:t> </a:t>
            </a:r>
            <a:r>
              <a:rPr lang="fr-CH" sz="1500" dirty="0" err="1"/>
              <a:t>could</a:t>
            </a:r>
            <a:r>
              <a:rPr lang="fr-CH" sz="1500" dirty="0"/>
              <a:t> </a:t>
            </a:r>
            <a:r>
              <a:rPr lang="fr-CH" sz="1500" dirty="0" err="1"/>
              <a:t>take</a:t>
            </a:r>
            <a:r>
              <a:rPr lang="fr-CH" sz="1500" dirty="0"/>
              <a:t> place </a:t>
            </a:r>
            <a:r>
              <a:rPr lang="fr-CH" sz="1500" dirty="0" err="1"/>
              <a:t>even</a:t>
            </a:r>
            <a:r>
              <a:rPr lang="fr-CH" sz="1500" dirty="0"/>
              <a:t> </a:t>
            </a:r>
            <a:r>
              <a:rPr lang="fr-CH" sz="1500" dirty="0" err="1"/>
              <a:t>without</a:t>
            </a:r>
            <a:r>
              <a:rPr lang="fr-CH" sz="1500" dirty="0"/>
              <a:t> a </a:t>
            </a:r>
            <a:r>
              <a:rPr lang="fr-CH" sz="1500" dirty="0" err="1"/>
              <a:t>specific</a:t>
            </a:r>
            <a:r>
              <a:rPr lang="fr-CH" sz="1500" dirty="0"/>
              <a:t> mandate on fissile </a:t>
            </a:r>
            <a:r>
              <a:rPr lang="fr-CH" sz="1500" dirty="0" err="1"/>
              <a:t>material</a:t>
            </a:r>
            <a:r>
              <a:rPr lang="fr-CH" sz="1500" dirty="0"/>
              <a:t> and the </a:t>
            </a:r>
            <a:r>
              <a:rPr lang="fr-CH" sz="1500" dirty="0" err="1"/>
              <a:t>negotiations</a:t>
            </a:r>
            <a:r>
              <a:rPr lang="fr-CH" sz="1500" dirty="0"/>
              <a:t> </a:t>
            </a:r>
            <a:r>
              <a:rPr lang="fr-CH" sz="1500" dirty="0" err="1"/>
              <a:t>themselves</a:t>
            </a:r>
            <a:r>
              <a:rPr lang="fr-CH" sz="1500" dirty="0"/>
              <a:t> </a:t>
            </a:r>
            <a:r>
              <a:rPr lang="fr-CH" sz="1500" dirty="0" err="1"/>
              <a:t>would</a:t>
            </a:r>
            <a:r>
              <a:rPr lang="fr-CH" sz="1500" dirty="0"/>
              <a:t> show </a:t>
            </a:r>
            <a:r>
              <a:rPr lang="fr-CH" sz="1500" dirty="0" err="1"/>
              <a:t>what</a:t>
            </a:r>
            <a:r>
              <a:rPr lang="fr-CH" sz="1500" dirty="0"/>
              <a:t> </a:t>
            </a:r>
            <a:r>
              <a:rPr lang="fr-CH" sz="1500" dirty="0" err="1"/>
              <a:t>some</a:t>
            </a:r>
            <a:r>
              <a:rPr lang="fr-CH" sz="1500" dirty="0"/>
              <a:t> States are </a:t>
            </a:r>
            <a:r>
              <a:rPr lang="fr-CH" sz="1500" dirty="0" err="1"/>
              <a:t>ready</a:t>
            </a:r>
            <a:r>
              <a:rPr lang="fr-CH" sz="1500" dirty="0"/>
              <a:t> to </a:t>
            </a:r>
            <a:r>
              <a:rPr lang="fr-CH" sz="1500" dirty="0" err="1"/>
              <a:t>include</a:t>
            </a:r>
            <a:r>
              <a:rPr lang="fr-CH" sz="1500" dirty="0"/>
              <a:t> in the </a:t>
            </a:r>
            <a:r>
              <a:rPr lang="fr-CH" sz="1500" dirty="0" err="1"/>
              <a:t>treaty</a:t>
            </a:r>
            <a:r>
              <a:rPr lang="fr-CH" sz="1500" dirty="0"/>
              <a:t> or not - but at least </a:t>
            </a:r>
            <a:r>
              <a:rPr lang="fr-CH" sz="1500" dirty="0" err="1"/>
              <a:t>some</a:t>
            </a:r>
            <a:r>
              <a:rPr lang="fr-CH" sz="1500" dirty="0"/>
              <a:t> </a:t>
            </a:r>
            <a:r>
              <a:rPr lang="fr-CH" sz="1500" dirty="0" err="1"/>
              <a:t>kind</a:t>
            </a:r>
            <a:r>
              <a:rPr lang="fr-CH" sz="1500" dirty="0"/>
              <a:t> of </a:t>
            </a:r>
            <a:r>
              <a:rPr lang="fr-CH" sz="1500" dirty="0" err="1"/>
              <a:t>negotiations</a:t>
            </a:r>
            <a:r>
              <a:rPr lang="fr-CH" sz="1500" dirty="0"/>
              <a:t> or </a:t>
            </a:r>
            <a:r>
              <a:rPr lang="fr-CH" sz="1500" dirty="0" err="1"/>
              <a:t>pre-negotiations</a:t>
            </a:r>
            <a:r>
              <a:rPr lang="fr-CH" sz="1500" dirty="0"/>
              <a:t> </a:t>
            </a:r>
            <a:r>
              <a:rPr lang="fr-CH" sz="1500" dirty="0" err="1"/>
              <a:t>would</a:t>
            </a:r>
            <a:r>
              <a:rPr lang="fr-CH" sz="1500" dirty="0"/>
              <a:t> </a:t>
            </a:r>
            <a:r>
              <a:rPr lang="fr-CH" sz="1500" dirty="0" err="1"/>
              <a:t>take</a:t>
            </a:r>
            <a:r>
              <a:rPr lang="fr-CH" sz="1500" dirty="0"/>
              <a:t> place. This, in the end, </a:t>
            </a:r>
            <a:r>
              <a:rPr lang="fr-CH" sz="1500" dirty="0" err="1"/>
              <a:t>is</a:t>
            </a:r>
            <a:r>
              <a:rPr lang="fr-CH" sz="1500" dirty="0"/>
              <a:t> </a:t>
            </a:r>
            <a:r>
              <a:rPr lang="fr-CH" sz="1500" dirty="0" err="1"/>
              <a:t>negotiating</a:t>
            </a:r>
            <a:r>
              <a:rPr lang="fr-CH" sz="1500" dirty="0"/>
              <a:t> the scope and </a:t>
            </a:r>
            <a:r>
              <a:rPr lang="fr-CH" sz="1500" dirty="0" err="1"/>
              <a:t>definitions</a:t>
            </a:r>
            <a:r>
              <a:rPr lang="fr-CH" sz="1500" dirty="0"/>
              <a:t> of the </a:t>
            </a:r>
            <a:r>
              <a:rPr lang="fr-CH" sz="1500" dirty="0" err="1"/>
              <a:t>treaty</a:t>
            </a:r>
            <a:r>
              <a:rPr lang="fr-CH" sz="1500" dirty="0"/>
              <a:t>. It </a:t>
            </a:r>
            <a:r>
              <a:rPr lang="fr-CH" sz="1500" dirty="0" err="1"/>
              <a:t>also</a:t>
            </a:r>
            <a:r>
              <a:rPr lang="fr-CH" sz="1500" dirty="0"/>
              <a:t> touches </a:t>
            </a:r>
            <a:r>
              <a:rPr lang="fr-CH" sz="1500" dirty="0" err="1"/>
              <a:t>upon</a:t>
            </a:r>
            <a:r>
              <a:rPr lang="fr-CH" sz="1500" dirty="0"/>
              <a:t> </a:t>
            </a:r>
            <a:r>
              <a:rPr lang="fr-CH" sz="1500" dirty="0" err="1"/>
              <a:t>verification</a:t>
            </a:r>
            <a:r>
              <a:rPr lang="fr-CH" sz="1500" dirty="0" smtClean="0"/>
              <a:t>.</a:t>
            </a:r>
            <a:endParaRPr lang="en-US" sz="15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624"/>
            <a:ext cx="2232248" cy="1026115"/>
          </a:xfrm>
          <a:prstGeom prst="rect">
            <a:avLst/>
          </a:prstGeom>
          <a:noFill/>
          <a:ln>
            <a:noFill/>
          </a:ln>
        </p:spPr>
      </p:pic>
      <p:sp>
        <p:nvSpPr>
          <p:cNvPr id="7" name="ZoneTexte 6"/>
          <p:cNvSpPr txBox="1"/>
          <p:nvPr/>
        </p:nvSpPr>
        <p:spPr>
          <a:xfrm>
            <a:off x="2887685" y="116632"/>
            <a:ext cx="5760640" cy="954107"/>
          </a:xfrm>
          <a:prstGeom prst="rect">
            <a:avLst/>
          </a:prstGeom>
          <a:noFill/>
        </p:spPr>
        <p:txBody>
          <a:bodyPr wrap="square" rtlCol="0">
            <a:spAutoFit/>
          </a:bodyPr>
          <a:lstStyle/>
          <a:p>
            <a:pPr algn="ctr"/>
            <a:r>
              <a:rPr lang="fr-FR" sz="2800" b="1" dirty="0" smtClean="0"/>
              <a:t>3.1.6. FMCT – </a:t>
            </a:r>
            <a:r>
              <a:rPr lang="fr-FR" sz="2800" b="1" dirty="0" err="1" smtClean="0"/>
              <a:t>Pre-negotiations</a:t>
            </a:r>
            <a:endParaRPr lang="fr-FR" sz="2800" b="1" dirty="0" smtClean="0"/>
          </a:p>
          <a:p>
            <a:pPr algn="ctr"/>
            <a:r>
              <a:rPr lang="fr-FR" sz="2800" b="1" dirty="0" smtClean="0"/>
              <a:t>How to </a:t>
            </a:r>
            <a:r>
              <a:rPr lang="fr-FR" sz="2800" b="1" dirty="0" err="1" smtClean="0"/>
              <a:t>deblock</a:t>
            </a:r>
            <a:r>
              <a:rPr lang="fr-FR" sz="2800" b="1" dirty="0" smtClean="0"/>
              <a:t> the CD? - </a:t>
            </a:r>
            <a:r>
              <a:rPr lang="fr-FR" sz="2800" b="1" dirty="0" err="1" smtClean="0"/>
              <a:t>PoW</a:t>
            </a:r>
            <a:endParaRPr lang="fr-FR" sz="2800" b="1" dirty="0" smtClean="0"/>
          </a:p>
        </p:txBody>
      </p:sp>
      <p:sp>
        <p:nvSpPr>
          <p:cNvPr id="12" name="Content Placeholder 4"/>
          <p:cNvSpPr>
            <a:spLocks noGrp="1"/>
          </p:cNvSpPr>
          <p:nvPr/>
        </p:nvSpPr>
        <p:spPr bwMode="auto">
          <a:xfrm>
            <a:off x="514276" y="1988840"/>
            <a:ext cx="8081962"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p:txBody>
          <a:bodyPr/>
          <a:lstStyle/>
          <a:p>
            <a:fld id="{0FB76508-1B1E-42B4-B81C-2580EF2603CF}"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19</a:t>
            </a:fld>
            <a:endParaRPr lang="fr-CH" dirty="0"/>
          </a:p>
        </p:txBody>
      </p:sp>
    </p:spTree>
    <p:extLst>
      <p:ext uri="{BB962C8B-B14F-4D97-AF65-F5344CB8AC3E}">
        <p14:creationId xmlns:p14="http://schemas.microsoft.com/office/powerpoint/2010/main" val="2907856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448272" cy="1080120"/>
          </a:xfrm>
          <a:prstGeom prst="rect">
            <a:avLst/>
          </a:prstGeom>
          <a:noFill/>
          <a:ln>
            <a:noFill/>
          </a:ln>
        </p:spPr>
      </p:pic>
      <p:sp>
        <p:nvSpPr>
          <p:cNvPr id="6" name="Espace réservé de la date 5"/>
          <p:cNvSpPr>
            <a:spLocks noGrp="1"/>
          </p:cNvSpPr>
          <p:nvPr>
            <p:ph type="dt" sz="half" idx="10"/>
          </p:nvPr>
        </p:nvSpPr>
        <p:spPr/>
        <p:txBody>
          <a:bodyPr/>
          <a:lstStyle/>
          <a:p>
            <a:fld id="{0CC5B73A-F00C-4274-BBC5-FE6D500B1819}" type="datetime1">
              <a:rPr lang="fr-CH" smtClean="0"/>
              <a:t>16.03.2016</a:t>
            </a:fld>
            <a:endParaRPr lang="fr-CH" dirty="0"/>
          </a:p>
        </p:txBody>
      </p:sp>
      <p:sp>
        <p:nvSpPr>
          <p:cNvPr id="2" name="ZoneTexte 1"/>
          <p:cNvSpPr txBox="1"/>
          <p:nvPr/>
        </p:nvSpPr>
        <p:spPr>
          <a:xfrm>
            <a:off x="2771800" y="419002"/>
            <a:ext cx="6120680" cy="861774"/>
          </a:xfrm>
          <a:prstGeom prst="rect">
            <a:avLst/>
          </a:prstGeom>
          <a:noFill/>
        </p:spPr>
        <p:txBody>
          <a:bodyPr wrap="square" rtlCol="0">
            <a:spAutoFit/>
          </a:bodyPr>
          <a:lstStyle/>
          <a:p>
            <a:pPr algn="ctr"/>
            <a:endParaRPr lang="fr-CH" sz="3200" b="1" dirty="0"/>
          </a:p>
          <a:p>
            <a:r>
              <a:rPr lang="fr-CH" dirty="0" smtClean="0"/>
              <a:t> </a:t>
            </a:r>
            <a:endParaRPr lang="fr-CH" dirty="0"/>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2</a:t>
            </a:fld>
            <a:endParaRPr lang="fr-CH" dirty="0"/>
          </a:p>
        </p:txBody>
      </p:sp>
      <p:sp>
        <p:nvSpPr>
          <p:cNvPr id="3" name="ZoneTexte 2"/>
          <p:cNvSpPr txBox="1"/>
          <p:nvPr/>
        </p:nvSpPr>
        <p:spPr>
          <a:xfrm>
            <a:off x="2051720" y="2924944"/>
            <a:ext cx="5544616" cy="369332"/>
          </a:xfrm>
          <a:prstGeom prst="rect">
            <a:avLst/>
          </a:prstGeom>
          <a:noFill/>
        </p:spPr>
        <p:txBody>
          <a:bodyPr wrap="square" rtlCol="0">
            <a:spAutoFit/>
          </a:bodyPr>
          <a:lstStyle/>
          <a:p>
            <a:r>
              <a:rPr lang="fr-CH" dirty="0" smtClean="0"/>
              <a:t>Séquence vidéo: ouverture de la simulation </a:t>
            </a:r>
            <a:endParaRPr lang="fr-CH" dirty="0"/>
          </a:p>
        </p:txBody>
      </p:sp>
    </p:spTree>
    <p:extLst>
      <p:ext uri="{BB962C8B-B14F-4D97-AF65-F5344CB8AC3E}">
        <p14:creationId xmlns:p14="http://schemas.microsoft.com/office/powerpoint/2010/main" val="491407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323528" y="1268760"/>
            <a:ext cx="8640960" cy="5544616"/>
          </a:xfrm>
        </p:spPr>
        <p:txBody>
          <a:bodyPr>
            <a:normAutofit fontScale="25000" lnSpcReduction="20000"/>
          </a:bodyPr>
          <a:lstStyle/>
          <a:p>
            <a:pPr marL="0" indent="0">
              <a:buNone/>
            </a:pPr>
            <a:r>
              <a:rPr lang="en-US" sz="5600" b="1" dirty="0" err="1" smtClean="0"/>
              <a:t>Programme</a:t>
            </a:r>
            <a:r>
              <a:rPr lang="en-US" sz="5600" b="1" dirty="0" smtClean="0"/>
              <a:t> </a:t>
            </a:r>
            <a:r>
              <a:rPr lang="en-US" sz="5600" b="1" dirty="0"/>
              <a:t>of work for the </a:t>
            </a:r>
            <a:r>
              <a:rPr lang="en-US" sz="5600" b="1" dirty="0" smtClean="0"/>
              <a:t>2015-2016 session</a:t>
            </a:r>
          </a:p>
          <a:p>
            <a:pPr marL="0" indent="0">
              <a:buNone/>
            </a:pPr>
            <a:endParaRPr lang="en-US" b="1" dirty="0" smtClean="0"/>
          </a:p>
          <a:p>
            <a:pPr marL="0" indent="0">
              <a:buNone/>
            </a:pPr>
            <a:r>
              <a:rPr lang="en-US" sz="5200" dirty="0" smtClean="0"/>
              <a:t>In </a:t>
            </a:r>
            <a:r>
              <a:rPr lang="en-US" sz="5200" dirty="0"/>
              <a:t>order to carry the above mentioned negotiations and in accordance with rules of procedure 20, 28 and 29, and irrespective of the work of any Ad Hoc Committees established by the Conference, the Conference on Disarmament agrees to hold plenary sessions according to the following </a:t>
            </a:r>
            <a:r>
              <a:rPr lang="en-US" sz="5200" dirty="0" smtClean="0"/>
              <a:t>schedule:</a:t>
            </a:r>
            <a:endParaRPr lang="fr-CH" sz="5200" dirty="0"/>
          </a:p>
          <a:p>
            <a:pPr marL="0" indent="0">
              <a:buNone/>
            </a:pPr>
            <a:endParaRPr lang="fr-CH" b="1" dirty="0"/>
          </a:p>
          <a:p>
            <a:pPr marL="0" indent="0">
              <a:buNone/>
            </a:pPr>
            <a:r>
              <a:rPr lang="en-US" sz="5200" b="1" dirty="0" smtClean="0"/>
              <a:t>First </a:t>
            </a:r>
            <a:r>
              <a:rPr lang="en-US" sz="5200" b="1" dirty="0"/>
              <a:t>Part</a:t>
            </a:r>
            <a:r>
              <a:rPr lang="en-US" sz="5200" dirty="0"/>
              <a:t>: </a:t>
            </a:r>
            <a:r>
              <a:rPr lang="en-US" sz="5200" b="1" dirty="0"/>
              <a:t> </a:t>
            </a:r>
            <a:endParaRPr lang="fr-CH" sz="5200" dirty="0"/>
          </a:p>
          <a:p>
            <a:pPr marL="0" indent="0">
              <a:buNone/>
            </a:pPr>
            <a:r>
              <a:rPr lang="en-US" sz="5200" b="1" dirty="0"/>
              <a:t>[President: Nigeria]</a:t>
            </a:r>
            <a:endParaRPr lang="fr-CH" sz="5200" dirty="0"/>
          </a:p>
          <a:p>
            <a:pPr marL="0" indent="0">
              <a:buNone/>
            </a:pPr>
            <a:r>
              <a:rPr lang="en-US" sz="5200" dirty="0" smtClean="0"/>
              <a:t>26 </a:t>
            </a:r>
            <a:r>
              <a:rPr lang="en-US" sz="5200" dirty="0"/>
              <a:t>November 	Statements in plenary meetings. Consideration of the agenda and </a:t>
            </a:r>
            <a:r>
              <a:rPr lang="en-US" sz="5200" dirty="0" err="1"/>
              <a:t>programme</a:t>
            </a:r>
            <a:r>
              <a:rPr lang="en-US" sz="5200" dirty="0"/>
              <a:t> of work</a:t>
            </a:r>
            <a:endParaRPr lang="fr-CH" sz="5200" dirty="0"/>
          </a:p>
          <a:p>
            <a:pPr marL="0" indent="0">
              <a:buNone/>
            </a:pPr>
            <a:r>
              <a:rPr lang="en-US" sz="5200" b="1" dirty="0" smtClean="0"/>
              <a:t>26-27 </a:t>
            </a:r>
            <a:r>
              <a:rPr lang="en-US" sz="5200" b="1" dirty="0"/>
              <a:t>November </a:t>
            </a:r>
            <a:r>
              <a:rPr lang="en-US" sz="5200" dirty="0"/>
              <a:t>	</a:t>
            </a:r>
            <a:r>
              <a:rPr lang="en-US" sz="5200" b="1" dirty="0"/>
              <a:t>Agenda item 1 entitled "cessation of the nuclear arms race and nuclear </a:t>
            </a:r>
            <a:r>
              <a:rPr lang="en-US" sz="5200" b="1" dirty="0" smtClean="0"/>
              <a:t>disarmament“ </a:t>
            </a:r>
            <a:endParaRPr lang="fr-CH" sz="5200" dirty="0"/>
          </a:p>
          <a:p>
            <a:pPr marL="0" indent="0">
              <a:buNone/>
            </a:pPr>
            <a:r>
              <a:rPr lang="en-US" sz="5200" dirty="0" smtClean="0"/>
              <a:t>26-27 November</a:t>
            </a:r>
            <a:r>
              <a:rPr lang="en-US" sz="5200" dirty="0"/>
              <a:t>	</a:t>
            </a:r>
            <a:r>
              <a:rPr lang="en-US" sz="5200" b="1" dirty="0"/>
              <a:t>Agenda item 2 entitled "prevention of nuclear war, including all related matters"</a:t>
            </a:r>
            <a:endParaRPr lang="fr-CH" sz="5200" dirty="0"/>
          </a:p>
          <a:p>
            <a:pPr marL="0" indent="0">
              <a:buNone/>
            </a:pPr>
            <a:endParaRPr lang="fr-CH" b="1" dirty="0"/>
          </a:p>
          <a:p>
            <a:pPr marL="0" indent="0">
              <a:buNone/>
            </a:pPr>
            <a:r>
              <a:rPr lang="en-US" sz="5200" b="1" dirty="0" smtClean="0"/>
              <a:t>[</a:t>
            </a:r>
            <a:r>
              <a:rPr lang="en-US" sz="5200" b="1" dirty="0"/>
              <a:t>President: Nigeria]</a:t>
            </a:r>
            <a:endParaRPr lang="fr-CH" sz="5200" dirty="0"/>
          </a:p>
          <a:p>
            <a:pPr marL="0" indent="0">
              <a:buNone/>
            </a:pPr>
            <a:r>
              <a:rPr lang="en-US" sz="5200" dirty="0" smtClean="0"/>
              <a:t>18-31 </a:t>
            </a:r>
            <a:r>
              <a:rPr lang="en-US" sz="5200" dirty="0"/>
              <a:t>January	Statements in plenary meetings. Consideration of the agenda and </a:t>
            </a:r>
            <a:r>
              <a:rPr lang="en-US" sz="5200" dirty="0" err="1"/>
              <a:t>programme</a:t>
            </a:r>
            <a:r>
              <a:rPr lang="en-US" sz="5200" dirty="0"/>
              <a:t> of work</a:t>
            </a:r>
            <a:endParaRPr lang="fr-CH" sz="5200" dirty="0"/>
          </a:p>
          <a:p>
            <a:pPr marL="0" indent="0">
              <a:buNone/>
            </a:pPr>
            <a:r>
              <a:rPr lang="en-US" sz="5200" dirty="0" smtClean="0"/>
              <a:t>1-5 </a:t>
            </a:r>
            <a:r>
              <a:rPr lang="en-US" sz="5200" dirty="0"/>
              <a:t>February	</a:t>
            </a:r>
            <a:r>
              <a:rPr lang="en-US" sz="5200" dirty="0" smtClean="0"/>
              <a:t>	</a:t>
            </a:r>
            <a:r>
              <a:rPr lang="en-US" sz="5200" b="1" dirty="0" smtClean="0"/>
              <a:t>Agenda </a:t>
            </a:r>
            <a:r>
              <a:rPr lang="en-US" sz="5200" b="1" dirty="0"/>
              <a:t>item 2 entitled "prevention of nuclear war, including all related matters"</a:t>
            </a:r>
            <a:endParaRPr lang="fr-CH" sz="5200" dirty="0"/>
          </a:p>
          <a:p>
            <a:pPr marL="0" indent="0">
              <a:buNone/>
            </a:pPr>
            <a:r>
              <a:rPr lang="en-US" sz="5200" dirty="0" smtClean="0"/>
              <a:t>8-12 </a:t>
            </a:r>
            <a:r>
              <a:rPr lang="en-US" sz="5200" dirty="0"/>
              <a:t>February	</a:t>
            </a:r>
            <a:r>
              <a:rPr lang="en-US" sz="5200" b="1" dirty="0"/>
              <a:t>Agenda item 2 entitled "prevention of nuclear war, including all related matters"</a:t>
            </a:r>
            <a:endParaRPr lang="fr-CH" sz="5200" dirty="0"/>
          </a:p>
          <a:p>
            <a:endParaRPr lang="fr-CH" dirty="0"/>
          </a:p>
          <a:p>
            <a:pPr marL="0" indent="0">
              <a:buNone/>
            </a:pPr>
            <a:r>
              <a:rPr lang="en-US" sz="5200" b="1" dirty="0" smtClean="0"/>
              <a:t>[President</a:t>
            </a:r>
            <a:r>
              <a:rPr lang="en-US" sz="5200" b="1" dirty="0"/>
              <a:t>: Norway]</a:t>
            </a:r>
            <a:endParaRPr lang="fr-CH" sz="5200" dirty="0"/>
          </a:p>
          <a:p>
            <a:pPr marL="0" indent="0">
              <a:buNone/>
            </a:pPr>
            <a:r>
              <a:rPr lang="en-US" sz="5200" dirty="0" smtClean="0"/>
              <a:t>15-19 </a:t>
            </a:r>
            <a:r>
              <a:rPr lang="en-US" sz="5200" dirty="0"/>
              <a:t>February	</a:t>
            </a:r>
            <a:r>
              <a:rPr lang="en-US" sz="5200" b="1" dirty="0" smtClean="0"/>
              <a:t>Agenda </a:t>
            </a:r>
            <a:r>
              <a:rPr lang="en-US" sz="5200" b="1" dirty="0"/>
              <a:t>item 3 entitled "prevention of an arms race in outer space"</a:t>
            </a:r>
            <a:endParaRPr lang="fr-CH" sz="5200" dirty="0"/>
          </a:p>
          <a:p>
            <a:pPr marL="0" indent="0">
              <a:buNone/>
            </a:pPr>
            <a:r>
              <a:rPr lang="en-US" sz="5200" dirty="0" smtClean="0"/>
              <a:t>22-26 </a:t>
            </a:r>
            <a:r>
              <a:rPr lang="en-US" sz="5200" dirty="0"/>
              <a:t>February	</a:t>
            </a:r>
            <a:r>
              <a:rPr lang="en-US" sz="5200" b="1" dirty="0" smtClean="0"/>
              <a:t>Agenda </a:t>
            </a:r>
            <a:r>
              <a:rPr lang="en-US" sz="5200" b="1" dirty="0"/>
              <a:t>item 3 entitled "prevention of an arms race in outer space"</a:t>
            </a:r>
            <a:endParaRPr lang="fr-CH" sz="5200" dirty="0"/>
          </a:p>
          <a:p>
            <a:pPr marL="0" indent="0">
              <a:buNone/>
            </a:pPr>
            <a:r>
              <a:rPr lang="en-US" sz="5200" dirty="0" smtClean="0"/>
              <a:t>29 </a:t>
            </a:r>
            <a:r>
              <a:rPr lang="en-US" sz="5200" dirty="0"/>
              <a:t>February-4 March	</a:t>
            </a:r>
            <a:r>
              <a:rPr lang="en-US" sz="5200" b="1" dirty="0"/>
              <a:t>Agenda item 4 entitled "effective international arrangements to assure non-nuclear-weapon </a:t>
            </a:r>
            <a:r>
              <a:rPr lang="en-US" sz="5200" b="1" dirty="0" smtClean="0"/>
              <a:t>			States </a:t>
            </a:r>
            <a:r>
              <a:rPr lang="en-US" sz="5200" b="1" dirty="0"/>
              <a:t>against the use or threat of use of nuclear weapons</a:t>
            </a:r>
            <a:endParaRPr lang="fr-CH" sz="5200" dirty="0"/>
          </a:p>
          <a:p>
            <a:pPr marL="0" indent="0">
              <a:buNone/>
            </a:pPr>
            <a:r>
              <a:rPr lang="en-US" sz="5200" dirty="0" smtClean="0"/>
              <a:t>7-11 </a:t>
            </a:r>
            <a:r>
              <a:rPr lang="en-US" sz="5200" dirty="0"/>
              <a:t>March	</a:t>
            </a:r>
            <a:r>
              <a:rPr lang="en-US" sz="5200" dirty="0" smtClean="0"/>
              <a:t>	</a:t>
            </a:r>
            <a:r>
              <a:rPr lang="en-US" sz="5200" b="1" dirty="0" smtClean="0"/>
              <a:t>Agenda </a:t>
            </a:r>
            <a:r>
              <a:rPr lang="en-US" sz="5200" b="1" dirty="0"/>
              <a:t>item 4 entitled "effective international arrangements to assure non-nuclear-weapon </a:t>
            </a:r>
            <a:r>
              <a:rPr lang="en-US" sz="5200" b="1" dirty="0" smtClean="0"/>
              <a:t>			States </a:t>
            </a:r>
            <a:r>
              <a:rPr lang="en-US" sz="5200" b="1" dirty="0"/>
              <a:t>against the use or threat of use of nuclear weapons</a:t>
            </a:r>
            <a:endParaRPr lang="fr-CH" sz="5200" dirty="0"/>
          </a:p>
          <a:p>
            <a:pPr marL="0" indent="0">
              <a:buNone/>
            </a:pPr>
            <a:r>
              <a:rPr lang="en-US" sz="5200" b="1" dirty="0" smtClean="0"/>
              <a:t>[</a:t>
            </a:r>
            <a:r>
              <a:rPr lang="en-US" sz="5200" b="1" dirty="0"/>
              <a:t>President: Pakistan]</a:t>
            </a:r>
            <a:endParaRPr lang="fr-CH" sz="5200" dirty="0"/>
          </a:p>
          <a:p>
            <a:pPr marL="0" indent="0">
              <a:buNone/>
            </a:pPr>
            <a:r>
              <a:rPr lang="en-US" sz="5200" dirty="0" smtClean="0"/>
              <a:t>14-18 </a:t>
            </a:r>
            <a:r>
              <a:rPr lang="en-US" sz="5200" dirty="0"/>
              <a:t>March	</a:t>
            </a:r>
            <a:r>
              <a:rPr lang="en-US" sz="5200" dirty="0" smtClean="0"/>
              <a:t>	</a:t>
            </a:r>
            <a:r>
              <a:rPr lang="en-US" sz="5200" b="1" dirty="0" smtClean="0"/>
              <a:t>Agenda </a:t>
            </a:r>
            <a:r>
              <a:rPr lang="en-US" sz="5200" b="1" dirty="0"/>
              <a:t>item 5 entitled "new types of weapons of mass destruction and new systems of such </a:t>
            </a:r>
            <a:r>
              <a:rPr lang="en-US" sz="5200" b="1" dirty="0" smtClean="0"/>
              <a:t>			weapons</a:t>
            </a:r>
            <a:r>
              <a:rPr lang="en-US" sz="5200" b="1" dirty="0"/>
              <a:t>; radiological weapons"</a:t>
            </a:r>
            <a:endParaRPr lang="fr-CH" sz="5200" dirty="0"/>
          </a:p>
          <a:p>
            <a:pPr marL="0" indent="0">
              <a:buNone/>
            </a:pPr>
            <a:r>
              <a:rPr lang="en-US" sz="5200" dirty="0" smtClean="0"/>
              <a:t>21-24 </a:t>
            </a:r>
            <a:r>
              <a:rPr lang="en-US" sz="5200" dirty="0"/>
              <a:t>March	</a:t>
            </a:r>
            <a:r>
              <a:rPr lang="en-US" sz="5200" dirty="0" smtClean="0"/>
              <a:t>	</a:t>
            </a:r>
            <a:r>
              <a:rPr lang="en-US" sz="5200" b="1" dirty="0" smtClean="0"/>
              <a:t>Agenda </a:t>
            </a:r>
            <a:r>
              <a:rPr lang="en-US" sz="5200" b="1" dirty="0"/>
              <a:t>item 5 entitled "new types of weapons of mass destruction and new systems of such </a:t>
            </a:r>
            <a:r>
              <a:rPr lang="en-US" sz="5200" b="1" dirty="0" smtClean="0"/>
              <a:t>			weapons</a:t>
            </a:r>
            <a:r>
              <a:rPr lang="en-US" sz="5200" b="1" dirty="0"/>
              <a:t>; radiological weapons"</a:t>
            </a:r>
            <a:endParaRPr lang="fr-CH" sz="5200" dirty="0"/>
          </a:p>
          <a:p>
            <a:pPr marL="0" indent="0">
              <a:buNone/>
            </a:pPr>
            <a:r>
              <a:rPr lang="en-US" sz="5200" dirty="0"/>
              <a:t> </a:t>
            </a:r>
            <a:endParaRPr lang="fr-CH" sz="5200" dirty="0"/>
          </a:p>
          <a:p>
            <a:pPr marL="0" indent="0">
              <a:buNone/>
            </a:pPr>
            <a:endParaRPr lang="fr-CH" dirty="0"/>
          </a:p>
          <a:p>
            <a:pPr>
              <a:buFont typeface="Symbol"/>
              <a:buChar char="Þ"/>
            </a:pPr>
            <a:endParaRPr lang="fr-CH" dirty="0"/>
          </a:p>
          <a:p>
            <a:pPr marL="0" indent="0">
              <a:buNone/>
            </a:pPr>
            <a:endParaRPr lang="en-US" sz="24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624"/>
            <a:ext cx="2448272" cy="1080120"/>
          </a:xfrm>
          <a:prstGeom prst="rect">
            <a:avLst/>
          </a:prstGeom>
          <a:noFill/>
          <a:ln>
            <a:noFill/>
          </a:ln>
        </p:spPr>
      </p:pic>
      <p:sp>
        <p:nvSpPr>
          <p:cNvPr id="7" name="ZoneTexte 6"/>
          <p:cNvSpPr txBox="1"/>
          <p:nvPr/>
        </p:nvSpPr>
        <p:spPr>
          <a:xfrm>
            <a:off x="2887685" y="116632"/>
            <a:ext cx="5760640" cy="1077218"/>
          </a:xfrm>
          <a:prstGeom prst="rect">
            <a:avLst/>
          </a:prstGeom>
          <a:noFill/>
        </p:spPr>
        <p:txBody>
          <a:bodyPr wrap="square" rtlCol="0">
            <a:spAutoFit/>
          </a:bodyPr>
          <a:lstStyle/>
          <a:p>
            <a:pPr algn="ctr"/>
            <a:r>
              <a:rPr lang="fr-FR" sz="3200" b="1" dirty="0" smtClean="0"/>
              <a:t>3.1.7. FMCT – </a:t>
            </a:r>
            <a:r>
              <a:rPr lang="fr-FR" sz="3200" b="1" dirty="0" err="1" smtClean="0"/>
              <a:t>Pre-negotiations</a:t>
            </a:r>
            <a:endParaRPr lang="fr-FR" sz="3200" b="1" dirty="0" smtClean="0"/>
          </a:p>
          <a:p>
            <a:pPr algn="ctr"/>
            <a:r>
              <a:rPr lang="fr-FR" sz="3200" b="1" dirty="0" smtClean="0"/>
              <a:t>How to </a:t>
            </a:r>
            <a:r>
              <a:rPr lang="fr-FR" sz="3200" b="1" dirty="0" err="1" smtClean="0"/>
              <a:t>deblock</a:t>
            </a:r>
            <a:r>
              <a:rPr lang="fr-FR" sz="3200" b="1" dirty="0" smtClean="0"/>
              <a:t> the CD? - </a:t>
            </a:r>
            <a:r>
              <a:rPr lang="fr-FR" sz="3200" b="1" dirty="0" err="1" smtClean="0"/>
              <a:t>PoW</a:t>
            </a:r>
            <a:endParaRPr lang="fr-FR" sz="3200" b="1" dirty="0" smtClean="0"/>
          </a:p>
        </p:txBody>
      </p:sp>
      <p:sp>
        <p:nvSpPr>
          <p:cNvPr id="12" name="Content Placeholder 4"/>
          <p:cNvSpPr>
            <a:spLocks noGrp="1"/>
          </p:cNvSpPr>
          <p:nvPr/>
        </p:nvSpPr>
        <p:spPr bwMode="auto">
          <a:xfrm>
            <a:off x="514276" y="1988840"/>
            <a:ext cx="8081962"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p:txBody>
          <a:bodyPr/>
          <a:lstStyle/>
          <a:p>
            <a:fld id="{DC042C89-BA29-438C-B133-2D2355D046B2}"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20</a:t>
            </a:fld>
            <a:endParaRPr lang="fr-CH" dirty="0"/>
          </a:p>
        </p:txBody>
      </p:sp>
    </p:spTree>
    <p:extLst>
      <p:ext uri="{BB962C8B-B14F-4D97-AF65-F5344CB8AC3E}">
        <p14:creationId xmlns:p14="http://schemas.microsoft.com/office/powerpoint/2010/main" val="3917173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323528" y="1340768"/>
            <a:ext cx="8640960" cy="5544616"/>
          </a:xfrm>
        </p:spPr>
        <p:txBody>
          <a:bodyPr>
            <a:normAutofit fontScale="25000" lnSpcReduction="20000"/>
          </a:bodyPr>
          <a:lstStyle/>
          <a:p>
            <a:pPr marL="0" indent="0">
              <a:buNone/>
            </a:pPr>
            <a:r>
              <a:rPr lang="en-US" sz="5400" b="1" dirty="0" smtClean="0"/>
              <a:t>Second </a:t>
            </a:r>
            <a:r>
              <a:rPr lang="en-US" sz="5400" b="1" dirty="0"/>
              <a:t>Part: </a:t>
            </a:r>
            <a:endParaRPr lang="fr-CH" sz="5400" dirty="0"/>
          </a:p>
          <a:p>
            <a:pPr marL="0" indent="0">
              <a:buNone/>
            </a:pPr>
            <a:r>
              <a:rPr lang="en-US" sz="5400" dirty="0" smtClean="0"/>
              <a:t>17-20 </a:t>
            </a:r>
            <a:r>
              <a:rPr lang="en-US" sz="5400" dirty="0"/>
              <a:t>May	</a:t>
            </a:r>
            <a:r>
              <a:rPr lang="en-US" sz="5400" dirty="0" smtClean="0"/>
              <a:t>	</a:t>
            </a:r>
            <a:r>
              <a:rPr lang="en-US" sz="5400" b="1" dirty="0" smtClean="0"/>
              <a:t>Agenda </a:t>
            </a:r>
            <a:r>
              <a:rPr lang="en-US" sz="5400" b="1" dirty="0"/>
              <a:t>item 1 entitled "Cessation of the nuclear arms </a:t>
            </a:r>
            <a:r>
              <a:rPr lang="en-US" sz="5400" b="1" dirty="0" smtClean="0"/>
              <a:t>race and </a:t>
            </a:r>
            <a:r>
              <a:rPr lang="en-US" sz="5400" b="1" dirty="0"/>
              <a:t>nuclear disarmament"</a:t>
            </a:r>
            <a:endParaRPr lang="fr-CH" sz="5400" dirty="0"/>
          </a:p>
          <a:p>
            <a:pPr marL="0" indent="0">
              <a:buNone/>
            </a:pPr>
            <a:r>
              <a:rPr lang="en-US" sz="5400" dirty="0" smtClean="0"/>
              <a:t>30 </a:t>
            </a:r>
            <a:r>
              <a:rPr lang="en-US" sz="5400" dirty="0"/>
              <a:t>May-3 </a:t>
            </a:r>
            <a:r>
              <a:rPr lang="en-US" sz="5400" dirty="0" smtClean="0"/>
              <a:t>June 	</a:t>
            </a:r>
            <a:r>
              <a:rPr lang="en-US" sz="5400" b="1" dirty="0" smtClean="0"/>
              <a:t>Agenda </a:t>
            </a:r>
            <a:r>
              <a:rPr lang="en-US" sz="5400" b="1" dirty="0"/>
              <a:t>item 1 entitled "Cessation of the nuclear arms </a:t>
            </a:r>
            <a:r>
              <a:rPr lang="en-US" sz="5400" b="1" dirty="0" smtClean="0"/>
              <a:t>race and </a:t>
            </a:r>
            <a:r>
              <a:rPr lang="en-US" sz="5400" b="1" dirty="0"/>
              <a:t>nuclear disarmament"</a:t>
            </a:r>
            <a:endParaRPr lang="fr-CH" sz="5400" dirty="0"/>
          </a:p>
          <a:p>
            <a:pPr marL="0" indent="0">
              <a:buNone/>
            </a:pPr>
            <a:endParaRPr lang="en-US" dirty="0"/>
          </a:p>
          <a:p>
            <a:pPr marL="0" indent="0">
              <a:buNone/>
            </a:pPr>
            <a:r>
              <a:rPr lang="en-US" sz="5400" b="1" dirty="0" smtClean="0"/>
              <a:t>[</a:t>
            </a:r>
            <a:r>
              <a:rPr lang="en-US" sz="5400" b="1" dirty="0"/>
              <a:t>President: Peru]</a:t>
            </a:r>
            <a:endParaRPr lang="fr-CH" sz="5400" dirty="0"/>
          </a:p>
          <a:p>
            <a:pPr marL="0" indent="0">
              <a:buNone/>
            </a:pPr>
            <a:r>
              <a:rPr lang="en-US" sz="5400" dirty="0" smtClean="0"/>
              <a:t>6-10 </a:t>
            </a:r>
            <a:r>
              <a:rPr lang="en-US" sz="5400" dirty="0"/>
              <a:t>June		</a:t>
            </a:r>
            <a:r>
              <a:rPr lang="en-US" sz="5400" b="1" dirty="0"/>
              <a:t>Agenda item 6, entitled "comprehensive </a:t>
            </a:r>
            <a:r>
              <a:rPr lang="en-US" sz="5400" b="1" dirty="0" err="1"/>
              <a:t>programme</a:t>
            </a:r>
            <a:r>
              <a:rPr lang="en-US" sz="5400" b="1" dirty="0"/>
              <a:t> of disarmament"</a:t>
            </a:r>
            <a:endParaRPr lang="fr-CH" sz="5400" dirty="0"/>
          </a:p>
          <a:p>
            <a:pPr marL="0" indent="0">
              <a:buNone/>
            </a:pPr>
            <a:r>
              <a:rPr lang="en-US" sz="5400" dirty="0" smtClean="0"/>
              <a:t>13-17 </a:t>
            </a:r>
            <a:r>
              <a:rPr lang="en-US" sz="5400" dirty="0"/>
              <a:t>June		</a:t>
            </a:r>
            <a:r>
              <a:rPr lang="en-US" sz="5400" b="1" dirty="0"/>
              <a:t>Agenda item 6, entitled "comprehensive </a:t>
            </a:r>
            <a:r>
              <a:rPr lang="en-US" sz="5400" b="1" dirty="0" err="1"/>
              <a:t>programme</a:t>
            </a:r>
            <a:r>
              <a:rPr lang="en-US" sz="5400" b="1" dirty="0"/>
              <a:t> of disarmament"</a:t>
            </a:r>
            <a:endParaRPr lang="fr-CH" sz="5400" dirty="0"/>
          </a:p>
          <a:p>
            <a:pPr marL="0" indent="0">
              <a:buNone/>
            </a:pPr>
            <a:r>
              <a:rPr lang="en-US" sz="5400" dirty="0" smtClean="0"/>
              <a:t>20-24 </a:t>
            </a:r>
            <a:r>
              <a:rPr lang="en-US" sz="5400" dirty="0"/>
              <a:t>June		Further consideration of outstanding matters</a:t>
            </a:r>
            <a:endParaRPr lang="fr-CH" sz="5400" dirty="0"/>
          </a:p>
          <a:p>
            <a:pPr marL="0" indent="0">
              <a:buNone/>
            </a:pPr>
            <a:r>
              <a:rPr lang="en-US" sz="5400" dirty="0" smtClean="0"/>
              <a:t>27 </a:t>
            </a:r>
            <a:r>
              <a:rPr lang="en-US" sz="5400" dirty="0"/>
              <a:t>June-1 July	</a:t>
            </a:r>
            <a:r>
              <a:rPr lang="en-US" sz="5400" dirty="0" smtClean="0"/>
              <a:t>Further </a:t>
            </a:r>
            <a:r>
              <a:rPr lang="en-US" sz="5400" dirty="0"/>
              <a:t>consideration of outstanding matters</a:t>
            </a:r>
            <a:endParaRPr lang="fr-CH" sz="5400" dirty="0"/>
          </a:p>
          <a:p>
            <a:pPr marL="0" indent="0">
              <a:buNone/>
            </a:pPr>
            <a:endParaRPr lang="en-US" dirty="0"/>
          </a:p>
          <a:p>
            <a:pPr marL="0" indent="0">
              <a:buNone/>
            </a:pPr>
            <a:r>
              <a:rPr lang="en-US" sz="5400" b="1" dirty="0" smtClean="0"/>
              <a:t>[</a:t>
            </a:r>
            <a:r>
              <a:rPr lang="en-US" sz="5400" b="1" dirty="0"/>
              <a:t>President: Poland]</a:t>
            </a:r>
            <a:endParaRPr lang="fr-CH" sz="5400" dirty="0"/>
          </a:p>
          <a:p>
            <a:pPr marL="0" indent="0">
              <a:buNone/>
            </a:pPr>
            <a:r>
              <a:rPr lang="en-US" sz="5400" dirty="0" smtClean="0"/>
              <a:t>4-8 </a:t>
            </a:r>
            <a:r>
              <a:rPr lang="en-US" sz="5400" dirty="0"/>
              <a:t>July		</a:t>
            </a:r>
            <a:r>
              <a:rPr lang="en-US" sz="5400" b="1" dirty="0" smtClean="0"/>
              <a:t>Agenda </a:t>
            </a:r>
            <a:r>
              <a:rPr lang="en-US" sz="5400" b="1" dirty="0"/>
              <a:t>item 7, entitled "transparency in </a:t>
            </a:r>
            <a:r>
              <a:rPr lang="en-US" sz="5400" b="1" dirty="0" smtClean="0"/>
              <a:t>armament«</a:t>
            </a:r>
            <a:endParaRPr lang="fr-CH" sz="5400" dirty="0"/>
          </a:p>
          <a:p>
            <a:pPr marL="0" indent="0">
              <a:buNone/>
            </a:pPr>
            <a:endParaRPr lang="fr-CH" sz="5400" b="1" dirty="0"/>
          </a:p>
          <a:p>
            <a:pPr marL="0" indent="0">
              <a:buNone/>
            </a:pPr>
            <a:r>
              <a:rPr lang="en-US" sz="5400" b="1" dirty="0" smtClean="0"/>
              <a:t>Third </a:t>
            </a:r>
            <a:r>
              <a:rPr lang="en-US" sz="5400" b="1" dirty="0"/>
              <a:t>Part:</a:t>
            </a:r>
            <a:endParaRPr lang="fr-CH" sz="5400" dirty="0"/>
          </a:p>
          <a:p>
            <a:pPr marL="0" indent="0">
              <a:buNone/>
            </a:pPr>
            <a:r>
              <a:rPr lang="en-US" sz="5400" dirty="0" smtClean="0"/>
              <a:t>2-5 </a:t>
            </a:r>
            <a:r>
              <a:rPr lang="en-US" sz="5400" dirty="0"/>
              <a:t>August		Further consideration of outstanding matters</a:t>
            </a:r>
            <a:endParaRPr lang="fr-CH" sz="5400" dirty="0"/>
          </a:p>
          <a:p>
            <a:pPr marL="0" indent="0">
              <a:buNone/>
            </a:pPr>
            <a:r>
              <a:rPr lang="en-US" sz="5400" dirty="0" smtClean="0"/>
              <a:t>8-12 </a:t>
            </a:r>
            <a:r>
              <a:rPr lang="en-US" sz="5400" dirty="0"/>
              <a:t>August		</a:t>
            </a:r>
            <a:r>
              <a:rPr lang="en-US" sz="5400" b="1" dirty="0"/>
              <a:t>Agenda item 7, entitled "transparency in armament"</a:t>
            </a:r>
            <a:endParaRPr lang="fr-CH" sz="5400" dirty="0"/>
          </a:p>
          <a:p>
            <a:pPr marL="0" indent="0">
              <a:buNone/>
            </a:pPr>
            <a:r>
              <a:rPr lang="en-US" sz="5400" dirty="0" smtClean="0"/>
              <a:t>15-19 </a:t>
            </a:r>
            <a:r>
              <a:rPr lang="en-US" sz="5400" dirty="0"/>
              <a:t>August	</a:t>
            </a:r>
            <a:r>
              <a:rPr lang="en-US" sz="5400" dirty="0" smtClean="0"/>
              <a:t>Further </a:t>
            </a:r>
            <a:r>
              <a:rPr lang="en-US" sz="5400" dirty="0"/>
              <a:t>consideration of outstanding matters</a:t>
            </a:r>
            <a:endParaRPr lang="fr-CH" sz="5400" dirty="0"/>
          </a:p>
          <a:p>
            <a:pPr marL="0" indent="0">
              <a:buNone/>
            </a:pPr>
            <a:r>
              <a:rPr lang="en-US" sz="5400" dirty="0"/>
              <a:t> </a:t>
            </a:r>
            <a:endParaRPr lang="fr-CH" sz="5400" dirty="0"/>
          </a:p>
          <a:p>
            <a:pPr marL="0" indent="0">
              <a:buNone/>
            </a:pPr>
            <a:r>
              <a:rPr lang="en-US" sz="5400" b="1" dirty="0"/>
              <a:t>[President: Republic of Korea]</a:t>
            </a:r>
            <a:endParaRPr lang="fr-CH" sz="5400" dirty="0"/>
          </a:p>
          <a:p>
            <a:pPr marL="0" indent="0">
              <a:buNone/>
            </a:pPr>
            <a:r>
              <a:rPr lang="en-US" sz="5400" dirty="0" smtClean="0"/>
              <a:t>22-26 </a:t>
            </a:r>
            <a:r>
              <a:rPr lang="en-US" sz="5400" dirty="0"/>
              <a:t>August	</a:t>
            </a:r>
            <a:r>
              <a:rPr lang="en-US" sz="5400" dirty="0" smtClean="0"/>
              <a:t>Further </a:t>
            </a:r>
            <a:r>
              <a:rPr lang="en-US" sz="5400" dirty="0"/>
              <a:t>consideration of outstanding matters</a:t>
            </a:r>
            <a:endParaRPr lang="fr-CH" sz="5400" dirty="0"/>
          </a:p>
          <a:p>
            <a:pPr marL="0" indent="0">
              <a:buNone/>
            </a:pPr>
            <a:r>
              <a:rPr lang="en-US" sz="5400" dirty="0" smtClean="0"/>
              <a:t>29 </a:t>
            </a:r>
            <a:r>
              <a:rPr lang="en-US" sz="5400" dirty="0"/>
              <a:t>August-2 September	Final statements, and consideration and adoption of Report</a:t>
            </a:r>
            <a:endParaRPr lang="fr-CH" sz="5400" dirty="0"/>
          </a:p>
          <a:p>
            <a:pPr marL="0" indent="0">
              <a:buNone/>
            </a:pPr>
            <a:r>
              <a:rPr lang="en-US" sz="5400" dirty="0" smtClean="0"/>
              <a:t>5-9 </a:t>
            </a:r>
            <a:r>
              <a:rPr lang="en-US" sz="5400" dirty="0"/>
              <a:t>September	</a:t>
            </a:r>
            <a:r>
              <a:rPr lang="en-US" sz="5400" dirty="0" smtClean="0"/>
              <a:t>Final </a:t>
            </a:r>
            <a:r>
              <a:rPr lang="en-US" sz="5400" dirty="0"/>
              <a:t>statements, and consideration and adoption of Report</a:t>
            </a:r>
            <a:endParaRPr lang="fr-CH" sz="5400" dirty="0"/>
          </a:p>
          <a:p>
            <a:pPr marL="0" indent="0">
              <a:buNone/>
            </a:pPr>
            <a:r>
              <a:rPr lang="en-US" sz="5400" dirty="0" smtClean="0"/>
              <a:t>12-16 </a:t>
            </a:r>
            <a:r>
              <a:rPr lang="en-US" sz="5400" dirty="0"/>
              <a:t>September	</a:t>
            </a:r>
            <a:r>
              <a:rPr lang="en-US" sz="5400" dirty="0" smtClean="0"/>
              <a:t>Final </a:t>
            </a:r>
            <a:r>
              <a:rPr lang="en-US" sz="5400" dirty="0"/>
              <a:t>statements, and consideration and adoption of </a:t>
            </a:r>
            <a:r>
              <a:rPr lang="en-US" sz="5400" dirty="0" smtClean="0"/>
              <a:t>Report</a:t>
            </a:r>
            <a:endParaRPr lang="fr-CH" sz="5400" dirty="0"/>
          </a:p>
          <a:p>
            <a:pPr marL="0" indent="0">
              <a:buNone/>
            </a:pPr>
            <a:r>
              <a:rPr lang="en-US" sz="5200" dirty="0"/>
              <a:t> </a:t>
            </a:r>
            <a:endParaRPr lang="fr-CH" sz="5200" dirty="0"/>
          </a:p>
          <a:p>
            <a:pPr marL="0" indent="0">
              <a:buNone/>
            </a:pPr>
            <a:endParaRPr lang="fr-CH" dirty="0"/>
          </a:p>
          <a:p>
            <a:pPr>
              <a:buFont typeface="Symbol"/>
              <a:buChar char="Þ"/>
            </a:pPr>
            <a:endParaRPr lang="fr-CH" dirty="0"/>
          </a:p>
          <a:p>
            <a:pPr marL="0" indent="0">
              <a:buNone/>
            </a:pPr>
            <a:endParaRPr lang="en-US" sz="24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624"/>
            <a:ext cx="2448272" cy="1080120"/>
          </a:xfrm>
          <a:prstGeom prst="rect">
            <a:avLst/>
          </a:prstGeom>
          <a:noFill/>
          <a:ln>
            <a:noFill/>
          </a:ln>
        </p:spPr>
      </p:pic>
      <p:sp>
        <p:nvSpPr>
          <p:cNvPr id="7" name="ZoneTexte 6"/>
          <p:cNvSpPr txBox="1"/>
          <p:nvPr/>
        </p:nvSpPr>
        <p:spPr>
          <a:xfrm>
            <a:off x="2887685" y="116632"/>
            <a:ext cx="5760640" cy="1077218"/>
          </a:xfrm>
          <a:prstGeom prst="rect">
            <a:avLst/>
          </a:prstGeom>
          <a:noFill/>
        </p:spPr>
        <p:txBody>
          <a:bodyPr wrap="square" rtlCol="0">
            <a:spAutoFit/>
          </a:bodyPr>
          <a:lstStyle/>
          <a:p>
            <a:pPr algn="ctr"/>
            <a:r>
              <a:rPr lang="fr-FR" sz="3200" b="1" dirty="0" smtClean="0"/>
              <a:t>3.1.8. FMCT – </a:t>
            </a:r>
            <a:r>
              <a:rPr lang="fr-FR" sz="3200" b="1" dirty="0" err="1" smtClean="0"/>
              <a:t>Pre-negotiations</a:t>
            </a:r>
            <a:endParaRPr lang="fr-FR" sz="3200" b="1" dirty="0" smtClean="0"/>
          </a:p>
          <a:p>
            <a:pPr algn="ctr"/>
            <a:r>
              <a:rPr lang="fr-FR" sz="3200" b="1" dirty="0" smtClean="0"/>
              <a:t>How to </a:t>
            </a:r>
            <a:r>
              <a:rPr lang="fr-FR" sz="3200" b="1" dirty="0" err="1" smtClean="0"/>
              <a:t>deblock</a:t>
            </a:r>
            <a:r>
              <a:rPr lang="fr-FR" sz="3200" b="1" dirty="0" smtClean="0"/>
              <a:t> the CD? - </a:t>
            </a:r>
            <a:r>
              <a:rPr lang="fr-FR" sz="3200" b="1" dirty="0" err="1" smtClean="0"/>
              <a:t>PoW</a:t>
            </a:r>
            <a:endParaRPr lang="fr-FR" sz="3200" b="1" dirty="0" smtClean="0"/>
          </a:p>
        </p:txBody>
      </p:sp>
      <p:sp>
        <p:nvSpPr>
          <p:cNvPr id="12" name="Content Placeholder 4"/>
          <p:cNvSpPr>
            <a:spLocks noGrp="1"/>
          </p:cNvSpPr>
          <p:nvPr/>
        </p:nvSpPr>
        <p:spPr bwMode="auto">
          <a:xfrm>
            <a:off x="514276" y="1988840"/>
            <a:ext cx="8081962"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p:txBody>
          <a:bodyPr/>
          <a:lstStyle/>
          <a:p>
            <a:fld id="{736F4301-3A71-48ED-A15A-E644737FDDEB}"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21</a:t>
            </a:fld>
            <a:endParaRPr lang="fr-CH" dirty="0"/>
          </a:p>
        </p:txBody>
      </p:sp>
    </p:spTree>
    <p:extLst>
      <p:ext uri="{BB962C8B-B14F-4D97-AF65-F5344CB8AC3E}">
        <p14:creationId xmlns:p14="http://schemas.microsoft.com/office/powerpoint/2010/main" val="2611667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323528" y="1323924"/>
            <a:ext cx="8496944" cy="5417444"/>
          </a:xfrm>
          <a:ln>
            <a:noFill/>
          </a:ln>
        </p:spPr>
        <p:txBody>
          <a:bodyPr>
            <a:normAutofit/>
          </a:bodyPr>
          <a:lstStyle/>
          <a:p>
            <a:pPr marL="0" indent="0">
              <a:buNone/>
            </a:pPr>
            <a:r>
              <a:rPr lang="fr-FR" sz="1800" b="1" dirty="0" smtClean="0"/>
              <a:t>c) Shannon </a:t>
            </a:r>
            <a:r>
              <a:rPr lang="fr-FR" sz="1800" b="1" dirty="0"/>
              <a:t>Mandate </a:t>
            </a:r>
            <a:endParaRPr lang="fr-FR" sz="1800" b="1" dirty="0" smtClean="0"/>
          </a:p>
          <a:p>
            <a:r>
              <a:rPr lang="en-US" sz="1600" dirty="0" smtClean="0"/>
              <a:t>The </a:t>
            </a:r>
            <a:r>
              <a:rPr lang="en-US" sz="1600" b="1" dirty="0"/>
              <a:t>Conference on Disarmament decides to establish an Ad Hoc Committee</a:t>
            </a:r>
            <a:r>
              <a:rPr lang="en-US" sz="1600" dirty="0"/>
              <a:t> on a "ban on the production of fissile material for nuclear weapons or other nuclear explosive devices</a:t>
            </a:r>
            <a:r>
              <a:rPr lang="en-US" sz="1600" dirty="0" smtClean="0"/>
              <a:t>".</a:t>
            </a:r>
          </a:p>
          <a:p>
            <a:r>
              <a:rPr lang="en-US" sz="1600" dirty="0" smtClean="0"/>
              <a:t>The </a:t>
            </a:r>
            <a:r>
              <a:rPr lang="en-US" sz="1600" dirty="0"/>
              <a:t>Conference directs the Ad Hoc Committee to negotiate a non-discriminatory, multilateral and internationally and effectively verifiable treaty banning the production of fissile material for nuclear weapons or other nuclear explosive </a:t>
            </a:r>
            <a:r>
              <a:rPr lang="en-US" sz="1600" dirty="0" smtClean="0"/>
              <a:t>devices.</a:t>
            </a:r>
          </a:p>
          <a:p>
            <a:r>
              <a:rPr lang="en-US" sz="1600" dirty="0" smtClean="0"/>
              <a:t>The </a:t>
            </a:r>
            <a:r>
              <a:rPr lang="en-US" sz="1600" dirty="0"/>
              <a:t>Ad Hoc Committee will report to the Conference on Disarmament on the progress of its work before the conclusion of the 1995 </a:t>
            </a:r>
            <a:r>
              <a:rPr lang="en-US" sz="1600" dirty="0" smtClean="0"/>
              <a:t>session</a:t>
            </a:r>
          </a:p>
          <a:p>
            <a:r>
              <a:rPr lang="en-US" sz="1600" dirty="0" smtClean="0"/>
              <a:t>During </a:t>
            </a:r>
            <a:r>
              <a:rPr lang="en-US" sz="1600" dirty="0"/>
              <a:t>the course of my consultations, many delegations expressed concerns about a variety of issues relating to fissile material, including the appropriate scope of the Convention. </a:t>
            </a:r>
            <a:endParaRPr lang="en-US" sz="1600" dirty="0" smtClean="0"/>
          </a:p>
          <a:p>
            <a:r>
              <a:rPr lang="en-US" sz="1600" dirty="0" smtClean="0"/>
              <a:t>Some </a:t>
            </a:r>
            <a:r>
              <a:rPr lang="en-US" sz="1600" dirty="0"/>
              <a:t>delegations expressed the view that this mandate would permit consideration in the Committee only of the </a:t>
            </a:r>
            <a:r>
              <a:rPr lang="en-US" sz="1600" u="sng" dirty="0"/>
              <a:t>future production</a:t>
            </a:r>
            <a:r>
              <a:rPr lang="en-US" sz="1600" dirty="0"/>
              <a:t> of fissile material. </a:t>
            </a:r>
            <a:endParaRPr lang="en-US" sz="1600" dirty="0" smtClean="0"/>
          </a:p>
          <a:p>
            <a:r>
              <a:rPr lang="en-US" sz="1600" dirty="0" smtClean="0"/>
              <a:t>Other </a:t>
            </a:r>
            <a:r>
              <a:rPr lang="en-US" sz="1600" dirty="0"/>
              <a:t>delegations were of the view that the mandate would permit consideration not only of future but also of </a:t>
            </a:r>
            <a:r>
              <a:rPr lang="en-US" sz="1600" u="sng" dirty="0"/>
              <a:t>past production</a:t>
            </a:r>
            <a:r>
              <a:rPr lang="en-US" sz="1600" dirty="0"/>
              <a:t>. Still others were of the view that consideration should not only relate to production of fissile material (past or future) but also to other issues, such as the management of such </a:t>
            </a:r>
            <a:r>
              <a:rPr lang="en-US" sz="1600" dirty="0" smtClean="0"/>
              <a:t>material.</a:t>
            </a:r>
          </a:p>
          <a:p>
            <a:r>
              <a:rPr lang="en-US" sz="1600" dirty="0" smtClean="0"/>
              <a:t>It </a:t>
            </a:r>
            <a:r>
              <a:rPr lang="en-US" sz="1600" dirty="0"/>
              <a:t>has been agreed by delegations that the mandate for the establishment of the Ad Hoc Committee does not preclude any delegation from raising for consideration in the Ad Hoc Committee any of the above-noted issues.</a:t>
            </a:r>
            <a:endParaRPr lang="fr-CH" sz="1600" dirty="0"/>
          </a:p>
          <a:p>
            <a:endParaRPr lang="fr-CH" sz="9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71797"/>
            <a:ext cx="2448272" cy="1080120"/>
          </a:xfrm>
          <a:prstGeom prst="rect">
            <a:avLst/>
          </a:prstGeom>
          <a:noFill/>
          <a:ln>
            <a:noFill/>
          </a:ln>
        </p:spPr>
      </p:pic>
      <p:sp>
        <p:nvSpPr>
          <p:cNvPr id="7" name="ZoneTexte 6"/>
          <p:cNvSpPr txBox="1"/>
          <p:nvPr/>
        </p:nvSpPr>
        <p:spPr>
          <a:xfrm>
            <a:off x="2051720" y="171797"/>
            <a:ext cx="7020272" cy="954107"/>
          </a:xfrm>
          <a:prstGeom prst="rect">
            <a:avLst/>
          </a:prstGeom>
          <a:noFill/>
        </p:spPr>
        <p:txBody>
          <a:bodyPr wrap="square" rtlCol="0">
            <a:spAutoFit/>
          </a:bodyPr>
          <a:lstStyle/>
          <a:p>
            <a:pPr algn="ctr"/>
            <a:r>
              <a:rPr lang="fr-FR" sz="2800" b="1" dirty="0" smtClean="0"/>
              <a:t>3.1.9. FMCT - </a:t>
            </a:r>
            <a:r>
              <a:rPr lang="fr-FR" sz="2800" b="1" dirty="0" err="1" smtClean="0"/>
              <a:t>Pre-negotiations</a:t>
            </a:r>
            <a:endParaRPr lang="fr-FR" sz="2800" b="1" dirty="0" smtClean="0"/>
          </a:p>
          <a:p>
            <a:pPr algn="ctr"/>
            <a:r>
              <a:rPr lang="fr-FR" sz="2800" b="1" dirty="0" smtClean="0"/>
              <a:t>How to </a:t>
            </a:r>
            <a:r>
              <a:rPr lang="fr-FR" sz="2800" b="1" dirty="0" err="1" smtClean="0"/>
              <a:t>deblock</a:t>
            </a:r>
            <a:r>
              <a:rPr lang="fr-FR" sz="2800" b="1" dirty="0" smtClean="0"/>
              <a:t> the CD? - Shannon</a:t>
            </a:r>
          </a:p>
        </p:txBody>
      </p:sp>
      <p:sp>
        <p:nvSpPr>
          <p:cNvPr id="6" name="Espace réservé de la date 5"/>
          <p:cNvSpPr>
            <a:spLocks noGrp="1"/>
          </p:cNvSpPr>
          <p:nvPr>
            <p:ph type="dt" sz="half" idx="10"/>
          </p:nvPr>
        </p:nvSpPr>
        <p:spPr/>
        <p:txBody>
          <a:bodyPr/>
          <a:lstStyle/>
          <a:p>
            <a:fld id="{20C9794C-081A-482D-8E96-93D50E198B97}"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22</a:t>
            </a:fld>
            <a:endParaRPr lang="fr-CH" dirty="0"/>
          </a:p>
        </p:txBody>
      </p:sp>
    </p:spTree>
    <p:extLst>
      <p:ext uri="{BB962C8B-B14F-4D97-AF65-F5344CB8AC3E}">
        <p14:creationId xmlns:p14="http://schemas.microsoft.com/office/powerpoint/2010/main" val="3900895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fontScale="92500" lnSpcReduction="20000"/>
          </a:bodyPr>
          <a:lstStyle/>
          <a:p>
            <a:pPr>
              <a:buFont typeface="Symbol"/>
              <a:buChar char="Þ"/>
            </a:pPr>
            <a:r>
              <a:rPr lang="fr-CH" sz="2600" b="1" dirty="0" smtClean="0"/>
              <a:t>Question of </a:t>
            </a:r>
            <a:r>
              <a:rPr lang="fr-CH" sz="2600" b="1" dirty="0" err="1" smtClean="0"/>
              <a:t>interpretation</a:t>
            </a:r>
            <a:endParaRPr lang="fr-CH" sz="2600" b="1" dirty="0" smtClean="0"/>
          </a:p>
          <a:p>
            <a:pPr marL="0" indent="0">
              <a:buNone/>
            </a:pPr>
            <a:endParaRPr lang="fr-CH" sz="2600" dirty="0"/>
          </a:p>
          <a:p>
            <a:pPr marL="0" indent="0">
              <a:buNone/>
            </a:pPr>
            <a:r>
              <a:rPr lang="fr-CH" sz="2600" b="1" dirty="0" err="1" smtClean="0"/>
              <a:t>Proposal</a:t>
            </a:r>
            <a:r>
              <a:rPr lang="fr-CH" sz="2600" b="1" dirty="0" smtClean="0"/>
              <a:t> by France </a:t>
            </a:r>
            <a:r>
              <a:rPr lang="fr-CH" sz="2600" b="1" dirty="0" err="1" smtClean="0"/>
              <a:t>clarifying</a:t>
            </a:r>
            <a:r>
              <a:rPr lang="fr-CH" sz="2600" b="1" dirty="0" smtClean="0"/>
              <a:t> the Shannon mandate (</a:t>
            </a:r>
            <a:r>
              <a:rPr lang="fr-CH" sz="2600" b="1" dirty="0" err="1" smtClean="0"/>
              <a:t>adopted</a:t>
            </a:r>
            <a:r>
              <a:rPr lang="fr-CH" sz="2600" b="1" dirty="0" smtClean="0"/>
              <a:t>)</a:t>
            </a:r>
          </a:p>
          <a:p>
            <a:pPr marL="0" indent="0">
              <a:buNone/>
            </a:pPr>
            <a:r>
              <a:rPr lang="en-US" sz="2600" i="1" dirty="0" smtClean="0"/>
              <a:t>“Recalling </a:t>
            </a:r>
            <a:r>
              <a:rPr lang="en-US" sz="2600" i="1" dirty="0"/>
              <a:t>its consensus to negotiate a treaty that should establish a legally binding, non-discriminatory, multilateral and internationally and effectively verifiable ban on the production of fissile material for nuclear weapons or other nuclear explosive devices, the Conference agrees that the report and mandate contained in document CD/1299 (1995) for that purpose will allow all delegations to discuss and </a:t>
            </a:r>
            <a:r>
              <a:rPr lang="en-US" sz="2600" i="1" dirty="0" smtClean="0"/>
              <a:t>decide […] on </a:t>
            </a:r>
            <a:r>
              <a:rPr lang="en-US" sz="2600" i="1" dirty="0"/>
              <a:t>the possible </a:t>
            </a:r>
            <a:r>
              <a:rPr lang="en-US" sz="2600" i="1" dirty="0" smtClean="0"/>
              <a:t>modalities for </a:t>
            </a:r>
            <a:r>
              <a:rPr lang="en-US" sz="2600" i="1" dirty="0"/>
              <a:t>addressing the issue of </a:t>
            </a:r>
            <a:r>
              <a:rPr lang="en-US" sz="2600" i="1" dirty="0" smtClean="0"/>
              <a:t>production </a:t>
            </a:r>
            <a:r>
              <a:rPr lang="en-US" sz="2600" i="1" dirty="0"/>
              <a:t>of </a:t>
            </a:r>
            <a:r>
              <a:rPr lang="en-US" sz="2600" b="1" i="1" dirty="0"/>
              <a:t>relevant fissile material prior to the entry into force </a:t>
            </a:r>
            <a:r>
              <a:rPr lang="en-US" sz="2600" b="1" i="1" dirty="0" smtClean="0"/>
              <a:t>of </a:t>
            </a:r>
            <a:r>
              <a:rPr lang="en-US" sz="2600" b="1" i="1" dirty="0"/>
              <a:t>the </a:t>
            </a:r>
            <a:r>
              <a:rPr lang="en-US" sz="2600" b="1" i="1" dirty="0" smtClean="0"/>
              <a:t>Treaty </a:t>
            </a:r>
            <a:r>
              <a:rPr lang="en-US" sz="2600" i="1" dirty="0"/>
              <a:t>as part of the definitions, scope and verification provisions of the Treaty or in separate instruments</a:t>
            </a:r>
            <a:r>
              <a:rPr lang="en-US" sz="2600" i="1" dirty="0" smtClean="0"/>
              <a:t>.</a:t>
            </a:r>
            <a:r>
              <a:rPr lang="en-US" sz="2600" dirty="0" smtClean="0"/>
              <a:t>”</a:t>
            </a:r>
            <a:endParaRPr lang="fr-CH" sz="24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411760" y="188640"/>
            <a:ext cx="6480720" cy="1077218"/>
          </a:xfrm>
          <a:prstGeom prst="rect">
            <a:avLst/>
          </a:prstGeom>
          <a:noFill/>
        </p:spPr>
        <p:txBody>
          <a:bodyPr wrap="square" rtlCol="0">
            <a:spAutoFit/>
          </a:bodyPr>
          <a:lstStyle/>
          <a:p>
            <a:pPr algn="ctr"/>
            <a:r>
              <a:rPr lang="fr-FR" sz="3200" b="1" dirty="0" smtClean="0"/>
              <a:t>3.1.10. FMCT – </a:t>
            </a:r>
            <a:r>
              <a:rPr lang="fr-FR" sz="3200" b="1" dirty="0" err="1" smtClean="0"/>
              <a:t>Pre-negotiations</a:t>
            </a:r>
            <a:endParaRPr lang="fr-FR" sz="3200" b="1" dirty="0" smtClean="0"/>
          </a:p>
          <a:p>
            <a:pPr algn="ctr"/>
            <a:r>
              <a:rPr lang="fr-FR" sz="3200" b="1" dirty="0" smtClean="0"/>
              <a:t>How to </a:t>
            </a:r>
            <a:r>
              <a:rPr lang="fr-FR" sz="3200" b="1" dirty="0" err="1" smtClean="0"/>
              <a:t>deblock</a:t>
            </a:r>
            <a:r>
              <a:rPr lang="fr-FR" sz="3200" b="1" dirty="0" smtClean="0"/>
              <a:t> the CD? - Shannon</a:t>
            </a:r>
          </a:p>
        </p:txBody>
      </p:sp>
      <p:sp>
        <p:nvSpPr>
          <p:cNvPr id="12" name="Content Placeholder 4"/>
          <p:cNvSpPr>
            <a:spLocks noGrp="1"/>
          </p:cNvSpPr>
          <p:nvPr/>
        </p:nvSpPr>
        <p:spPr bwMode="auto">
          <a:xfrm>
            <a:off x="514276" y="1988840"/>
            <a:ext cx="8081962"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p:txBody>
          <a:bodyPr/>
          <a:lstStyle/>
          <a:p>
            <a:fld id="{B939A4E9-D9F7-4E43-BFC2-1349B4DCA169}"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23</a:t>
            </a:fld>
            <a:endParaRPr lang="fr-CH" dirty="0"/>
          </a:p>
        </p:txBody>
      </p:sp>
    </p:spTree>
    <p:extLst>
      <p:ext uri="{BB962C8B-B14F-4D97-AF65-F5344CB8AC3E}">
        <p14:creationId xmlns:p14="http://schemas.microsoft.com/office/powerpoint/2010/main" val="4058915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fontScale="92500" lnSpcReduction="10000"/>
          </a:bodyPr>
          <a:lstStyle/>
          <a:p>
            <a:pPr marL="0" indent="0">
              <a:buNone/>
            </a:pPr>
            <a:r>
              <a:rPr lang="en-US" sz="2600" b="1" dirty="0"/>
              <a:t>Comments by </a:t>
            </a:r>
            <a:r>
              <a:rPr lang="en-US" sz="2600" b="1" dirty="0" smtClean="0"/>
              <a:t>an expert (Pavel Podvig)</a:t>
            </a:r>
          </a:p>
          <a:p>
            <a:pPr marL="0" indent="0">
              <a:buNone/>
            </a:pPr>
            <a:r>
              <a:rPr lang="fr-CH" sz="2600" dirty="0" err="1" smtClean="0"/>
              <a:t>Some</a:t>
            </a:r>
            <a:r>
              <a:rPr lang="fr-CH" sz="2600" dirty="0" smtClean="0"/>
              <a:t> </a:t>
            </a:r>
            <a:r>
              <a:rPr lang="fr-CH" sz="2600" dirty="0" err="1" smtClean="0"/>
              <a:t>may</a:t>
            </a:r>
            <a:r>
              <a:rPr lang="fr-CH" sz="2600" dirty="0" smtClean="0"/>
              <a:t> </a:t>
            </a:r>
            <a:r>
              <a:rPr lang="fr-CH" sz="2600" dirty="0" err="1"/>
              <a:t>object</a:t>
            </a:r>
            <a:r>
              <a:rPr lang="fr-CH" sz="2600" dirty="0"/>
              <a:t> an explicit </a:t>
            </a:r>
            <a:r>
              <a:rPr lang="fr-CH" sz="2600" dirty="0" err="1"/>
              <a:t>reference</a:t>
            </a:r>
            <a:r>
              <a:rPr lang="fr-CH" sz="2600" dirty="0"/>
              <a:t> to the </a:t>
            </a:r>
            <a:r>
              <a:rPr lang="fr-CH" sz="2600" dirty="0" err="1"/>
              <a:t>existing</a:t>
            </a:r>
            <a:r>
              <a:rPr lang="fr-CH" sz="2600" dirty="0"/>
              <a:t> stocks, but </a:t>
            </a:r>
            <a:r>
              <a:rPr lang="fr-CH" sz="2600" dirty="0" err="1"/>
              <a:t>that's</a:t>
            </a:r>
            <a:r>
              <a:rPr lang="fr-CH" sz="2600" dirty="0"/>
              <a:t> </a:t>
            </a:r>
            <a:r>
              <a:rPr lang="fr-CH" sz="2600" dirty="0" err="1"/>
              <a:t>probably</a:t>
            </a:r>
            <a:r>
              <a:rPr lang="fr-CH" sz="2600" dirty="0"/>
              <a:t> a </a:t>
            </a:r>
            <a:r>
              <a:rPr lang="fr-CH" sz="2600" dirty="0" err="1"/>
              <a:t>matter</a:t>
            </a:r>
            <a:r>
              <a:rPr lang="fr-CH" sz="2600" dirty="0"/>
              <a:t> of </a:t>
            </a:r>
            <a:r>
              <a:rPr lang="fr-CH" sz="2600" dirty="0" err="1"/>
              <a:t>tweaking</a:t>
            </a:r>
            <a:r>
              <a:rPr lang="fr-CH" sz="2600" dirty="0"/>
              <a:t> the </a:t>
            </a:r>
            <a:r>
              <a:rPr lang="fr-CH" sz="2600" dirty="0" err="1"/>
              <a:t>language</a:t>
            </a:r>
            <a:r>
              <a:rPr lang="fr-CH" sz="2600" dirty="0"/>
              <a:t>. If </a:t>
            </a:r>
            <a:r>
              <a:rPr lang="fr-CH" sz="2600" dirty="0" err="1"/>
              <a:t>this</a:t>
            </a:r>
            <a:r>
              <a:rPr lang="fr-CH" sz="2600" dirty="0"/>
              <a:t> </a:t>
            </a:r>
            <a:r>
              <a:rPr lang="fr-CH" sz="2600" dirty="0" err="1"/>
              <a:t>helps</a:t>
            </a:r>
            <a:r>
              <a:rPr lang="fr-CH" sz="2600" dirty="0"/>
              <a:t> </a:t>
            </a:r>
            <a:r>
              <a:rPr lang="fr-CH" sz="2600" dirty="0" err="1"/>
              <a:t>Russia</a:t>
            </a:r>
            <a:r>
              <a:rPr lang="fr-CH" sz="2600" dirty="0"/>
              <a:t> </a:t>
            </a:r>
            <a:r>
              <a:rPr lang="fr-CH" sz="2600" dirty="0" err="1"/>
              <a:t>achieve</a:t>
            </a:r>
            <a:r>
              <a:rPr lang="fr-CH" sz="2600" dirty="0"/>
              <a:t> </a:t>
            </a:r>
            <a:r>
              <a:rPr lang="fr-CH" sz="2600" dirty="0" err="1"/>
              <a:t>its</a:t>
            </a:r>
            <a:r>
              <a:rPr lang="fr-CH" sz="2600" dirty="0"/>
              <a:t> CD goal, </a:t>
            </a:r>
            <a:r>
              <a:rPr lang="fr-CH" sz="2600" dirty="0" err="1"/>
              <a:t>which</a:t>
            </a:r>
            <a:r>
              <a:rPr lang="fr-CH" sz="2600" dirty="0"/>
              <a:t> </a:t>
            </a:r>
            <a:r>
              <a:rPr lang="fr-CH" sz="2600" dirty="0" err="1"/>
              <a:t>is</a:t>
            </a:r>
            <a:r>
              <a:rPr lang="fr-CH" sz="2600" dirty="0"/>
              <a:t> to </a:t>
            </a:r>
            <a:r>
              <a:rPr lang="fr-CH" sz="2600" dirty="0" err="1"/>
              <a:t>start</a:t>
            </a:r>
            <a:r>
              <a:rPr lang="fr-CH" sz="2600" dirty="0"/>
              <a:t> discussion of </a:t>
            </a:r>
            <a:r>
              <a:rPr lang="fr-CH" sz="2600" i="1" dirty="0"/>
              <a:t>[</a:t>
            </a:r>
            <a:r>
              <a:rPr lang="fr-CH" sz="2600" i="1" dirty="0" err="1"/>
              <a:t>preventing</a:t>
            </a:r>
            <a:r>
              <a:rPr lang="fr-CH" sz="2600" i="1" dirty="0"/>
              <a:t> an </a:t>
            </a:r>
            <a:r>
              <a:rPr lang="fr-CH" sz="2600" i="1" dirty="0" err="1"/>
              <a:t>arms</a:t>
            </a:r>
            <a:r>
              <a:rPr lang="fr-CH" sz="2600" i="1" dirty="0"/>
              <a:t> race in </a:t>
            </a:r>
            <a:r>
              <a:rPr lang="fr-CH" sz="2600" i="1" dirty="0" err="1"/>
              <a:t>outer</a:t>
            </a:r>
            <a:r>
              <a:rPr lang="fr-CH" sz="2600" i="1" dirty="0"/>
              <a:t>] </a:t>
            </a:r>
            <a:r>
              <a:rPr lang="fr-CH" sz="2600" dirty="0" err="1"/>
              <a:t>space</a:t>
            </a:r>
            <a:r>
              <a:rPr lang="fr-CH" sz="2600" dirty="0"/>
              <a:t>, </a:t>
            </a:r>
            <a:r>
              <a:rPr lang="fr-CH" sz="2600" dirty="0" err="1"/>
              <a:t>it</a:t>
            </a:r>
            <a:r>
              <a:rPr lang="fr-CH" sz="2600" dirty="0"/>
              <a:t> </a:t>
            </a:r>
            <a:r>
              <a:rPr lang="fr-CH" sz="2600" dirty="0" err="1"/>
              <a:t>may</a:t>
            </a:r>
            <a:r>
              <a:rPr lang="fr-CH" sz="2600" dirty="0"/>
              <a:t> </a:t>
            </a:r>
            <a:r>
              <a:rPr lang="fr-CH" sz="2600" dirty="0" err="1"/>
              <a:t>be</a:t>
            </a:r>
            <a:r>
              <a:rPr lang="fr-CH" sz="2600" dirty="0"/>
              <a:t> open to </a:t>
            </a:r>
            <a:r>
              <a:rPr lang="fr-CH" sz="2600" dirty="0" err="1"/>
              <a:t>this</a:t>
            </a:r>
            <a:r>
              <a:rPr lang="fr-CH" sz="2600" dirty="0"/>
              <a:t>. </a:t>
            </a:r>
            <a:endParaRPr lang="fr-CH" sz="2600" dirty="0" smtClean="0"/>
          </a:p>
          <a:p>
            <a:pPr marL="0" indent="0">
              <a:buNone/>
            </a:pPr>
            <a:endParaRPr lang="fr-CH" sz="2600" dirty="0"/>
          </a:p>
          <a:p>
            <a:pPr marL="0" indent="0">
              <a:buNone/>
            </a:pPr>
            <a:r>
              <a:rPr lang="fr-CH" sz="2600" b="1" dirty="0" err="1"/>
              <a:t>Comments</a:t>
            </a:r>
            <a:r>
              <a:rPr lang="fr-CH" sz="2600" b="1" dirty="0"/>
              <a:t> by </a:t>
            </a:r>
            <a:r>
              <a:rPr lang="fr-CH" sz="2600" b="1" dirty="0" smtClean="0"/>
              <a:t>an expert (Jelena </a:t>
            </a:r>
            <a:r>
              <a:rPr lang="fr-CH" sz="2600" b="1" dirty="0" err="1" smtClean="0"/>
              <a:t>Milenkovic</a:t>
            </a:r>
            <a:r>
              <a:rPr lang="fr-CH" sz="2600" b="1" dirty="0" smtClean="0"/>
              <a:t>):</a:t>
            </a:r>
            <a:endParaRPr lang="fr-CH" sz="2600" b="1" dirty="0"/>
          </a:p>
          <a:p>
            <a:pPr marL="0" indent="0">
              <a:buNone/>
            </a:pPr>
            <a:r>
              <a:rPr lang="fr-CH" sz="2600" dirty="0" smtClean="0"/>
              <a:t>This </a:t>
            </a:r>
            <a:r>
              <a:rPr lang="fr-CH" sz="2600" dirty="0" err="1" smtClean="0"/>
              <a:t>is</a:t>
            </a:r>
            <a:r>
              <a:rPr lang="fr-CH" sz="2600" dirty="0" smtClean="0"/>
              <a:t> a </a:t>
            </a:r>
            <a:r>
              <a:rPr lang="fr-CH" sz="2600" dirty="0" err="1"/>
              <a:t>very</a:t>
            </a:r>
            <a:r>
              <a:rPr lang="fr-CH" sz="2600" dirty="0"/>
              <a:t> good basis. I </a:t>
            </a:r>
            <a:r>
              <a:rPr lang="fr-CH" sz="2600" dirty="0" err="1"/>
              <a:t>don't</a:t>
            </a:r>
            <a:r>
              <a:rPr lang="fr-CH" sz="2600" dirty="0"/>
              <a:t> have a </a:t>
            </a:r>
            <a:r>
              <a:rPr lang="fr-CH" sz="2600" dirty="0" err="1"/>
              <a:t>magic</a:t>
            </a:r>
            <a:r>
              <a:rPr lang="fr-CH" sz="2600" dirty="0"/>
              <a:t> </a:t>
            </a:r>
            <a:r>
              <a:rPr lang="fr-CH" sz="2600" dirty="0" err="1"/>
              <a:t>idea</a:t>
            </a:r>
            <a:r>
              <a:rPr lang="fr-CH" sz="2600" dirty="0"/>
              <a:t> </a:t>
            </a:r>
            <a:r>
              <a:rPr lang="fr-CH" sz="2600" dirty="0" err="1"/>
              <a:t>unfortunately</a:t>
            </a:r>
            <a:r>
              <a:rPr lang="fr-CH" sz="2600" dirty="0"/>
              <a:t> but </a:t>
            </a:r>
            <a:r>
              <a:rPr lang="fr-CH" sz="2600" dirty="0" err="1"/>
              <a:t>something</a:t>
            </a:r>
            <a:r>
              <a:rPr lang="fr-CH" sz="2600" dirty="0"/>
              <a:t> </a:t>
            </a:r>
            <a:r>
              <a:rPr lang="fr-CH" sz="2600" dirty="0" err="1"/>
              <a:t>along</a:t>
            </a:r>
            <a:r>
              <a:rPr lang="fr-CH" sz="2600" dirty="0"/>
              <a:t> </a:t>
            </a:r>
            <a:r>
              <a:rPr lang="fr-CH" sz="2600" dirty="0" err="1"/>
              <a:t>these</a:t>
            </a:r>
            <a:r>
              <a:rPr lang="fr-CH" sz="2600" dirty="0"/>
              <a:t> </a:t>
            </a:r>
            <a:r>
              <a:rPr lang="fr-CH" sz="2600" dirty="0" err="1"/>
              <a:t>lines</a:t>
            </a:r>
            <a:r>
              <a:rPr lang="fr-CH" sz="2600" dirty="0"/>
              <a:t> </a:t>
            </a:r>
            <a:r>
              <a:rPr lang="fr-CH" sz="2600" dirty="0" err="1"/>
              <a:t>is</a:t>
            </a:r>
            <a:r>
              <a:rPr lang="fr-CH" sz="2600" dirty="0"/>
              <a:t> a good </a:t>
            </a:r>
            <a:r>
              <a:rPr lang="fr-CH" sz="2600" dirty="0" err="1"/>
              <a:t>idea</a:t>
            </a:r>
            <a:r>
              <a:rPr lang="fr-CH" sz="2600" dirty="0"/>
              <a:t>. </a:t>
            </a:r>
            <a:r>
              <a:rPr lang="fr-CH" sz="2600" dirty="0" err="1"/>
              <a:t>Giving</a:t>
            </a:r>
            <a:r>
              <a:rPr lang="fr-CH" sz="2600" dirty="0"/>
              <a:t> </a:t>
            </a:r>
            <a:r>
              <a:rPr lang="fr-CH" sz="2600" dirty="0" err="1"/>
              <a:t>some</a:t>
            </a:r>
            <a:r>
              <a:rPr lang="fr-CH" sz="2600" dirty="0"/>
              <a:t> </a:t>
            </a:r>
            <a:r>
              <a:rPr lang="fr-CH" sz="2600" dirty="0" err="1"/>
              <a:t>space</a:t>
            </a:r>
            <a:r>
              <a:rPr lang="fr-CH" sz="2600" dirty="0"/>
              <a:t> for </a:t>
            </a:r>
            <a:r>
              <a:rPr lang="fr-CH" sz="2600" dirty="0" err="1"/>
              <a:t>protocols</a:t>
            </a:r>
            <a:r>
              <a:rPr lang="fr-CH" sz="2600" dirty="0"/>
              <a:t> </a:t>
            </a:r>
            <a:r>
              <a:rPr lang="fr-CH" sz="2600" dirty="0" err="1"/>
              <a:t>particularly</a:t>
            </a:r>
            <a:r>
              <a:rPr lang="fr-CH" sz="2600" dirty="0"/>
              <a:t> </a:t>
            </a:r>
            <a:r>
              <a:rPr lang="fr-CH" sz="2600" dirty="0" err="1"/>
              <a:t>might</a:t>
            </a:r>
            <a:r>
              <a:rPr lang="fr-CH" sz="2600" dirty="0"/>
              <a:t> help. And </a:t>
            </a:r>
            <a:r>
              <a:rPr lang="fr-CH" sz="2600" dirty="0" err="1"/>
              <a:t>discussing</a:t>
            </a:r>
            <a:r>
              <a:rPr lang="fr-CH" sz="2600" dirty="0"/>
              <a:t> stocks in one </a:t>
            </a:r>
            <a:r>
              <a:rPr lang="fr-CH" sz="2600" dirty="0" err="1"/>
              <a:t>way</a:t>
            </a:r>
            <a:r>
              <a:rPr lang="fr-CH" sz="2600" dirty="0"/>
              <a:t> or the </a:t>
            </a:r>
            <a:r>
              <a:rPr lang="fr-CH" sz="2600" dirty="0" err="1"/>
              <a:t>other</a:t>
            </a:r>
            <a:r>
              <a:rPr lang="fr-CH" sz="2600" dirty="0"/>
              <a:t> - </a:t>
            </a:r>
            <a:r>
              <a:rPr lang="fr-CH" sz="2600" dirty="0" err="1"/>
              <a:t>meaning</a:t>
            </a:r>
            <a:r>
              <a:rPr lang="fr-CH" sz="2600" dirty="0"/>
              <a:t>, </a:t>
            </a:r>
            <a:r>
              <a:rPr lang="fr-CH" sz="2600" dirty="0" err="1"/>
              <a:t>having</a:t>
            </a:r>
            <a:r>
              <a:rPr lang="fr-CH" sz="2600" dirty="0"/>
              <a:t> </a:t>
            </a:r>
            <a:r>
              <a:rPr lang="fr-CH" sz="2600" dirty="0" err="1"/>
              <a:t>them</a:t>
            </a:r>
            <a:r>
              <a:rPr lang="fr-CH" sz="2600" dirty="0"/>
              <a:t> in the </a:t>
            </a:r>
            <a:r>
              <a:rPr lang="fr-CH" sz="2600" dirty="0" err="1"/>
              <a:t>negotiations</a:t>
            </a:r>
            <a:r>
              <a:rPr lang="fr-CH" sz="2600" dirty="0"/>
              <a:t> - </a:t>
            </a:r>
            <a:r>
              <a:rPr lang="fr-CH" sz="2600" dirty="0" err="1"/>
              <a:t>does</a:t>
            </a:r>
            <a:r>
              <a:rPr lang="fr-CH" sz="2600" dirty="0"/>
              <a:t> not </a:t>
            </a:r>
            <a:r>
              <a:rPr lang="fr-CH" sz="2600" dirty="0" err="1"/>
              <a:t>mean</a:t>
            </a:r>
            <a:r>
              <a:rPr lang="fr-CH" sz="2600" dirty="0"/>
              <a:t> the </a:t>
            </a:r>
            <a:r>
              <a:rPr lang="fr-CH" sz="2600" dirty="0" err="1"/>
              <a:t>treaty</a:t>
            </a:r>
            <a:r>
              <a:rPr lang="fr-CH" sz="2600" dirty="0"/>
              <a:t> </a:t>
            </a:r>
            <a:r>
              <a:rPr lang="fr-CH" sz="2600" dirty="0" err="1"/>
              <a:t>will</a:t>
            </a:r>
            <a:r>
              <a:rPr lang="fr-CH" sz="2600" dirty="0"/>
              <a:t> have to </a:t>
            </a:r>
            <a:r>
              <a:rPr lang="fr-CH" sz="2600" dirty="0" err="1"/>
              <a:t>provide</a:t>
            </a:r>
            <a:r>
              <a:rPr lang="fr-CH" sz="2600" dirty="0"/>
              <a:t> for the total </a:t>
            </a:r>
            <a:r>
              <a:rPr lang="fr-CH" sz="2600" dirty="0" err="1"/>
              <a:t>elimination</a:t>
            </a:r>
            <a:r>
              <a:rPr lang="fr-CH" sz="2600" dirty="0"/>
              <a:t> of all </a:t>
            </a:r>
            <a:r>
              <a:rPr lang="fr-CH" sz="2600" dirty="0" err="1"/>
              <a:t>kinds</a:t>
            </a:r>
            <a:r>
              <a:rPr lang="fr-CH" sz="2600" dirty="0"/>
              <a:t> of stocks. </a:t>
            </a:r>
          </a:p>
          <a:p>
            <a:pPr marL="0" indent="0">
              <a:buNone/>
            </a:pPr>
            <a:endParaRPr lang="fr-CH" sz="2400" dirty="0"/>
          </a:p>
          <a:p>
            <a:pPr marL="0" indent="0">
              <a:buNone/>
            </a:pPr>
            <a:endParaRPr lang="fr-CH" sz="24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627784" y="191542"/>
            <a:ext cx="6027290" cy="1077218"/>
          </a:xfrm>
          <a:prstGeom prst="rect">
            <a:avLst/>
          </a:prstGeom>
          <a:noFill/>
        </p:spPr>
        <p:txBody>
          <a:bodyPr wrap="square" rtlCol="0">
            <a:spAutoFit/>
          </a:bodyPr>
          <a:lstStyle/>
          <a:p>
            <a:pPr algn="ctr"/>
            <a:r>
              <a:rPr lang="fr-FR" sz="3200" b="1" dirty="0" smtClean="0"/>
              <a:t>3.1.11. FMCT – </a:t>
            </a:r>
            <a:r>
              <a:rPr lang="fr-FR" sz="3200" b="1" dirty="0" err="1" smtClean="0"/>
              <a:t>Pre-negotiations</a:t>
            </a:r>
            <a:r>
              <a:rPr lang="fr-FR" sz="3200" b="1" dirty="0" smtClean="0"/>
              <a:t> How to </a:t>
            </a:r>
            <a:r>
              <a:rPr lang="fr-FR" sz="3200" b="1" dirty="0" err="1" smtClean="0"/>
              <a:t>deblock</a:t>
            </a:r>
            <a:r>
              <a:rPr lang="fr-FR" sz="3200" b="1" dirty="0" smtClean="0"/>
              <a:t> the CD? - Shannon</a:t>
            </a:r>
          </a:p>
        </p:txBody>
      </p:sp>
      <p:sp>
        <p:nvSpPr>
          <p:cNvPr id="12" name="Content Placeholder 4"/>
          <p:cNvSpPr>
            <a:spLocks noGrp="1"/>
          </p:cNvSpPr>
          <p:nvPr/>
        </p:nvSpPr>
        <p:spPr bwMode="auto">
          <a:xfrm>
            <a:off x="514276" y="1988840"/>
            <a:ext cx="8081962"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p:txBody>
          <a:bodyPr/>
          <a:lstStyle/>
          <a:p>
            <a:fld id="{264FCB41-34FF-45D9-B0A5-CE2484D97C14}"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24</a:t>
            </a:fld>
            <a:endParaRPr lang="fr-CH" dirty="0"/>
          </a:p>
        </p:txBody>
      </p:sp>
    </p:spTree>
    <p:extLst>
      <p:ext uri="{BB962C8B-B14F-4D97-AF65-F5344CB8AC3E}">
        <p14:creationId xmlns:p14="http://schemas.microsoft.com/office/powerpoint/2010/main" val="1672362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179512" y="1628800"/>
            <a:ext cx="8856984" cy="5040684"/>
          </a:xfrm>
        </p:spPr>
        <p:txBody>
          <a:bodyPr>
            <a:noAutofit/>
          </a:bodyPr>
          <a:lstStyle/>
          <a:p>
            <a:pPr marL="285750" lvl="1">
              <a:buFont typeface="Symbol"/>
              <a:buChar char="Þ"/>
            </a:pPr>
            <a:r>
              <a:rPr lang="en-US" sz="1800" b="1" dirty="0" smtClean="0"/>
              <a:t>Question </a:t>
            </a:r>
            <a:r>
              <a:rPr lang="en-US" sz="1800" b="1" dirty="0"/>
              <a:t>of </a:t>
            </a:r>
            <a:r>
              <a:rPr lang="en-US" sz="1800" b="1" dirty="0" smtClean="0"/>
              <a:t>interpretation and on </a:t>
            </a:r>
            <a:r>
              <a:rPr lang="en-US" sz="1800" b="1" dirty="0"/>
              <a:t>this </a:t>
            </a:r>
            <a:r>
              <a:rPr lang="en-US" sz="1800" b="1" dirty="0" smtClean="0"/>
              <a:t>basis, </a:t>
            </a:r>
            <a:r>
              <a:rPr lang="en-US" sz="1800" b="1" dirty="0"/>
              <a:t>creation of an</a:t>
            </a:r>
            <a:r>
              <a:rPr lang="en-US" sz="1800" b="1" u="sng" dirty="0"/>
              <a:t> </a:t>
            </a:r>
            <a:r>
              <a:rPr lang="en-US" sz="1800" b="1" u="sng" dirty="0" smtClean="0"/>
              <a:t>ad hoc committee:</a:t>
            </a:r>
          </a:p>
          <a:p>
            <a:pPr marL="0" lvl="1" indent="0">
              <a:buNone/>
            </a:pPr>
            <a:endParaRPr lang="en-US" sz="900" b="1" u="sng" dirty="0"/>
          </a:p>
          <a:p>
            <a:pPr marL="0" indent="0">
              <a:buNone/>
            </a:pPr>
            <a:r>
              <a:rPr lang="en-US" sz="1600" b="1" dirty="0" smtClean="0"/>
              <a:t>Decision of the Conference on Disarmament on the establishment of an Ad Hoc Committee on a non-discriminatory, multilateral and internationally and effectively verifiable treaty banning the production of fissile material for nuclear weapons or other nuclear explosive devices. (ADOPTED)</a:t>
            </a:r>
          </a:p>
          <a:p>
            <a:pPr marL="0" indent="0">
              <a:buNone/>
            </a:pPr>
            <a:endParaRPr lang="fr-CH" sz="800" dirty="0" smtClean="0"/>
          </a:p>
          <a:p>
            <a:pPr marL="228600" indent="-228600">
              <a:buAutoNum type="arabicPeriod"/>
            </a:pPr>
            <a:r>
              <a:rPr lang="en-US" sz="1600" dirty="0" smtClean="0"/>
              <a:t>Recalling its decision CD/2046 of 16 November 2015 on its </a:t>
            </a:r>
            <a:r>
              <a:rPr lang="en-US" sz="1600" dirty="0" err="1" smtClean="0"/>
              <a:t>programme</a:t>
            </a:r>
            <a:r>
              <a:rPr lang="en-US" sz="1600" dirty="0" smtClean="0"/>
              <a:t> of work and schedule of activities for its 2015-2016 session, and in particular paragraph 6 (a):</a:t>
            </a:r>
          </a:p>
          <a:p>
            <a:pPr marL="228600" indent="-228600">
              <a:buAutoNum type="alphaLcParenBoth"/>
            </a:pPr>
            <a:r>
              <a:rPr lang="en-US" sz="1600" dirty="0" smtClean="0"/>
              <a:t>Under </a:t>
            </a:r>
            <a:r>
              <a:rPr lang="en-US" sz="1600" dirty="0"/>
              <a:t>agenda item 1 entitled "cessation of the nuclear arms race and nuclear disarmament", to negotiate, with a view to reaching agreement on the basis of the report of the Special Coordinator (CD/1299) and the mandate contained therein as clarified by the Conference, on a non-discriminatory, multilateral and internationally and effectively verifiable treaty banning the production of fissile material for nuclear weapons or other nuclear explosive devices. </a:t>
            </a:r>
            <a:endParaRPr lang="en-US" sz="1600" dirty="0" smtClean="0"/>
          </a:p>
          <a:p>
            <a:pPr marL="0" indent="0">
              <a:buNone/>
            </a:pPr>
            <a:endParaRPr lang="fr-CH" sz="800" dirty="0"/>
          </a:p>
          <a:p>
            <a:pPr marL="0" indent="0">
              <a:buNone/>
            </a:pPr>
            <a:r>
              <a:rPr lang="en-US" sz="1600" dirty="0" smtClean="0"/>
              <a:t>2. The </a:t>
            </a:r>
            <a:r>
              <a:rPr lang="en-US" sz="1600" dirty="0"/>
              <a:t>Conference hereby establishes an Ad Hoc Committee to implement this </a:t>
            </a:r>
            <a:r>
              <a:rPr lang="en-US" sz="1600" dirty="0" smtClean="0"/>
              <a:t>decision. </a:t>
            </a:r>
          </a:p>
          <a:p>
            <a:pPr marL="0" indent="0">
              <a:buNone/>
            </a:pPr>
            <a:endParaRPr lang="en-US" sz="800" dirty="0" smtClean="0"/>
          </a:p>
          <a:p>
            <a:pPr marL="0" indent="0">
              <a:buNone/>
            </a:pPr>
            <a:r>
              <a:rPr lang="en-US" sz="1600" dirty="0" smtClean="0"/>
              <a:t>3. This </a:t>
            </a:r>
            <a:r>
              <a:rPr lang="en-US" sz="1600" dirty="0"/>
              <a:t>Ad Hoc Committee will commence its work immediately and will appoint its Chair who will report </a:t>
            </a:r>
            <a:endParaRPr lang="en-US" sz="1600" dirty="0" smtClean="0"/>
          </a:p>
          <a:p>
            <a:pPr marL="0" indent="0">
              <a:buNone/>
            </a:pPr>
            <a:r>
              <a:rPr lang="en-US" sz="1600" dirty="0"/>
              <a:t> </a:t>
            </a:r>
            <a:r>
              <a:rPr lang="en-US" sz="1600" dirty="0" smtClean="0"/>
              <a:t>    to </a:t>
            </a:r>
            <a:r>
              <a:rPr lang="en-US" sz="1600" dirty="0"/>
              <a:t>the </a:t>
            </a:r>
            <a:r>
              <a:rPr lang="en-US" sz="1600" dirty="0" smtClean="0"/>
              <a:t>Conference.</a:t>
            </a:r>
          </a:p>
          <a:p>
            <a:pPr marL="0" indent="0">
              <a:buNone/>
            </a:pPr>
            <a:endParaRPr lang="fr-CH" sz="8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525"/>
            <a:ext cx="2448272" cy="1080120"/>
          </a:xfrm>
          <a:prstGeom prst="rect">
            <a:avLst/>
          </a:prstGeom>
          <a:noFill/>
          <a:ln>
            <a:noFill/>
          </a:ln>
        </p:spPr>
      </p:pic>
      <p:sp>
        <p:nvSpPr>
          <p:cNvPr id="7" name="ZoneTexte 6"/>
          <p:cNvSpPr txBox="1"/>
          <p:nvPr/>
        </p:nvSpPr>
        <p:spPr>
          <a:xfrm>
            <a:off x="2816250" y="136086"/>
            <a:ext cx="5760640" cy="1200329"/>
          </a:xfrm>
          <a:prstGeom prst="rect">
            <a:avLst/>
          </a:prstGeom>
          <a:noFill/>
        </p:spPr>
        <p:txBody>
          <a:bodyPr wrap="square" rtlCol="0">
            <a:spAutoFit/>
          </a:bodyPr>
          <a:lstStyle/>
          <a:p>
            <a:pPr algn="ctr"/>
            <a:r>
              <a:rPr lang="fr-FR" sz="2400" b="1" dirty="0" smtClean="0"/>
              <a:t>3.1.12. FMCT – </a:t>
            </a:r>
            <a:r>
              <a:rPr lang="fr-FR" sz="2400" b="1" dirty="0" err="1" smtClean="0"/>
              <a:t>Pre-negotiations</a:t>
            </a:r>
            <a:endParaRPr lang="fr-FR" sz="2400" b="1" dirty="0" smtClean="0"/>
          </a:p>
          <a:p>
            <a:pPr algn="ctr"/>
            <a:r>
              <a:rPr lang="fr-FR" sz="2400" b="1" dirty="0" smtClean="0"/>
              <a:t>How to </a:t>
            </a:r>
            <a:r>
              <a:rPr lang="fr-FR" sz="2400" b="1" dirty="0" err="1" smtClean="0"/>
              <a:t>deblock</a:t>
            </a:r>
            <a:r>
              <a:rPr lang="fr-FR" sz="2400" b="1" dirty="0" smtClean="0"/>
              <a:t> the CD? – Shannon</a:t>
            </a:r>
          </a:p>
          <a:p>
            <a:pPr algn="ctr"/>
            <a:r>
              <a:rPr lang="fr-FR" sz="2400" b="1" dirty="0" smtClean="0"/>
              <a:t>Ad Hoc </a:t>
            </a:r>
            <a:r>
              <a:rPr lang="fr-FR" sz="2400" b="1" dirty="0" err="1" smtClean="0"/>
              <a:t>Committee</a:t>
            </a:r>
            <a:endParaRPr lang="fr-FR" sz="2400" b="1" dirty="0" smtClean="0"/>
          </a:p>
        </p:txBody>
      </p:sp>
      <p:sp>
        <p:nvSpPr>
          <p:cNvPr id="12" name="Content Placeholder 4"/>
          <p:cNvSpPr>
            <a:spLocks noGrp="1"/>
          </p:cNvSpPr>
          <p:nvPr/>
        </p:nvSpPr>
        <p:spPr bwMode="auto">
          <a:xfrm>
            <a:off x="376188" y="1628800"/>
            <a:ext cx="8200702" cy="48966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a:xfrm>
            <a:off x="350168" y="6448251"/>
            <a:ext cx="2133600" cy="365125"/>
          </a:xfrm>
        </p:spPr>
        <p:txBody>
          <a:bodyPr/>
          <a:lstStyle/>
          <a:p>
            <a:fld id="{32EA9660-333F-4A87-A3A8-CE88E45FEA59}"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25</a:t>
            </a:fld>
            <a:endParaRPr lang="fr-CH" dirty="0"/>
          </a:p>
        </p:txBody>
      </p:sp>
    </p:spTree>
    <p:extLst>
      <p:ext uri="{BB962C8B-B14F-4D97-AF65-F5344CB8AC3E}">
        <p14:creationId xmlns:p14="http://schemas.microsoft.com/office/powerpoint/2010/main" val="1073380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251520" y="1196752"/>
            <a:ext cx="8712968" cy="5400600"/>
          </a:xfrm>
        </p:spPr>
        <p:txBody>
          <a:bodyPr>
            <a:noAutofit/>
          </a:bodyPr>
          <a:lstStyle/>
          <a:p>
            <a:pPr marL="0" indent="0">
              <a:buNone/>
            </a:pPr>
            <a:endParaRPr lang="fr-CH" sz="2400" dirty="0" smtClean="0"/>
          </a:p>
          <a:p>
            <a:pPr marL="0" indent="0">
              <a:buNone/>
            </a:pPr>
            <a:r>
              <a:rPr lang="fr-CH" sz="2400" dirty="0"/>
              <a:t>4. </a:t>
            </a:r>
            <a:r>
              <a:rPr lang="en-US" sz="2400" dirty="0"/>
              <a:t>The Conference agrees that the report and mandate contained in document CD/1299 (1995) for that purpose </a:t>
            </a:r>
            <a:r>
              <a:rPr lang="en-US" sz="2400" b="1" dirty="0"/>
              <a:t>will allow all delegations to discuss and decide on the possible modalities for addressing the issue of production of relevant fissile material prior to the entry into force of the Treaty as part of the definitions, scope and verification provisions of the Treaty or in separate instruments.</a:t>
            </a:r>
            <a:endParaRPr lang="fr-CH" sz="2400" b="1" dirty="0"/>
          </a:p>
          <a:p>
            <a:pPr marL="0" indent="0">
              <a:buNone/>
            </a:pPr>
            <a:endParaRPr lang="fr-CH" sz="2400" dirty="0" smtClean="0"/>
          </a:p>
          <a:p>
            <a:pPr>
              <a:buFont typeface="Symbol"/>
              <a:buChar char="Þ"/>
            </a:pPr>
            <a:r>
              <a:rPr lang="fr-CH" sz="2400" u="sng" dirty="0" err="1" smtClean="0"/>
              <a:t>Explanation</a:t>
            </a:r>
            <a:r>
              <a:rPr lang="fr-CH" sz="2400" u="sng" dirty="0" smtClean="0"/>
              <a:t>: </a:t>
            </a:r>
          </a:p>
          <a:p>
            <a:pPr marL="0" indent="0">
              <a:buNone/>
            </a:pPr>
            <a:r>
              <a:rPr lang="fr-CH" sz="2400" dirty="0" smtClean="0"/>
              <a:t>The adoption of the Shannon mandate as </a:t>
            </a:r>
            <a:r>
              <a:rPr lang="fr-CH" sz="2400" dirty="0" err="1" smtClean="0"/>
              <a:t>interpreted</a:t>
            </a:r>
            <a:r>
              <a:rPr lang="fr-CH" sz="2400" dirty="0" smtClean="0"/>
              <a:t> by the CD </a:t>
            </a:r>
            <a:r>
              <a:rPr lang="fr-CH" sz="2400" dirty="0" err="1" smtClean="0"/>
              <a:t>implies</a:t>
            </a:r>
            <a:r>
              <a:rPr lang="fr-CH" sz="2400" dirty="0" smtClean="0"/>
              <a:t> </a:t>
            </a:r>
            <a:r>
              <a:rPr lang="fr-CH" sz="2400" dirty="0" err="1" smtClean="0"/>
              <a:t>that</a:t>
            </a:r>
            <a:r>
              <a:rPr lang="fr-CH" sz="2400" dirty="0" smtClean="0"/>
              <a:t> an ad hoc </a:t>
            </a:r>
            <a:r>
              <a:rPr lang="fr-CH" sz="2400" dirty="0" err="1" smtClean="0"/>
              <a:t>committee</a:t>
            </a:r>
            <a:r>
              <a:rPr lang="fr-CH" sz="2400" dirty="0" smtClean="0"/>
              <a:t> </a:t>
            </a:r>
            <a:r>
              <a:rPr lang="fr-CH" sz="2400" dirty="0" err="1" smtClean="0"/>
              <a:t>is</a:t>
            </a:r>
            <a:r>
              <a:rPr lang="fr-CH" sz="2400" dirty="0" smtClean="0"/>
              <a:t> </a:t>
            </a:r>
            <a:r>
              <a:rPr lang="fr-CH" sz="2400" dirty="0" err="1" smtClean="0"/>
              <a:t>established</a:t>
            </a:r>
            <a:r>
              <a:rPr lang="fr-CH" sz="2400" dirty="0" smtClean="0"/>
              <a:t> by the </a:t>
            </a:r>
            <a:r>
              <a:rPr lang="fr-CH" sz="2400" dirty="0" err="1" smtClean="0"/>
              <a:t>Conference</a:t>
            </a:r>
            <a:r>
              <a:rPr lang="fr-CH" sz="2400" dirty="0" smtClean="0"/>
              <a:t>. </a:t>
            </a:r>
            <a:r>
              <a:rPr lang="fr-CH" sz="2400" dirty="0" err="1" smtClean="0"/>
              <a:t>Therefore</a:t>
            </a:r>
            <a:r>
              <a:rPr lang="fr-CH" sz="2400" dirty="0" smtClean="0"/>
              <a:t>, discussions on and </a:t>
            </a:r>
            <a:r>
              <a:rPr lang="fr-CH" sz="2400" dirty="0" err="1" smtClean="0"/>
              <a:t>negotiation</a:t>
            </a:r>
            <a:r>
              <a:rPr lang="fr-CH" sz="2400" dirty="0" smtClean="0"/>
              <a:t> of a FMCT </a:t>
            </a:r>
            <a:r>
              <a:rPr lang="fr-CH" sz="2400" dirty="0" err="1" smtClean="0"/>
              <a:t>take</a:t>
            </a:r>
            <a:r>
              <a:rPr lang="fr-CH" sz="2400" dirty="0" smtClean="0"/>
              <a:t> place </a:t>
            </a:r>
            <a:r>
              <a:rPr lang="fr-CH" sz="2400" dirty="0" err="1" smtClean="0"/>
              <a:t>within</a:t>
            </a:r>
            <a:r>
              <a:rPr lang="fr-CH" sz="2400" dirty="0" smtClean="0"/>
              <a:t> the setting of </a:t>
            </a:r>
            <a:r>
              <a:rPr lang="fr-CH" sz="2400" dirty="0" err="1" smtClean="0"/>
              <a:t>such</a:t>
            </a:r>
            <a:r>
              <a:rPr lang="fr-CH" sz="2400" dirty="0" smtClean="0"/>
              <a:t> an ad hoc </a:t>
            </a:r>
            <a:r>
              <a:rPr lang="fr-CH" sz="2400" dirty="0" err="1" smtClean="0"/>
              <a:t>committee</a:t>
            </a:r>
            <a:r>
              <a:rPr lang="fr-CH" sz="2400" dirty="0" smtClean="0"/>
              <a:t>. </a:t>
            </a:r>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525"/>
            <a:ext cx="2448272" cy="1080120"/>
          </a:xfrm>
          <a:prstGeom prst="rect">
            <a:avLst/>
          </a:prstGeom>
          <a:noFill/>
          <a:ln>
            <a:noFill/>
          </a:ln>
        </p:spPr>
      </p:pic>
      <p:sp>
        <p:nvSpPr>
          <p:cNvPr id="7" name="ZoneTexte 6"/>
          <p:cNvSpPr txBox="1"/>
          <p:nvPr/>
        </p:nvSpPr>
        <p:spPr>
          <a:xfrm>
            <a:off x="2846518" y="260648"/>
            <a:ext cx="5760640" cy="1200329"/>
          </a:xfrm>
          <a:prstGeom prst="rect">
            <a:avLst/>
          </a:prstGeom>
          <a:noFill/>
        </p:spPr>
        <p:txBody>
          <a:bodyPr wrap="square" rtlCol="0">
            <a:spAutoFit/>
          </a:bodyPr>
          <a:lstStyle/>
          <a:p>
            <a:pPr algn="ctr"/>
            <a:r>
              <a:rPr lang="fr-FR" sz="2400" b="1" dirty="0" smtClean="0"/>
              <a:t>3.1.13. FMCT – </a:t>
            </a:r>
            <a:r>
              <a:rPr lang="fr-FR" sz="2400" b="1" dirty="0" err="1" smtClean="0"/>
              <a:t>Pre-negotiations</a:t>
            </a:r>
            <a:endParaRPr lang="fr-FR" sz="2400" b="1" dirty="0" smtClean="0"/>
          </a:p>
          <a:p>
            <a:pPr algn="ctr"/>
            <a:r>
              <a:rPr lang="fr-FR" sz="2400" b="1" dirty="0" smtClean="0"/>
              <a:t>How to </a:t>
            </a:r>
            <a:r>
              <a:rPr lang="fr-FR" sz="2400" b="1" dirty="0" err="1" smtClean="0"/>
              <a:t>deblock</a:t>
            </a:r>
            <a:r>
              <a:rPr lang="fr-FR" sz="2400" b="1" dirty="0" smtClean="0"/>
              <a:t> the CD? - Shannon</a:t>
            </a:r>
          </a:p>
          <a:p>
            <a:pPr algn="ctr"/>
            <a:r>
              <a:rPr lang="fr-FR" sz="2400" b="1" dirty="0" smtClean="0"/>
              <a:t>Ad Hoc </a:t>
            </a:r>
            <a:r>
              <a:rPr lang="fr-FR" sz="2400" b="1" dirty="0" err="1" smtClean="0"/>
              <a:t>Committee</a:t>
            </a:r>
            <a:endParaRPr lang="fr-FR" sz="2400" b="1" dirty="0" smtClean="0"/>
          </a:p>
        </p:txBody>
      </p:sp>
      <p:sp>
        <p:nvSpPr>
          <p:cNvPr id="12" name="Content Placeholder 4"/>
          <p:cNvSpPr>
            <a:spLocks noGrp="1"/>
          </p:cNvSpPr>
          <p:nvPr/>
        </p:nvSpPr>
        <p:spPr bwMode="auto">
          <a:xfrm>
            <a:off x="395536" y="1484784"/>
            <a:ext cx="8200702" cy="48966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a:xfrm>
            <a:off x="350168" y="6448251"/>
            <a:ext cx="2133600" cy="365125"/>
          </a:xfrm>
        </p:spPr>
        <p:txBody>
          <a:bodyPr/>
          <a:lstStyle/>
          <a:p>
            <a:fld id="{870CCE71-E339-49EB-89F9-374F9961DE92}"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26</a:t>
            </a:fld>
            <a:endParaRPr lang="fr-CH" dirty="0"/>
          </a:p>
        </p:txBody>
      </p:sp>
    </p:spTree>
    <p:extLst>
      <p:ext uri="{BB962C8B-B14F-4D97-AF65-F5344CB8AC3E}">
        <p14:creationId xmlns:p14="http://schemas.microsoft.com/office/powerpoint/2010/main" val="3382945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fontScale="62500" lnSpcReduction="20000"/>
          </a:bodyPr>
          <a:lstStyle/>
          <a:p>
            <a:pPr marL="0" indent="0">
              <a:buNone/>
            </a:pPr>
            <a:r>
              <a:rPr lang="fr-CH" sz="2600" b="1" dirty="0" smtClean="0"/>
              <a:t>d) </a:t>
            </a:r>
            <a:r>
              <a:rPr lang="fr-CH" sz="2600" b="1" dirty="0" err="1" smtClean="0"/>
              <a:t>Regional</a:t>
            </a:r>
            <a:r>
              <a:rPr lang="fr-CH" sz="2600" b="1" dirty="0" smtClean="0"/>
              <a:t> </a:t>
            </a:r>
            <a:r>
              <a:rPr lang="fr-CH" sz="2600" b="1" dirty="0" err="1" smtClean="0"/>
              <a:t>approach</a:t>
            </a:r>
            <a:r>
              <a:rPr lang="fr-CH" sz="2600" b="1" dirty="0" smtClean="0"/>
              <a:t> (</a:t>
            </a:r>
            <a:r>
              <a:rPr lang="fr-CH" sz="2600" b="1" dirty="0" err="1" smtClean="0"/>
              <a:t>proposal</a:t>
            </a:r>
            <a:r>
              <a:rPr lang="fr-CH" sz="2600" b="1" dirty="0" smtClean="0"/>
              <a:t> by the Chair)  </a:t>
            </a:r>
            <a:endParaRPr lang="fr-CH" sz="2600" dirty="0"/>
          </a:p>
          <a:p>
            <a:pPr marL="0" indent="0">
              <a:buNone/>
            </a:pPr>
            <a:endParaRPr lang="fr-CH" sz="2400" b="1" dirty="0" smtClean="0"/>
          </a:p>
          <a:p>
            <a:pPr marL="0" indent="0">
              <a:buNone/>
            </a:pPr>
            <a:r>
              <a:rPr lang="fr-CH" sz="2400" b="1" dirty="0" err="1" smtClean="0"/>
              <a:t>Comments</a:t>
            </a:r>
            <a:r>
              <a:rPr lang="fr-CH" sz="2400" b="1" dirty="0" smtClean="0"/>
              <a:t> by an expert (Marc Finaud)</a:t>
            </a:r>
            <a:endParaRPr lang="fr-CH" sz="2400" b="1" dirty="0"/>
          </a:p>
          <a:p>
            <a:pPr marL="0" indent="0">
              <a:buNone/>
            </a:pPr>
            <a:r>
              <a:rPr lang="en-US" sz="2400" dirty="0"/>
              <a:t>This could be along the lines of the Brazilian idea for separate protocols attached to the main FMCT that would only contain general provisions. Regional states could negotiate more detailed arrangements, in particular on verification. </a:t>
            </a:r>
          </a:p>
          <a:p>
            <a:pPr marL="0" indent="0">
              <a:buNone/>
            </a:pPr>
            <a:endParaRPr lang="en-US" sz="2400" dirty="0"/>
          </a:p>
          <a:p>
            <a:pPr marL="0" indent="0">
              <a:buNone/>
            </a:pPr>
            <a:r>
              <a:rPr lang="en-US" sz="2400" dirty="0"/>
              <a:t>One model could be the Argentina-Brazil bilateral Nuclear Agency (</a:t>
            </a:r>
            <a:r>
              <a:rPr lang="en-US" sz="2400" dirty="0">
                <a:hlinkClick r:id="rId3"/>
              </a:rPr>
              <a:t>http://www.abacc.org.br/?</a:t>
            </a:r>
            <a:r>
              <a:rPr lang="en-US" sz="2400" dirty="0" smtClean="0">
                <a:hlinkClick r:id="rId3"/>
              </a:rPr>
              <a:t>page_id=5&amp;lang=en</a:t>
            </a:r>
            <a:r>
              <a:rPr lang="en-US" sz="2400" dirty="0" smtClean="0"/>
              <a:t> ) </a:t>
            </a:r>
            <a:r>
              <a:rPr lang="en-US" sz="2400" dirty="0"/>
              <a:t>integrated into the Latin American Nuclear-Weapon Free Zone (see: </a:t>
            </a:r>
            <a:r>
              <a:rPr lang="en-US" sz="2400" dirty="0">
                <a:hlinkClick r:id="rId4"/>
              </a:rPr>
              <a:t>http://www.nti.org/treaties-and-regimes/agency-prohibition-nuclear-weapons-latin-america-and-caribbean-opanal</a:t>
            </a:r>
            <a:r>
              <a:rPr lang="en-US" sz="2400" dirty="0" smtClean="0">
                <a:hlinkClick r:id="rId4"/>
              </a:rPr>
              <a:t>/</a:t>
            </a:r>
            <a:r>
              <a:rPr lang="en-US" sz="2400" dirty="0" smtClean="0"/>
              <a:t> ). </a:t>
            </a:r>
            <a:endParaRPr lang="en-US" sz="2400" dirty="0"/>
          </a:p>
          <a:p>
            <a:pPr marL="0" indent="0">
              <a:buNone/>
            </a:pPr>
            <a:endParaRPr lang="en-US" sz="2400" dirty="0"/>
          </a:p>
          <a:p>
            <a:pPr marL="0" indent="0">
              <a:buNone/>
            </a:pPr>
            <a:r>
              <a:rPr lang="en-US" sz="2400" dirty="0"/>
              <a:t>There could be similar agencies (bilateral or regional) in the Middle East, South Asia, and the Korean Peninsula. </a:t>
            </a:r>
          </a:p>
          <a:p>
            <a:pPr marL="0" indent="0">
              <a:buNone/>
            </a:pPr>
            <a:endParaRPr lang="en-US" sz="2400" dirty="0"/>
          </a:p>
          <a:p>
            <a:pPr marL="0" indent="0">
              <a:buNone/>
            </a:pPr>
            <a:r>
              <a:rPr lang="en-US" sz="2400" dirty="0"/>
              <a:t>A parallel approach would be regional nuclear fuel banks for ensuring supply to civilian nuclear activities under international control such as the one recently opened in Kazakhstan with the support of the IAEA (see: </a:t>
            </a:r>
            <a:r>
              <a:rPr lang="en-US" sz="2400" dirty="0" smtClean="0">
                <a:hlinkClick r:id="rId5"/>
              </a:rPr>
              <a:t>www.iaea.org/ourwork/leubank</a:t>
            </a:r>
            <a:r>
              <a:rPr lang="en-US" sz="2400" dirty="0" smtClean="0"/>
              <a:t> ). </a:t>
            </a:r>
          </a:p>
          <a:p>
            <a:pPr marL="0" indent="0">
              <a:buNone/>
            </a:pPr>
            <a:endParaRPr lang="en-US" sz="2400" dirty="0" smtClean="0"/>
          </a:p>
          <a:p>
            <a:pPr marL="0" indent="0">
              <a:buNone/>
            </a:pPr>
            <a:r>
              <a:rPr lang="en-US" sz="2400" b="1" dirty="0" smtClean="0"/>
              <a:t>Comment </a:t>
            </a:r>
            <a:r>
              <a:rPr lang="en-US" sz="2400" b="1" dirty="0"/>
              <a:t>by </a:t>
            </a:r>
            <a:r>
              <a:rPr lang="en-US" sz="2400" b="1" dirty="0" err="1" smtClean="0"/>
              <a:t>Micheline</a:t>
            </a:r>
            <a:r>
              <a:rPr lang="en-US" sz="2400" b="1" dirty="0" smtClean="0"/>
              <a:t> </a:t>
            </a:r>
            <a:r>
              <a:rPr lang="en-US" sz="2400" b="1" dirty="0" err="1"/>
              <a:t>Calmy</a:t>
            </a:r>
            <a:r>
              <a:rPr lang="en-US" sz="2400" b="1" dirty="0"/>
              <a:t>-Rey</a:t>
            </a:r>
          </a:p>
          <a:p>
            <a:pPr marL="0" indent="0">
              <a:buNone/>
            </a:pPr>
            <a:r>
              <a:rPr lang="fr-CH" sz="2400" dirty="0" smtClean="0"/>
              <a:t>The </a:t>
            </a:r>
            <a:r>
              <a:rPr lang="fr-CH" sz="2400" dirty="0" err="1" smtClean="0"/>
              <a:t>regional</a:t>
            </a:r>
            <a:r>
              <a:rPr lang="fr-CH" sz="2400" dirty="0" smtClean="0"/>
              <a:t> </a:t>
            </a:r>
            <a:r>
              <a:rPr lang="fr-CH" sz="2400" dirty="0" err="1" smtClean="0"/>
              <a:t>approach</a:t>
            </a:r>
            <a:r>
              <a:rPr lang="fr-CH" sz="2400" dirty="0" smtClean="0"/>
              <a:t> </a:t>
            </a:r>
            <a:r>
              <a:rPr lang="fr-CH" sz="2400" dirty="0" err="1" smtClean="0"/>
              <a:t>could</a:t>
            </a:r>
            <a:r>
              <a:rPr lang="fr-CH" sz="2400" dirty="0" smtClean="0"/>
              <a:t> </a:t>
            </a:r>
            <a:r>
              <a:rPr lang="fr-CH" sz="2400" dirty="0" err="1" smtClean="0"/>
              <a:t>define</a:t>
            </a:r>
            <a:r>
              <a:rPr lang="fr-CH" sz="2400" dirty="0" smtClean="0"/>
              <a:t> the </a:t>
            </a:r>
            <a:r>
              <a:rPr lang="fr-CH" sz="2400" dirty="0"/>
              <a:t>basic </a:t>
            </a:r>
            <a:r>
              <a:rPr lang="fr-CH" sz="2400" dirty="0" err="1"/>
              <a:t>principles</a:t>
            </a:r>
            <a:r>
              <a:rPr lang="fr-CH" sz="2400" dirty="0"/>
              <a:t> of a FMCT at the global </a:t>
            </a:r>
            <a:r>
              <a:rPr lang="fr-CH" sz="2400" dirty="0" err="1" smtClean="0"/>
              <a:t>level</a:t>
            </a:r>
            <a:r>
              <a:rPr lang="fr-CH" sz="2400" dirty="0" smtClean="0"/>
              <a:t>;  the </a:t>
            </a:r>
            <a:r>
              <a:rPr lang="fr-CH" sz="2400" dirty="0" err="1" smtClean="0"/>
              <a:t>modalities</a:t>
            </a:r>
            <a:r>
              <a:rPr lang="fr-CH" sz="2400" dirty="0" smtClean="0"/>
              <a:t> </a:t>
            </a:r>
            <a:r>
              <a:rPr lang="fr-CH" sz="2400" dirty="0"/>
              <a:t>of </a:t>
            </a:r>
            <a:r>
              <a:rPr lang="fr-CH" sz="2400" dirty="0" err="1"/>
              <a:t>implementation</a:t>
            </a:r>
            <a:r>
              <a:rPr lang="fr-CH" sz="2400" dirty="0"/>
              <a:t> </a:t>
            </a:r>
            <a:r>
              <a:rPr lang="fr-CH" sz="2400" dirty="0" err="1" smtClean="0"/>
              <a:t>could</a:t>
            </a:r>
            <a:r>
              <a:rPr lang="fr-CH" sz="2400" dirty="0" smtClean="0"/>
              <a:t> </a:t>
            </a:r>
            <a:r>
              <a:rPr lang="fr-CH" sz="2400" dirty="0" err="1" smtClean="0"/>
              <a:t>subsequently</a:t>
            </a:r>
            <a:r>
              <a:rPr lang="fr-CH" sz="2400" dirty="0" smtClean="0"/>
              <a:t> </a:t>
            </a:r>
            <a:r>
              <a:rPr lang="fr-CH" sz="2400" dirty="0" err="1" smtClean="0"/>
              <a:t>be</a:t>
            </a:r>
            <a:r>
              <a:rPr lang="fr-CH" sz="2400" dirty="0" smtClean="0"/>
              <a:t> </a:t>
            </a:r>
            <a:r>
              <a:rPr lang="fr-CH" sz="2400" dirty="0" err="1" smtClean="0"/>
              <a:t>agreed</a:t>
            </a:r>
            <a:r>
              <a:rPr lang="fr-CH" sz="2400" dirty="0" smtClean="0"/>
              <a:t> </a:t>
            </a:r>
            <a:r>
              <a:rPr lang="fr-CH" sz="2400" dirty="0" err="1" smtClean="0"/>
              <a:t>upon</a:t>
            </a:r>
            <a:r>
              <a:rPr lang="fr-CH" sz="2400" dirty="0" smtClean="0"/>
              <a:t> at the </a:t>
            </a:r>
            <a:r>
              <a:rPr lang="fr-CH" sz="2400" dirty="0" err="1" smtClean="0"/>
              <a:t>regional</a:t>
            </a:r>
            <a:r>
              <a:rPr lang="fr-CH" sz="2400" dirty="0" smtClean="0"/>
              <a:t> </a:t>
            </a:r>
            <a:r>
              <a:rPr lang="fr-CH" sz="2400" dirty="0" err="1" smtClean="0"/>
              <a:t>level</a:t>
            </a:r>
            <a:r>
              <a:rPr lang="fr-CH" sz="2400" dirty="0" smtClean="0"/>
              <a:t>. </a:t>
            </a:r>
            <a:endParaRPr lang="fr-CH" sz="2400" dirty="0"/>
          </a:p>
          <a:p>
            <a:pPr marL="0" indent="0">
              <a:buNone/>
            </a:pPr>
            <a:endParaRPr lang="en-US" sz="2400" dirty="0"/>
          </a:p>
          <a:p>
            <a:pPr marL="0" indent="0">
              <a:buNone/>
            </a:pPr>
            <a:endParaRPr lang="fr-CH" sz="2400" dirty="0"/>
          </a:p>
        </p:txBody>
      </p:sp>
      <p:pic>
        <p:nvPicPr>
          <p:cNvPr id="8" name="Image 7" descr="C:\Users\RAUCH\Downloads\global_inst50.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699792" y="191542"/>
            <a:ext cx="6027290" cy="1077218"/>
          </a:xfrm>
          <a:prstGeom prst="rect">
            <a:avLst/>
          </a:prstGeom>
          <a:noFill/>
        </p:spPr>
        <p:txBody>
          <a:bodyPr wrap="square" rtlCol="0">
            <a:spAutoFit/>
          </a:bodyPr>
          <a:lstStyle/>
          <a:p>
            <a:pPr algn="ctr"/>
            <a:r>
              <a:rPr lang="fr-FR" sz="3200" b="1" dirty="0" smtClean="0"/>
              <a:t>3.1.14. FMCT – </a:t>
            </a:r>
            <a:r>
              <a:rPr lang="fr-FR" sz="3200" b="1" dirty="0" err="1" smtClean="0"/>
              <a:t>Pre-negotiations</a:t>
            </a:r>
            <a:r>
              <a:rPr lang="fr-FR" sz="3200" b="1" dirty="0" smtClean="0"/>
              <a:t> How to </a:t>
            </a:r>
            <a:r>
              <a:rPr lang="fr-FR" sz="3200" b="1" dirty="0" err="1" smtClean="0"/>
              <a:t>deblock</a:t>
            </a:r>
            <a:r>
              <a:rPr lang="fr-FR" sz="3200" b="1" dirty="0" smtClean="0"/>
              <a:t> the CD? - </a:t>
            </a:r>
            <a:r>
              <a:rPr lang="fr-FR" sz="3200" b="1" dirty="0" err="1" smtClean="0"/>
              <a:t>Regional</a:t>
            </a:r>
            <a:endParaRPr lang="fr-FR" sz="3200" b="1" dirty="0" smtClean="0"/>
          </a:p>
        </p:txBody>
      </p:sp>
      <p:sp>
        <p:nvSpPr>
          <p:cNvPr id="12" name="Content Placeholder 4"/>
          <p:cNvSpPr>
            <a:spLocks noGrp="1"/>
          </p:cNvSpPr>
          <p:nvPr/>
        </p:nvSpPr>
        <p:spPr bwMode="auto">
          <a:xfrm>
            <a:off x="514276" y="1988840"/>
            <a:ext cx="8081962"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4" name="Espace réservé de la date 3"/>
          <p:cNvSpPr>
            <a:spLocks noGrp="1"/>
          </p:cNvSpPr>
          <p:nvPr>
            <p:ph type="dt" sz="half" idx="10"/>
          </p:nvPr>
        </p:nvSpPr>
        <p:spPr/>
        <p:txBody>
          <a:bodyPr/>
          <a:lstStyle/>
          <a:p>
            <a:fld id="{FD04AEA6-206E-459D-A5AD-2A0352DF5F80}"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27</a:t>
            </a:fld>
            <a:endParaRPr lang="fr-CH" dirty="0"/>
          </a:p>
        </p:txBody>
      </p:sp>
    </p:spTree>
    <p:extLst>
      <p:ext uri="{BB962C8B-B14F-4D97-AF65-F5344CB8AC3E}">
        <p14:creationId xmlns:p14="http://schemas.microsoft.com/office/powerpoint/2010/main" val="45687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0872" y="125760"/>
            <a:ext cx="8229600" cy="1143000"/>
          </a:xfrm>
        </p:spPr>
        <p:txBody>
          <a:bodyPr>
            <a:normAutofit/>
          </a:bodyPr>
          <a:lstStyle/>
          <a:p>
            <a:r>
              <a:rPr lang="fr-CH" sz="3200" b="1" dirty="0" smtClean="0"/>
              <a:t>              3.1.15. FMCT – </a:t>
            </a:r>
            <a:r>
              <a:rPr lang="fr-CH" sz="3200" b="1" dirty="0" err="1" smtClean="0"/>
              <a:t>Negotiation</a:t>
            </a:r>
            <a:r>
              <a:rPr lang="fr-CH" sz="3200" b="1" dirty="0" smtClean="0"/>
              <a:t>    </a:t>
            </a:r>
            <a:endParaRPr lang="fr-CH" sz="3200" b="1" dirty="0"/>
          </a:p>
        </p:txBody>
      </p:sp>
      <p:sp>
        <p:nvSpPr>
          <p:cNvPr id="3" name="Espace réservé du contenu 2"/>
          <p:cNvSpPr>
            <a:spLocks noGrp="1"/>
          </p:cNvSpPr>
          <p:nvPr>
            <p:ph idx="1"/>
          </p:nvPr>
        </p:nvSpPr>
        <p:spPr/>
        <p:txBody>
          <a:bodyPr>
            <a:normAutofit fontScale="92500" lnSpcReduction="20000"/>
          </a:bodyPr>
          <a:lstStyle/>
          <a:p>
            <a:r>
              <a:rPr lang="fr-CH" dirty="0" err="1"/>
              <a:t>We</a:t>
            </a:r>
            <a:r>
              <a:rPr lang="fr-CH" dirty="0"/>
              <a:t> </a:t>
            </a:r>
            <a:r>
              <a:rPr lang="fr-CH" dirty="0" err="1" smtClean="0"/>
              <a:t>work</a:t>
            </a:r>
            <a:r>
              <a:rPr lang="fr-CH" dirty="0" smtClean="0"/>
              <a:t> </a:t>
            </a:r>
            <a:r>
              <a:rPr lang="fr-CH" dirty="0"/>
              <a:t>on the basis of </a:t>
            </a:r>
            <a:r>
              <a:rPr lang="fr-CH" dirty="0" err="1"/>
              <a:t>our</a:t>
            </a:r>
            <a:r>
              <a:rPr lang="fr-CH" dirty="0"/>
              <a:t> «Programme of </a:t>
            </a:r>
            <a:r>
              <a:rPr lang="fr-CH" dirty="0" err="1"/>
              <a:t>work</a:t>
            </a:r>
            <a:r>
              <a:rPr lang="fr-CH" dirty="0"/>
              <a:t>»</a:t>
            </a:r>
          </a:p>
          <a:p>
            <a:pPr lvl="1"/>
            <a:r>
              <a:rPr lang="fr-CH" dirty="0" err="1"/>
              <a:t>Exactly</a:t>
            </a:r>
            <a:r>
              <a:rPr lang="fr-CH" dirty="0"/>
              <a:t> the </a:t>
            </a:r>
            <a:r>
              <a:rPr lang="fr-CH" dirty="0" err="1"/>
              <a:t>same</a:t>
            </a:r>
            <a:r>
              <a:rPr lang="fr-CH" dirty="0"/>
              <a:t> as a real </a:t>
            </a:r>
            <a:r>
              <a:rPr lang="fr-CH" dirty="0" smtClean="0"/>
              <a:t>meeting:</a:t>
            </a:r>
            <a:endParaRPr lang="fr-CH" dirty="0"/>
          </a:p>
          <a:p>
            <a:pPr lvl="2"/>
            <a:r>
              <a:rPr lang="fr-CH" dirty="0" smtClean="0"/>
              <a:t>The </a:t>
            </a:r>
            <a:r>
              <a:rPr lang="fr-CH" dirty="0" err="1" smtClean="0"/>
              <a:t>rules</a:t>
            </a:r>
            <a:r>
              <a:rPr lang="fr-CH" dirty="0" smtClean="0"/>
              <a:t> of </a:t>
            </a:r>
            <a:r>
              <a:rPr lang="fr-CH" dirty="0" err="1" smtClean="0"/>
              <a:t>procedure</a:t>
            </a:r>
            <a:r>
              <a:rPr lang="fr-CH" dirty="0" smtClean="0"/>
              <a:t> of the CD </a:t>
            </a:r>
            <a:r>
              <a:rPr lang="fr-CH" dirty="0" err="1" smtClean="0"/>
              <a:t>apply</a:t>
            </a:r>
            <a:r>
              <a:rPr lang="fr-CH" dirty="0" smtClean="0"/>
              <a:t> (</a:t>
            </a:r>
            <a:r>
              <a:rPr lang="en-US" dirty="0" smtClean="0"/>
              <a:t>available </a:t>
            </a:r>
            <a:r>
              <a:rPr lang="en-US" dirty="0"/>
              <a:t>on </a:t>
            </a:r>
            <a:r>
              <a:rPr lang="en-US" dirty="0" err="1"/>
              <a:t>dropbox</a:t>
            </a:r>
            <a:r>
              <a:rPr lang="en-US" dirty="0"/>
              <a:t> </a:t>
            </a:r>
            <a:r>
              <a:rPr lang="fr-CH" dirty="0" smtClean="0">
                <a:hlinkClick r:id="rId2"/>
              </a:rPr>
              <a:t>https</a:t>
            </a:r>
            <a:r>
              <a:rPr lang="fr-CH" dirty="0">
                <a:hlinkClick r:id="rId2"/>
              </a:rPr>
              <a:t>://www.dropbox.com/sh/02cog1xkg3xrsny/AABphaLVUfXD8CLB4ZPzhBq2a?dl=0</a:t>
            </a:r>
            <a:r>
              <a:rPr lang="fr-CH" dirty="0"/>
              <a:t> </a:t>
            </a:r>
            <a:r>
              <a:rPr lang="fr-CH" dirty="0" smtClean="0"/>
              <a:t>)</a:t>
            </a:r>
            <a:endParaRPr lang="en-US" dirty="0"/>
          </a:p>
          <a:p>
            <a:pPr lvl="2"/>
            <a:r>
              <a:rPr lang="fr-CH" dirty="0" smtClean="0"/>
              <a:t>Confirmation </a:t>
            </a:r>
            <a:r>
              <a:rPr lang="fr-CH" dirty="0"/>
              <a:t>of the </a:t>
            </a:r>
            <a:r>
              <a:rPr lang="fr-CH" dirty="0" smtClean="0"/>
              <a:t>Chair</a:t>
            </a:r>
            <a:endParaRPr lang="fr-CH" dirty="0"/>
          </a:p>
          <a:p>
            <a:pPr lvl="2"/>
            <a:r>
              <a:rPr lang="fr-CH" dirty="0" smtClean="0"/>
              <a:t>Adoption </a:t>
            </a:r>
            <a:r>
              <a:rPr lang="fr-CH" dirty="0"/>
              <a:t>of the </a:t>
            </a:r>
            <a:r>
              <a:rPr lang="fr-CH" dirty="0" smtClean="0"/>
              <a:t>Agenda (cf. slide 3.1.16)</a:t>
            </a:r>
            <a:endParaRPr lang="fr-CH" dirty="0"/>
          </a:p>
          <a:p>
            <a:pPr lvl="2"/>
            <a:r>
              <a:rPr lang="fr-CH" dirty="0"/>
              <a:t>General exchange of </a:t>
            </a:r>
            <a:r>
              <a:rPr lang="fr-CH" dirty="0" err="1"/>
              <a:t>views</a:t>
            </a:r>
            <a:r>
              <a:rPr lang="fr-CH" dirty="0"/>
              <a:t> (</a:t>
            </a:r>
            <a:r>
              <a:rPr lang="fr-CH" dirty="0" err="1"/>
              <a:t>prepare</a:t>
            </a:r>
            <a:r>
              <a:rPr lang="fr-CH" dirty="0"/>
              <a:t> </a:t>
            </a:r>
            <a:r>
              <a:rPr lang="fr-CH" dirty="0" err="1"/>
              <a:t>statements</a:t>
            </a:r>
            <a:r>
              <a:rPr lang="fr-CH" dirty="0"/>
              <a:t>)</a:t>
            </a:r>
          </a:p>
          <a:p>
            <a:pPr lvl="2"/>
            <a:r>
              <a:rPr lang="fr-CH" dirty="0" err="1" smtClean="0"/>
              <a:t>Presentation</a:t>
            </a:r>
            <a:r>
              <a:rPr lang="fr-CH" dirty="0" smtClean="0"/>
              <a:t> </a:t>
            </a:r>
            <a:r>
              <a:rPr lang="fr-CH" dirty="0"/>
              <a:t>of the </a:t>
            </a:r>
            <a:r>
              <a:rPr lang="fr-CH" dirty="0" err="1" smtClean="0"/>
              <a:t>draft</a:t>
            </a:r>
            <a:r>
              <a:rPr lang="fr-CH" dirty="0" smtClean="0"/>
              <a:t> </a:t>
            </a:r>
            <a:r>
              <a:rPr lang="fr-CH" dirty="0" err="1" smtClean="0"/>
              <a:t>treaty</a:t>
            </a:r>
            <a:r>
              <a:rPr lang="fr-CH" dirty="0" smtClean="0"/>
              <a:t> </a:t>
            </a:r>
            <a:r>
              <a:rPr lang="fr-CH" dirty="0" err="1"/>
              <a:t>prepared</a:t>
            </a:r>
            <a:r>
              <a:rPr lang="fr-CH" dirty="0"/>
              <a:t> by the Chair</a:t>
            </a:r>
          </a:p>
          <a:p>
            <a:pPr lvl="2"/>
            <a:r>
              <a:rPr lang="fr-CH" dirty="0" smtClean="0"/>
              <a:t>Informal discussions</a:t>
            </a:r>
          </a:p>
          <a:p>
            <a:pPr lvl="2"/>
            <a:r>
              <a:rPr lang="fr-CH" dirty="0" err="1" smtClean="0"/>
              <a:t>Negotiations</a:t>
            </a:r>
            <a:endParaRPr lang="fr-CH" dirty="0"/>
          </a:p>
        </p:txBody>
      </p:sp>
      <p:sp>
        <p:nvSpPr>
          <p:cNvPr id="4" name="Espace réservé de la date 3"/>
          <p:cNvSpPr>
            <a:spLocks noGrp="1"/>
          </p:cNvSpPr>
          <p:nvPr>
            <p:ph type="dt" sz="half" idx="10"/>
          </p:nvPr>
        </p:nvSpPr>
        <p:spPr/>
        <p:txBody>
          <a:bodyPr/>
          <a:lstStyle/>
          <a:p>
            <a:fld id="{99948A88-F190-4004-A4FB-74F855DA5CE2}" type="datetime1">
              <a:rPr lang="fr-CH" smtClean="0"/>
              <a:t>16.03.2016</a:t>
            </a:fld>
            <a:endParaRPr lang="fr-CH" dirty="0"/>
          </a:p>
        </p:txBody>
      </p:sp>
      <p:pic>
        <p:nvPicPr>
          <p:cNvPr id="7" name="Image 6"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8" name="Espace réservé du numéro de diapositive 7"/>
          <p:cNvSpPr>
            <a:spLocks noGrp="1"/>
          </p:cNvSpPr>
          <p:nvPr>
            <p:ph type="sldNum" sz="quarter" idx="12"/>
          </p:nvPr>
        </p:nvSpPr>
        <p:spPr/>
        <p:txBody>
          <a:bodyPr/>
          <a:lstStyle/>
          <a:p>
            <a:fld id="{C1157B04-8284-4AC9-B54A-E7835B87D6DB}" type="slidenum">
              <a:rPr lang="fr-CH" smtClean="0"/>
              <a:pPr/>
              <a:t>28</a:t>
            </a:fld>
            <a:endParaRPr lang="fr-CH" dirty="0"/>
          </a:p>
        </p:txBody>
      </p:sp>
    </p:spTree>
    <p:extLst>
      <p:ext uri="{BB962C8B-B14F-4D97-AF65-F5344CB8AC3E}">
        <p14:creationId xmlns:p14="http://schemas.microsoft.com/office/powerpoint/2010/main" val="1418932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296144"/>
            <a:ext cx="8568952" cy="5445224"/>
          </a:xfrm>
        </p:spPr>
        <p:txBody>
          <a:bodyPr numCol="2">
            <a:normAutofit fontScale="40000" lnSpcReduction="20000"/>
          </a:bodyPr>
          <a:lstStyle/>
          <a:p>
            <a:pPr marL="0" indent="0">
              <a:buNone/>
            </a:pPr>
            <a:r>
              <a:rPr lang="en-US" sz="4800" b="1" dirty="0" smtClean="0"/>
              <a:t>Draft agenda of the ad hoc committee</a:t>
            </a:r>
            <a:endParaRPr lang="fr-CH" sz="4800" dirty="0"/>
          </a:p>
          <a:p>
            <a:pPr marL="0" indent="0">
              <a:buNone/>
            </a:pPr>
            <a:r>
              <a:rPr lang="en-US" sz="4800" b="1" dirty="0"/>
              <a:t> </a:t>
            </a:r>
            <a:endParaRPr lang="fr-CH" sz="4800" dirty="0"/>
          </a:p>
          <a:p>
            <a:pPr marL="0" indent="0">
              <a:buNone/>
            </a:pPr>
            <a:r>
              <a:rPr lang="en-US" sz="4800" i="1" u="sng" dirty="0"/>
              <a:t>Thursday </a:t>
            </a:r>
            <a:endParaRPr lang="fr-CH" sz="4800" dirty="0"/>
          </a:p>
          <a:p>
            <a:pPr marL="0" indent="0">
              <a:buNone/>
            </a:pPr>
            <a:r>
              <a:rPr lang="fr-CH" sz="4800" i="1" dirty="0" err="1" smtClean="0"/>
              <a:t>Morning</a:t>
            </a:r>
            <a:endParaRPr lang="fr-CH" sz="4800" i="1" dirty="0"/>
          </a:p>
          <a:p>
            <a:pPr marL="0" lvl="0" indent="0">
              <a:buNone/>
            </a:pPr>
            <a:r>
              <a:rPr lang="en-US" sz="4800" dirty="0" smtClean="0"/>
              <a:t>1. Opening </a:t>
            </a:r>
            <a:r>
              <a:rPr lang="en-US" sz="4800" dirty="0"/>
              <a:t>of the </a:t>
            </a:r>
            <a:r>
              <a:rPr lang="en-US" sz="4800" dirty="0" smtClean="0"/>
              <a:t>meeting.</a:t>
            </a:r>
            <a:endParaRPr lang="fr-CH" sz="4800" dirty="0"/>
          </a:p>
          <a:p>
            <a:pPr marL="0" lvl="0" indent="0">
              <a:buNone/>
            </a:pPr>
            <a:r>
              <a:rPr lang="en-US" sz="4800" dirty="0" smtClean="0"/>
              <a:t>2. Confirmation </a:t>
            </a:r>
            <a:r>
              <a:rPr lang="en-US" sz="4800" dirty="0"/>
              <a:t>of </a:t>
            </a:r>
            <a:r>
              <a:rPr lang="en-US" sz="4800" dirty="0" smtClean="0"/>
              <a:t>the Chair.</a:t>
            </a:r>
            <a:endParaRPr lang="fr-CH" sz="4800" dirty="0"/>
          </a:p>
          <a:p>
            <a:pPr marL="0" lvl="0" indent="0">
              <a:buNone/>
            </a:pPr>
            <a:r>
              <a:rPr lang="en-US" sz="4800" dirty="0" smtClean="0"/>
              <a:t>3. Statement </a:t>
            </a:r>
            <a:r>
              <a:rPr lang="en-US" sz="4800" dirty="0"/>
              <a:t>by the </a:t>
            </a:r>
            <a:r>
              <a:rPr lang="en-US" sz="4800" dirty="0" smtClean="0"/>
              <a:t>Chair. </a:t>
            </a:r>
            <a:endParaRPr lang="fr-CH" sz="4800" dirty="0"/>
          </a:p>
          <a:p>
            <a:pPr marL="0" lvl="0" indent="0">
              <a:buNone/>
            </a:pPr>
            <a:r>
              <a:rPr lang="en-US" sz="4800" dirty="0" smtClean="0"/>
              <a:t>4. Adoption </a:t>
            </a:r>
            <a:r>
              <a:rPr lang="en-US" sz="4800" dirty="0"/>
              <a:t>of the agenda.</a:t>
            </a:r>
            <a:endParaRPr lang="fr-CH" sz="4800" dirty="0"/>
          </a:p>
          <a:p>
            <a:pPr marL="0" lvl="0" indent="0">
              <a:buNone/>
            </a:pPr>
            <a:r>
              <a:rPr lang="en-US" sz="4800" dirty="0" smtClean="0"/>
              <a:t>5. Organization </a:t>
            </a:r>
            <a:r>
              <a:rPr lang="en-US" sz="4800" dirty="0"/>
              <a:t>of work</a:t>
            </a:r>
            <a:endParaRPr lang="fr-CH" sz="4800" dirty="0"/>
          </a:p>
          <a:p>
            <a:pPr marL="0" lvl="0" indent="0">
              <a:buNone/>
            </a:pPr>
            <a:r>
              <a:rPr lang="en-US" sz="4800" dirty="0" smtClean="0"/>
              <a:t>6. General </a:t>
            </a:r>
            <a:r>
              <a:rPr lang="en-US" sz="4800" dirty="0"/>
              <a:t>exchange of views</a:t>
            </a:r>
            <a:r>
              <a:rPr lang="en-US" sz="4800" dirty="0" smtClean="0"/>
              <a:t>. </a:t>
            </a:r>
            <a:endParaRPr lang="fr-CH" sz="4800" dirty="0"/>
          </a:p>
          <a:p>
            <a:pPr marL="0" indent="0">
              <a:buNone/>
            </a:pPr>
            <a:endParaRPr lang="fr-CH" sz="4800" i="1" dirty="0"/>
          </a:p>
          <a:p>
            <a:pPr marL="0" indent="0">
              <a:buNone/>
            </a:pPr>
            <a:r>
              <a:rPr lang="fr-CH" sz="4800" i="1" dirty="0" err="1" smtClean="0"/>
              <a:t>Afternoon</a:t>
            </a:r>
            <a:endParaRPr lang="fr-CH" sz="4800" i="1" dirty="0"/>
          </a:p>
          <a:p>
            <a:pPr marL="0" indent="0">
              <a:buNone/>
            </a:pPr>
            <a:r>
              <a:rPr lang="en-US" sz="4800" dirty="0" smtClean="0"/>
              <a:t>7.   Presentation </a:t>
            </a:r>
            <a:r>
              <a:rPr lang="en-US" sz="4800" dirty="0"/>
              <a:t>of the </a:t>
            </a:r>
            <a:r>
              <a:rPr lang="en-US" sz="4800" dirty="0" smtClean="0"/>
              <a:t>draft treaty </a:t>
            </a:r>
            <a:r>
              <a:rPr lang="en-US" sz="4800" dirty="0"/>
              <a:t>prepared by the Chair.</a:t>
            </a:r>
            <a:endParaRPr lang="fr-CH" sz="4800" dirty="0"/>
          </a:p>
          <a:p>
            <a:pPr marL="0" indent="0">
              <a:buNone/>
            </a:pPr>
            <a:r>
              <a:rPr lang="en-US" sz="4800" dirty="0" smtClean="0"/>
              <a:t>8. Informal discussion</a:t>
            </a:r>
          </a:p>
          <a:p>
            <a:pPr marL="0" indent="0">
              <a:buNone/>
            </a:pPr>
            <a:r>
              <a:rPr lang="en-US" sz="4800" dirty="0" smtClean="0"/>
              <a:t>9. Negotiations</a:t>
            </a:r>
            <a:endParaRPr lang="fr-CH" sz="4800" dirty="0"/>
          </a:p>
          <a:p>
            <a:pPr marL="0" indent="0">
              <a:buNone/>
            </a:pPr>
            <a:endParaRPr lang="fr-CH" sz="4800" dirty="0" smtClean="0"/>
          </a:p>
          <a:p>
            <a:pPr marL="0" indent="0">
              <a:buNone/>
            </a:pPr>
            <a:endParaRPr lang="en-US" sz="4800" dirty="0" smtClean="0"/>
          </a:p>
          <a:p>
            <a:pPr marL="0" indent="0">
              <a:buNone/>
            </a:pPr>
            <a:endParaRPr lang="en-US" sz="4800" i="1" u="sng" dirty="0" smtClean="0"/>
          </a:p>
          <a:p>
            <a:pPr marL="0" indent="0">
              <a:buNone/>
            </a:pPr>
            <a:endParaRPr lang="en-US" sz="4800" i="1" u="sng" dirty="0"/>
          </a:p>
          <a:p>
            <a:pPr marL="0" indent="0">
              <a:buNone/>
            </a:pPr>
            <a:r>
              <a:rPr lang="en-US" sz="4800" i="1" u="sng" dirty="0" smtClean="0"/>
              <a:t>Friday</a:t>
            </a:r>
            <a:endParaRPr lang="fr-CH" sz="4800" dirty="0"/>
          </a:p>
          <a:p>
            <a:pPr marL="0" indent="0">
              <a:buNone/>
            </a:pPr>
            <a:r>
              <a:rPr lang="fr-CH" sz="4800" i="1" dirty="0" err="1" smtClean="0"/>
              <a:t>Morning</a:t>
            </a:r>
            <a:endParaRPr lang="fr-CH" sz="4800" i="1" dirty="0"/>
          </a:p>
          <a:p>
            <a:pPr marL="0" indent="0">
              <a:buNone/>
            </a:pPr>
            <a:r>
              <a:rPr lang="en-US" sz="4800" dirty="0" smtClean="0"/>
              <a:t>9.   </a:t>
            </a:r>
            <a:r>
              <a:rPr lang="fr-CH" sz="4800" dirty="0" err="1" smtClean="0"/>
              <a:t>Negotiations</a:t>
            </a:r>
            <a:endParaRPr lang="fr-CH" sz="4800" dirty="0"/>
          </a:p>
          <a:p>
            <a:pPr marL="0" indent="0">
              <a:buNone/>
            </a:pPr>
            <a:r>
              <a:rPr lang="en-US" sz="4800" dirty="0"/>
              <a:t> </a:t>
            </a:r>
            <a:endParaRPr lang="fr-CH" sz="4800" dirty="0"/>
          </a:p>
          <a:p>
            <a:pPr marL="0" indent="0">
              <a:buNone/>
            </a:pPr>
            <a:r>
              <a:rPr lang="fr-CH" sz="4800" i="1" dirty="0" err="1" smtClean="0"/>
              <a:t>Afternoon</a:t>
            </a:r>
            <a:endParaRPr lang="fr-CH" sz="4800" i="1" dirty="0"/>
          </a:p>
          <a:p>
            <a:pPr marL="0" lvl="0" indent="0">
              <a:buNone/>
            </a:pPr>
            <a:r>
              <a:rPr lang="en-US" sz="4800" dirty="0" smtClean="0"/>
              <a:t>10. Consideration </a:t>
            </a:r>
            <a:r>
              <a:rPr lang="en-US" sz="4800" dirty="0"/>
              <a:t>and adoption of the </a:t>
            </a:r>
            <a:endParaRPr lang="en-US" sz="4800" dirty="0" smtClean="0"/>
          </a:p>
          <a:p>
            <a:pPr marL="0" lvl="0" indent="0">
              <a:buNone/>
            </a:pPr>
            <a:r>
              <a:rPr lang="en-US" sz="4800" dirty="0"/>
              <a:t> </a:t>
            </a:r>
            <a:r>
              <a:rPr lang="en-US" sz="4800" dirty="0" smtClean="0"/>
              <a:t>      final documents </a:t>
            </a:r>
            <a:r>
              <a:rPr lang="en-US" sz="4800" dirty="0"/>
              <a:t>of the </a:t>
            </a:r>
            <a:r>
              <a:rPr lang="en-US" sz="4800" dirty="0" smtClean="0"/>
              <a:t>meeting.</a:t>
            </a:r>
            <a:endParaRPr lang="fr-CH" sz="4800" dirty="0"/>
          </a:p>
          <a:p>
            <a:pPr marL="0" indent="0">
              <a:buNone/>
            </a:pPr>
            <a:r>
              <a:rPr lang="en-US" sz="4800" dirty="0" smtClean="0"/>
              <a:t>11.  Other </a:t>
            </a:r>
            <a:r>
              <a:rPr lang="en-US" sz="4800" dirty="0"/>
              <a:t>matters</a:t>
            </a:r>
            <a:endParaRPr lang="fr-CH" sz="4800" dirty="0"/>
          </a:p>
          <a:p>
            <a:pPr marL="0" indent="0">
              <a:buNone/>
            </a:pPr>
            <a:r>
              <a:rPr lang="en-US" sz="4800" dirty="0"/>
              <a:t> </a:t>
            </a:r>
            <a:endParaRPr lang="fr-CH" sz="4800" dirty="0"/>
          </a:p>
          <a:p>
            <a:pPr marL="0" indent="0">
              <a:buNone/>
            </a:pPr>
            <a:r>
              <a:rPr lang="en-US" sz="4800" i="1" u="sng" dirty="0"/>
              <a:t>Saturday</a:t>
            </a:r>
            <a:endParaRPr lang="fr-CH" sz="4800" dirty="0"/>
          </a:p>
          <a:p>
            <a:pPr marL="0" indent="0">
              <a:buNone/>
            </a:pPr>
            <a:r>
              <a:rPr lang="en-US" sz="4800" dirty="0" smtClean="0"/>
              <a:t>Meeting </a:t>
            </a:r>
            <a:r>
              <a:rPr lang="en-US" sz="4800" dirty="0"/>
              <a:t>continued if needed.</a:t>
            </a:r>
            <a:endParaRPr lang="fr-CH" sz="4800" dirty="0"/>
          </a:p>
          <a:p>
            <a:endParaRPr lang="fr-CH" dirty="0"/>
          </a:p>
        </p:txBody>
      </p:sp>
      <p:sp>
        <p:nvSpPr>
          <p:cNvPr id="4" name="Espace réservé de la date 3"/>
          <p:cNvSpPr>
            <a:spLocks noGrp="1"/>
          </p:cNvSpPr>
          <p:nvPr>
            <p:ph type="dt" sz="half" idx="10"/>
          </p:nvPr>
        </p:nvSpPr>
        <p:spPr/>
        <p:txBody>
          <a:bodyPr/>
          <a:lstStyle/>
          <a:p>
            <a:fld id="{E300B65B-F8DC-4526-B50D-B75CA81A8049}" type="datetime1">
              <a:rPr lang="fr-CH" smtClean="0"/>
              <a:t>16.03.2016</a:t>
            </a:fld>
            <a:endParaRPr lang="fr-CH" dirty="0"/>
          </a:p>
        </p:txBody>
      </p:sp>
      <p:pic>
        <p:nvPicPr>
          <p:cNvPr id="7" name="Image 6"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80" y="0"/>
            <a:ext cx="2448272" cy="1080120"/>
          </a:xfrm>
          <a:prstGeom prst="rect">
            <a:avLst/>
          </a:prstGeom>
          <a:noFill/>
          <a:ln>
            <a:noFill/>
          </a:ln>
        </p:spPr>
      </p:pic>
      <p:sp>
        <p:nvSpPr>
          <p:cNvPr id="8" name="Titre 1"/>
          <p:cNvSpPr>
            <a:spLocks noGrp="1"/>
          </p:cNvSpPr>
          <p:nvPr>
            <p:ph type="title"/>
          </p:nvPr>
        </p:nvSpPr>
        <p:spPr>
          <a:xfrm>
            <a:off x="467544" y="116632"/>
            <a:ext cx="8229600" cy="963488"/>
          </a:xfrm>
        </p:spPr>
        <p:txBody>
          <a:bodyPr>
            <a:normAutofit/>
          </a:bodyPr>
          <a:lstStyle/>
          <a:p>
            <a:r>
              <a:rPr lang="fr-CH" sz="3200" b="1" dirty="0" smtClean="0"/>
              <a:t>              3.1.16. FMCT- </a:t>
            </a:r>
            <a:r>
              <a:rPr lang="fr-CH" sz="3200" b="1" dirty="0" err="1" smtClean="0"/>
              <a:t>Negotiation</a:t>
            </a:r>
            <a:endParaRPr lang="fr-CH" sz="3200" b="1" dirty="0"/>
          </a:p>
        </p:txBody>
      </p:sp>
      <p:sp>
        <p:nvSpPr>
          <p:cNvPr id="2" name="Espace réservé du numéro de diapositive 1"/>
          <p:cNvSpPr>
            <a:spLocks noGrp="1"/>
          </p:cNvSpPr>
          <p:nvPr>
            <p:ph type="sldNum" sz="quarter" idx="12"/>
          </p:nvPr>
        </p:nvSpPr>
        <p:spPr/>
        <p:txBody>
          <a:bodyPr/>
          <a:lstStyle/>
          <a:p>
            <a:fld id="{C1157B04-8284-4AC9-B54A-E7835B87D6DB}" type="slidenum">
              <a:rPr lang="fr-CH" smtClean="0"/>
              <a:pPr/>
              <a:t>29</a:t>
            </a:fld>
            <a:endParaRPr lang="fr-CH" dirty="0"/>
          </a:p>
        </p:txBody>
      </p:sp>
    </p:spTree>
    <p:extLst>
      <p:ext uri="{BB962C8B-B14F-4D97-AF65-F5344CB8AC3E}">
        <p14:creationId xmlns:p14="http://schemas.microsoft.com/office/powerpoint/2010/main" val="303628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endParaRPr lang="en-US" sz="1800" dirty="0" smtClean="0"/>
          </a:p>
          <a:p>
            <a:pPr marL="0" indent="0">
              <a:buNone/>
            </a:pPr>
            <a:endParaRPr lang="en-US" sz="1800" dirty="0"/>
          </a:p>
          <a:p>
            <a:pPr marL="0" indent="0">
              <a:buNone/>
            </a:pPr>
            <a:r>
              <a:rPr lang="en-US" sz="2400" dirty="0" smtClean="0"/>
              <a:t>Simulation </a:t>
            </a:r>
            <a:r>
              <a:rPr lang="en-US" sz="2400" dirty="0"/>
              <a:t>exercises have proven to be a valuable teaching method for familiarizing students with the </a:t>
            </a:r>
            <a:r>
              <a:rPr lang="en-US" sz="2400" dirty="0" smtClean="0"/>
              <a:t>workings of </a:t>
            </a:r>
            <a:r>
              <a:rPr lang="en-US" sz="2400" dirty="0"/>
              <a:t>multilateral </a:t>
            </a:r>
            <a:r>
              <a:rPr lang="en-US" sz="2400" dirty="0" smtClean="0"/>
              <a:t>fora and international negotiation dynamics. </a:t>
            </a:r>
          </a:p>
          <a:p>
            <a:pPr marL="0" indent="0">
              <a:buNone/>
            </a:pPr>
            <a:endParaRPr lang="en-US" sz="2400" dirty="0"/>
          </a:p>
          <a:p>
            <a:pPr marL="0" indent="0">
              <a:buNone/>
            </a:pPr>
            <a:r>
              <a:rPr lang="en-US" sz="2400" dirty="0" smtClean="0"/>
              <a:t>Geneva </a:t>
            </a:r>
            <a:r>
              <a:rPr lang="en-US" sz="2400" dirty="0"/>
              <a:t>as a hub for multilateral negotiations is particularly well placed to conduct </a:t>
            </a:r>
            <a:r>
              <a:rPr lang="en-US" sz="2400" dirty="0" smtClean="0"/>
              <a:t>such simulation exercises. </a:t>
            </a:r>
            <a:endParaRPr lang="fr-CH" sz="2400" dirty="0"/>
          </a:p>
          <a:p>
            <a:pPr marL="0" indent="0">
              <a:buNone/>
            </a:pPr>
            <a:endParaRPr lang="en-US" sz="1800" dirty="0"/>
          </a:p>
        </p:txBody>
      </p:sp>
      <p:pic>
        <p:nvPicPr>
          <p:cNvPr id="5" name="Image 4"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448272" cy="1080120"/>
          </a:xfrm>
          <a:prstGeom prst="rect">
            <a:avLst/>
          </a:prstGeom>
          <a:noFill/>
          <a:ln>
            <a:noFill/>
          </a:ln>
        </p:spPr>
      </p:pic>
      <p:sp>
        <p:nvSpPr>
          <p:cNvPr id="6" name="Espace réservé de la date 5"/>
          <p:cNvSpPr>
            <a:spLocks noGrp="1"/>
          </p:cNvSpPr>
          <p:nvPr>
            <p:ph type="dt" sz="half" idx="10"/>
          </p:nvPr>
        </p:nvSpPr>
        <p:spPr/>
        <p:txBody>
          <a:bodyPr/>
          <a:lstStyle/>
          <a:p>
            <a:fld id="{0CC5B73A-F00C-4274-BBC5-FE6D500B1819}" type="datetime1">
              <a:rPr lang="fr-CH" smtClean="0"/>
              <a:t>16.03.2016</a:t>
            </a:fld>
            <a:endParaRPr lang="fr-CH" dirty="0"/>
          </a:p>
        </p:txBody>
      </p:sp>
      <p:sp>
        <p:nvSpPr>
          <p:cNvPr id="2" name="ZoneTexte 1"/>
          <p:cNvSpPr txBox="1"/>
          <p:nvPr/>
        </p:nvSpPr>
        <p:spPr>
          <a:xfrm>
            <a:off x="2771800" y="419002"/>
            <a:ext cx="6120680" cy="861774"/>
          </a:xfrm>
          <a:prstGeom prst="rect">
            <a:avLst/>
          </a:prstGeom>
          <a:noFill/>
        </p:spPr>
        <p:txBody>
          <a:bodyPr wrap="square" rtlCol="0">
            <a:spAutoFit/>
          </a:bodyPr>
          <a:lstStyle/>
          <a:p>
            <a:pPr algn="ctr"/>
            <a:r>
              <a:rPr lang="fr-CH" sz="3200" b="1" dirty="0" smtClean="0"/>
              <a:t>1.1. </a:t>
            </a:r>
            <a:r>
              <a:rPr lang="fr-CH" sz="3200" b="1" dirty="0" err="1"/>
              <a:t>Why</a:t>
            </a:r>
            <a:r>
              <a:rPr lang="fr-CH" sz="3200" b="1" dirty="0"/>
              <a:t> a simulation? </a:t>
            </a:r>
          </a:p>
          <a:p>
            <a:r>
              <a:rPr lang="fr-CH" dirty="0" smtClean="0"/>
              <a:t> </a:t>
            </a:r>
            <a:endParaRPr lang="fr-CH" dirty="0"/>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3</a:t>
            </a:fld>
            <a:endParaRPr lang="fr-CH" dirty="0"/>
          </a:p>
        </p:txBody>
      </p:sp>
    </p:spTree>
    <p:extLst>
      <p:ext uri="{BB962C8B-B14F-4D97-AF65-F5344CB8AC3E}">
        <p14:creationId xmlns:p14="http://schemas.microsoft.com/office/powerpoint/2010/main" val="793406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96752"/>
            <a:ext cx="8640960" cy="5328592"/>
          </a:xfrm>
        </p:spPr>
        <p:txBody>
          <a:bodyPr>
            <a:noAutofit/>
          </a:bodyPr>
          <a:lstStyle/>
          <a:p>
            <a:pPr marL="0" indent="0">
              <a:buNone/>
            </a:pPr>
            <a:r>
              <a:rPr lang="en-US" sz="2000" dirty="0" smtClean="0"/>
              <a:t>A </a:t>
            </a:r>
            <a:r>
              <a:rPr lang="en-US" sz="2000" b="1" dirty="0" smtClean="0"/>
              <a:t>draft </a:t>
            </a:r>
            <a:r>
              <a:rPr lang="en-US" sz="2000" b="1" dirty="0"/>
              <a:t>treaty </a:t>
            </a:r>
            <a:r>
              <a:rPr lang="en-US" sz="2000" dirty="0" smtClean="0"/>
              <a:t>was circulated to students two days before the simulation exercise </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1600" u="sng" dirty="0" smtClean="0"/>
              <a:t> </a:t>
            </a:r>
            <a:endParaRPr lang="en-US" sz="1600" u="sng"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2016224" cy="936104"/>
          </a:xfrm>
          <a:prstGeom prst="rect">
            <a:avLst/>
          </a:prstGeom>
          <a:noFill/>
          <a:ln>
            <a:noFill/>
          </a:ln>
        </p:spPr>
      </p:pic>
      <p:sp>
        <p:nvSpPr>
          <p:cNvPr id="7" name="ZoneTexte 6"/>
          <p:cNvSpPr txBox="1"/>
          <p:nvPr/>
        </p:nvSpPr>
        <p:spPr>
          <a:xfrm>
            <a:off x="2157016" y="260648"/>
            <a:ext cx="6768752" cy="584775"/>
          </a:xfrm>
          <a:prstGeom prst="rect">
            <a:avLst/>
          </a:prstGeom>
          <a:noFill/>
        </p:spPr>
        <p:txBody>
          <a:bodyPr wrap="square" rtlCol="0">
            <a:spAutoFit/>
          </a:bodyPr>
          <a:lstStyle/>
          <a:p>
            <a:pPr algn="ctr"/>
            <a:r>
              <a:rPr lang="fr-FR" sz="3200" b="1" dirty="0" smtClean="0"/>
              <a:t>3.1.17. FMCT – </a:t>
            </a:r>
            <a:r>
              <a:rPr lang="fr-FR" sz="3200" b="1" dirty="0" err="1" smtClean="0"/>
              <a:t>Negotiation</a:t>
            </a:r>
            <a:endParaRPr lang="fr-FR" sz="3200" b="1" dirty="0" smtClean="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455" t="35575" r="29503" b="13370"/>
          <a:stretch/>
        </p:blipFill>
        <p:spPr bwMode="auto">
          <a:xfrm>
            <a:off x="971600" y="1641970"/>
            <a:ext cx="6966463" cy="4739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329680" y="6516633"/>
            <a:ext cx="8850832" cy="584775"/>
          </a:xfrm>
          <a:prstGeom prst="rect">
            <a:avLst/>
          </a:prstGeom>
          <a:noFill/>
        </p:spPr>
        <p:txBody>
          <a:bodyPr wrap="square" rtlCol="0">
            <a:spAutoFit/>
          </a:bodyPr>
          <a:lstStyle/>
          <a:p>
            <a:r>
              <a:rPr lang="en-US" sz="1400" dirty="0"/>
              <a:t>(available on </a:t>
            </a:r>
            <a:r>
              <a:rPr lang="en-US" sz="1400" dirty="0" err="1"/>
              <a:t>dropbox</a:t>
            </a:r>
            <a:r>
              <a:rPr lang="en-US" sz="1400" dirty="0"/>
              <a:t>, </a:t>
            </a:r>
            <a:r>
              <a:rPr lang="en-US" sz="1400" u="sng" dirty="0">
                <a:hlinkClick r:id="rId5"/>
              </a:rPr>
              <a:t>https://www.dropbox.com/sh/02cog1xkg3xrsny/AABphaLVUfXD8CLB4ZPzhBq2a?dl=0</a:t>
            </a:r>
            <a:r>
              <a:rPr lang="en-US" sz="1400" u="sng" dirty="0"/>
              <a:t>)</a:t>
            </a:r>
          </a:p>
          <a:p>
            <a:endParaRPr lang="fr-CH" dirty="0">
              <a:solidFill>
                <a:srgbClr val="FF0000"/>
              </a:solidFill>
            </a:endParaRPr>
          </a:p>
        </p:txBody>
      </p:sp>
      <p:sp>
        <p:nvSpPr>
          <p:cNvPr id="2" name="Espace réservé de la date 1"/>
          <p:cNvSpPr>
            <a:spLocks noGrp="1"/>
          </p:cNvSpPr>
          <p:nvPr>
            <p:ph type="dt" sz="half" idx="10"/>
          </p:nvPr>
        </p:nvSpPr>
        <p:spPr/>
        <p:txBody>
          <a:bodyPr/>
          <a:lstStyle/>
          <a:p>
            <a:fld id="{04333F3E-3F9C-4890-AE3C-A56FF401A591}"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30</a:t>
            </a:fld>
            <a:endParaRPr lang="fr-CH" dirty="0"/>
          </a:p>
        </p:txBody>
      </p:sp>
      <p:sp>
        <p:nvSpPr>
          <p:cNvPr id="5" name="Rectangle 4"/>
          <p:cNvSpPr/>
          <p:nvPr/>
        </p:nvSpPr>
        <p:spPr>
          <a:xfrm>
            <a:off x="4211960" y="2662312"/>
            <a:ext cx="7920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ln>
                <a:solidFill>
                  <a:schemeClr val="bg1"/>
                </a:solidFill>
              </a:ln>
              <a:noFill/>
            </a:endParaRPr>
          </a:p>
        </p:txBody>
      </p:sp>
    </p:spTree>
    <p:extLst>
      <p:ext uri="{BB962C8B-B14F-4D97-AF65-F5344CB8AC3E}">
        <p14:creationId xmlns:p14="http://schemas.microsoft.com/office/powerpoint/2010/main" val="2540485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16632"/>
            <a:ext cx="6840760" cy="1008112"/>
          </a:xfrm>
        </p:spPr>
        <p:txBody>
          <a:bodyPr>
            <a:normAutofit/>
          </a:bodyPr>
          <a:lstStyle/>
          <a:p>
            <a:r>
              <a:rPr lang="fr-FR" sz="3200" b="1" dirty="0" smtClean="0"/>
              <a:t>3.1.18. </a:t>
            </a:r>
            <a:r>
              <a:rPr lang="fr-FR" sz="3200" b="1" dirty="0" err="1" smtClean="0"/>
              <a:t>Negotiation</a:t>
            </a:r>
            <a:r>
              <a:rPr lang="fr-FR" sz="3200" b="1" dirty="0" smtClean="0"/>
              <a:t>: </a:t>
            </a:r>
            <a:r>
              <a:rPr lang="fr-FR" sz="3200" b="1" dirty="0" err="1" smtClean="0"/>
              <a:t>treaty</a:t>
            </a:r>
            <a:r>
              <a:rPr lang="fr-FR" sz="3200" b="1" dirty="0" smtClean="0"/>
              <a:t> </a:t>
            </a:r>
            <a:r>
              <a:rPr lang="fr-FR" sz="3200" b="1" dirty="0" err="1" smtClean="0"/>
              <a:t>elements</a:t>
            </a:r>
            <a:endParaRPr lang="en-US" sz="3200" dirty="0"/>
          </a:p>
        </p:txBody>
      </p:sp>
      <p:sp>
        <p:nvSpPr>
          <p:cNvPr id="3" name="Content Placeholder 2"/>
          <p:cNvSpPr>
            <a:spLocks noGrp="1"/>
          </p:cNvSpPr>
          <p:nvPr>
            <p:ph idx="1"/>
          </p:nvPr>
        </p:nvSpPr>
        <p:spPr/>
        <p:txBody>
          <a:bodyPr>
            <a:normAutofit fontScale="77500" lnSpcReduction="20000"/>
          </a:bodyPr>
          <a:lstStyle/>
          <a:p>
            <a:pPr>
              <a:buFont typeface="Symbol"/>
              <a:buChar char="Þ"/>
            </a:pPr>
            <a:r>
              <a:rPr lang="en-US" dirty="0" smtClean="0"/>
              <a:t> 3 sub-problems: definitions</a:t>
            </a:r>
            <a:r>
              <a:rPr lang="en-US" dirty="0"/>
              <a:t>, </a:t>
            </a:r>
            <a:r>
              <a:rPr lang="en-US" dirty="0" smtClean="0"/>
              <a:t>verification</a:t>
            </a:r>
            <a:r>
              <a:rPr lang="en-US" dirty="0"/>
              <a:t>, </a:t>
            </a:r>
            <a:r>
              <a:rPr lang="en-US" dirty="0" smtClean="0"/>
              <a:t>stocks</a:t>
            </a:r>
          </a:p>
          <a:p>
            <a:pPr marL="0" indent="0">
              <a:buNone/>
            </a:pPr>
            <a:endParaRPr lang="en-US" dirty="0"/>
          </a:p>
          <a:p>
            <a:r>
              <a:rPr lang="en-US" dirty="0" smtClean="0"/>
              <a:t>Definitions</a:t>
            </a:r>
          </a:p>
          <a:p>
            <a:pPr marL="457200" lvl="1" indent="0">
              <a:buNone/>
            </a:pPr>
            <a:r>
              <a:rPr lang="en-US" dirty="0" smtClean="0"/>
              <a:t>- What is “fissile material”?</a:t>
            </a:r>
          </a:p>
          <a:p>
            <a:endParaRPr lang="en-US" dirty="0"/>
          </a:p>
          <a:p>
            <a:r>
              <a:rPr lang="en-US" dirty="0" smtClean="0"/>
              <a:t>Verification of production</a:t>
            </a:r>
          </a:p>
          <a:p>
            <a:pPr marL="457200" lvl="1" indent="0">
              <a:buNone/>
            </a:pPr>
            <a:r>
              <a:rPr lang="en-US" dirty="0" smtClean="0"/>
              <a:t>- What kind of fissile material production facilities should be verified?</a:t>
            </a:r>
          </a:p>
          <a:p>
            <a:endParaRPr lang="en-US" dirty="0"/>
          </a:p>
          <a:p>
            <a:r>
              <a:rPr lang="en-US" dirty="0" smtClean="0"/>
              <a:t>Stocks</a:t>
            </a:r>
          </a:p>
          <a:p>
            <a:pPr marL="457200" lvl="1" indent="0">
              <a:buNone/>
            </a:pPr>
            <a:r>
              <a:rPr lang="en-US" dirty="0" smtClean="0"/>
              <a:t>- What materials and components should be included under stocks?</a:t>
            </a:r>
          </a:p>
        </p:txBody>
      </p:sp>
      <p:sp>
        <p:nvSpPr>
          <p:cNvPr id="5" name="Espace réservé de la date 4"/>
          <p:cNvSpPr>
            <a:spLocks noGrp="1"/>
          </p:cNvSpPr>
          <p:nvPr>
            <p:ph type="dt" sz="half" idx="10"/>
          </p:nvPr>
        </p:nvSpPr>
        <p:spPr/>
        <p:txBody>
          <a:bodyPr/>
          <a:lstStyle/>
          <a:p>
            <a:fld id="{D3444838-5473-41A5-ADCC-72484A03DFFE}" type="datetime1">
              <a:rPr lang="fr-CH" smtClean="0"/>
              <a:t>16.03.2016</a:t>
            </a:fld>
            <a:endParaRPr lang="fr-CH" dirty="0"/>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31</a:t>
            </a:fld>
            <a:endParaRPr lang="fr-CH" dirty="0"/>
          </a:p>
        </p:txBody>
      </p:sp>
      <p:pic>
        <p:nvPicPr>
          <p:cNvPr id="7" name="Image 6"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016224" cy="936104"/>
          </a:xfrm>
          <a:prstGeom prst="rect">
            <a:avLst/>
          </a:prstGeom>
          <a:noFill/>
          <a:ln>
            <a:noFill/>
          </a:ln>
        </p:spPr>
      </p:pic>
    </p:spTree>
    <p:extLst>
      <p:ext uri="{BB962C8B-B14F-4D97-AF65-F5344CB8AC3E}">
        <p14:creationId xmlns:p14="http://schemas.microsoft.com/office/powerpoint/2010/main" val="681133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47" y="188640"/>
            <a:ext cx="8928992" cy="1138138"/>
          </a:xfrm>
        </p:spPr>
        <p:txBody>
          <a:bodyPr>
            <a:normAutofit/>
          </a:bodyPr>
          <a:lstStyle/>
          <a:p>
            <a:r>
              <a:rPr lang="en-US" sz="3200" b="1" dirty="0" smtClean="0"/>
              <a:t>3.1.19. Negotiation: What </a:t>
            </a:r>
            <a:r>
              <a:rPr lang="en-US" sz="3200" b="1" dirty="0"/>
              <a:t>does “fissile material” mean</a:t>
            </a:r>
            <a:r>
              <a:rPr lang="en-US" sz="3200" b="1" dirty="0" smtClean="0"/>
              <a:t>?*</a:t>
            </a:r>
            <a:endParaRPr lang="en-US" sz="3200" dirty="0"/>
          </a:p>
        </p:txBody>
      </p:sp>
      <p:sp>
        <p:nvSpPr>
          <p:cNvPr id="3" name="Content Placeholder 2"/>
          <p:cNvSpPr>
            <a:spLocks noGrp="1"/>
          </p:cNvSpPr>
          <p:nvPr>
            <p:ph idx="1"/>
          </p:nvPr>
        </p:nvSpPr>
        <p:spPr>
          <a:xfrm>
            <a:off x="395536" y="1772816"/>
            <a:ext cx="8229600" cy="4525963"/>
          </a:xfrm>
        </p:spPr>
        <p:txBody>
          <a:bodyPr>
            <a:normAutofit fontScale="92500"/>
          </a:bodyPr>
          <a:lstStyle/>
          <a:p>
            <a:r>
              <a:rPr lang="en-GB" sz="2400" dirty="0"/>
              <a:t>Which technological criteria should be used to determine which materials are within the scope of the treaty and therefore banned? </a:t>
            </a:r>
            <a:endParaRPr lang="en-GB" sz="2400" dirty="0" smtClean="0"/>
          </a:p>
          <a:p>
            <a:r>
              <a:rPr lang="en-GB" sz="2400" dirty="0" smtClean="0"/>
              <a:t>Is </a:t>
            </a:r>
            <a:r>
              <a:rPr lang="en-GB" sz="2400" dirty="0"/>
              <a:t>any mixture </a:t>
            </a:r>
            <a:r>
              <a:rPr lang="en-GB" sz="2400" dirty="0" smtClean="0"/>
              <a:t>containing </a:t>
            </a:r>
            <a:r>
              <a:rPr lang="en-GB" sz="2400" dirty="0"/>
              <a:t>traces of uranium-233, uranium-235, plutonium-239 or neptunium-237 to be </a:t>
            </a:r>
            <a:r>
              <a:rPr lang="en-GB" sz="2400" dirty="0" smtClean="0"/>
              <a:t>considered </a:t>
            </a:r>
            <a:r>
              <a:rPr lang="en-GB" sz="2400" dirty="0"/>
              <a:t>“fissile”, simply because physical or chemical processing could ultimately lead to </a:t>
            </a:r>
            <a:r>
              <a:rPr lang="en-GB" sz="2400" dirty="0" smtClean="0"/>
              <a:t>weapon-grade </a:t>
            </a:r>
            <a:r>
              <a:rPr lang="en-GB" sz="2400" dirty="0"/>
              <a:t>levels and thus be labelled “weapon-usable”? </a:t>
            </a:r>
            <a:endParaRPr lang="en-GB" sz="2400" dirty="0" smtClean="0"/>
          </a:p>
          <a:p>
            <a:r>
              <a:rPr lang="en-GB" sz="2400" dirty="0" smtClean="0"/>
              <a:t>Or </a:t>
            </a:r>
            <a:r>
              <a:rPr lang="en-GB" sz="2400" dirty="0"/>
              <a:t>should it be only the best quality weapon-grade material with more than 90% uranium-235 or plutomium-239? If not, from which intermediate stage should the treaty apply</a:t>
            </a:r>
            <a:r>
              <a:rPr lang="en-GB" sz="2400" dirty="0" smtClean="0"/>
              <a:t>?</a:t>
            </a:r>
          </a:p>
          <a:p>
            <a:pPr marL="0" indent="0">
              <a:buNone/>
            </a:pPr>
            <a:endParaRPr lang="en-GB" sz="2400" dirty="0" smtClean="0"/>
          </a:p>
          <a:p>
            <a:pPr marL="0" indent="0">
              <a:buNone/>
            </a:pPr>
            <a:r>
              <a:rPr lang="fr-CH" sz="2200" b="1" dirty="0" smtClean="0"/>
              <a:t>*</a:t>
            </a:r>
            <a:r>
              <a:rPr lang="fr-CH" sz="2200" b="1" dirty="0"/>
              <a:t>the </a:t>
            </a:r>
            <a:r>
              <a:rPr lang="fr-CH" sz="2200" b="1" dirty="0" err="1"/>
              <a:t>following</a:t>
            </a:r>
            <a:r>
              <a:rPr lang="fr-CH" sz="2200" b="1" dirty="0"/>
              <a:t> slides </a:t>
            </a:r>
            <a:r>
              <a:rPr lang="fr-CH" sz="2200" b="1" dirty="0" err="1" smtClean="0"/>
              <a:t>were</a:t>
            </a:r>
            <a:r>
              <a:rPr lang="fr-CH" sz="2200" b="1" dirty="0" smtClean="0"/>
              <a:t> </a:t>
            </a:r>
            <a:r>
              <a:rPr lang="fr-FR" sz="2200" b="1" dirty="0" err="1" smtClean="0"/>
              <a:t>kindly</a:t>
            </a:r>
            <a:r>
              <a:rPr lang="fr-FR" sz="2200" b="1" dirty="0" smtClean="0"/>
              <a:t> </a:t>
            </a:r>
            <a:r>
              <a:rPr lang="fr-FR" sz="2200" b="1" dirty="0" err="1"/>
              <a:t>provided</a:t>
            </a:r>
            <a:r>
              <a:rPr lang="fr-FR" sz="2200" b="1" dirty="0"/>
              <a:t> by Bruno </a:t>
            </a:r>
            <a:r>
              <a:rPr lang="fr-FR" sz="2200" b="1" dirty="0" err="1"/>
              <a:t>Pellaud</a:t>
            </a:r>
            <a:r>
              <a:rPr lang="fr-FR" sz="2200" b="1" dirty="0"/>
              <a:t>, </a:t>
            </a:r>
            <a:r>
              <a:rPr lang="fr-FR" sz="2200" b="1" dirty="0" smtClean="0"/>
              <a:t>f</a:t>
            </a:r>
            <a:r>
              <a:rPr lang="en-US" sz="2200" b="1" dirty="0" err="1"/>
              <a:t>ormer</a:t>
            </a:r>
            <a:r>
              <a:rPr lang="en-US" sz="2200" b="1" dirty="0"/>
              <a:t> Deputy Director General of the IAEA Department of </a:t>
            </a:r>
            <a:r>
              <a:rPr lang="en-US" sz="2200" b="1" dirty="0" smtClean="0"/>
              <a:t>Safeguards </a:t>
            </a:r>
            <a:endParaRPr lang="fr-CH" sz="2200" b="1" dirty="0"/>
          </a:p>
          <a:p>
            <a:endParaRPr lang="en-GB" sz="2400" dirty="0"/>
          </a:p>
        </p:txBody>
      </p:sp>
      <p:sp>
        <p:nvSpPr>
          <p:cNvPr id="4" name="Espace réservé de la date 3"/>
          <p:cNvSpPr>
            <a:spLocks noGrp="1"/>
          </p:cNvSpPr>
          <p:nvPr>
            <p:ph type="dt" sz="half" idx="10"/>
          </p:nvPr>
        </p:nvSpPr>
        <p:spPr/>
        <p:txBody>
          <a:bodyPr/>
          <a:lstStyle/>
          <a:p>
            <a:fld id="{FD969959-998E-480E-889D-E56707F98B1B}" type="datetime1">
              <a:rPr lang="fr-CH" smtClean="0"/>
              <a:t>16.03.2016</a:t>
            </a:fld>
            <a:endParaRPr lang="fr-CH" dirty="0"/>
          </a:p>
        </p:txBody>
      </p:sp>
      <p:sp>
        <p:nvSpPr>
          <p:cNvPr id="7" name="Espace réservé du numéro de diapositive 6"/>
          <p:cNvSpPr>
            <a:spLocks noGrp="1"/>
          </p:cNvSpPr>
          <p:nvPr>
            <p:ph type="sldNum" sz="quarter" idx="12"/>
          </p:nvPr>
        </p:nvSpPr>
        <p:spPr/>
        <p:txBody>
          <a:bodyPr/>
          <a:lstStyle/>
          <a:p>
            <a:fld id="{C1157B04-8284-4AC9-B54A-E7835B87D6DB}" type="slidenum">
              <a:rPr lang="fr-CH" smtClean="0"/>
              <a:pPr/>
              <a:t>32</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3947902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9073008" cy="504056"/>
          </a:xfrm>
        </p:spPr>
        <p:txBody>
          <a:bodyPr>
            <a:normAutofit fontScale="90000"/>
          </a:bodyPr>
          <a:lstStyle/>
          <a:p>
            <a:r>
              <a:rPr lang="en-GB" b="1" dirty="0">
                <a:solidFill>
                  <a:srgbClr val="C00000"/>
                </a:solidFill>
              </a:rPr>
              <a:t/>
            </a:r>
            <a:br>
              <a:rPr lang="en-GB" b="1" dirty="0">
                <a:solidFill>
                  <a:srgbClr val="C00000"/>
                </a:solidFill>
              </a:rPr>
            </a:br>
            <a:r>
              <a:rPr lang="en-GB" sz="3600" b="1" dirty="0" smtClean="0"/>
              <a:t>3.1.20. Negotiation: </a:t>
            </a:r>
            <a:r>
              <a:rPr lang="en-US" sz="3600" b="1" dirty="0" smtClean="0"/>
              <a:t>What </a:t>
            </a:r>
            <a:r>
              <a:rPr lang="en-US" sz="3600" b="1" dirty="0"/>
              <a:t>does “fissile material” </a:t>
            </a:r>
            <a:r>
              <a:rPr lang="en-US" sz="3600" b="1" dirty="0" smtClean="0"/>
              <a:t>mean? </a:t>
            </a:r>
            <a:r>
              <a:rPr lang="en-US" b="1" dirty="0" smtClean="0"/>
              <a:t/>
            </a:r>
            <a:br>
              <a:rPr lang="en-US" b="1" dirty="0" smtClean="0"/>
            </a:br>
            <a:endParaRPr lang="en-US" b="1" dirty="0">
              <a:solidFill>
                <a:srgbClr val="C00000"/>
              </a:solidFill>
            </a:endParaRPr>
          </a:p>
        </p:txBody>
      </p:sp>
      <p:sp>
        <p:nvSpPr>
          <p:cNvPr id="3" name="Content Placeholder 2"/>
          <p:cNvSpPr>
            <a:spLocks noGrp="1"/>
          </p:cNvSpPr>
          <p:nvPr>
            <p:ph idx="1"/>
          </p:nvPr>
        </p:nvSpPr>
        <p:spPr>
          <a:xfrm>
            <a:off x="539552" y="1412776"/>
            <a:ext cx="7848872" cy="4669979"/>
          </a:xfrm>
        </p:spPr>
        <p:txBody>
          <a:bodyPr>
            <a:normAutofit fontScale="92500"/>
          </a:bodyPr>
          <a:lstStyle/>
          <a:p>
            <a:pPr marL="0" indent="0" algn="ctr">
              <a:lnSpc>
                <a:spcPct val="110000"/>
              </a:lnSpc>
              <a:buNone/>
            </a:pPr>
            <a:r>
              <a:rPr lang="en-GB" sz="3000" b="1" dirty="0" smtClean="0">
                <a:solidFill>
                  <a:srgbClr val="C00000"/>
                </a:solidFill>
              </a:rPr>
              <a:t>The </a:t>
            </a:r>
            <a:r>
              <a:rPr lang="en-GB" sz="3000" b="1" dirty="0">
                <a:solidFill>
                  <a:srgbClr val="C00000"/>
                </a:solidFill>
              </a:rPr>
              <a:t>NPT-IAEA </a:t>
            </a:r>
            <a:r>
              <a:rPr lang="en-GB" sz="3000" b="1" dirty="0" smtClean="0">
                <a:solidFill>
                  <a:srgbClr val="C00000"/>
                </a:solidFill>
              </a:rPr>
              <a:t>option</a:t>
            </a:r>
          </a:p>
          <a:p>
            <a:pPr marL="0" indent="0" algn="ctr">
              <a:lnSpc>
                <a:spcPct val="110000"/>
              </a:lnSpc>
              <a:buNone/>
            </a:pPr>
            <a:endParaRPr lang="en-GB" sz="1500" b="1" dirty="0" smtClean="0">
              <a:solidFill>
                <a:srgbClr val="C00000"/>
              </a:solidFill>
            </a:endParaRPr>
          </a:p>
          <a:p>
            <a:pPr>
              <a:lnSpc>
                <a:spcPct val="110000"/>
              </a:lnSpc>
            </a:pPr>
            <a:r>
              <a:rPr lang="en-GB" sz="2200" dirty="0" smtClean="0"/>
              <a:t>Proponents </a:t>
            </a:r>
            <a:r>
              <a:rPr lang="en-GB" sz="2200" dirty="0"/>
              <a:t>of a strong FMCT recommend a verification system that leans as closely as possible on the </a:t>
            </a:r>
            <a:r>
              <a:rPr lang="en-GB" sz="2200" dirty="0" smtClean="0"/>
              <a:t>NPT-IAEA </a:t>
            </a:r>
            <a:r>
              <a:rPr lang="en-GB" sz="2200" dirty="0"/>
              <a:t>safeguards model. </a:t>
            </a:r>
            <a:r>
              <a:rPr lang="en-GB" sz="2200" dirty="0" smtClean="0"/>
              <a:t>They want the </a:t>
            </a:r>
            <a:r>
              <a:rPr lang="en-GB" sz="2200" dirty="0"/>
              <a:t>adoption of existing IAEA definitions, a model that would also simplify verification with a verification system that could be </a:t>
            </a:r>
            <a:r>
              <a:rPr lang="en-GB" sz="2200" dirty="0" smtClean="0"/>
              <a:t>directly </a:t>
            </a:r>
            <a:r>
              <a:rPr lang="en-GB" sz="2200" dirty="0"/>
              <a:t>derived from IAEA practice. </a:t>
            </a:r>
            <a:endParaRPr lang="en-GB" sz="2200" dirty="0" smtClean="0"/>
          </a:p>
          <a:p>
            <a:pPr>
              <a:lnSpc>
                <a:spcPct val="110000"/>
              </a:lnSpc>
            </a:pPr>
            <a:r>
              <a:rPr lang="en-GB" sz="2200" dirty="0" smtClean="0"/>
              <a:t>Thus, fissile </a:t>
            </a:r>
            <a:r>
              <a:rPr lang="en-GB" sz="2200" dirty="0"/>
              <a:t>material would include: </a:t>
            </a:r>
            <a:r>
              <a:rPr lang="en-GB" sz="2200" dirty="0" smtClean="0"/>
              <a:t> </a:t>
            </a:r>
            <a:r>
              <a:rPr lang="en-GB" sz="2200" b="1" dirty="0" smtClean="0">
                <a:solidFill>
                  <a:srgbClr val="00B050"/>
                </a:solidFill>
              </a:rPr>
              <a:t>enriched uranium </a:t>
            </a:r>
            <a:r>
              <a:rPr lang="en-GB" sz="2200" b="1" dirty="0">
                <a:solidFill>
                  <a:srgbClr val="00B050"/>
                </a:solidFill>
              </a:rPr>
              <a:t>mixtures of all shades</a:t>
            </a:r>
            <a:r>
              <a:rPr lang="en-GB" sz="2200" dirty="0"/>
              <a:t>, as well as </a:t>
            </a:r>
            <a:r>
              <a:rPr lang="en-GB" sz="2200" b="1" dirty="0">
                <a:solidFill>
                  <a:srgbClr val="FF0000"/>
                </a:solidFill>
              </a:rPr>
              <a:t>all plutonium </a:t>
            </a:r>
            <a:r>
              <a:rPr lang="en-GB" sz="2200" b="1" dirty="0" smtClean="0">
                <a:solidFill>
                  <a:srgbClr val="FF0000"/>
                </a:solidFill>
              </a:rPr>
              <a:t>mixtures </a:t>
            </a:r>
            <a:r>
              <a:rPr lang="en-GB" sz="2200" b="1" dirty="0">
                <a:solidFill>
                  <a:srgbClr val="FF0000"/>
                </a:solidFill>
              </a:rPr>
              <a:t>(except those containing more than 80% plutonium-238</a:t>
            </a:r>
            <a:r>
              <a:rPr lang="en-GB" sz="2200" dirty="0"/>
              <a:t>); </a:t>
            </a:r>
            <a:r>
              <a:rPr lang="en-GB" sz="2200" b="1" dirty="0">
                <a:solidFill>
                  <a:schemeClr val="bg1">
                    <a:lumMod val="50000"/>
                  </a:schemeClr>
                </a:solidFill>
              </a:rPr>
              <a:t>thorium</a:t>
            </a:r>
            <a:r>
              <a:rPr lang="en-GB" sz="2200" dirty="0"/>
              <a:t> because it could serve to produce the fissile uranium-233; </a:t>
            </a:r>
            <a:r>
              <a:rPr lang="en-GB" sz="2200" b="1" dirty="0" smtClean="0">
                <a:solidFill>
                  <a:schemeClr val="bg1">
                    <a:lumMod val="50000"/>
                  </a:schemeClr>
                </a:solidFill>
              </a:rPr>
              <a:t>neptunium</a:t>
            </a:r>
            <a:r>
              <a:rPr lang="en-GB" sz="2200" dirty="0" smtClean="0"/>
              <a:t>-237 and odd-number </a:t>
            </a:r>
            <a:r>
              <a:rPr lang="en-GB" sz="2200" b="1" dirty="0" smtClean="0">
                <a:solidFill>
                  <a:schemeClr val="bg1">
                    <a:lumMod val="50000"/>
                  </a:schemeClr>
                </a:solidFill>
              </a:rPr>
              <a:t>americium</a:t>
            </a:r>
            <a:r>
              <a:rPr lang="en-GB" sz="2200" dirty="0" smtClean="0"/>
              <a:t> isotopes, </a:t>
            </a:r>
            <a:r>
              <a:rPr lang="en-GB" sz="2200" dirty="0"/>
              <a:t>produced in very small quantities in the course of spent fuel chemical </a:t>
            </a:r>
            <a:r>
              <a:rPr lang="en-GB" sz="2200" dirty="0" smtClean="0"/>
              <a:t>separation/reprocessing.</a:t>
            </a:r>
            <a:endParaRPr lang="en-GB" sz="2200" dirty="0"/>
          </a:p>
          <a:p>
            <a:endParaRPr lang="en-US" dirty="0"/>
          </a:p>
        </p:txBody>
      </p:sp>
      <p:sp>
        <p:nvSpPr>
          <p:cNvPr id="4" name="Espace réservé de la date 3"/>
          <p:cNvSpPr>
            <a:spLocks noGrp="1"/>
          </p:cNvSpPr>
          <p:nvPr>
            <p:ph type="dt" sz="half" idx="10"/>
          </p:nvPr>
        </p:nvSpPr>
        <p:spPr/>
        <p:txBody>
          <a:bodyPr/>
          <a:lstStyle/>
          <a:p>
            <a:fld id="{8168D9A4-FAB5-44B6-AE69-DDF7635B3D36}" type="datetime1">
              <a:rPr lang="fr-CH" smtClean="0"/>
              <a:t>16.03.2016</a:t>
            </a:fld>
            <a:endParaRPr lang="fr-CH" dirty="0"/>
          </a:p>
        </p:txBody>
      </p:sp>
      <p:sp>
        <p:nvSpPr>
          <p:cNvPr id="7" name="Espace réservé du numéro de diapositive 6"/>
          <p:cNvSpPr>
            <a:spLocks noGrp="1"/>
          </p:cNvSpPr>
          <p:nvPr>
            <p:ph type="sldNum" sz="quarter" idx="12"/>
          </p:nvPr>
        </p:nvSpPr>
        <p:spPr/>
        <p:txBody>
          <a:bodyPr/>
          <a:lstStyle/>
          <a:p>
            <a:fld id="{C1157B04-8284-4AC9-B54A-E7835B87D6DB}" type="slidenum">
              <a:rPr lang="fr-CH" smtClean="0"/>
              <a:pPr/>
              <a:t>33</a:t>
            </a:fld>
            <a:endParaRPr lang="fr-CH" dirty="0"/>
          </a:p>
        </p:txBody>
      </p:sp>
      <p:sp>
        <p:nvSpPr>
          <p:cNvPr id="8"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3022245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14875466"/>
              </p:ext>
            </p:extLst>
          </p:nvPr>
        </p:nvGraphicFramePr>
        <p:xfrm>
          <a:off x="719572" y="1737311"/>
          <a:ext cx="7776864" cy="4500001"/>
        </p:xfrm>
        <a:graphic>
          <a:graphicData uri="http://schemas.openxmlformats.org/drawingml/2006/table">
            <a:tbl>
              <a:tblPr firstRow="1" bandRow="1">
                <a:tableStyleId>{5C22544A-7EE6-4342-B048-85BDC9FD1C3A}</a:tableStyleId>
              </a:tblPr>
              <a:tblGrid>
                <a:gridCol w="1585574"/>
                <a:gridCol w="6191290"/>
              </a:tblGrid>
              <a:tr h="53274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smtClean="0">
                          <a:solidFill>
                            <a:schemeClr val="bg1"/>
                          </a:solidFill>
                          <a:effectLst/>
                          <a:latin typeface="+mn-lt"/>
                          <a:ea typeface="Calibri"/>
                          <a:cs typeface="Times New Roman"/>
                        </a:rPr>
                        <a:t>Option</a:t>
                      </a:r>
                    </a:p>
                  </a:txBody>
                  <a:tcPr marL="58572" marR="58572" marT="0" marB="0" anchor="ctr"/>
                </a:tc>
                <a:tc>
                  <a:txBody>
                    <a:bodyPr/>
                    <a:lstStyle/>
                    <a:p>
                      <a:pPr algn="ctr"/>
                      <a:r>
                        <a:rPr lang="en-GB" sz="2400" dirty="0" smtClean="0"/>
                        <a:t>Isotopic quality</a:t>
                      </a:r>
                      <a:endParaRPr lang="en-GB" sz="2400" dirty="0"/>
                    </a:p>
                  </a:txBody>
                  <a:tcPr anchor="ctr"/>
                </a:tc>
              </a:tr>
              <a:tr h="533267">
                <a:tc>
                  <a:txBody>
                    <a:bodyPr/>
                    <a:lstStyle/>
                    <a:p>
                      <a:pPr algn="l">
                        <a:lnSpc>
                          <a:spcPct val="115000"/>
                        </a:lnSpc>
                        <a:spcAft>
                          <a:spcPts val="1000"/>
                        </a:spcAft>
                      </a:pPr>
                      <a:r>
                        <a:rPr lang="en-GB" sz="1800" b="1" dirty="0" smtClean="0">
                          <a:effectLst/>
                          <a:latin typeface="Calibri"/>
                          <a:ea typeface="Calibri"/>
                          <a:cs typeface="Times New Roman"/>
                        </a:rPr>
                        <a:t>1. NPT-IAEA</a:t>
                      </a:r>
                      <a:endParaRPr lang="en-GB" sz="1800" dirty="0">
                        <a:effectLst/>
                        <a:latin typeface="Calibri"/>
                        <a:ea typeface="Calibri"/>
                        <a:cs typeface="Times New Roman"/>
                      </a:endParaRPr>
                    </a:p>
                  </a:txBody>
                  <a:tcPr marL="58572" marR="58572" marT="0" marB="0"/>
                </a:tc>
                <a:tc>
                  <a:txBody>
                    <a:bodyPr/>
                    <a:lstStyle/>
                    <a:p>
                      <a:pPr>
                        <a:lnSpc>
                          <a:spcPct val="100000"/>
                        </a:lnSpc>
                        <a:spcAft>
                          <a:spcPts val="1000"/>
                        </a:spcAft>
                      </a:pPr>
                      <a:r>
                        <a:rPr lang="en-GB" sz="1800" dirty="0" smtClean="0">
                          <a:effectLst/>
                          <a:latin typeface="Calibri"/>
                          <a:ea typeface="Calibri"/>
                          <a:cs typeface="Times New Roman"/>
                        </a:rPr>
                        <a:t>All</a:t>
                      </a:r>
                      <a:r>
                        <a:rPr lang="en-GB" sz="1800" baseline="0" dirty="0" smtClean="0">
                          <a:effectLst/>
                          <a:latin typeface="Calibri"/>
                          <a:ea typeface="Calibri"/>
                          <a:cs typeface="Times New Roman"/>
                        </a:rPr>
                        <a:t> </a:t>
                      </a:r>
                      <a:r>
                        <a:rPr lang="en-GB" sz="1800" dirty="0" smtClean="0">
                          <a:effectLst/>
                          <a:latin typeface="Calibri"/>
                          <a:ea typeface="Calibri"/>
                          <a:cs typeface="Times New Roman"/>
                        </a:rPr>
                        <a:t>uranium </a:t>
                      </a:r>
                      <a:r>
                        <a:rPr lang="en-GB" sz="1800" baseline="0" dirty="0" smtClean="0">
                          <a:effectLst/>
                          <a:latin typeface="Calibri"/>
                          <a:ea typeface="Calibri"/>
                          <a:cs typeface="Times New Roman"/>
                        </a:rPr>
                        <a:t>and all </a:t>
                      </a:r>
                      <a:r>
                        <a:rPr lang="en-GB" sz="1800" dirty="0" smtClean="0">
                          <a:effectLst/>
                          <a:latin typeface="+mn-lt"/>
                          <a:ea typeface="Calibri"/>
                          <a:cs typeface="Times New Roman"/>
                        </a:rPr>
                        <a:t>plutonium mixtures </a:t>
                      </a:r>
                      <a:r>
                        <a:rPr lang="en-GB" sz="1800" u="sng" dirty="0" smtClean="0">
                          <a:effectLst/>
                          <a:latin typeface="+mn-lt"/>
                          <a:ea typeface="Calibri"/>
                          <a:cs typeface="Times New Roman"/>
                        </a:rPr>
                        <a:t>include</a:t>
                      </a:r>
                      <a:r>
                        <a:rPr lang="en-GB" sz="1800" dirty="0" smtClean="0">
                          <a:effectLst/>
                          <a:latin typeface="+mn-lt"/>
                          <a:ea typeface="Calibri"/>
                          <a:cs typeface="Times New Roman"/>
                        </a:rPr>
                        <a:t>d</a:t>
                      </a:r>
                      <a:r>
                        <a:rPr lang="en-GB" sz="1800" baseline="0" dirty="0" smtClean="0">
                          <a:effectLst/>
                          <a:latin typeface="+mn-lt"/>
                          <a:ea typeface="Calibri"/>
                          <a:cs typeface="Times New Roman"/>
                        </a:rPr>
                        <a:t> -</a:t>
                      </a:r>
                      <a:r>
                        <a:rPr lang="en-GB" sz="1800" dirty="0" smtClean="0">
                          <a:effectLst/>
                          <a:latin typeface="+mn-lt"/>
                          <a:ea typeface="Calibri"/>
                          <a:cs typeface="Times New Roman"/>
                        </a:rPr>
                        <a:t> </a:t>
                      </a:r>
                      <a:r>
                        <a:rPr lang="en-GB" sz="1800" dirty="0">
                          <a:effectLst/>
                          <a:latin typeface="Calibri"/>
                          <a:ea typeface="Calibri"/>
                          <a:cs typeface="Times New Roman"/>
                        </a:rPr>
                        <a:t>except </a:t>
                      </a:r>
                      <a:r>
                        <a:rPr lang="en-GB" sz="1800" dirty="0" smtClean="0">
                          <a:effectLst/>
                          <a:latin typeface="Calibri"/>
                          <a:ea typeface="Calibri"/>
                          <a:cs typeface="Times New Roman"/>
                        </a:rPr>
                        <a:t>if more </a:t>
                      </a:r>
                      <a:r>
                        <a:rPr lang="en-GB" sz="1800" dirty="0">
                          <a:effectLst/>
                          <a:latin typeface="Calibri"/>
                          <a:ea typeface="Calibri"/>
                          <a:cs typeface="Times New Roman"/>
                        </a:rPr>
                        <a:t>than 80% </a:t>
                      </a:r>
                      <a:r>
                        <a:rPr lang="en-GB" sz="1800" dirty="0" smtClean="0">
                          <a:effectLst/>
                          <a:latin typeface="Calibri"/>
                          <a:ea typeface="Calibri"/>
                          <a:cs typeface="Times New Roman"/>
                        </a:rPr>
                        <a:t>Pu-238. Neptunium and americium included.</a:t>
                      </a:r>
                      <a:endParaRPr lang="en-GB" sz="1800" dirty="0">
                        <a:effectLst/>
                        <a:latin typeface="Calibri"/>
                        <a:ea typeface="Calibri"/>
                        <a:cs typeface="Times New Roman"/>
                      </a:endParaRPr>
                    </a:p>
                  </a:txBody>
                  <a:tcPr marL="58572" marR="58572" marT="0" marB="0"/>
                </a:tc>
              </a:tr>
              <a:tr h="372056">
                <a:tc>
                  <a:txBody>
                    <a:bodyPr/>
                    <a:lstStyle/>
                    <a:p>
                      <a:pPr algn="l">
                        <a:lnSpc>
                          <a:spcPct val="115000"/>
                        </a:lnSpc>
                        <a:spcAft>
                          <a:spcPts val="1000"/>
                        </a:spcAft>
                      </a:pPr>
                      <a:r>
                        <a:rPr lang="en-GB" sz="1800" b="1" dirty="0" smtClean="0">
                          <a:effectLst/>
                          <a:latin typeface="Calibri"/>
                          <a:ea typeface="Calibri"/>
                          <a:cs typeface="Times New Roman"/>
                        </a:rPr>
                        <a:t>2. Australia</a:t>
                      </a:r>
                      <a:endParaRPr lang="en-GB" sz="1800" dirty="0">
                        <a:effectLst/>
                        <a:latin typeface="Calibri"/>
                        <a:ea typeface="Calibri"/>
                        <a:cs typeface="Times New Roman"/>
                      </a:endParaRPr>
                    </a:p>
                  </a:txBody>
                  <a:tcPr marL="58572" marR="58572" marT="0" marB="0"/>
                </a:tc>
                <a:tc>
                  <a:txBody>
                    <a:bodyPr/>
                    <a:lstStyle/>
                    <a:p>
                      <a:pPr>
                        <a:lnSpc>
                          <a:spcPct val="115000"/>
                        </a:lnSpc>
                        <a:spcAft>
                          <a:spcPts val="0"/>
                        </a:spcAft>
                      </a:pPr>
                      <a:r>
                        <a:rPr lang="en-GB" sz="1800" dirty="0" smtClean="0">
                          <a:effectLst/>
                          <a:latin typeface="Calibri"/>
                          <a:ea typeface="Calibri"/>
                          <a:cs typeface="Times New Roman"/>
                        </a:rPr>
                        <a:t>Same as NPT</a:t>
                      </a:r>
                      <a:r>
                        <a:rPr lang="en-GB" sz="1800" baseline="0" dirty="0" smtClean="0">
                          <a:effectLst/>
                          <a:latin typeface="Calibri"/>
                          <a:ea typeface="Calibri"/>
                          <a:cs typeface="Times New Roman"/>
                        </a:rPr>
                        <a:t> -</a:t>
                      </a:r>
                      <a:r>
                        <a:rPr lang="en-GB" sz="1800" dirty="0" smtClean="0">
                          <a:effectLst/>
                          <a:latin typeface="Calibri"/>
                          <a:ea typeface="Calibri"/>
                          <a:cs typeface="Times New Roman"/>
                        </a:rPr>
                        <a:t> except uranium </a:t>
                      </a:r>
                      <a:r>
                        <a:rPr lang="en-GB" sz="1800" dirty="0">
                          <a:effectLst/>
                          <a:latin typeface="Calibri"/>
                          <a:ea typeface="Calibri"/>
                          <a:cs typeface="Times New Roman"/>
                        </a:rPr>
                        <a:t>below 20% </a:t>
                      </a:r>
                      <a:r>
                        <a:rPr lang="en-GB" sz="1800" dirty="0" smtClean="0">
                          <a:effectLst/>
                          <a:latin typeface="Calibri"/>
                          <a:ea typeface="Calibri"/>
                          <a:cs typeface="Times New Roman"/>
                        </a:rPr>
                        <a:t>[and americium].</a:t>
                      </a:r>
                      <a:endParaRPr lang="en-GB" sz="1800" dirty="0">
                        <a:effectLst/>
                        <a:latin typeface="Calibri"/>
                        <a:ea typeface="Calibri"/>
                        <a:cs typeface="Times New Roman"/>
                      </a:endParaRPr>
                    </a:p>
                  </a:txBody>
                  <a:tcPr marL="58572" marR="58572" marT="0" marB="0"/>
                </a:tc>
              </a:tr>
              <a:tr h="617264">
                <a:tc>
                  <a:txBody>
                    <a:bodyPr/>
                    <a:lstStyle/>
                    <a:p>
                      <a:pPr algn="l">
                        <a:lnSpc>
                          <a:spcPct val="115000"/>
                        </a:lnSpc>
                        <a:spcAft>
                          <a:spcPts val="1000"/>
                        </a:spcAft>
                      </a:pPr>
                      <a:r>
                        <a:rPr lang="en-GB" sz="1800" b="1" dirty="0" smtClean="0">
                          <a:effectLst/>
                          <a:latin typeface="Calibri"/>
                          <a:ea typeface="Calibri"/>
                          <a:cs typeface="Times New Roman"/>
                        </a:rPr>
                        <a:t>3. Isotopic-A</a:t>
                      </a:r>
                      <a:endParaRPr lang="en-GB" sz="1800" dirty="0">
                        <a:effectLst/>
                        <a:latin typeface="Calibri"/>
                        <a:ea typeface="Calibri"/>
                        <a:cs typeface="Times New Roman"/>
                      </a:endParaRPr>
                    </a:p>
                  </a:txBody>
                  <a:tcPr marL="58572" marR="58572" marT="0" marB="0"/>
                </a:tc>
                <a:tc>
                  <a:txBody>
                    <a:bodyPr/>
                    <a:lstStyle/>
                    <a:p>
                      <a:pPr>
                        <a:lnSpc>
                          <a:spcPct val="115000"/>
                        </a:lnSpc>
                        <a:spcAft>
                          <a:spcPts val="0"/>
                        </a:spcAft>
                      </a:pPr>
                      <a:r>
                        <a:rPr lang="en-GB" sz="1800" dirty="0" smtClean="0">
                          <a:effectLst/>
                          <a:latin typeface="Calibri"/>
                          <a:ea typeface="Calibri"/>
                          <a:cs typeface="Times New Roman"/>
                        </a:rPr>
                        <a:t>Same as NPT</a:t>
                      </a:r>
                      <a:r>
                        <a:rPr lang="en-GB" sz="1800" baseline="0" dirty="0" smtClean="0">
                          <a:effectLst/>
                          <a:latin typeface="Calibri"/>
                          <a:ea typeface="Calibri"/>
                          <a:cs typeface="Times New Roman"/>
                        </a:rPr>
                        <a:t> -</a:t>
                      </a:r>
                      <a:r>
                        <a:rPr lang="en-GB" sz="1800" dirty="0" smtClean="0">
                          <a:effectLst/>
                          <a:latin typeface="Calibri"/>
                          <a:ea typeface="Calibri"/>
                          <a:cs typeface="Times New Roman"/>
                        </a:rPr>
                        <a:t> except uranium below </a:t>
                      </a:r>
                      <a:r>
                        <a:rPr lang="en-GB" sz="1800" dirty="0">
                          <a:effectLst/>
                          <a:latin typeface="Calibri"/>
                          <a:ea typeface="Calibri"/>
                          <a:cs typeface="Times New Roman"/>
                        </a:rPr>
                        <a:t>20</a:t>
                      </a:r>
                      <a:r>
                        <a:rPr lang="en-GB" sz="1800" dirty="0" smtClean="0">
                          <a:effectLst/>
                          <a:latin typeface="Calibri"/>
                          <a:ea typeface="Calibri"/>
                          <a:cs typeface="Times New Roman"/>
                        </a:rPr>
                        <a:t>%,</a:t>
                      </a:r>
                      <a:r>
                        <a:rPr lang="en-GB" sz="1800" baseline="0" dirty="0" smtClean="0">
                          <a:effectLst/>
                          <a:latin typeface="Calibri"/>
                          <a:ea typeface="Calibri"/>
                          <a:cs typeface="Times New Roman"/>
                        </a:rPr>
                        <a:t> recycled</a:t>
                      </a:r>
                      <a:r>
                        <a:rPr lang="en-GB" sz="1800" dirty="0" smtClean="0">
                          <a:effectLst/>
                          <a:latin typeface="Calibri"/>
                          <a:ea typeface="Calibri"/>
                          <a:cs typeface="Times New Roman"/>
                        </a:rPr>
                        <a:t>  plutonium  mixtures</a:t>
                      </a:r>
                      <a:r>
                        <a:rPr lang="en-GB" sz="1800" baseline="0" dirty="0" smtClean="0">
                          <a:effectLst/>
                          <a:latin typeface="Calibri"/>
                          <a:ea typeface="Calibri"/>
                          <a:cs typeface="Times New Roman"/>
                        </a:rPr>
                        <a:t> and americium.</a:t>
                      </a:r>
                      <a:endParaRPr lang="en-GB" sz="1800" dirty="0">
                        <a:effectLst/>
                        <a:latin typeface="Calibri"/>
                        <a:ea typeface="Calibri"/>
                        <a:cs typeface="Times New Roman"/>
                      </a:endParaRPr>
                    </a:p>
                  </a:txBody>
                  <a:tcPr marL="58572" marR="58572" marT="0" marB="0"/>
                </a:tc>
              </a:tr>
              <a:tr h="901863">
                <a:tc>
                  <a:txBody>
                    <a:bodyPr/>
                    <a:lstStyle/>
                    <a:p>
                      <a:pPr algn="l">
                        <a:lnSpc>
                          <a:spcPct val="115000"/>
                        </a:lnSpc>
                        <a:spcAft>
                          <a:spcPts val="1000"/>
                        </a:spcAft>
                      </a:pPr>
                      <a:r>
                        <a:rPr lang="en-GB" sz="1800" b="1" dirty="0" smtClean="0">
                          <a:effectLst/>
                          <a:latin typeface="Calibri"/>
                          <a:ea typeface="Calibri"/>
                          <a:cs typeface="Times New Roman"/>
                        </a:rPr>
                        <a:t>4. Isotopic-B</a:t>
                      </a:r>
                      <a:endParaRPr lang="en-GB" sz="1800" dirty="0">
                        <a:effectLst/>
                        <a:latin typeface="Calibri"/>
                        <a:ea typeface="Calibri"/>
                        <a:cs typeface="Times New Roman"/>
                      </a:endParaRPr>
                    </a:p>
                  </a:txBody>
                  <a:tcPr marL="58572" marR="58572" marT="0" marB="0"/>
                </a:tc>
                <a:tc>
                  <a:txBody>
                    <a:bodyPr/>
                    <a:lstStyle/>
                    <a:p>
                      <a:pPr>
                        <a:lnSpc>
                          <a:spcPct val="115000"/>
                        </a:lnSpc>
                        <a:spcAft>
                          <a:spcPts val="0"/>
                        </a:spcAft>
                      </a:pPr>
                      <a:r>
                        <a:rPr lang="en-GB" sz="1800" dirty="0" smtClean="0">
                          <a:effectLst/>
                          <a:latin typeface="Calibri"/>
                          <a:ea typeface="Calibri"/>
                          <a:cs typeface="Times New Roman"/>
                        </a:rPr>
                        <a:t>Same</a:t>
                      </a:r>
                      <a:r>
                        <a:rPr lang="en-GB" sz="1800" baseline="0" dirty="0" smtClean="0">
                          <a:effectLst/>
                          <a:latin typeface="Calibri"/>
                          <a:ea typeface="Calibri"/>
                          <a:cs typeface="Times New Roman"/>
                        </a:rPr>
                        <a:t> as NPT - except</a:t>
                      </a:r>
                      <a:r>
                        <a:rPr lang="en-GB" sz="1800" dirty="0" smtClean="0">
                          <a:effectLst/>
                          <a:latin typeface="Calibri"/>
                          <a:ea typeface="Calibri"/>
                          <a:cs typeface="Times New Roman"/>
                        </a:rPr>
                        <a:t> uranium </a:t>
                      </a:r>
                      <a:r>
                        <a:rPr lang="en-GB" sz="1800" dirty="0">
                          <a:effectLst/>
                          <a:latin typeface="Calibri"/>
                          <a:ea typeface="Calibri"/>
                          <a:cs typeface="Times New Roman"/>
                        </a:rPr>
                        <a:t>below </a:t>
                      </a:r>
                      <a:r>
                        <a:rPr lang="en-GB" sz="1800" dirty="0" smtClean="0">
                          <a:effectLst/>
                          <a:latin typeface="Calibri"/>
                          <a:ea typeface="Calibri"/>
                          <a:cs typeface="Times New Roman"/>
                        </a:rPr>
                        <a:t>40%, recycled plutonium mixtures,</a:t>
                      </a:r>
                      <a:r>
                        <a:rPr lang="en-GB" sz="1800" baseline="0" dirty="0" smtClean="0">
                          <a:effectLst/>
                          <a:latin typeface="Calibri"/>
                          <a:ea typeface="Calibri"/>
                          <a:cs typeface="Times New Roman"/>
                        </a:rPr>
                        <a:t> </a:t>
                      </a:r>
                      <a:r>
                        <a:rPr lang="en-GB" sz="1800" dirty="0" smtClean="0">
                          <a:effectLst/>
                          <a:latin typeface="Calibri"/>
                          <a:ea typeface="Calibri"/>
                          <a:cs typeface="Times New Roman"/>
                        </a:rPr>
                        <a:t>high-</a:t>
                      </a:r>
                      <a:r>
                        <a:rPr lang="en-GB" sz="1800" dirty="0" err="1" smtClean="0">
                          <a:effectLst/>
                          <a:latin typeface="Calibri"/>
                          <a:ea typeface="Calibri"/>
                          <a:cs typeface="Times New Roman"/>
                        </a:rPr>
                        <a:t>burnup</a:t>
                      </a:r>
                      <a:r>
                        <a:rPr lang="en-GB" sz="1800" dirty="0" smtClean="0">
                          <a:effectLst/>
                          <a:latin typeface="Calibri"/>
                          <a:ea typeface="Calibri"/>
                          <a:cs typeface="Times New Roman"/>
                        </a:rPr>
                        <a:t> </a:t>
                      </a:r>
                      <a:r>
                        <a:rPr lang="en-GB" sz="1800" dirty="0">
                          <a:effectLst/>
                          <a:latin typeface="Calibri"/>
                          <a:ea typeface="Calibri"/>
                          <a:cs typeface="Times New Roman"/>
                        </a:rPr>
                        <a:t>one-pass </a:t>
                      </a:r>
                      <a:r>
                        <a:rPr lang="en-GB" sz="1800" dirty="0" smtClean="0">
                          <a:effectLst/>
                          <a:latin typeface="Calibri"/>
                          <a:ea typeface="Calibri"/>
                          <a:cs typeface="Times New Roman"/>
                        </a:rPr>
                        <a:t>plutonium mixtures </a:t>
                      </a:r>
                      <a:r>
                        <a:rPr lang="en-GB" sz="1800" dirty="0">
                          <a:effectLst/>
                          <a:latin typeface="Calibri"/>
                          <a:ea typeface="Calibri"/>
                          <a:cs typeface="Times New Roman"/>
                        </a:rPr>
                        <a:t>with more </a:t>
                      </a:r>
                      <a:r>
                        <a:rPr lang="en-GB" sz="1800" dirty="0" smtClean="0">
                          <a:effectLst/>
                          <a:latin typeface="Calibri"/>
                          <a:ea typeface="Calibri"/>
                          <a:cs typeface="Times New Roman"/>
                        </a:rPr>
                        <a:t>than 30% (Pu-238+Pu-240),</a:t>
                      </a:r>
                      <a:r>
                        <a:rPr lang="en-GB" sz="1800" baseline="0" dirty="0" smtClean="0">
                          <a:effectLst/>
                          <a:latin typeface="Calibri"/>
                          <a:ea typeface="Calibri"/>
                          <a:cs typeface="Times New Roman"/>
                        </a:rPr>
                        <a:t> and americium.</a:t>
                      </a:r>
                      <a:endParaRPr lang="en-GB" sz="1800" dirty="0">
                        <a:effectLst/>
                        <a:latin typeface="Calibri"/>
                        <a:ea typeface="Calibri"/>
                        <a:cs typeface="Times New Roman"/>
                      </a:endParaRPr>
                    </a:p>
                  </a:txBody>
                  <a:tcPr marL="58572" marR="58572" marT="0" marB="0"/>
                </a:tc>
              </a:tr>
              <a:tr h="673841">
                <a:tc>
                  <a:txBody>
                    <a:bodyPr/>
                    <a:lstStyle/>
                    <a:p>
                      <a:pPr algn="l">
                        <a:lnSpc>
                          <a:spcPct val="115000"/>
                        </a:lnSpc>
                        <a:spcAft>
                          <a:spcPts val="1000"/>
                        </a:spcAft>
                      </a:pPr>
                      <a:r>
                        <a:rPr lang="en-GB" sz="1800" b="1" dirty="0" smtClean="0">
                          <a:effectLst/>
                          <a:latin typeface="Calibri"/>
                          <a:ea typeface="Calibri"/>
                          <a:cs typeface="Times New Roman"/>
                        </a:rPr>
                        <a:t>5. Russia revised</a:t>
                      </a:r>
                    </a:p>
                  </a:txBody>
                  <a:tcPr marL="58572" marR="5857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latin typeface="+mn-lt"/>
                          <a:ea typeface="Calibri"/>
                          <a:cs typeface="Times New Roman"/>
                        </a:rPr>
                        <a:t>Included</a:t>
                      </a:r>
                      <a:r>
                        <a:rPr lang="en-GB" sz="1800" baseline="0" dirty="0" smtClean="0">
                          <a:effectLst/>
                          <a:latin typeface="+mn-lt"/>
                          <a:ea typeface="Calibri"/>
                          <a:cs typeface="Times New Roman"/>
                        </a:rPr>
                        <a:t> only </a:t>
                      </a:r>
                      <a:r>
                        <a:rPr lang="en-GB" sz="1800" dirty="0" smtClean="0">
                          <a:effectLst/>
                          <a:latin typeface="+mn-lt"/>
                          <a:ea typeface="Calibri"/>
                          <a:cs typeface="Times New Roman"/>
                        </a:rPr>
                        <a:t>HEU above 60% and</a:t>
                      </a:r>
                      <a:r>
                        <a:rPr lang="en-GB" sz="1800" baseline="0" dirty="0" smtClean="0">
                          <a:effectLst/>
                          <a:latin typeface="+mn-lt"/>
                          <a:ea typeface="Calibri"/>
                          <a:cs typeface="Times New Roman"/>
                        </a:rPr>
                        <a:t> p</a:t>
                      </a:r>
                      <a:r>
                        <a:rPr lang="en-GB" sz="1800" dirty="0" smtClean="0">
                          <a:effectLst/>
                          <a:latin typeface="+mn-lt"/>
                          <a:ea typeface="Calibri"/>
                          <a:cs typeface="Times New Roman"/>
                        </a:rPr>
                        <a:t>lutonium with more than 60% Pu-239.</a:t>
                      </a:r>
                    </a:p>
                  </a:txBody>
                  <a:tcPr marL="58572" marR="58572" marT="0" marB="0"/>
                </a:tc>
              </a:tr>
              <a:tr h="795380">
                <a:tc>
                  <a:txBody>
                    <a:bodyPr/>
                    <a:lstStyle/>
                    <a:p>
                      <a:pPr algn="l">
                        <a:lnSpc>
                          <a:spcPct val="115000"/>
                        </a:lnSpc>
                        <a:spcAft>
                          <a:spcPts val="0"/>
                        </a:spcAft>
                      </a:pPr>
                      <a:r>
                        <a:rPr lang="en-GB" sz="1800" b="1" dirty="0" smtClean="0">
                          <a:effectLst/>
                          <a:latin typeface="Calibri"/>
                          <a:ea typeface="Calibri"/>
                          <a:cs typeface="Times New Roman"/>
                        </a:rPr>
                        <a:t>6. Russia</a:t>
                      </a:r>
                      <a:endParaRPr lang="en-GB" sz="1800" dirty="0">
                        <a:effectLst/>
                        <a:latin typeface="Calibri"/>
                        <a:ea typeface="Calibri"/>
                        <a:cs typeface="Times New Roman"/>
                      </a:endParaRPr>
                    </a:p>
                  </a:txBody>
                  <a:tcPr marL="58572" marR="5857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latin typeface="Calibri"/>
                          <a:ea typeface="Calibri"/>
                          <a:cs typeface="Times New Roman"/>
                        </a:rPr>
                        <a:t>Included</a:t>
                      </a:r>
                      <a:r>
                        <a:rPr lang="en-GB" sz="1800" baseline="0" dirty="0" smtClean="0">
                          <a:effectLst/>
                          <a:latin typeface="Calibri"/>
                          <a:ea typeface="Calibri"/>
                          <a:cs typeface="Times New Roman"/>
                        </a:rPr>
                        <a:t> only </a:t>
                      </a:r>
                      <a:r>
                        <a:rPr lang="en-GB" sz="1800" dirty="0" smtClean="0">
                          <a:effectLst/>
                          <a:latin typeface="Calibri"/>
                          <a:ea typeface="Calibri"/>
                          <a:cs typeface="Times New Roman"/>
                        </a:rPr>
                        <a:t>HEU above 90% </a:t>
                      </a:r>
                      <a:r>
                        <a:rPr lang="en-GB" sz="1800" dirty="0" smtClean="0">
                          <a:effectLst/>
                          <a:latin typeface="+mn-lt"/>
                          <a:ea typeface="Calibri"/>
                          <a:cs typeface="Times New Roman"/>
                        </a:rPr>
                        <a:t>and</a:t>
                      </a:r>
                      <a:r>
                        <a:rPr lang="en-GB" sz="1800" baseline="0" dirty="0" smtClean="0">
                          <a:effectLst/>
                          <a:latin typeface="+mn-lt"/>
                          <a:ea typeface="Calibri"/>
                          <a:cs typeface="Times New Roman"/>
                        </a:rPr>
                        <a:t> p</a:t>
                      </a:r>
                      <a:r>
                        <a:rPr lang="en-GB" sz="1800" dirty="0" smtClean="0">
                          <a:effectLst/>
                          <a:latin typeface="+mn-lt"/>
                          <a:ea typeface="Calibri"/>
                          <a:cs typeface="Times New Roman"/>
                        </a:rPr>
                        <a:t>lutonium with more than 90% Pu-239. </a:t>
                      </a:r>
                    </a:p>
                  </a:txBody>
                  <a:tcPr marL="58572" marR="58572" marT="0" marB="0"/>
                </a:tc>
              </a:tr>
            </a:tbl>
          </a:graphicData>
        </a:graphic>
      </p:graphicFrame>
      <p:sp>
        <p:nvSpPr>
          <p:cNvPr id="5" name="TextBox 4"/>
          <p:cNvSpPr txBox="1"/>
          <p:nvPr/>
        </p:nvSpPr>
        <p:spPr>
          <a:xfrm>
            <a:off x="971600" y="1124744"/>
            <a:ext cx="7272808" cy="523220"/>
          </a:xfrm>
          <a:prstGeom prst="rect">
            <a:avLst/>
          </a:prstGeom>
          <a:noFill/>
        </p:spPr>
        <p:txBody>
          <a:bodyPr wrap="square" rtlCol="0">
            <a:spAutoFit/>
          </a:bodyPr>
          <a:lstStyle/>
          <a:p>
            <a:pPr algn="ctr"/>
            <a:r>
              <a:rPr lang="en-GB" sz="2800" b="1" dirty="0">
                <a:solidFill>
                  <a:srgbClr val="C00000"/>
                </a:solidFill>
                <a:ea typeface="Calibri"/>
                <a:cs typeface="Times New Roman"/>
              </a:rPr>
              <a:t>Isotopic </a:t>
            </a:r>
            <a:r>
              <a:rPr lang="en-GB" sz="2800" b="1" dirty="0" smtClean="0">
                <a:solidFill>
                  <a:srgbClr val="C00000"/>
                </a:solidFill>
                <a:ea typeface="Calibri"/>
                <a:cs typeface="Times New Roman"/>
              </a:rPr>
              <a:t>quality as technical </a:t>
            </a:r>
            <a:r>
              <a:rPr lang="en-GB" sz="2800" b="1" dirty="0">
                <a:solidFill>
                  <a:srgbClr val="C00000"/>
                </a:solidFill>
                <a:ea typeface="Calibri"/>
                <a:cs typeface="Times New Roman"/>
              </a:rPr>
              <a:t>i</a:t>
            </a:r>
            <a:r>
              <a:rPr lang="en-GB" sz="2800" b="1" dirty="0" smtClean="0">
                <a:solidFill>
                  <a:srgbClr val="C00000"/>
                </a:solidFill>
                <a:ea typeface="Calibri"/>
                <a:cs typeface="Times New Roman"/>
              </a:rPr>
              <a:t>nclusion criterion:</a:t>
            </a:r>
            <a:endParaRPr lang="en-GB" sz="2800" dirty="0">
              <a:ea typeface="Calibri"/>
              <a:cs typeface="Times New Roman"/>
            </a:endParaRPr>
          </a:p>
        </p:txBody>
      </p:sp>
      <p:sp>
        <p:nvSpPr>
          <p:cNvPr id="2" name="Espace réservé de la date 1"/>
          <p:cNvSpPr>
            <a:spLocks noGrp="1"/>
          </p:cNvSpPr>
          <p:nvPr>
            <p:ph type="dt" sz="half" idx="10"/>
          </p:nvPr>
        </p:nvSpPr>
        <p:spPr/>
        <p:txBody>
          <a:bodyPr/>
          <a:lstStyle/>
          <a:p>
            <a:fld id="{89E1D78F-DE9A-4634-AFCC-3AF4366B669D}" type="datetime1">
              <a:rPr lang="fr-CH" smtClean="0"/>
              <a:t>16.03.2016</a:t>
            </a:fld>
            <a:endParaRPr lang="fr-CH" dirty="0"/>
          </a:p>
        </p:txBody>
      </p:sp>
      <p:sp>
        <p:nvSpPr>
          <p:cNvPr id="7" name="Title 1"/>
          <p:cNvSpPr>
            <a:spLocks noGrp="1"/>
          </p:cNvSpPr>
          <p:nvPr>
            <p:ph type="title"/>
          </p:nvPr>
        </p:nvSpPr>
        <p:spPr>
          <a:xfrm>
            <a:off x="5985" y="0"/>
            <a:ext cx="9273108" cy="513638"/>
          </a:xfrm>
        </p:spPr>
        <p:txBody>
          <a:bodyPr>
            <a:normAutofit fontScale="90000"/>
          </a:bodyPr>
          <a:lstStyle/>
          <a:p>
            <a:r>
              <a:rPr lang="en-GB" b="1" dirty="0">
                <a:solidFill>
                  <a:srgbClr val="C00000"/>
                </a:solidFill>
              </a:rPr>
              <a:t/>
            </a:r>
            <a:br>
              <a:rPr lang="en-GB" b="1" dirty="0">
                <a:solidFill>
                  <a:srgbClr val="C00000"/>
                </a:solidFill>
              </a:rPr>
            </a:br>
            <a:r>
              <a:rPr lang="en-GB" sz="3600" b="1" dirty="0" smtClean="0"/>
              <a:t>3.1.21. Negotiation: </a:t>
            </a:r>
            <a:r>
              <a:rPr lang="en-US" sz="3600" b="1" dirty="0" smtClean="0"/>
              <a:t>What </a:t>
            </a:r>
            <a:r>
              <a:rPr lang="en-US" sz="3600" b="1" dirty="0"/>
              <a:t>does “fissile </a:t>
            </a:r>
            <a:r>
              <a:rPr lang="en-US" sz="3600" b="1" dirty="0" smtClean="0"/>
              <a:t>material” mean? </a:t>
            </a:r>
            <a:endParaRPr lang="en-US" sz="3600" b="1" dirty="0">
              <a:solidFill>
                <a:srgbClr val="C00000"/>
              </a:solidFill>
            </a:endParaRPr>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34</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2992028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39" y="1066726"/>
            <a:ext cx="8229600" cy="418058"/>
          </a:xfrm>
        </p:spPr>
        <p:txBody>
          <a:bodyPr>
            <a:normAutofit fontScale="90000"/>
          </a:bodyPr>
          <a:lstStyle/>
          <a:p>
            <a:r>
              <a:rPr lang="en-US" sz="2500" b="1" dirty="0" smtClean="0">
                <a:solidFill>
                  <a:srgbClr val="C00000"/>
                </a:solidFill>
              </a:rPr>
              <a:t>Options overview</a:t>
            </a:r>
            <a:endParaRPr lang="en-US" sz="2500" b="1"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88108572"/>
              </p:ext>
            </p:extLst>
          </p:nvPr>
        </p:nvGraphicFramePr>
        <p:xfrm>
          <a:off x="790111" y="1460748"/>
          <a:ext cx="7704856" cy="4608512"/>
        </p:xfrm>
        <a:graphic>
          <a:graphicData uri="http://schemas.openxmlformats.org/drawingml/2006/table">
            <a:tbl>
              <a:tblPr firstRow="1" bandRow="1">
                <a:tableStyleId>{5C22544A-7EE6-4342-B048-85BDC9FD1C3A}</a:tableStyleId>
              </a:tblPr>
              <a:tblGrid>
                <a:gridCol w="1872208"/>
                <a:gridCol w="1944216"/>
                <a:gridCol w="1872208"/>
                <a:gridCol w="2016224"/>
              </a:tblGrid>
              <a:tr h="641103">
                <a:tc>
                  <a:txBody>
                    <a:bodyPr/>
                    <a:lstStyle/>
                    <a:p>
                      <a:pPr algn="ctr"/>
                      <a:r>
                        <a:rPr lang="en-GB" sz="2000" dirty="0" smtClean="0"/>
                        <a:t>Option</a:t>
                      </a:r>
                      <a:endParaRPr lang="en-GB" sz="2000" dirty="0"/>
                    </a:p>
                  </a:txBody>
                  <a:tcPr anchor="ctr"/>
                </a:tc>
                <a:tc>
                  <a:txBody>
                    <a:bodyPr/>
                    <a:lstStyle/>
                    <a:p>
                      <a:pPr algn="ctr"/>
                      <a:r>
                        <a:rPr lang="en-GB" sz="2000" dirty="0" smtClean="0"/>
                        <a:t>Obstacles to verifiability*</a:t>
                      </a:r>
                      <a:endParaRPr lang="en-GB" sz="2000" dirty="0"/>
                    </a:p>
                  </a:txBody>
                  <a:tcPr anchor="ctr"/>
                </a:tc>
                <a:tc>
                  <a:txBody>
                    <a:bodyPr/>
                    <a:lstStyle/>
                    <a:p>
                      <a:pPr algn="ctr"/>
                      <a:r>
                        <a:rPr lang="en-GB" sz="2000" dirty="0" smtClean="0"/>
                        <a:t>Confidentiality</a:t>
                      </a:r>
                    </a:p>
                    <a:p>
                      <a:pPr algn="ctr"/>
                      <a:r>
                        <a:rPr lang="en-GB" sz="2000" dirty="0" smtClean="0"/>
                        <a:t>risks</a:t>
                      </a:r>
                      <a:endParaRPr lang="en-GB" sz="2000" dirty="0"/>
                    </a:p>
                  </a:txBody>
                  <a:tcPr anchor="ctr"/>
                </a:tc>
                <a:tc>
                  <a:txBody>
                    <a:bodyPr/>
                    <a:lstStyle/>
                    <a:p>
                      <a:pPr algn="ctr"/>
                      <a:r>
                        <a:rPr lang="en-GB" sz="2000" dirty="0" smtClean="0"/>
                        <a:t>Costs of </a:t>
                      </a:r>
                    </a:p>
                    <a:p>
                      <a:pPr algn="ctr"/>
                      <a:r>
                        <a:rPr lang="en-GB" sz="2000" dirty="0" smtClean="0"/>
                        <a:t>verification</a:t>
                      </a:r>
                      <a:endParaRPr lang="en-GB" sz="2000" dirty="0"/>
                    </a:p>
                  </a:txBody>
                  <a:tcPr anchor="ctr"/>
                </a:tc>
              </a:tr>
              <a:tr h="641103">
                <a:tc>
                  <a:txBody>
                    <a:bodyPr/>
                    <a:lstStyle/>
                    <a:p>
                      <a:pPr algn="l">
                        <a:lnSpc>
                          <a:spcPct val="115000"/>
                        </a:lnSpc>
                        <a:spcAft>
                          <a:spcPts val="1000"/>
                        </a:spcAft>
                      </a:pPr>
                      <a:r>
                        <a:rPr lang="en-GB" sz="1800" b="1" dirty="0" smtClean="0">
                          <a:effectLst/>
                          <a:latin typeface="Calibri"/>
                          <a:ea typeface="Calibri"/>
                          <a:cs typeface="Times New Roman"/>
                        </a:rPr>
                        <a:t>1. NPT-IAEA</a:t>
                      </a:r>
                      <a:endParaRPr lang="en-GB" sz="1800" dirty="0">
                        <a:effectLst/>
                        <a:latin typeface="Calibri"/>
                        <a:ea typeface="Calibri"/>
                        <a:cs typeface="Times New Roman"/>
                      </a:endParaRPr>
                    </a:p>
                  </a:txBody>
                  <a:tcPr marL="58572" marR="58572" marT="0" marB="0" anchor="ctr"/>
                </a:tc>
                <a:tc>
                  <a:txBody>
                    <a:bodyPr/>
                    <a:lstStyle/>
                    <a:p>
                      <a:pPr algn="ctr"/>
                      <a:r>
                        <a:rPr lang="en-GB" dirty="0" smtClean="0">
                          <a:solidFill>
                            <a:schemeClr val="bg1">
                              <a:lumMod val="65000"/>
                            </a:schemeClr>
                          </a:solidFill>
                        </a:rPr>
                        <a:t>High</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Low</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Very</a:t>
                      </a:r>
                      <a:r>
                        <a:rPr lang="en-GB" baseline="0" dirty="0" smtClean="0">
                          <a:solidFill>
                            <a:schemeClr val="bg1">
                              <a:lumMod val="65000"/>
                            </a:schemeClr>
                          </a:solidFill>
                        </a:rPr>
                        <a:t> h</a:t>
                      </a:r>
                      <a:r>
                        <a:rPr lang="en-GB" dirty="0" smtClean="0">
                          <a:solidFill>
                            <a:schemeClr val="bg1">
                              <a:lumMod val="65000"/>
                            </a:schemeClr>
                          </a:solidFill>
                        </a:rPr>
                        <a:t>igh</a:t>
                      </a:r>
                      <a:endParaRPr lang="en-GB" dirty="0">
                        <a:solidFill>
                          <a:schemeClr val="bg1">
                            <a:lumMod val="65000"/>
                          </a:schemeClr>
                        </a:solidFill>
                      </a:endParaRPr>
                    </a:p>
                  </a:txBody>
                  <a:tcPr anchor="ctr"/>
                </a:tc>
              </a:tr>
              <a:tr h="641103">
                <a:tc>
                  <a:txBody>
                    <a:bodyPr/>
                    <a:lstStyle/>
                    <a:p>
                      <a:pPr algn="l">
                        <a:lnSpc>
                          <a:spcPct val="115000"/>
                        </a:lnSpc>
                        <a:spcAft>
                          <a:spcPts val="1000"/>
                        </a:spcAft>
                      </a:pPr>
                      <a:r>
                        <a:rPr lang="en-GB" sz="1800" b="1" dirty="0" smtClean="0">
                          <a:effectLst/>
                          <a:latin typeface="Calibri"/>
                          <a:ea typeface="Calibri"/>
                          <a:cs typeface="Times New Roman"/>
                        </a:rPr>
                        <a:t>2. Australia</a:t>
                      </a:r>
                      <a:endParaRPr lang="en-GB" sz="1800" dirty="0">
                        <a:effectLst/>
                        <a:latin typeface="Calibri"/>
                        <a:ea typeface="Calibri"/>
                        <a:cs typeface="Times New Roman"/>
                      </a:endParaRPr>
                    </a:p>
                  </a:txBody>
                  <a:tcPr marL="58572" marR="58572" marT="0" marB="0" anchor="ctr"/>
                </a:tc>
                <a:tc>
                  <a:txBody>
                    <a:bodyPr/>
                    <a:lstStyle/>
                    <a:p>
                      <a:pPr algn="ctr"/>
                      <a:r>
                        <a:rPr lang="en-GB" dirty="0" smtClean="0">
                          <a:solidFill>
                            <a:schemeClr val="bg1">
                              <a:lumMod val="65000"/>
                            </a:schemeClr>
                          </a:solidFill>
                        </a:rPr>
                        <a:t>Medium</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Low</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High</a:t>
                      </a:r>
                      <a:endParaRPr lang="en-GB" dirty="0">
                        <a:solidFill>
                          <a:schemeClr val="bg1">
                            <a:lumMod val="65000"/>
                          </a:schemeClr>
                        </a:solidFill>
                      </a:endParaRPr>
                    </a:p>
                  </a:txBody>
                  <a:tcPr anchor="ctr"/>
                </a:tc>
              </a:tr>
              <a:tr h="641103">
                <a:tc>
                  <a:txBody>
                    <a:bodyPr/>
                    <a:lstStyle/>
                    <a:p>
                      <a:pPr algn="l">
                        <a:lnSpc>
                          <a:spcPct val="115000"/>
                        </a:lnSpc>
                        <a:spcAft>
                          <a:spcPts val="1000"/>
                        </a:spcAft>
                      </a:pPr>
                      <a:r>
                        <a:rPr lang="en-GB" sz="1800" b="1" dirty="0" smtClean="0">
                          <a:effectLst/>
                          <a:latin typeface="Calibri"/>
                          <a:ea typeface="Calibri"/>
                          <a:cs typeface="Times New Roman"/>
                        </a:rPr>
                        <a:t>3. Isotopic-A</a:t>
                      </a:r>
                      <a:endParaRPr lang="en-GB" sz="1800" dirty="0">
                        <a:effectLst/>
                        <a:latin typeface="Calibri"/>
                        <a:ea typeface="Calibri"/>
                        <a:cs typeface="Times New Roman"/>
                      </a:endParaRPr>
                    </a:p>
                  </a:txBody>
                  <a:tcPr marL="58572" marR="58572" marT="0" marB="0" anchor="ctr"/>
                </a:tc>
                <a:tc>
                  <a:txBody>
                    <a:bodyPr/>
                    <a:lstStyle/>
                    <a:p>
                      <a:pPr algn="ctr"/>
                      <a:r>
                        <a:rPr lang="en-GB" dirty="0" smtClean="0">
                          <a:solidFill>
                            <a:schemeClr val="bg1">
                              <a:lumMod val="65000"/>
                            </a:schemeClr>
                          </a:solidFill>
                        </a:rPr>
                        <a:t>Medium</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Medium</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High</a:t>
                      </a:r>
                      <a:endParaRPr lang="en-GB" dirty="0">
                        <a:solidFill>
                          <a:schemeClr val="bg1">
                            <a:lumMod val="65000"/>
                          </a:schemeClr>
                        </a:solidFill>
                      </a:endParaRPr>
                    </a:p>
                  </a:txBody>
                  <a:tcPr anchor="ctr"/>
                </a:tc>
              </a:tr>
              <a:tr h="641103">
                <a:tc>
                  <a:txBody>
                    <a:bodyPr/>
                    <a:lstStyle/>
                    <a:p>
                      <a:pPr algn="l">
                        <a:lnSpc>
                          <a:spcPct val="115000"/>
                        </a:lnSpc>
                        <a:spcAft>
                          <a:spcPts val="1000"/>
                        </a:spcAft>
                      </a:pPr>
                      <a:r>
                        <a:rPr lang="en-GB" sz="1800" b="1" dirty="0" smtClean="0">
                          <a:effectLst/>
                          <a:latin typeface="Calibri"/>
                          <a:ea typeface="Calibri"/>
                          <a:cs typeface="Times New Roman"/>
                        </a:rPr>
                        <a:t>4. Isotopic-B</a:t>
                      </a:r>
                      <a:endParaRPr lang="en-GB" sz="1800" dirty="0">
                        <a:effectLst/>
                        <a:latin typeface="Calibri"/>
                        <a:ea typeface="Calibri"/>
                        <a:cs typeface="Times New Roman"/>
                      </a:endParaRPr>
                    </a:p>
                  </a:txBody>
                  <a:tcPr marL="58572" marR="58572" marT="0" marB="0" anchor="ctr"/>
                </a:tc>
                <a:tc>
                  <a:txBody>
                    <a:bodyPr/>
                    <a:lstStyle/>
                    <a:p>
                      <a:pPr algn="ctr"/>
                      <a:r>
                        <a:rPr lang="en-GB" dirty="0" smtClean="0">
                          <a:solidFill>
                            <a:schemeClr val="bg1">
                              <a:lumMod val="65000"/>
                            </a:schemeClr>
                          </a:solidFill>
                        </a:rPr>
                        <a:t>Low</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Medium</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Low</a:t>
                      </a:r>
                      <a:endParaRPr lang="en-GB" dirty="0">
                        <a:solidFill>
                          <a:schemeClr val="bg1">
                            <a:lumMod val="65000"/>
                          </a:schemeClr>
                        </a:solidFill>
                      </a:endParaRPr>
                    </a:p>
                  </a:txBody>
                  <a:tcPr anchor="ctr"/>
                </a:tc>
              </a:tr>
              <a:tr h="641103">
                <a:tc>
                  <a:txBody>
                    <a:bodyPr/>
                    <a:lstStyle/>
                    <a:p>
                      <a:pPr algn="l">
                        <a:lnSpc>
                          <a:spcPct val="115000"/>
                        </a:lnSpc>
                        <a:spcAft>
                          <a:spcPts val="1000"/>
                        </a:spcAft>
                      </a:pPr>
                      <a:r>
                        <a:rPr lang="en-GB" sz="1800" b="1" dirty="0" smtClean="0">
                          <a:effectLst/>
                          <a:latin typeface="Calibri"/>
                          <a:ea typeface="Calibri"/>
                          <a:cs typeface="Times New Roman"/>
                        </a:rPr>
                        <a:t>5. Russia (revised)</a:t>
                      </a:r>
                      <a:endParaRPr lang="en-GB" sz="1800" dirty="0">
                        <a:effectLst/>
                        <a:latin typeface="Calibri"/>
                        <a:ea typeface="Calibri"/>
                        <a:cs typeface="Times New Roman"/>
                      </a:endParaRPr>
                    </a:p>
                  </a:txBody>
                  <a:tcPr marL="58572" marR="58572" marT="0" marB="0" anchor="ctr"/>
                </a:tc>
                <a:tc>
                  <a:txBody>
                    <a:bodyPr/>
                    <a:lstStyle/>
                    <a:p>
                      <a:pPr algn="ctr"/>
                      <a:r>
                        <a:rPr lang="en-GB" dirty="0" smtClean="0">
                          <a:solidFill>
                            <a:schemeClr val="bg1">
                              <a:lumMod val="65000"/>
                            </a:schemeClr>
                          </a:solidFill>
                        </a:rPr>
                        <a:t>Low</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High</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Medium</a:t>
                      </a:r>
                      <a:endParaRPr lang="en-GB" dirty="0">
                        <a:solidFill>
                          <a:schemeClr val="bg1">
                            <a:lumMod val="65000"/>
                          </a:schemeClr>
                        </a:solidFill>
                      </a:endParaRPr>
                    </a:p>
                  </a:txBody>
                  <a:tcPr anchor="ctr"/>
                </a:tc>
              </a:tr>
              <a:tr h="701957">
                <a:tc>
                  <a:txBody>
                    <a:bodyPr/>
                    <a:lstStyle/>
                    <a:p>
                      <a:pPr algn="l">
                        <a:lnSpc>
                          <a:spcPct val="115000"/>
                        </a:lnSpc>
                        <a:spcAft>
                          <a:spcPts val="0"/>
                        </a:spcAft>
                      </a:pPr>
                      <a:r>
                        <a:rPr lang="en-GB" sz="1800" b="1" dirty="0" smtClean="0">
                          <a:effectLst/>
                          <a:latin typeface="Calibri"/>
                          <a:ea typeface="Calibri"/>
                          <a:cs typeface="Times New Roman"/>
                        </a:rPr>
                        <a:t>6. Russia</a:t>
                      </a:r>
                      <a:endParaRPr lang="en-GB" sz="1800" dirty="0">
                        <a:effectLst/>
                        <a:latin typeface="Calibri"/>
                        <a:ea typeface="Calibri"/>
                        <a:cs typeface="Times New Roman"/>
                      </a:endParaRPr>
                    </a:p>
                  </a:txBody>
                  <a:tcPr marL="58572" marR="58572" marT="0" marB="0" anchor="ctr"/>
                </a:tc>
                <a:tc>
                  <a:txBody>
                    <a:bodyPr/>
                    <a:lstStyle/>
                    <a:p>
                      <a:pPr algn="ctr"/>
                      <a:r>
                        <a:rPr lang="en-GB" dirty="0" smtClean="0">
                          <a:solidFill>
                            <a:schemeClr val="bg1">
                              <a:lumMod val="65000"/>
                            </a:schemeClr>
                          </a:solidFill>
                        </a:rPr>
                        <a:t>Very low</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High</a:t>
                      </a:r>
                      <a:endParaRPr lang="en-GB" dirty="0">
                        <a:solidFill>
                          <a:schemeClr val="bg1">
                            <a:lumMod val="65000"/>
                          </a:schemeClr>
                        </a:solidFill>
                      </a:endParaRPr>
                    </a:p>
                  </a:txBody>
                  <a:tcPr anchor="ctr"/>
                </a:tc>
                <a:tc>
                  <a:txBody>
                    <a:bodyPr/>
                    <a:lstStyle/>
                    <a:p>
                      <a:pPr algn="ctr"/>
                      <a:r>
                        <a:rPr lang="en-GB" dirty="0" smtClean="0">
                          <a:solidFill>
                            <a:schemeClr val="bg1">
                              <a:lumMod val="65000"/>
                            </a:schemeClr>
                          </a:solidFill>
                        </a:rPr>
                        <a:t>Medium</a:t>
                      </a:r>
                      <a:endParaRPr lang="en-GB" dirty="0">
                        <a:solidFill>
                          <a:schemeClr val="bg1">
                            <a:lumMod val="65000"/>
                          </a:schemeClr>
                        </a:solidFill>
                      </a:endParaRPr>
                    </a:p>
                  </a:txBody>
                  <a:tcPr anchor="ctr"/>
                </a:tc>
              </a:tr>
            </a:tbl>
          </a:graphicData>
        </a:graphic>
      </p:graphicFrame>
      <p:sp>
        <p:nvSpPr>
          <p:cNvPr id="4" name="TextBox 3"/>
          <p:cNvSpPr txBox="1"/>
          <p:nvPr/>
        </p:nvSpPr>
        <p:spPr>
          <a:xfrm>
            <a:off x="971600" y="6093296"/>
            <a:ext cx="7416824" cy="369332"/>
          </a:xfrm>
          <a:prstGeom prst="rect">
            <a:avLst/>
          </a:prstGeom>
          <a:noFill/>
        </p:spPr>
        <p:txBody>
          <a:bodyPr wrap="square" rtlCol="0">
            <a:spAutoFit/>
          </a:bodyPr>
          <a:lstStyle/>
          <a:p>
            <a:r>
              <a:rPr lang="en-GB" dirty="0" smtClean="0"/>
              <a:t>*Difficulty to access isotopic /material data</a:t>
            </a:r>
            <a:r>
              <a:rPr lang="en-GB" dirty="0"/>
              <a:t>;</a:t>
            </a:r>
            <a:r>
              <a:rPr lang="en-GB" dirty="0" smtClean="0"/>
              <a:t> Complexity of isotopic mixtures </a:t>
            </a:r>
            <a:endParaRPr lang="en-GB" dirty="0"/>
          </a:p>
        </p:txBody>
      </p:sp>
      <p:sp>
        <p:nvSpPr>
          <p:cNvPr id="5" name="Espace réservé de la date 4"/>
          <p:cNvSpPr>
            <a:spLocks noGrp="1"/>
          </p:cNvSpPr>
          <p:nvPr>
            <p:ph type="dt" sz="half" idx="10"/>
          </p:nvPr>
        </p:nvSpPr>
        <p:spPr/>
        <p:txBody>
          <a:bodyPr/>
          <a:lstStyle/>
          <a:p>
            <a:fld id="{8128F1D1-95C8-417E-B635-1AD3FEB4C783}" type="datetime1">
              <a:rPr lang="fr-CH" smtClean="0"/>
              <a:t>16.03.2016</a:t>
            </a:fld>
            <a:endParaRPr lang="fr-CH" dirty="0"/>
          </a:p>
        </p:txBody>
      </p:sp>
      <p:sp>
        <p:nvSpPr>
          <p:cNvPr id="8" name="Title 1"/>
          <p:cNvSpPr txBox="1">
            <a:spLocks/>
          </p:cNvSpPr>
          <p:nvPr/>
        </p:nvSpPr>
        <p:spPr>
          <a:xfrm>
            <a:off x="0" y="44624"/>
            <a:ext cx="9273108" cy="513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rgbClr val="C00000"/>
                </a:solidFill>
              </a:rPr>
              <a:t/>
            </a:r>
            <a:br>
              <a:rPr lang="en-GB" sz="3200" b="1" dirty="0" smtClean="0">
                <a:solidFill>
                  <a:srgbClr val="C00000"/>
                </a:solidFill>
              </a:rPr>
            </a:br>
            <a:r>
              <a:rPr lang="en-GB" sz="3200" b="1" dirty="0" smtClean="0"/>
              <a:t>3.1.22. Negotiation: </a:t>
            </a:r>
            <a:r>
              <a:rPr lang="en-US" sz="3200" b="1" dirty="0" smtClean="0"/>
              <a:t>What does “fissile material” mean? </a:t>
            </a:r>
            <a:endParaRPr lang="en-US" sz="3200" b="1" dirty="0">
              <a:solidFill>
                <a:srgbClr val="C00000"/>
              </a:solidFill>
            </a:endParaRPr>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35</a:t>
            </a:fld>
            <a:endParaRPr lang="fr-CH" dirty="0"/>
          </a:p>
        </p:txBody>
      </p:sp>
      <p:sp>
        <p:nvSpPr>
          <p:cNvPr id="10"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2820777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3.1.23. Negotiation: What </a:t>
            </a:r>
            <a:r>
              <a:rPr lang="en-US" sz="3200" b="1" dirty="0"/>
              <a:t>does “production” mean?</a:t>
            </a:r>
            <a:endParaRPr lang="en-US" sz="3200" dirty="0"/>
          </a:p>
        </p:txBody>
      </p:sp>
      <p:sp>
        <p:nvSpPr>
          <p:cNvPr id="3" name="Content Placeholder 2"/>
          <p:cNvSpPr>
            <a:spLocks noGrp="1"/>
          </p:cNvSpPr>
          <p:nvPr>
            <p:ph idx="1"/>
          </p:nvPr>
        </p:nvSpPr>
        <p:spPr>
          <a:xfrm>
            <a:off x="467544" y="1700808"/>
            <a:ext cx="8229600" cy="4525963"/>
          </a:xfrm>
        </p:spPr>
        <p:txBody>
          <a:bodyPr>
            <a:normAutofit fontScale="92500" lnSpcReduction="20000"/>
          </a:bodyPr>
          <a:lstStyle/>
          <a:p>
            <a:pPr marL="0" indent="0">
              <a:lnSpc>
                <a:spcPct val="120000"/>
              </a:lnSpc>
              <a:buNone/>
            </a:pPr>
            <a:r>
              <a:rPr lang="en-GB" sz="2400" dirty="0"/>
              <a:t>Does </a:t>
            </a:r>
            <a:r>
              <a:rPr lang="en-GB" sz="2400" dirty="0" smtClean="0"/>
              <a:t>“production” </a:t>
            </a:r>
            <a:r>
              <a:rPr lang="en-GB" sz="2400" dirty="0"/>
              <a:t>begin </a:t>
            </a:r>
            <a:r>
              <a:rPr lang="en-GB" sz="2400" dirty="0" smtClean="0"/>
              <a:t>with: </a:t>
            </a:r>
          </a:p>
          <a:p>
            <a:pPr marL="857250" lvl="1" indent="-457200">
              <a:lnSpc>
                <a:spcPct val="120000"/>
              </a:lnSpc>
            </a:pPr>
            <a:r>
              <a:rPr lang="en-GB" sz="2400" dirty="0" smtClean="0"/>
              <a:t>the </a:t>
            </a:r>
            <a:r>
              <a:rPr lang="en-GB" sz="2400" dirty="0"/>
              <a:t>mechanical extraction of uranium ore from the ground, </a:t>
            </a:r>
            <a:endParaRPr lang="en-GB" sz="2400" dirty="0" smtClean="0"/>
          </a:p>
          <a:p>
            <a:pPr marL="857250" lvl="1" indent="-457200">
              <a:lnSpc>
                <a:spcPct val="120000"/>
              </a:lnSpc>
            </a:pPr>
            <a:r>
              <a:rPr lang="en-GB" sz="2400" dirty="0" smtClean="0"/>
              <a:t>or </a:t>
            </a:r>
            <a:r>
              <a:rPr lang="en-GB" sz="2400" dirty="0"/>
              <a:t>with the physical enrichment of uranium, </a:t>
            </a:r>
            <a:endParaRPr lang="en-GB" sz="2400" dirty="0" smtClean="0"/>
          </a:p>
          <a:p>
            <a:pPr marL="857250" lvl="1" indent="-457200">
              <a:lnSpc>
                <a:spcPct val="120000"/>
              </a:lnSpc>
            </a:pPr>
            <a:r>
              <a:rPr lang="en-GB" sz="2400" dirty="0" smtClean="0"/>
              <a:t>or </a:t>
            </a:r>
            <a:r>
              <a:rPr lang="en-GB" sz="2400" dirty="0"/>
              <a:t>with the mechanical fabrication of fresh fuel elements for nuclear reactors, </a:t>
            </a:r>
            <a:endParaRPr lang="en-GB" sz="2400" dirty="0" smtClean="0"/>
          </a:p>
          <a:p>
            <a:pPr marL="857250" lvl="1" indent="-457200">
              <a:lnSpc>
                <a:spcPct val="120000"/>
              </a:lnSpc>
            </a:pPr>
            <a:r>
              <a:rPr lang="en-GB" sz="2400" dirty="0" smtClean="0"/>
              <a:t>or </a:t>
            </a:r>
            <a:r>
              <a:rPr lang="en-GB" sz="2400" dirty="0"/>
              <a:t>with fuel burning in all kinds of nuclear reactors, </a:t>
            </a:r>
            <a:endParaRPr lang="en-GB" sz="2400" dirty="0" smtClean="0"/>
          </a:p>
          <a:p>
            <a:pPr marL="857250" lvl="1" indent="-457200">
              <a:lnSpc>
                <a:spcPct val="120000"/>
              </a:lnSpc>
            </a:pPr>
            <a:r>
              <a:rPr lang="en-GB" sz="2400" dirty="0" smtClean="0"/>
              <a:t>or </a:t>
            </a:r>
            <a:r>
              <a:rPr lang="en-GB" sz="2400" dirty="0"/>
              <a:t>only with the chemical separation of burnt fuel into its constituents, plutonium in particular? </a:t>
            </a:r>
            <a:endParaRPr lang="en-GB" sz="2400" dirty="0" smtClean="0"/>
          </a:p>
          <a:p>
            <a:pPr marL="857250" lvl="1" indent="-457200">
              <a:lnSpc>
                <a:spcPct val="120000"/>
              </a:lnSpc>
            </a:pPr>
            <a:endParaRPr lang="en-GB" sz="2400" dirty="0"/>
          </a:p>
          <a:p>
            <a:pPr marL="400050" lvl="1" indent="0">
              <a:lnSpc>
                <a:spcPct val="120000"/>
              </a:lnSpc>
              <a:buNone/>
            </a:pPr>
            <a:r>
              <a:rPr lang="en-US" sz="2400" i="1" dirty="0" smtClean="0"/>
              <a:t>Setting </a:t>
            </a:r>
            <a:r>
              <a:rPr lang="en-US" sz="2400" i="1" dirty="0"/>
              <a:t>aside the stocks for a moment, the focus would thus be on verifying the production and not the products</a:t>
            </a:r>
            <a:endParaRPr lang="en-GB" sz="2400" i="1" dirty="0" smtClean="0"/>
          </a:p>
        </p:txBody>
      </p:sp>
      <p:sp>
        <p:nvSpPr>
          <p:cNvPr id="4" name="Espace réservé de la date 3"/>
          <p:cNvSpPr>
            <a:spLocks noGrp="1"/>
          </p:cNvSpPr>
          <p:nvPr>
            <p:ph type="dt" sz="half" idx="10"/>
          </p:nvPr>
        </p:nvSpPr>
        <p:spPr/>
        <p:txBody>
          <a:bodyPr/>
          <a:lstStyle/>
          <a:p>
            <a:fld id="{2323A2C7-2AEF-443B-A822-4EF16047E987}" type="datetime1">
              <a:rPr lang="fr-CH" smtClean="0"/>
              <a:t>16.03.2016</a:t>
            </a:fld>
            <a:endParaRPr lang="fr-CH" dirty="0"/>
          </a:p>
        </p:txBody>
      </p:sp>
      <p:sp>
        <p:nvSpPr>
          <p:cNvPr id="7" name="Espace réservé du numéro de diapositive 6"/>
          <p:cNvSpPr>
            <a:spLocks noGrp="1"/>
          </p:cNvSpPr>
          <p:nvPr>
            <p:ph type="sldNum" sz="quarter" idx="12"/>
          </p:nvPr>
        </p:nvSpPr>
        <p:spPr/>
        <p:txBody>
          <a:bodyPr/>
          <a:lstStyle/>
          <a:p>
            <a:fld id="{C1157B04-8284-4AC9-B54A-E7835B87D6DB}" type="slidenum">
              <a:rPr lang="fr-CH" smtClean="0"/>
              <a:pPr/>
              <a:t>36</a:t>
            </a:fld>
            <a:endParaRPr lang="fr-CH" dirty="0"/>
          </a:p>
        </p:txBody>
      </p:sp>
      <p:sp>
        <p:nvSpPr>
          <p:cNvPr id="8"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836343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792088"/>
          </a:xfrm>
        </p:spPr>
        <p:txBody>
          <a:bodyPr>
            <a:normAutofit/>
          </a:bodyPr>
          <a:lstStyle/>
          <a:p>
            <a:r>
              <a:rPr lang="en-GB" sz="2800" b="1" dirty="0" smtClean="0">
                <a:solidFill>
                  <a:srgbClr val="C00000"/>
                </a:solidFill>
              </a:rPr>
              <a:t>Possible production start points</a:t>
            </a:r>
            <a:endParaRPr lang="en-GB" sz="2800" b="1" dirty="0">
              <a:solidFill>
                <a:srgbClr val="C00000"/>
              </a:solidFill>
            </a:endParaRPr>
          </a:p>
        </p:txBody>
      </p:sp>
      <p:sp>
        <p:nvSpPr>
          <p:cNvPr id="3" name="Content Placeholder 2"/>
          <p:cNvSpPr>
            <a:spLocks noGrp="1"/>
          </p:cNvSpPr>
          <p:nvPr>
            <p:ph sz="half" idx="1"/>
          </p:nvPr>
        </p:nvSpPr>
        <p:spPr>
          <a:xfrm>
            <a:off x="1043608" y="1484784"/>
            <a:ext cx="3322712" cy="3096344"/>
          </a:xfrm>
          <a:ln>
            <a:solidFill>
              <a:schemeClr val="accent1"/>
            </a:solidFill>
          </a:ln>
        </p:spPr>
        <p:txBody>
          <a:bodyPr/>
          <a:lstStyle/>
          <a:p>
            <a:pPr marL="0" indent="0">
              <a:buNone/>
            </a:pPr>
            <a:r>
              <a:rPr lang="en-GB" dirty="0" smtClean="0"/>
              <a:t>	</a:t>
            </a:r>
            <a:r>
              <a:rPr lang="en-GB" b="1" dirty="0" smtClean="0">
                <a:solidFill>
                  <a:srgbClr val="00B050"/>
                </a:solidFill>
              </a:rPr>
              <a:t>Uranium*</a:t>
            </a:r>
            <a:r>
              <a:rPr lang="en-GB" dirty="0" smtClean="0"/>
              <a:t/>
            </a:r>
            <a:br>
              <a:rPr lang="en-GB" dirty="0" smtClean="0"/>
            </a:br>
            <a:endParaRPr lang="en-GB" dirty="0" smtClean="0"/>
          </a:p>
          <a:p>
            <a:pPr marL="514350" indent="-514350">
              <a:buAutoNum type="arabicPeriod"/>
            </a:pPr>
            <a:r>
              <a:rPr lang="en-GB" dirty="0" smtClean="0"/>
              <a:t>Yellow cake</a:t>
            </a:r>
          </a:p>
          <a:p>
            <a:pPr marL="514350" indent="-514350">
              <a:buAutoNum type="arabicPeriod"/>
            </a:pPr>
            <a:r>
              <a:rPr lang="en-GB" dirty="0" smtClean="0"/>
              <a:t>Enriching  &gt; 0.7%</a:t>
            </a:r>
          </a:p>
          <a:p>
            <a:pPr marL="514350" indent="-514350">
              <a:buAutoNum type="arabicPeriod"/>
            </a:pPr>
            <a:r>
              <a:rPr lang="en-GB" dirty="0" smtClean="0"/>
              <a:t>Enriching  &gt; 5%</a:t>
            </a:r>
          </a:p>
          <a:p>
            <a:pPr marL="514350" indent="-514350">
              <a:buAutoNum type="arabicPeriod"/>
            </a:pPr>
            <a:r>
              <a:rPr lang="en-GB" dirty="0" smtClean="0"/>
              <a:t>Enriching  &gt; 20%</a:t>
            </a:r>
            <a:endParaRPr lang="en-GB" dirty="0"/>
          </a:p>
        </p:txBody>
      </p:sp>
      <p:sp>
        <p:nvSpPr>
          <p:cNvPr id="4" name="Content Placeholder 3"/>
          <p:cNvSpPr>
            <a:spLocks noGrp="1"/>
          </p:cNvSpPr>
          <p:nvPr>
            <p:ph sz="half" idx="2"/>
          </p:nvPr>
        </p:nvSpPr>
        <p:spPr>
          <a:xfrm>
            <a:off x="4427984" y="1484784"/>
            <a:ext cx="3888432" cy="3096344"/>
          </a:xfrm>
          <a:ln>
            <a:solidFill>
              <a:schemeClr val="accent1"/>
            </a:solidFill>
          </a:ln>
        </p:spPr>
        <p:txBody>
          <a:bodyPr/>
          <a:lstStyle/>
          <a:p>
            <a:pPr marL="0" indent="0">
              <a:buNone/>
            </a:pPr>
            <a:r>
              <a:rPr lang="en-GB" dirty="0" smtClean="0"/>
              <a:t>	</a:t>
            </a:r>
            <a:r>
              <a:rPr lang="en-GB" b="1" dirty="0" smtClean="0">
                <a:solidFill>
                  <a:srgbClr val="FF0000"/>
                </a:solidFill>
              </a:rPr>
              <a:t>Plutonium**</a:t>
            </a:r>
          </a:p>
          <a:p>
            <a:pPr marL="0" indent="0">
              <a:buNone/>
            </a:pPr>
            <a:endParaRPr lang="en-GB" dirty="0" smtClean="0"/>
          </a:p>
          <a:p>
            <a:pPr marL="514350" indent="-514350">
              <a:buAutoNum type="arabicPeriod"/>
            </a:pPr>
            <a:r>
              <a:rPr lang="en-GB" dirty="0" smtClean="0"/>
              <a:t>Irradiation of uranium</a:t>
            </a:r>
          </a:p>
          <a:p>
            <a:pPr marL="514350" indent="-514350">
              <a:buAutoNum type="arabicPeriod"/>
            </a:pPr>
            <a:r>
              <a:rPr lang="en-GB" dirty="0" smtClean="0"/>
              <a:t>Handling of spent fuel</a:t>
            </a:r>
          </a:p>
          <a:p>
            <a:pPr marL="514350" indent="-514350">
              <a:buAutoNum type="arabicPeriod"/>
            </a:pPr>
            <a:r>
              <a:rPr lang="en-GB" dirty="0" smtClean="0"/>
              <a:t>Reprocessing of spent fuel</a:t>
            </a:r>
          </a:p>
        </p:txBody>
      </p:sp>
      <p:sp>
        <p:nvSpPr>
          <p:cNvPr id="5" name="TextBox 4"/>
          <p:cNvSpPr txBox="1"/>
          <p:nvPr/>
        </p:nvSpPr>
        <p:spPr>
          <a:xfrm>
            <a:off x="928854" y="4653136"/>
            <a:ext cx="7488832" cy="923330"/>
          </a:xfrm>
          <a:prstGeom prst="rect">
            <a:avLst/>
          </a:prstGeom>
          <a:noFill/>
        </p:spPr>
        <p:txBody>
          <a:bodyPr wrap="square" rtlCol="0">
            <a:spAutoFit/>
          </a:bodyPr>
          <a:lstStyle/>
          <a:p>
            <a:r>
              <a:rPr lang="en-GB" dirty="0" smtClean="0">
                <a:solidFill>
                  <a:srgbClr val="00B050"/>
                </a:solidFill>
              </a:rPr>
              <a:t>*</a:t>
            </a:r>
            <a:r>
              <a:rPr lang="en-GB" b="1" dirty="0" smtClean="0">
                <a:solidFill>
                  <a:srgbClr val="00B050"/>
                </a:solidFill>
              </a:rPr>
              <a:t>Comment</a:t>
            </a:r>
            <a:r>
              <a:rPr lang="en-GB" dirty="0" smtClean="0">
                <a:solidFill>
                  <a:srgbClr val="00B050"/>
                </a:solidFill>
              </a:rPr>
              <a:t>: </a:t>
            </a:r>
            <a:r>
              <a:rPr lang="en-GB" i="1" dirty="0" smtClean="0">
                <a:solidFill>
                  <a:srgbClr val="00B050"/>
                </a:solidFill>
              </a:rPr>
              <a:t>Today, the concern is not that HEU (enriched between 20 and 60%) be used in weapons, but that material enriched at more than 5% serves as feed to centrifuges for re-enriching rapidly and easily to levels above 90%)</a:t>
            </a:r>
            <a:endParaRPr lang="en-GB" i="1" dirty="0">
              <a:solidFill>
                <a:srgbClr val="00B050"/>
              </a:solidFill>
            </a:endParaRPr>
          </a:p>
        </p:txBody>
      </p:sp>
      <p:sp>
        <p:nvSpPr>
          <p:cNvPr id="6" name="TextBox 5"/>
          <p:cNvSpPr txBox="1"/>
          <p:nvPr/>
        </p:nvSpPr>
        <p:spPr>
          <a:xfrm>
            <a:off x="906700" y="5574911"/>
            <a:ext cx="7841764" cy="923330"/>
          </a:xfrm>
          <a:prstGeom prst="rect">
            <a:avLst/>
          </a:prstGeom>
          <a:noFill/>
        </p:spPr>
        <p:txBody>
          <a:bodyPr wrap="square" rtlCol="0">
            <a:spAutoFit/>
          </a:bodyPr>
          <a:lstStyle/>
          <a:p>
            <a:r>
              <a:rPr lang="en-GB" i="1" dirty="0" smtClean="0">
                <a:solidFill>
                  <a:srgbClr val="FF0000"/>
                </a:solidFill>
              </a:rPr>
              <a:t>**</a:t>
            </a:r>
            <a:r>
              <a:rPr lang="en-GB" b="1" i="1" dirty="0" smtClean="0">
                <a:solidFill>
                  <a:srgbClr val="FF0000"/>
                </a:solidFill>
              </a:rPr>
              <a:t>Comment</a:t>
            </a:r>
            <a:r>
              <a:rPr lang="en-GB" i="1" dirty="0" smtClean="0">
                <a:solidFill>
                  <a:srgbClr val="FF0000"/>
                </a:solidFill>
              </a:rPr>
              <a:t>: At the stages 1, 2 and 3, plutonium is mixed with fission products in</a:t>
            </a:r>
          </a:p>
          <a:p>
            <a:r>
              <a:rPr lang="en-GB" i="1" dirty="0">
                <a:solidFill>
                  <a:srgbClr val="FF0000"/>
                </a:solidFill>
              </a:rPr>
              <a:t>a</a:t>
            </a:r>
            <a:r>
              <a:rPr lang="en-GB" i="1" dirty="0" smtClean="0">
                <a:solidFill>
                  <a:srgbClr val="FF0000"/>
                </a:solidFill>
              </a:rPr>
              <a:t>n “</a:t>
            </a:r>
            <a:r>
              <a:rPr lang="en-GB" i="1" u="sng" dirty="0" smtClean="0">
                <a:solidFill>
                  <a:srgbClr val="FF0000"/>
                </a:solidFill>
              </a:rPr>
              <a:t>irradiated</a:t>
            </a:r>
            <a:r>
              <a:rPr lang="en-GB" i="1" dirty="0" smtClean="0">
                <a:solidFill>
                  <a:srgbClr val="FF0000"/>
                </a:solidFill>
              </a:rPr>
              <a:t> form”. Coming out of reprocessing, the plutonium is in a separated,</a:t>
            </a:r>
          </a:p>
          <a:p>
            <a:r>
              <a:rPr lang="en-GB" i="1" dirty="0" smtClean="0">
                <a:solidFill>
                  <a:srgbClr val="FF0000"/>
                </a:solidFill>
              </a:rPr>
              <a:t> </a:t>
            </a:r>
            <a:r>
              <a:rPr lang="en-GB" i="1" u="sng" dirty="0" err="1" smtClean="0">
                <a:solidFill>
                  <a:srgbClr val="FF0000"/>
                </a:solidFill>
              </a:rPr>
              <a:t>unirradiated</a:t>
            </a:r>
            <a:r>
              <a:rPr lang="en-GB" i="1" dirty="0" smtClean="0">
                <a:solidFill>
                  <a:srgbClr val="FF0000"/>
                </a:solidFill>
              </a:rPr>
              <a:t> form, a major transition in the successive production thresholds.</a:t>
            </a:r>
            <a:endParaRPr lang="en-GB" i="1" dirty="0">
              <a:solidFill>
                <a:srgbClr val="FF0000"/>
              </a:solidFill>
            </a:endParaRPr>
          </a:p>
        </p:txBody>
      </p:sp>
      <p:sp>
        <p:nvSpPr>
          <p:cNvPr id="7" name="Espace réservé de la date 6"/>
          <p:cNvSpPr>
            <a:spLocks noGrp="1"/>
          </p:cNvSpPr>
          <p:nvPr>
            <p:ph type="dt" sz="half" idx="10"/>
          </p:nvPr>
        </p:nvSpPr>
        <p:spPr/>
        <p:txBody>
          <a:bodyPr/>
          <a:lstStyle/>
          <a:p>
            <a:fld id="{741E2A20-FEFF-42D2-A77B-E8A150FD60DE}" type="datetime1">
              <a:rPr lang="fr-CH" smtClean="0"/>
              <a:t>16.03.2016</a:t>
            </a:fld>
            <a:endParaRPr lang="fr-CH" dirty="0"/>
          </a:p>
        </p:txBody>
      </p:sp>
      <p:sp>
        <p:nvSpPr>
          <p:cNvPr id="10" name="Title 1"/>
          <p:cNvSpPr txBox="1">
            <a:spLocks/>
          </p:cNvSpPr>
          <p:nvPr/>
        </p:nvSpPr>
        <p:spPr>
          <a:xfrm>
            <a:off x="-252536" y="260648"/>
            <a:ext cx="9540552" cy="5715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3.1.24. Negotiation: What does “production” mean?</a:t>
            </a:r>
            <a:endParaRPr lang="en-US" sz="3200" dirty="0"/>
          </a:p>
        </p:txBody>
      </p:sp>
      <p:sp>
        <p:nvSpPr>
          <p:cNvPr id="11" name="Espace réservé du numéro de diapositive 10"/>
          <p:cNvSpPr>
            <a:spLocks noGrp="1"/>
          </p:cNvSpPr>
          <p:nvPr>
            <p:ph type="sldNum" sz="quarter" idx="12"/>
          </p:nvPr>
        </p:nvSpPr>
        <p:spPr/>
        <p:txBody>
          <a:bodyPr/>
          <a:lstStyle/>
          <a:p>
            <a:fld id="{C1157B04-8284-4AC9-B54A-E7835B87D6DB}" type="slidenum">
              <a:rPr lang="fr-CH" smtClean="0"/>
              <a:pPr/>
              <a:t>37</a:t>
            </a:fld>
            <a:endParaRPr lang="fr-CH" dirty="0"/>
          </a:p>
        </p:txBody>
      </p:sp>
      <p:sp>
        <p:nvSpPr>
          <p:cNvPr id="12" name="Espace réservé du pied de page 4"/>
          <p:cNvSpPr>
            <a:spLocks noGrp="1"/>
          </p:cNvSpPr>
          <p:nvPr>
            <p:ph type="ftr" sz="quarter" idx="11"/>
          </p:nvPr>
        </p:nvSpPr>
        <p:spPr>
          <a:xfrm>
            <a:off x="3124200" y="6448251"/>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3025646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504056"/>
          </a:xfrm>
        </p:spPr>
        <p:txBody>
          <a:bodyPr>
            <a:normAutofit fontScale="90000"/>
          </a:bodyPr>
          <a:lstStyle/>
          <a:p>
            <a:r>
              <a:rPr lang="en-GB" sz="2800" b="1" dirty="0" smtClean="0">
                <a:solidFill>
                  <a:srgbClr val="C00000"/>
                </a:solidFill>
              </a:rPr>
              <a:t>The </a:t>
            </a:r>
            <a:r>
              <a:rPr lang="en-GB" sz="2800" b="1" dirty="0">
                <a:solidFill>
                  <a:srgbClr val="C00000"/>
                </a:solidFill>
              </a:rPr>
              <a:t>NPT-IAEA option</a:t>
            </a:r>
            <a:endParaRPr lang="en-US" sz="2800" b="1" dirty="0">
              <a:solidFill>
                <a:srgbClr val="C00000"/>
              </a:solidFill>
            </a:endParaRPr>
          </a:p>
        </p:txBody>
      </p:sp>
      <p:sp>
        <p:nvSpPr>
          <p:cNvPr id="3" name="Content Placeholder 2"/>
          <p:cNvSpPr>
            <a:spLocks noGrp="1"/>
          </p:cNvSpPr>
          <p:nvPr>
            <p:ph idx="1"/>
          </p:nvPr>
        </p:nvSpPr>
        <p:spPr>
          <a:xfrm>
            <a:off x="539552" y="1844824"/>
            <a:ext cx="8229600" cy="4525963"/>
          </a:xfrm>
        </p:spPr>
        <p:txBody>
          <a:bodyPr>
            <a:normAutofit fontScale="85000" lnSpcReduction="20000"/>
          </a:bodyPr>
          <a:lstStyle/>
          <a:p>
            <a:r>
              <a:rPr lang="en-GB" dirty="0"/>
              <a:t>Proponents of a strong FMCT recommend a verification system that leans as closely as possible on the NPT-IAEA safeguards model. They want the adoption of existing IAEA definitions, a model that would also simplify verification with a verification system that could be directly derived from IAEA practice. </a:t>
            </a:r>
          </a:p>
          <a:p>
            <a:r>
              <a:rPr lang="en-GB" dirty="0" smtClean="0"/>
              <a:t>This </a:t>
            </a:r>
            <a:r>
              <a:rPr lang="en-GB" dirty="0"/>
              <a:t>would </a:t>
            </a:r>
            <a:r>
              <a:rPr lang="en-GB" dirty="0" smtClean="0"/>
              <a:t>mean that </a:t>
            </a:r>
            <a:r>
              <a:rPr lang="en-GB" b="1" dirty="0" smtClean="0"/>
              <a:t>production</a:t>
            </a:r>
            <a:r>
              <a:rPr lang="en-GB" dirty="0" smtClean="0"/>
              <a:t> </a:t>
            </a:r>
            <a:r>
              <a:rPr lang="en-GB" dirty="0"/>
              <a:t>would cover the whole fuel cycle, from </a:t>
            </a:r>
            <a:r>
              <a:rPr lang="en-GB" dirty="0" smtClean="0"/>
              <a:t>ore extraction and conversion </a:t>
            </a:r>
            <a:r>
              <a:rPr lang="en-GB" dirty="0"/>
              <a:t>to spent fuel </a:t>
            </a:r>
            <a:r>
              <a:rPr lang="en-GB" dirty="0" smtClean="0"/>
              <a:t>handling</a:t>
            </a:r>
            <a:r>
              <a:rPr lang="en-GB" dirty="0"/>
              <a:t> </a:t>
            </a:r>
            <a:r>
              <a:rPr lang="en-GB" dirty="0" smtClean="0"/>
              <a:t>and disposal.</a:t>
            </a:r>
          </a:p>
          <a:p>
            <a:r>
              <a:rPr lang="en-GB" dirty="0" smtClean="0"/>
              <a:t>From the previous threshold tables, this option takes </a:t>
            </a:r>
            <a:r>
              <a:rPr lang="en-GB" b="1" dirty="0"/>
              <a:t>L</a:t>
            </a:r>
            <a:r>
              <a:rPr lang="en-GB" b="1" dirty="0" smtClean="0"/>
              <a:t>evel One</a:t>
            </a:r>
            <a:r>
              <a:rPr lang="en-GB" dirty="0" smtClean="0"/>
              <a:t> as starting point for both uranium and plutonium.</a:t>
            </a:r>
            <a:endParaRPr lang="en-GB" dirty="0"/>
          </a:p>
        </p:txBody>
      </p:sp>
      <p:sp>
        <p:nvSpPr>
          <p:cNvPr id="4" name="Espace réservé de la date 3"/>
          <p:cNvSpPr>
            <a:spLocks noGrp="1"/>
          </p:cNvSpPr>
          <p:nvPr>
            <p:ph type="dt" sz="half" idx="10"/>
          </p:nvPr>
        </p:nvSpPr>
        <p:spPr/>
        <p:txBody>
          <a:bodyPr/>
          <a:lstStyle/>
          <a:p>
            <a:fld id="{50867F2A-51FB-4771-AFF5-57D489A26CB2}" type="datetime1">
              <a:rPr lang="fr-CH" smtClean="0"/>
              <a:t>16.03.2016</a:t>
            </a:fld>
            <a:endParaRPr lang="fr-CH" dirty="0"/>
          </a:p>
        </p:txBody>
      </p:sp>
      <p:sp>
        <p:nvSpPr>
          <p:cNvPr id="7" name="Title 1"/>
          <p:cNvSpPr txBox="1">
            <a:spLocks/>
          </p:cNvSpPr>
          <p:nvPr/>
        </p:nvSpPr>
        <p:spPr>
          <a:xfrm>
            <a:off x="102552" y="116632"/>
            <a:ext cx="9036496"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3.1.25. Negotiation: What does “production” mean?</a:t>
            </a:r>
            <a:endParaRPr lang="en-US" sz="3200" dirty="0"/>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38</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1582391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5903107"/>
              </p:ext>
            </p:extLst>
          </p:nvPr>
        </p:nvGraphicFramePr>
        <p:xfrm>
          <a:off x="719138" y="1284386"/>
          <a:ext cx="7777162" cy="5168950"/>
        </p:xfrm>
        <a:graphic>
          <a:graphicData uri="http://schemas.openxmlformats.org/drawingml/2006/table">
            <a:tbl>
              <a:tblPr firstRow="1" bandRow="1">
                <a:tableStyleId>{5C22544A-7EE6-4342-B048-85BDC9FD1C3A}</a:tableStyleId>
              </a:tblPr>
              <a:tblGrid>
                <a:gridCol w="1585635"/>
                <a:gridCol w="6191527"/>
              </a:tblGrid>
              <a:tr h="78476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smtClean="0">
                          <a:solidFill>
                            <a:schemeClr val="bg1"/>
                          </a:solidFill>
                          <a:effectLst/>
                          <a:latin typeface="+mn-lt"/>
                          <a:ea typeface="Calibri"/>
                          <a:cs typeface="Times New Roman"/>
                        </a:rPr>
                        <a:t>Option</a:t>
                      </a:r>
                    </a:p>
                  </a:txBody>
                  <a:tcPr marL="58574" marR="58574" marT="0" marB="0" anchor="ctr"/>
                </a:tc>
                <a:tc>
                  <a:txBody>
                    <a:bodyPr/>
                    <a:lstStyle/>
                    <a:p>
                      <a:pPr algn="ctr"/>
                      <a:r>
                        <a:rPr lang="en-GB" sz="2400" dirty="0" smtClean="0"/>
                        <a:t>Production thresholds</a:t>
                      </a:r>
                      <a:endParaRPr lang="en-GB" sz="2400" dirty="0"/>
                    </a:p>
                  </a:txBody>
                  <a:tcPr marL="91444" marR="91444" marT="45726" marB="45726" anchor="ctr"/>
                </a:tc>
              </a:tr>
              <a:tr h="808176">
                <a:tc>
                  <a:txBody>
                    <a:bodyPr/>
                    <a:lstStyle/>
                    <a:p>
                      <a:pPr algn="l">
                        <a:lnSpc>
                          <a:spcPct val="115000"/>
                        </a:lnSpc>
                        <a:spcAft>
                          <a:spcPts val="1000"/>
                        </a:spcAft>
                      </a:pPr>
                      <a:r>
                        <a:rPr lang="en-GB" sz="1800" b="1" dirty="0" smtClean="0">
                          <a:effectLst/>
                          <a:latin typeface="Calibri"/>
                          <a:ea typeface="Calibri"/>
                          <a:cs typeface="Times New Roman"/>
                        </a:rPr>
                        <a:t>1. NPT-IAEA</a:t>
                      </a:r>
                      <a:endParaRPr lang="en-GB" sz="1800" dirty="0">
                        <a:effectLst/>
                        <a:latin typeface="Calibri"/>
                        <a:ea typeface="Calibri"/>
                        <a:cs typeface="Times New Roman"/>
                      </a:endParaRPr>
                    </a:p>
                  </a:txBody>
                  <a:tcPr marL="58574" marR="58574" marT="0" marB="0"/>
                </a:tc>
                <a:tc>
                  <a:txBody>
                    <a:bodyPr/>
                    <a:lstStyle/>
                    <a:p>
                      <a:pPr>
                        <a:lnSpc>
                          <a:spcPct val="100000"/>
                        </a:lnSpc>
                        <a:spcAft>
                          <a:spcPts val="1000"/>
                        </a:spcAft>
                      </a:pPr>
                      <a:r>
                        <a:rPr lang="en-GB" b="0" dirty="0" smtClean="0"/>
                        <a:t>Production</a:t>
                      </a:r>
                      <a:r>
                        <a:rPr lang="en-GB" dirty="0" smtClean="0"/>
                        <a:t> would cover the whole fuel cycle, from ore extraction and conversion to spent fuel handling and disposal</a:t>
                      </a:r>
                      <a:r>
                        <a:rPr lang="en-GB" sz="1800" dirty="0" smtClean="0">
                          <a:effectLst/>
                          <a:latin typeface="Calibri"/>
                          <a:ea typeface="Calibri"/>
                          <a:cs typeface="Times New Roman"/>
                        </a:rPr>
                        <a:t>. Starting with yellow cake preparation for uranium, and starting with the effective production of plutonium</a:t>
                      </a:r>
                      <a:r>
                        <a:rPr lang="en-GB" sz="1800" baseline="0" dirty="0" smtClean="0">
                          <a:effectLst/>
                          <a:latin typeface="Calibri"/>
                          <a:ea typeface="Calibri"/>
                          <a:cs typeface="Times New Roman"/>
                        </a:rPr>
                        <a:t> in an operating reactor.</a:t>
                      </a:r>
                      <a:r>
                        <a:rPr lang="en-GB" sz="1800" dirty="0" smtClean="0">
                          <a:effectLst/>
                          <a:latin typeface="Calibri"/>
                          <a:ea typeface="Calibri"/>
                          <a:cs typeface="Times New Roman"/>
                        </a:rPr>
                        <a:t> </a:t>
                      </a:r>
                      <a:endParaRPr lang="en-GB" sz="1800" dirty="0">
                        <a:effectLst/>
                        <a:latin typeface="Calibri"/>
                        <a:ea typeface="Calibri"/>
                        <a:cs typeface="Times New Roman"/>
                      </a:endParaRPr>
                    </a:p>
                  </a:txBody>
                  <a:tcPr marL="58574" marR="58574" marT="0" marB="0"/>
                </a:tc>
              </a:tr>
              <a:tr h="548056">
                <a:tc>
                  <a:txBody>
                    <a:bodyPr/>
                    <a:lstStyle/>
                    <a:p>
                      <a:pPr algn="l">
                        <a:lnSpc>
                          <a:spcPct val="115000"/>
                        </a:lnSpc>
                        <a:spcAft>
                          <a:spcPts val="1000"/>
                        </a:spcAft>
                      </a:pPr>
                      <a:r>
                        <a:rPr lang="en-GB" sz="1800" b="1" dirty="0" smtClean="0">
                          <a:effectLst/>
                          <a:latin typeface="Calibri"/>
                          <a:ea typeface="Calibri"/>
                          <a:cs typeface="Times New Roman"/>
                        </a:rPr>
                        <a:t>2. Geneva</a:t>
                      </a:r>
                      <a:endParaRPr lang="en-GB" sz="1800" dirty="0">
                        <a:effectLst/>
                        <a:latin typeface="Calibri"/>
                        <a:ea typeface="Calibri"/>
                        <a:cs typeface="Times New Roman"/>
                      </a:endParaRPr>
                    </a:p>
                  </a:txBody>
                  <a:tcPr marL="58574" marR="58574" marT="0" marB="0"/>
                </a:tc>
                <a:tc>
                  <a:txBody>
                    <a:bodyPr/>
                    <a:lstStyle/>
                    <a:p>
                      <a:pPr>
                        <a:lnSpc>
                          <a:spcPct val="115000"/>
                        </a:lnSpc>
                        <a:spcAft>
                          <a:spcPts val="0"/>
                        </a:spcAft>
                      </a:pPr>
                      <a:r>
                        <a:rPr lang="en-GB" sz="1800" dirty="0" smtClean="0">
                          <a:effectLst/>
                          <a:latin typeface="+mn-lt"/>
                          <a:ea typeface="Calibri"/>
                          <a:cs typeface="Times New Roman"/>
                        </a:rPr>
                        <a:t>For</a:t>
                      </a:r>
                      <a:r>
                        <a:rPr lang="en-GB" sz="1800" baseline="0" dirty="0" smtClean="0">
                          <a:effectLst/>
                          <a:latin typeface="+mn-lt"/>
                          <a:ea typeface="Calibri"/>
                          <a:cs typeface="Times New Roman"/>
                        </a:rPr>
                        <a:t> </a:t>
                      </a:r>
                      <a:r>
                        <a:rPr lang="en-GB" sz="1800" b="1" dirty="0" smtClean="0">
                          <a:solidFill>
                            <a:srgbClr val="00B050"/>
                          </a:solidFill>
                          <a:effectLst/>
                          <a:latin typeface="+mn-lt"/>
                          <a:ea typeface="Calibri"/>
                          <a:cs typeface="Times New Roman"/>
                        </a:rPr>
                        <a:t>uranium</a:t>
                      </a:r>
                      <a:r>
                        <a:rPr lang="en-GB" sz="1800" dirty="0" smtClean="0">
                          <a:effectLst/>
                          <a:latin typeface="+mn-lt"/>
                          <a:ea typeface="Calibri"/>
                          <a:cs typeface="Times New Roman"/>
                        </a:rPr>
                        <a:t>, production would begin with enrichment activities above the natural level (0.7%). </a:t>
                      </a:r>
                      <a:r>
                        <a:rPr lang="en-GB" dirty="0" smtClean="0"/>
                        <a:t>For </a:t>
                      </a:r>
                      <a:r>
                        <a:rPr lang="en-GB" b="1" dirty="0" smtClean="0">
                          <a:solidFill>
                            <a:srgbClr val="FF0000"/>
                          </a:solidFill>
                        </a:rPr>
                        <a:t>plutonium</a:t>
                      </a:r>
                      <a:r>
                        <a:rPr lang="en-GB" dirty="0" smtClean="0"/>
                        <a:t>, production would start with the removal from any reactor of any kind of spent fuel.</a:t>
                      </a:r>
                      <a:r>
                        <a:rPr lang="en-GB" sz="1800" dirty="0" smtClean="0">
                          <a:effectLst/>
                          <a:latin typeface="+mn-lt"/>
                          <a:ea typeface="Calibri"/>
                          <a:cs typeface="Times New Roman"/>
                        </a:rPr>
                        <a:t> </a:t>
                      </a:r>
                    </a:p>
                  </a:txBody>
                  <a:tcPr marL="58574" marR="58574" marT="0" marB="0"/>
                </a:tc>
              </a:tr>
              <a:tr h="929401">
                <a:tc>
                  <a:txBody>
                    <a:bodyPr/>
                    <a:lstStyle/>
                    <a:p>
                      <a:pPr algn="l">
                        <a:lnSpc>
                          <a:spcPct val="115000"/>
                        </a:lnSpc>
                        <a:spcAft>
                          <a:spcPts val="1000"/>
                        </a:spcAft>
                      </a:pPr>
                      <a:r>
                        <a:rPr lang="en-GB" sz="1800" b="1" dirty="0" smtClean="0">
                          <a:effectLst/>
                          <a:latin typeface="Calibri"/>
                          <a:ea typeface="Calibri"/>
                          <a:cs typeface="Times New Roman"/>
                        </a:rPr>
                        <a:t>3. Australia</a:t>
                      </a:r>
                      <a:endParaRPr lang="en-GB" sz="1800" dirty="0">
                        <a:effectLst/>
                        <a:latin typeface="Calibri"/>
                        <a:ea typeface="Calibri"/>
                        <a:cs typeface="Times New Roman"/>
                      </a:endParaRPr>
                    </a:p>
                  </a:txBody>
                  <a:tcPr marL="58574" marR="58574" marT="0" marB="0"/>
                </a:tc>
                <a:tc>
                  <a:txBody>
                    <a:bodyPr/>
                    <a:lstStyle/>
                    <a:p>
                      <a:pPr>
                        <a:lnSpc>
                          <a:spcPct val="115000"/>
                        </a:lnSpc>
                        <a:spcAft>
                          <a:spcPts val="0"/>
                        </a:spcAft>
                      </a:pPr>
                      <a:r>
                        <a:rPr lang="en-GB" sz="1800" dirty="0" smtClean="0">
                          <a:effectLst/>
                          <a:latin typeface="+mn-lt"/>
                          <a:ea typeface="Calibri"/>
                          <a:cs typeface="Times New Roman"/>
                        </a:rPr>
                        <a:t>Production” would mean </a:t>
                      </a:r>
                      <a:r>
                        <a:rPr lang="en-GB" sz="1800" b="1" dirty="0" smtClean="0">
                          <a:effectLst/>
                          <a:latin typeface="+mn-lt"/>
                          <a:ea typeface="Calibri"/>
                          <a:cs typeface="Times New Roman"/>
                        </a:rPr>
                        <a:t>any</a:t>
                      </a:r>
                      <a:r>
                        <a:rPr lang="en-GB" sz="1800" dirty="0" smtClean="0">
                          <a:effectLst/>
                          <a:latin typeface="+mn-lt"/>
                          <a:ea typeface="Calibri"/>
                          <a:cs typeface="Times New Roman"/>
                        </a:rPr>
                        <a:t> enrichment (isotopic </a:t>
                      </a:r>
                      <a:r>
                        <a:rPr lang="en-GB" sz="1800" b="1" dirty="0" smtClean="0">
                          <a:solidFill>
                            <a:srgbClr val="00B050"/>
                          </a:solidFill>
                          <a:effectLst/>
                          <a:latin typeface="+mn-lt"/>
                          <a:ea typeface="Calibri"/>
                          <a:cs typeface="Times New Roman"/>
                        </a:rPr>
                        <a:t>uranium</a:t>
                      </a:r>
                      <a:r>
                        <a:rPr lang="en-GB" sz="1800" dirty="0" smtClean="0">
                          <a:effectLst/>
                          <a:latin typeface="+mn-lt"/>
                          <a:ea typeface="Calibri"/>
                          <a:cs typeface="Times New Roman"/>
                        </a:rPr>
                        <a:t> separation) and reprocessing (separation of plutonium, uranium-233 and neptunium from irradiated material).</a:t>
                      </a:r>
                    </a:p>
                  </a:txBody>
                  <a:tcPr marL="58574" marR="58574" marT="0" marB="0"/>
                </a:tc>
              </a:tr>
              <a:tr h="1394102">
                <a:tc>
                  <a:txBody>
                    <a:bodyPr/>
                    <a:lstStyle/>
                    <a:p>
                      <a:pPr algn="l">
                        <a:lnSpc>
                          <a:spcPct val="115000"/>
                        </a:lnSpc>
                        <a:spcAft>
                          <a:spcPts val="1000"/>
                        </a:spcAft>
                      </a:pPr>
                      <a:r>
                        <a:rPr lang="en-GB" sz="1800" b="1" dirty="0" smtClean="0">
                          <a:effectLst/>
                          <a:latin typeface="Calibri"/>
                          <a:ea typeface="Calibri"/>
                          <a:cs typeface="Times New Roman"/>
                        </a:rPr>
                        <a:t>4. Australia+</a:t>
                      </a:r>
                      <a:endParaRPr lang="en-GB" sz="1800" dirty="0">
                        <a:effectLst/>
                        <a:latin typeface="Calibri"/>
                        <a:ea typeface="Calibri"/>
                        <a:cs typeface="Times New Roman"/>
                      </a:endParaRPr>
                    </a:p>
                  </a:txBody>
                  <a:tcPr marL="58574" marR="58574" marT="0" marB="0"/>
                </a:tc>
                <a:tc>
                  <a:txBody>
                    <a:bodyPr/>
                    <a:lstStyle/>
                    <a:p>
                      <a:pPr>
                        <a:lnSpc>
                          <a:spcPct val="115000"/>
                        </a:lnSpc>
                        <a:spcAft>
                          <a:spcPts val="0"/>
                        </a:spcAft>
                      </a:pPr>
                      <a:r>
                        <a:rPr lang="en-GB" sz="1800" dirty="0" smtClean="0">
                          <a:effectLst/>
                          <a:latin typeface="+mn-lt"/>
                          <a:ea typeface="Calibri"/>
                          <a:cs typeface="Times New Roman"/>
                        </a:rPr>
                        <a:t>Production” would mean enrichment (isotopic </a:t>
                      </a:r>
                      <a:r>
                        <a:rPr lang="en-GB" sz="1800" b="1" dirty="0" smtClean="0">
                          <a:solidFill>
                            <a:srgbClr val="00B050"/>
                          </a:solidFill>
                          <a:effectLst/>
                          <a:latin typeface="+mn-lt"/>
                          <a:ea typeface="Calibri"/>
                          <a:cs typeface="Times New Roman"/>
                        </a:rPr>
                        <a:t>uranium</a:t>
                      </a:r>
                      <a:r>
                        <a:rPr lang="en-GB" sz="1800" dirty="0" smtClean="0">
                          <a:effectLst/>
                          <a:latin typeface="+mn-lt"/>
                          <a:ea typeface="Calibri"/>
                          <a:cs typeface="Times New Roman"/>
                        </a:rPr>
                        <a:t> separation)  </a:t>
                      </a:r>
                      <a:r>
                        <a:rPr lang="en-GB" sz="1800" b="1" dirty="0" smtClean="0">
                          <a:effectLst/>
                          <a:latin typeface="+mn-lt"/>
                          <a:ea typeface="Calibri"/>
                          <a:cs typeface="Times New Roman"/>
                        </a:rPr>
                        <a:t>above 5</a:t>
                      </a:r>
                      <a:r>
                        <a:rPr lang="en-GB" sz="1800" dirty="0" smtClean="0">
                          <a:effectLst/>
                          <a:latin typeface="+mn-lt"/>
                          <a:ea typeface="Calibri"/>
                          <a:cs typeface="Times New Roman"/>
                        </a:rPr>
                        <a:t>% and reprocessing (separation of </a:t>
                      </a:r>
                      <a:r>
                        <a:rPr lang="en-GB" sz="1800" b="1" dirty="0" smtClean="0">
                          <a:solidFill>
                            <a:srgbClr val="FF0000"/>
                          </a:solidFill>
                          <a:effectLst/>
                          <a:latin typeface="+mn-lt"/>
                          <a:ea typeface="Calibri"/>
                          <a:cs typeface="Times New Roman"/>
                        </a:rPr>
                        <a:t>plutonium</a:t>
                      </a:r>
                      <a:r>
                        <a:rPr lang="en-GB" sz="1800" dirty="0" smtClean="0">
                          <a:effectLst/>
                          <a:latin typeface="+mn-lt"/>
                          <a:ea typeface="Calibri"/>
                          <a:cs typeface="Times New Roman"/>
                        </a:rPr>
                        <a:t>, uranium-233 and neptunium from irradiated material).</a:t>
                      </a:r>
                    </a:p>
                  </a:txBody>
                  <a:tcPr marL="58574" marR="58574" marT="0" marB="0"/>
                </a:tc>
              </a:tr>
            </a:tbl>
          </a:graphicData>
        </a:graphic>
      </p:graphicFrame>
      <p:sp>
        <p:nvSpPr>
          <p:cNvPr id="3" name="TextBox 4"/>
          <p:cNvSpPr txBox="1">
            <a:spLocks noChangeArrowheads="1"/>
          </p:cNvSpPr>
          <p:nvPr/>
        </p:nvSpPr>
        <p:spPr bwMode="auto">
          <a:xfrm>
            <a:off x="971550" y="744885"/>
            <a:ext cx="7272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b="1" dirty="0" smtClean="0">
                <a:solidFill>
                  <a:srgbClr val="C00000"/>
                </a:solidFill>
                <a:ea typeface="Calibri" pitchFamily="34" charset="0"/>
                <a:cs typeface="Times New Roman" pitchFamily="18" charset="0"/>
              </a:rPr>
              <a:t>Fuel cycle steps </a:t>
            </a:r>
            <a:r>
              <a:rPr lang="en-GB" sz="2800" b="1" dirty="0">
                <a:solidFill>
                  <a:srgbClr val="C00000"/>
                </a:solidFill>
                <a:ea typeface="Calibri" pitchFamily="34" charset="0"/>
                <a:cs typeface="Times New Roman" pitchFamily="18" charset="0"/>
              </a:rPr>
              <a:t>as technical inclusion criterion:</a:t>
            </a:r>
            <a:endParaRPr lang="en-GB" sz="2800" dirty="0">
              <a:ea typeface="Calibri" pitchFamily="34" charset="0"/>
              <a:cs typeface="Times New Roman" pitchFamily="18" charset="0"/>
            </a:endParaRPr>
          </a:p>
        </p:txBody>
      </p:sp>
      <p:sp>
        <p:nvSpPr>
          <p:cNvPr id="4" name="Espace réservé de la date 3"/>
          <p:cNvSpPr>
            <a:spLocks noGrp="1"/>
          </p:cNvSpPr>
          <p:nvPr>
            <p:ph type="dt" sz="half" idx="10"/>
          </p:nvPr>
        </p:nvSpPr>
        <p:spPr/>
        <p:txBody>
          <a:bodyPr/>
          <a:lstStyle/>
          <a:p>
            <a:fld id="{D5AC3434-5D30-49FC-BC3E-65236747C024}" type="datetime1">
              <a:rPr lang="fr-CH" smtClean="0"/>
              <a:t>16.03.2016</a:t>
            </a:fld>
            <a:endParaRPr lang="fr-CH" dirty="0"/>
          </a:p>
        </p:txBody>
      </p:sp>
      <p:sp>
        <p:nvSpPr>
          <p:cNvPr id="7" name="Title 1"/>
          <p:cNvSpPr txBox="1">
            <a:spLocks/>
          </p:cNvSpPr>
          <p:nvPr/>
        </p:nvSpPr>
        <p:spPr>
          <a:xfrm>
            <a:off x="0" y="116632"/>
            <a:ext cx="9036496" cy="7109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3.1.26. Negotiation: What does “production” mean?</a:t>
            </a:r>
            <a:endParaRPr lang="en-US" sz="3200" dirty="0"/>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39</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2027281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0000" lnSpcReduction="20000"/>
          </a:bodyPr>
          <a:lstStyle/>
          <a:p>
            <a:pPr marL="0" indent="0">
              <a:buNone/>
            </a:pPr>
            <a:r>
              <a:rPr lang="en-US" sz="4000" dirty="0" smtClean="0"/>
              <a:t>Political </a:t>
            </a:r>
            <a:r>
              <a:rPr lang="en-US" sz="4000" dirty="0"/>
              <a:t>and economic centers of gravity are shifting; new players have emerged on the international stage. International organizations struggle to define and promote the type of policy that is needed to meet the challenges of a globalized and interdependent world. </a:t>
            </a:r>
          </a:p>
          <a:p>
            <a:pPr marL="0" indent="0">
              <a:buNone/>
            </a:pPr>
            <a:endParaRPr lang="en-US" sz="4000" dirty="0" smtClean="0"/>
          </a:p>
          <a:p>
            <a:pPr marL="0" indent="0">
              <a:buNone/>
            </a:pPr>
            <a:r>
              <a:rPr lang="en-US" sz="4000" dirty="0" smtClean="0"/>
              <a:t>Against </a:t>
            </a:r>
            <a:r>
              <a:rPr lang="en-US" sz="4000" dirty="0"/>
              <a:t>this backdrop, the negotiations in the Conference on Disarmament (CD), which have been blocked for </a:t>
            </a:r>
            <a:r>
              <a:rPr lang="en-US" sz="4000" dirty="0" smtClean="0"/>
              <a:t>19 </a:t>
            </a:r>
            <a:r>
              <a:rPr lang="en-US" sz="4000" dirty="0"/>
              <a:t>years, and the workings of the Conference are interesting to study. First, because the stalemate in the CD is bad news for “International Geneva</a:t>
            </a:r>
            <a:r>
              <a:rPr lang="en-US" sz="4000" dirty="0" smtClean="0"/>
              <a:t>”, secondly</a:t>
            </a:r>
            <a:r>
              <a:rPr lang="en-US" sz="4000" dirty="0"/>
              <a:t>, because it illustrates the difficulties of the United Nations collective security system established in the aftermath of the Second World War. </a:t>
            </a:r>
          </a:p>
          <a:p>
            <a:pPr marL="0" indent="0">
              <a:buNone/>
            </a:pPr>
            <a:endParaRPr lang="en-US" sz="4000" dirty="0" smtClean="0"/>
          </a:p>
          <a:p>
            <a:pPr marL="0" indent="0">
              <a:buNone/>
            </a:pPr>
            <a:r>
              <a:rPr lang="en-US" sz="4000" dirty="0" smtClean="0"/>
              <a:t>Established </a:t>
            </a:r>
            <a:r>
              <a:rPr lang="en-US" sz="4000" dirty="0"/>
              <a:t>in 1979 as a single multilateral disarmament negotiation forum, the Conference counts 65 member states. The negotiation simulation addresses the following questions: What are the reasons for the stalled negotiations on disarmament? Which negotiation strategies can we observe? Are there any concrete proposals to unblock the negotiations? Why do they fail? What international standards are there in the field of disarmament? And what interferences can we observe between these standards and the negotiations? How and to which extent can we draw scientific conclusions from the instrument of negotiation simulations? </a:t>
            </a:r>
            <a:endParaRPr lang="en-US" sz="4000" dirty="0" smtClean="0"/>
          </a:p>
          <a:p>
            <a:pPr marL="0" indent="0">
              <a:buNone/>
            </a:pPr>
            <a:endParaRPr lang="en-US" sz="4000" dirty="0" smtClean="0"/>
          </a:p>
          <a:p>
            <a:pPr marL="0" indent="0">
              <a:buNone/>
            </a:pPr>
            <a:r>
              <a:rPr lang="en-US" sz="4000" dirty="0" smtClean="0"/>
              <a:t>The </a:t>
            </a:r>
            <a:r>
              <a:rPr lang="en-US" sz="4000" dirty="0"/>
              <a:t>simulation exercise thus aims at analyzing and elaborating new approaches to the non-proliferation and disarmament </a:t>
            </a:r>
            <a:r>
              <a:rPr lang="en-US" sz="4000" dirty="0" smtClean="0"/>
              <a:t>conundrum. </a:t>
            </a:r>
            <a:endParaRPr lang="en-US" sz="4000" dirty="0"/>
          </a:p>
          <a:p>
            <a:pPr marL="0" indent="0">
              <a:buNone/>
            </a:pPr>
            <a:endParaRPr lang="fr-CH" b="1" dirty="0"/>
          </a:p>
        </p:txBody>
      </p:sp>
      <p:pic>
        <p:nvPicPr>
          <p:cNvPr id="5" name="Image 4"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448272" cy="1080120"/>
          </a:xfrm>
          <a:prstGeom prst="rect">
            <a:avLst/>
          </a:prstGeom>
          <a:noFill/>
          <a:ln>
            <a:noFill/>
          </a:ln>
        </p:spPr>
      </p:pic>
      <p:sp>
        <p:nvSpPr>
          <p:cNvPr id="6" name="Espace réservé de la date 5"/>
          <p:cNvSpPr>
            <a:spLocks noGrp="1"/>
          </p:cNvSpPr>
          <p:nvPr>
            <p:ph type="dt" sz="half" idx="10"/>
          </p:nvPr>
        </p:nvSpPr>
        <p:spPr/>
        <p:txBody>
          <a:bodyPr/>
          <a:lstStyle/>
          <a:p>
            <a:fld id="{A1F245B1-659E-4A2B-9A14-673832487B08}" type="datetime1">
              <a:rPr lang="fr-CH" smtClean="0"/>
              <a:t>16.03.2016</a:t>
            </a:fld>
            <a:endParaRPr lang="fr-CH" dirty="0"/>
          </a:p>
        </p:txBody>
      </p:sp>
      <p:sp>
        <p:nvSpPr>
          <p:cNvPr id="8" name="ZoneTexte 7"/>
          <p:cNvSpPr txBox="1"/>
          <p:nvPr/>
        </p:nvSpPr>
        <p:spPr>
          <a:xfrm>
            <a:off x="2771800" y="419002"/>
            <a:ext cx="6120680" cy="1354217"/>
          </a:xfrm>
          <a:prstGeom prst="rect">
            <a:avLst/>
          </a:prstGeom>
          <a:noFill/>
        </p:spPr>
        <p:txBody>
          <a:bodyPr wrap="square" rtlCol="0">
            <a:spAutoFit/>
          </a:bodyPr>
          <a:lstStyle/>
          <a:p>
            <a:pPr algn="ctr"/>
            <a:r>
              <a:rPr lang="fr-CH" sz="3200" b="1" dirty="0" smtClean="0"/>
              <a:t>1.2. </a:t>
            </a:r>
            <a:r>
              <a:rPr lang="fr-CH" sz="3200" b="1" dirty="0" err="1"/>
              <a:t>Why</a:t>
            </a:r>
            <a:r>
              <a:rPr lang="fr-CH" sz="3200" b="1" dirty="0"/>
              <a:t> a </a:t>
            </a:r>
            <a:r>
              <a:rPr lang="fr-CH" sz="3200" b="1" dirty="0" smtClean="0"/>
              <a:t>simulation on </a:t>
            </a:r>
            <a:r>
              <a:rPr lang="fr-CH" sz="3200" b="1" dirty="0" err="1" smtClean="0"/>
              <a:t>nuclear</a:t>
            </a:r>
            <a:r>
              <a:rPr lang="fr-CH" sz="3200" b="1" dirty="0" smtClean="0"/>
              <a:t> </a:t>
            </a:r>
            <a:r>
              <a:rPr lang="fr-CH" sz="3200" b="1" dirty="0" err="1" smtClean="0"/>
              <a:t>disarmament</a:t>
            </a:r>
            <a:r>
              <a:rPr lang="fr-CH" sz="3200" b="1" dirty="0" smtClean="0"/>
              <a:t> issues? </a:t>
            </a:r>
            <a:endParaRPr lang="fr-CH" sz="3200" b="1" dirty="0"/>
          </a:p>
          <a:p>
            <a:r>
              <a:rPr lang="fr-CH" dirty="0" smtClean="0"/>
              <a:t> </a:t>
            </a:r>
            <a:endParaRPr lang="fr-CH" dirty="0"/>
          </a:p>
        </p:txBody>
      </p:sp>
      <p:sp>
        <p:nvSpPr>
          <p:cNvPr id="2" name="Espace réservé du numéro de diapositive 1"/>
          <p:cNvSpPr>
            <a:spLocks noGrp="1"/>
          </p:cNvSpPr>
          <p:nvPr>
            <p:ph type="sldNum" sz="quarter" idx="12"/>
          </p:nvPr>
        </p:nvSpPr>
        <p:spPr/>
        <p:txBody>
          <a:bodyPr/>
          <a:lstStyle/>
          <a:p>
            <a:fld id="{C1157B04-8284-4AC9-B54A-E7835B87D6DB}" type="slidenum">
              <a:rPr lang="fr-CH" smtClean="0"/>
              <a:pPr/>
              <a:t>4</a:t>
            </a:fld>
            <a:endParaRPr lang="fr-CH" dirty="0"/>
          </a:p>
        </p:txBody>
      </p:sp>
    </p:spTree>
    <p:extLst>
      <p:ext uri="{BB962C8B-B14F-4D97-AF65-F5344CB8AC3E}">
        <p14:creationId xmlns:p14="http://schemas.microsoft.com/office/powerpoint/2010/main" val="1786217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6498" y="1210742"/>
            <a:ext cx="8229600" cy="7780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rPr>
              <a:t>Options overview</a:t>
            </a:r>
          </a:p>
        </p:txBody>
      </p:sp>
      <p:graphicFrame>
        <p:nvGraphicFramePr>
          <p:cNvPr id="3" name="Table 2"/>
          <p:cNvGraphicFramePr>
            <a:graphicFrameLocks noGrp="1"/>
          </p:cNvGraphicFramePr>
          <p:nvPr>
            <p:extLst>
              <p:ext uri="{D42A27DB-BD31-4B8C-83A1-F6EECF244321}">
                <p14:modId xmlns:p14="http://schemas.microsoft.com/office/powerpoint/2010/main" val="80353204"/>
              </p:ext>
            </p:extLst>
          </p:nvPr>
        </p:nvGraphicFramePr>
        <p:xfrm>
          <a:off x="755650" y="1988840"/>
          <a:ext cx="7704139" cy="3265452"/>
        </p:xfrm>
        <a:graphic>
          <a:graphicData uri="http://schemas.openxmlformats.org/drawingml/2006/table">
            <a:tbl>
              <a:tblPr firstRow="1" bandRow="1">
                <a:tableStyleId>{5C22544A-7EE6-4342-B048-85BDC9FD1C3A}</a:tableStyleId>
              </a:tblPr>
              <a:tblGrid>
                <a:gridCol w="1872034"/>
                <a:gridCol w="1944035"/>
                <a:gridCol w="1872034"/>
                <a:gridCol w="2016036"/>
              </a:tblGrid>
              <a:tr h="125075">
                <a:tc>
                  <a:txBody>
                    <a:bodyPr/>
                    <a:lstStyle/>
                    <a:p>
                      <a:pPr algn="ctr"/>
                      <a:r>
                        <a:rPr lang="en-GB" sz="2000" dirty="0" smtClean="0"/>
                        <a:t>Option</a:t>
                      </a:r>
                      <a:endParaRPr lang="en-GB" sz="2000" dirty="0"/>
                    </a:p>
                  </a:txBody>
                  <a:tcPr marL="91431" marR="91431" anchor="ctr"/>
                </a:tc>
                <a:tc>
                  <a:txBody>
                    <a:bodyPr/>
                    <a:lstStyle/>
                    <a:p>
                      <a:pPr algn="ctr"/>
                      <a:r>
                        <a:rPr lang="en-GB" sz="2000" dirty="0" smtClean="0"/>
                        <a:t>Obstacles to verifiability*</a:t>
                      </a:r>
                      <a:endParaRPr lang="en-GB" sz="2000" dirty="0"/>
                    </a:p>
                  </a:txBody>
                  <a:tcPr marL="91431" marR="91431" anchor="ctr"/>
                </a:tc>
                <a:tc>
                  <a:txBody>
                    <a:bodyPr/>
                    <a:lstStyle/>
                    <a:p>
                      <a:pPr algn="ctr"/>
                      <a:r>
                        <a:rPr lang="en-GB" sz="2000" dirty="0" smtClean="0"/>
                        <a:t>Confidentiality</a:t>
                      </a:r>
                    </a:p>
                    <a:p>
                      <a:pPr algn="ctr"/>
                      <a:r>
                        <a:rPr lang="en-GB" sz="2000" dirty="0" smtClean="0"/>
                        <a:t>risks</a:t>
                      </a:r>
                      <a:endParaRPr lang="en-GB" sz="2000" dirty="0"/>
                    </a:p>
                  </a:txBody>
                  <a:tcPr marL="91431" marR="91431" anchor="ctr"/>
                </a:tc>
                <a:tc>
                  <a:txBody>
                    <a:bodyPr/>
                    <a:lstStyle/>
                    <a:p>
                      <a:pPr algn="ctr"/>
                      <a:r>
                        <a:rPr lang="en-GB" sz="2000" dirty="0" smtClean="0"/>
                        <a:t>Costs of </a:t>
                      </a:r>
                    </a:p>
                    <a:p>
                      <a:pPr algn="ctr"/>
                      <a:r>
                        <a:rPr lang="en-GB" sz="2000" dirty="0" smtClean="0"/>
                        <a:t>verification</a:t>
                      </a:r>
                      <a:endParaRPr lang="en-GB" sz="2000" dirty="0"/>
                    </a:p>
                  </a:txBody>
                  <a:tcPr marL="91431" marR="91431" anchor="ctr"/>
                </a:tc>
              </a:tr>
              <a:tr h="641103">
                <a:tc>
                  <a:txBody>
                    <a:bodyPr/>
                    <a:lstStyle/>
                    <a:p>
                      <a:pPr algn="l">
                        <a:lnSpc>
                          <a:spcPct val="115000"/>
                        </a:lnSpc>
                        <a:spcAft>
                          <a:spcPts val="1000"/>
                        </a:spcAft>
                      </a:pPr>
                      <a:r>
                        <a:rPr lang="en-GB" sz="1800" b="1" dirty="0" smtClean="0">
                          <a:effectLst/>
                          <a:latin typeface="Calibri"/>
                          <a:ea typeface="Calibri"/>
                          <a:cs typeface="Times New Roman"/>
                        </a:rPr>
                        <a:t>1. NPT-IAEA</a:t>
                      </a:r>
                      <a:endParaRPr lang="en-GB" sz="1800" dirty="0">
                        <a:effectLst/>
                        <a:latin typeface="Calibri"/>
                        <a:ea typeface="Calibri"/>
                        <a:cs typeface="Times New Roman"/>
                      </a:endParaRPr>
                    </a:p>
                  </a:txBody>
                  <a:tcPr marL="58574" marR="58574" marT="0" marB="0" anchor="ctr"/>
                </a:tc>
                <a:tc>
                  <a:txBody>
                    <a:bodyPr/>
                    <a:lstStyle/>
                    <a:p>
                      <a:pPr algn="ctr"/>
                      <a:r>
                        <a:rPr lang="en-GB" sz="1800" dirty="0" smtClean="0">
                          <a:solidFill>
                            <a:schemeClr val="bg1">
                              <a:lumMod val="65000"/>
                            </a:schemeClr>
                          </a:solidFill>
                        </a:rPr>
                        <a:t>Very High</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Very</a:t>
                      </a:r>
                      <a:r>
                        <a:rPr lang="en-GB" sz="1800" baseline="0" dirty="0" smtClean="0">
                          <a:solidFill>
                            <a:schemeClr val="bg1">
                              <a:lumMod val="65000"/>
                            </a:schemeClr>
                          </a:solidFill>
                        </a:rPr>
                        <a:t> h</a:t>
                      </a:r>
                      <a:r>
                        <a:rPr lang="en-GB" sz="1800" dirty="0" smtClean="0">
                          <a:solidFill>
                            <a:schemeClr val="bg1">
                              <a:lumMod val="65000"/>
                            </a:schemeClr>
                          </a:solidFill>
                        </a:rPr>
                        <a:t>igh</a:t>
                      </a:r>
                      <a:endParaRPr lang="en-GB" sz="1800" dirty="0">
                        <a:solidFill>
                          <a:schemeClr val="bg1">
                            <a:lumMod val="65000"/>
                          </a:schemeClr>
                        </a:solidFill>
                      </a:endParaRPr>
                    </a:p>
                  </a:txBody>
                  <a:tcPr marL="91431" marR="91431" anchor="ctr"/>
                </a:tc>
              </a:tr>
              <a:tr h="641103">
                <a:tc>
                  <a:txBody>
                    <a:bodyPr/>
                    <a:lstStyle/>
                    <a:p>
                      <a:pPr algn="l">
                        <a:lnSpc>
                          <a:spcPct val="115000"/>
                        </a:lnSpc>
                        <a:spcAft>
                          <a:spcPts val="1000"/>
                        </a:spcAft>
                      </a:pPr>
                      <a:r>
                        <a:rPr lang="en-GB" sz="1800" b="1" dirty="0" smtClean="0">
                          <a:effectLst/>
                          <a:latin typeface="Calibri"/>
                          <a:ea typeface="Calibri"/>
                          <a:cs typeface="Times New Roman"/>
                        </a:rPr>
                        <a:t>2. Geneva</a:t>
                      </a:r>
                      <a:endParaRPr lang="en-GB" sz="1800" dirty="0">
                        <a:effectLst/>
                        <a:latin typeface="Calibri"/>
                        <a:ea typeface="Calibri"/>
                        <a:cs typeface="Times New Roman"/>
                      </a:endParaRPr>
                    </a:p>
                  </a:txBody>
                  <a:tcPr marL="58574" marR="58574" marT="0" marB="0" anchor="ctr"/>
                </a:tc>
                <a:tc>
                  <a:txBody>
                    <a:bodyPr/>
                    <a:lstStyle/>
                    <a:p>
                      <a:pPr algn="ctr"/>
                      <a:r>
                        <a:rPr lang="en-GB" sz="1800" dirty="0" smtClean="0">
                          <a:solidFill>
                            <a:schemeClr val="bg1">
                              <a:lumMod val="65000"/>
                            </a:schemeClr>
                          </a:solidFill>
                        </a:rPr>
                        <a:t>High</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High</a:t>
                      </a:r>
                      <a:endParaRPr lang="en-GB" sz="1800" dirty="0">
                        <a:solidFill>
                          <a:schemeClr val="bg1">
                            <a:lumMod val="65000"/>
                          </a:schemeClr>
                        </a:solidFill>
                      </a:endParaRPr>
                    </a:p>
                  </a:txBody>
                  <a:tcPr marL="91431" marR="91431" anchor="ctr"/>
                </a:tc>
              </a:tr>
              <a:tr h="641103">
                <a:tc>
                  <a:txBody>
                    <a:bodyPr/>
                    <a:lstStyle/>
                    <a:p>
                      <a:pPr algn="l">
                        <a:lnSpc>
                          <a:spcPct val="115000"/>
                        </a:lnSpc>
                        <a:spcAft>
                          <a:spcPts val="1000"/>
                        </a:spcAft>
                      </a:pPr>
                      <a:r>
                        <a:rPr lang="en-GB" sz="1800" b="1" dirty="0" smtClean="0">
                          <a:effectLst/>
                          <a:latin typeface="Calibri"/>
                          <a:ea typeface="Calibri"/>
                          <a:cs typeface="Times New Roman"/>
                        </a:rPr>
                        <a:t>3. Australia</a:t>
                      </a:r>
                      <a:endParaRPr lang="en-GB" sz="1800" dirty="0">
                        <a:effectLst/>
                        <a:latin typeface="Calibri"/>
                        <a:ea typeface="Calibri"/>
                        <a:cs typeface="Times New Roman"/>
                      </a:endParaRPr>
                    </a:p>
                  </a:txBody>
                  <a:tcPr marL="58574" marR="58574" marT="0" marB="0" anchor="ctr"/>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r>
              <a:tr h="641103">
                <a:tc>
                  <a:txBody>
                    <a:bodyPr/>
                    <a:lstStyle/>
                    <a:p>
                      <a:pPr algn="l">
                        <a:lnSpc>
                          <a:spcPct val="115000"/>
                        </a:lnSpc>
                        <a:spcAft>
                          <a:spcPts val="1000"/>
                        </a:spcAft>
                      </a:pPr>
                      <a:r>
                        <a:rPr lang="en-GB" sz="1800" b="1" dirty="0" smtClean="0">
                          <a:effectLst/>
                          <a:latin typeface="Calibri"/>
                          <a:ea typeface="Calibri"/>
                          <a:cs typeface="Times New Roman"/>
                        </a:rPr>
                        <a:t>4. </a:t>
                      </a:r>
                      <a:r>
                        <a:rPr lang="en-GB" sz="1800" b="1" dirty="0" smtClean="0">
                          <a:effectLst/>
                          <a:latin typeface="+mn-lt"/>
                          <a:ea typeface="Calibri"/>
                          <a:cs typeface="Times New Roman"/>
                        </a:rPr>
                        <a:t>Australia+</a:t>
                      </a:r>
                      <a:endParaRPr lang="en-GB" sz="1800" dirty="0">
                        <a:effectLst/>
                        <a:latin typeface="Calibri"/>
                        <a:ea typeface="Calibri"/>
                        <a:cs typeface="Times New Roman"/>
                      </a:endParaRPr>
                    </a:p>
                  </a:txBody>
                  <a:tcPr marL="58574" marR="58574" marT="0" marB="0" anchor="ctr"/>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r>
            </a:tbl>
          </a:graphicData>
        </a:graphic>
      </p:graphicFrame>
      <p:sp>
        <p:nvSpPr>
          <p:cNvPr id="4" name="TextBox 3"/>
          <p:cNvSpPr txBox="1"/>
          <p:nvPr/>
        </p:nvSpPr>
        <p:spPr>
          <a:xfrm>
            <a:off x="827584" y="5589240"/>
            <a:ext cx="7531058" cy="369332"/>
          </a:xfrm>
          <a:prstGeom prst="rect">
            <a:avLst/>
          </a:prstGeom>
          <a:noFill/>
        </p:spPr>
        <p:txBody>
          <a:bodyPr wrap="square" rtlCol="0">
            <a:spAutoFit/>
          </a:bodyPr>
          <a:lstStyle/>
          <a:p>
            <a:r>
              <a:rPr lang="en-GB" dirty="0" smtClean="0"/>
              <a:t>*Difficulty to access facilities /material data</a:t>
            </a:r>
            <a:r>
              <a:rPr lang="en-GB" dirty="0"/>
              <a:t>;</a:t>
            </a:r>
            <a:r>
              <a:rPr lang="en-GB" dirty="0" smtClean="0"/>
              <a:t> Complexity of facilities/processes</a:t>
            </a:r>
            <a:endParaRPr lang="en-GB" dirty="0"/>
          </a:p>
        </p:txBody>
      </p:sp>
      <p:sp>
        <p:nvSpPr>
          <p:cNvPr id="5" name="Espace réservé de la date 4"/>
          <p:cNvSpPr>
            <a:spLocks noGrp="1"/>
          </p:cNvSpPr>
          <p:nvPr>
            <p:ph type="dt" sz="half" idx="10"/>
          </p:nvPr>
        </p:nvSpPr>
        <p:spPr/>
        <p:txBody>
          <a:bodyPr/>
          <a:lstStyle/>
          <a:p>
            <a:fld id="{37E321F2-0D7A-4FFE-8153-BB05B7D9230C}" type="datetime1">
              <a:rPr lang="fr-CH" smtClean="0"/>
              <a:t>16.03.2016</a:t>
            </a:fld>
            <a:endParaRPr lang="fr-CH" dirty="0"/>
          </a:p>
        </p:txBody>
      </p:sp>
      <p:sp>
        <p:nvSpPr>
          <p:cNvPr id="8" name="Title 1"/>
          <p:cNvSpPr txBox="1">
            <a:spLocks/>
          </p:cNvSpPr>
          <p:nvPr/>
        </p:nvSpPr>
        <p:spPr>
          <a:xfrm>
            <a:off x="0" y="332656"/>
            <a:ext cx="9036496"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3.1.27. Negotiation: What does “production” mean?</a:t>
            </a:r>
            <a:endParaRPr lang="en-US" sz="3200"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40</a:t>
            </a:fld>
            <a:endParaRPr lang="fr-CH" dirty="0"/>
          </a:p>
        </p:txBody>
      </p:sp>
      <p:sp>
        <p:nvSpPr>
          <p:cNvPr id="10"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2229796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3288010"/>
              </p:ext>
            </p:extLst>
          </p:nvPr>
        </p:nvGraphicFramePr>
        <p:xfrm>
          <a:off x="251520" y="703801"/>
          <a:ext cx="8756480" cy="5821543"/>
        </p:xfrm>
        <a:graphic>
          <a:graphicData uri="http://schemas.openxmlformats.org/drawingml/2006/table">
            <a:tbl>
              <a:tblPr bandRow="1"/>
              <a:tblGrid>
                <a:gridCol w="1178757"/>
                <a:gridCol w="2525908"/>
                <a:gridCol w="2357513"/>
                <a:gridCol w="2694302"/>
              </a:tblGrid>
              <a:tr h="294641">
                <a:tc>
                  <a:txBody>
                    <a:bodyPr/>
                    <a:lstStyle/>
                    <a:p>
                      <a:pPr algn="ctr">
                        <a:lnSpc>
                          <a:spcPct val="115000"/>
                        </a:lnSpc>
                        <a:spcAft>
                          <a:spcPts val="0"/>
                        </a:spcAft>
                      </a:pPr>
                      <a:r>
                        <a:rPr lang="en-GB" sz="1600" b="1" dirty="0">
                          <a:effectLst/>
                          <a:latin typeface="Calibri"/>
                          <a:ea typeface="Calibri"/>
                          <a:cs typeface="Times New Roman"/>
                        </a:rPr>
                        <a:t> </a:t>
                      </a:r>
                      <a:endParaRPr lang="en-GB" sz="1600" dirty="0">
                        <a:effectLst/>
                        <a:latin typeface="Calibri"/>
                        <a:ea typeface="Calibri"/>
                        <a:cs typeface="Times New Roman"/>
                      </a:endParaRP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a:lnSpc>
                          <a:spcPct val="115000"/>
                        </a:lnSpc>
                        <a:spcAft>
                          <a:spcPts val="0"/>
                        </a:spcAft>
                      </a:pPr>
                      <a:r>
                        <a:rPr lang="en-GB" sz="2400" b="1" dirty="0">
                          <a:solidFill>
                            <a:srgbClr val="C00000"/>
                          </a:solidFill>
                          <a:effectLst/>
                          <a:latin typeface="Calibri"/>
                          <a:ea typeface="Calibri"/>
                          <a:cs typeface="Times New Roman"/>
                        </a:rPr>
                        <a:t>Technical Exclusion </a:t>
                      </a:r>
                      <a:r>
                        <a:rPr lang="en-GB" sz="2400" b="1" dirty="0" smtClean="0">
                          <a:solidFill>
                            <a:srgbClr val="C00000"/>
                          </a:solidFill>
                          <a:effectLst/>
                          <a:latin typeface="Calibri"/>
                          <a:ea typeface="Calibri"/>
                          <a:cs typeface="Times New Roman"/>
                        </a:rPr>
                        <a:t>Criteria</a:t>
                      </a:r>
                      <a:endParaRPr lang="en-GB" sz="2400" dirty="0">
                        <a:effectLst/>
                        <a:latin typeface="Calibri"/>
                        <a:ea typeface="Calibri"/>
                        <a:cs typeface="Times New Roman"/>
                      </a:endParaRPr>
                    </a:p>
                  </a:txBody>
                  <a:tcPr marL="58572" marR="5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53431">
                <a:tc>
                  <a:txBody>
                    <a:bodyPr/>
                    <a:lstStyle/>
                    <a:p>
                      <a:pPr algn="ctr">
                        <a:lnSpc>
                          <a:spcPct val="115000"/>
                        </a:lnSpc>
                        <a:spcAft>
                          <a:spcPts val="0"/>
                        </a:spcAft>
                      </a:pPr>
                      <a:r>
                        <a:rPr lang="en-GB" sz="1600" b="1" dirty="0">
                          <a:solidFill>
                            <a:srgbClr val="C00000"/>
                          </a:solidFill>
                          <a:effectLst/>
                          <a:latin typeface="Calibri"/>
                          <a:ea typeface="Calibri"/>
                          <a:cs typeface="Times New Roman"/>
                        </a:rPr>
                        <a:t>Model</a:t>
                      </a:r>
                      <a:endParaRPr lang="en-GB" sz="1600" dirty="0">
                        <a:effectLst/>
                        <a:latin typeface="Calibri"/>
                        <a:ea typeface="Calibri"/>
                        <a:cs typeface="Times New Roman"/>
                      </a:endParaRP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effectLst/>
                          <a:latin typeface="Calibri"/>
                          <a:ea typeface="Calibri"/>
                          <a:cs typeface="Times New Roman"/>
                        </a:rPr>
                        <a:t>None</a:t>
                      </a:r>
                      <a:endParaRPr lang="en-GB" sz="1600">
                        <a:effectLst/>
                        <a:latin typeface="Calibri"/>
                        <a:ea typeface="Calibri"/>
                        <a:cs typeface="Times New Roman"/>
                      </a:endParaRPr>
                    </a:p>
                  </a:txBody>
                  <a:tcPr marL="58572" marR="5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smtClean="0">
                          <a:solidFill>
                            <a:srgbClr val="C00000"/>
                          </a:solidFill>
                          <a:effectLst/>
                          <a:latin typeface="Calibri"/>
                          <a:ea typeface="Calibri"/>
                          <a:cs typeface="Times New Roman"/>
                        </a:rPr>
                        <a:t>Irradiation </a:t>
                      </a:r>
                      <a:r>
                        <a:rPr lang="en-GB" sz="1600" b="1" dirty="0">
                          <a:solidFill>
                            <a:srgbClr val="C00000"/>
                          </a:solidFill>
                          <a:effectLst/>
                          <a:latin typeface="Calibri"/>
                          <a:ea typeface="Calibri"/>
                          <a:cs typeface="Times New Roman"/>
                        </a:rPr>
                        <a:t>status</a:t>
                      </a:r>
                      <a:endParaRPr lang="en-GB" sz="1600" dirty="0">
                        <a:solidFill>
                          <a:srgbClr val="C00000"/>
                        </a:solidFill>
                        <a:effectLst/>
                        <a:latin typeface="Calibri"/>
                        <a:ea typeface="Calibri"/>
                        <a:cs typeface="Times New Roman"/>
                      </a:endParaRPr>
                    </a:p>
                  </a:txBody>
                  <a:tcPr marL="58572" marR="5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C00000"/>
                          </a:solidFill>
                          <a:effectLst/>
                          <a:latin typeface="Calibri"/>
                          <a:ea typeface="Calibri"/>
                          <a:cs typeface="Times New Roman"/>
                        </a:rPr>
                        <a:t>Isotopic quality</a:t>
                      </a:r>
                      <a:endParaRPr lang="en-GB" sz="1600" dirty="0">
                        <a:solidFill>
                          <a:srgbClr val="C00000"/>
                        </a:solidFill>
                        <a:effectLst/>
                        <a:latin typeface="Calibri"/>
                        <a:ea typeface="Calibri"/>
                        <a:cs typeface="Times New Roman"/>
                      </a:endParaRPr>
                    </a:p>
                  </a:txBody>
                  <a:tcPr marL="58572" marR="5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203">
                <a:tc>
                  <a:txBody>
                    <a:bodyPr/>
                    <a:lstStyle/>
                    <a:p>
                      <a:pPr algn="ctr">
                        <a:lnSpc>
                          <a:spcPct val="115000"/>
                        </a:lnSpc>
                        <a:spcAft>
                          <a:spcPts val="1000"/>
                        </a:spcAft>
                      </a:pPr>
                      <a:r>
                        <a:rPr lang="en-GB" sz="1600" b="1" dirty="0">
                          <a:effectLst/>
                          <a:latin typeface="Calibri"/>
                          <a:ea typeface="Calibri"/>
                          <a:cs typeface="Times New Roman"/>
                        </a:rPr>
                        <a:t> </a:t>
                      </a:r>
                      <a:endParaRPr lang="en-GB" sz="1600" dirty="0">
                        <a:effectLst/>
                        <a:latin typeface="Calibri"/>
                        <a:ea typeface="Calibri"/>
                        <a:cs typeface="Times New Roman"/>
                      </a:endParaRPr>
                    </a:p>
                    <a:p>
                      <a:pPr algn="ctr">
                        <a:lnSpc>
                          <a:spcPct val="115000"/>
                        </a:lnSpc>
                        <a:spcAft>
                          <a:spcPts val="1000"/>
                        </a:spcAft>
                      </a:pPr>
                      <a:r>
                        <a:rPr lang="en-GB" sz="1600" b="1" dirty="0" smtClean="0">
                          <a:effectLst/>
                          <a:latin typeface="Calibri"/>
                          <a:ea typeface="Calibri"/>
                          <a:cs typeface="Times New Roman"/>
                        </a:rPr>
                        <a:t>NPT-IAEA</a:t>
                      </a:r>
                      <a:endParaRPr lang="en-GB" sz="1600" dirty="0">
                        <a:effectLst/>
                        <a:latin typeface="Calibri"/>
                        <a:ea typeface="Calibri"/>
                        <a:cs typeface="Times New Roman"/>
                      </a:endParaRP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u="sng" dirty="0">
                          <a:effectLst/>
                          <a:latin typeface="Calibri"/>
                          <a:ea typeface="Calibri"/>
                          <a:cs typeface="Times New Roman"/>
                        </a:rPr>
                        <a:t>Central criterion</a:t>
                      </a:r>
                      <a:r>
                        <a:rPr lang="en-GB" sz="1600" dirty="0">
                          <a:effectLst/>
                          <a:latin typeface="Calibri"/>
                          <a:ea typeface="Calibri"/>
                          <a:cs typeface="Times New Roman"/>
                        </a:rPr>
                        <a:t>:</a:t>
                      </a:r>
                    </a:p>
                    <a:p>
                      <a:pPr>
                        <a:lnSpc>
                          <a:spcPct val="115000"/>
                        </a:lnSpc>
                        <a:spcAft>
                          <a:spcPts val="1000"/>
                        </a:spcAft>
                      </a:pPr>
                      <a:r>
                        <a:rPr lang="en-GB" sz="1600" dirty="0">
                          <a:effectLst/>
                          <a:latin typeface="Calibri"/>
                          <a:ea typeface="Calibri"/>
                          <a:cs typeface="Times New Roman"/>
                        </a:rPr>
                        <a:t>No exclusion. All fuel cycle materials to be included. </a:t>
                      </a: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GB" sz="1600" dirty="0">
                          <a:effectLst/>
                          <a:latin typeface="Calibri"/>
                          <a:ea typeface="Calibri"/>
                          <a:cs typeface="Times New Roman"/>
                        </a:rPr>
                        <a:t>No materials to be excluded, whether irradiated, </a:t>
                      </a:r>
                      <a:r>
                        <a:rPr lang="en-GB" sz="1600" dirty="0" err="1">
                          <a:effectLst/>
                          <a:latin typeface="Calibri"/>
                          <a:ea typeface="Calibri"/>
                          <a:cs typeface="Times New Roman"/>
                        </a:rPr>
                        <a:t>unirradiated</a:t>
                      </a:r>
                      <a:r>
                        <a:rPr lang="en-GB" sz="1600" dirty="0">
                          <a:effectLst/>
                          <a:latin typeface="Calibri"/>
                          <a:ea typeface="Calibri"/>
                          <a:cs typeface="Times New Roman"/>
                        </a:rPr>
                        <a:t> or separated.</a:t>
                      </a: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effectLst/>
                          <a:latin typeface="Calibri"/>
                          <a:ea typeface="Calibri"/>
                          <a:cs typeface="Times New Roman"/>
                        </a:rPr>
                        <a:t>No uranium mixtures to be excluded</a:t>
                      </a:r>
                      <a:r>
                        <a:rPr lang="en-GB" sz="1600" dirty="0" smtClean="0">
                          <a:effectLst/>
                          <a:latin typeface="Calibri"/>
                          <a:ea typeface="Calibri"/>
                          <a:cs typeface="Times New Roman"/>
                        </a:rPr>
                        <a:t>. No </a:t>
                      </a:r>
                      <a:r>
                        <a:rPr lang="en-GB" sz="1600" dirty="0">
                          <a:effectLst/>
                          <a:latin typeface="Calibri"/>
                          <a:ea typeface="Calibri"/>
                          <a:cs typeface="Times New Roman"/>
                        </a:rPr>
                        <a:t>plutonium (</a:t>
                      </a:r>
                      <a:r>
                        <a:rPr lang="en-GB" sz="1600" dirty="0" err="1">
                          <a:effectLst/>
                          <a:latin typeface="Calibri"/>
                          <a:ea typeface="Calibri"/>
                          <a:cs typeface="Times New Roman"/>
                        </a:rPr>
                        <a:t>Pu</a:t>
                      </a:r>
                      <a:r>
                        <a:rPr lang="en-GB" sz="1600" dirty="0">
                          <a:effectLst/>
                          <a:latin typeface="Calibri"/>
                          <a:ea typeface="Calibri"/>
                          <a:cs typeface="Times New Roman"/>
                        </a:rPr>
                        <a:t>)mixtures excluded, except </a:t>
                      </a:r>
                      <a:r>
                        <a:rPr lang="en-GB" sz="1600" dirty="0" smtClean="0">
                          <a:effectLst/>
                          <a:latin typeface="Calibri"/>
                          <a:ea typeface="Calibri"/>
                          <a:cs typeface="Times New Roman"/>
                        </a:rPr>
                        <a:t> </a:t>
                      </a:r>
                      <a:r>
                        <a:rPr lang="en-GB" sz="1600" dirty="0">
                          <a:effectLst/>
                          <a:latin typeface="Calibri"/>
                          <a:ea typeface="Calibri"/>
                          <a:cs typeface="Times New Roman"/>
                        </a:rPr>
                        <a:t>with more than 80% Pu-238</a:t>
                      </a: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ctr">
                        <a:lnSpc>
                          <a:spcPct val="115000"/>
                        </a:lnSpc>
                        <a:spcAft>
                          <a:spcPts val="1000"/>
                        </a:spcAft>
                      </a:pPr>
                      <a:r>
                        <a:rPr lang="en-GB" sz="1600" b="1" dirty="0" smtClean="0">
                          <a:effectLst/>
                          <a:latin typeface="Calibri"/>
                          <a:ea typeface="Calibri"/>
                          <a:cs typeface="Times New Roman"/>
                        </a:rPr>
                        <a:t>Australia</a:t>
                      </a:r>
                      <a:endParaRPr lang="en-GB" sz="1600" dirty="0">
                        <a:effectLst/>
                        <a:latin typeface="Calibri"/>
                        <a:ea typeface="Calibri"/>
                        <a:cs typeface="Times New Roman"/>
                      </a:endParaRPr>
                    </a:p>
                  </a:txBody>
                  <a:tcPr marL="58572" marR="5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b="1" dirty="0" smtClean="0">
                          <a:effectLst/>
                          <a:latin typeface="Calibri"/>
                          <a:ea typeface="Calibri"/>
                          <a:cs typeface="Times New Roman"/>
                        </a:rPr>
                        <a:t>Double</a:t>
                      </a:r>
                      <a:r>
                        <a:rPr lang="en-GB" sz="1600" dirty="0" smtClean="0">
                          <a:effectLst/>
                          <a:latin typeface="Calibri"/>
                          <a:ea typeface="Calibri"/>
                          <a:cs typeface="Times New Roman"/>
                        </a:rPr>
                        <a:t> </a:t>
                      </a:r>
                      <a:r>
                        <a:rPr lang="en-GB" sz="1600" dirty="0">
                          <a:effectLst/>
                          <a:latin typeface="Calibri"/>
                          <a:ea typeface="Calibri"/>
                          <a:cs typeface="Times New Roman"/>
                        </a:rPr>
                        <a:t>exclusion in an attempt to constrain complexity and costs </a:t>
                      </a: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u="sng" dirty="0">
                          <a:effectLst/>
                          <a:latin typeface="Calibri"/>
                          <a:ea typeface="Calibri"/>
                          <a:cs typeface="Times New Roman"/>
                        </a:rPr>
                        <a:t>Central criterion</a:t>
                      </a:r>
                      <a:r>
                        <a:rPr lang="en-GB" sz="1600" u="none" dirty="0">
                          <a:effectLst/>
                          <a:latin typeface="Calibri"/>
                          <a:ea typeface="Calibri"/>
                          <a:cs typeface="Times New Roman"/>
                        </a:rPr>
                        <a:t>: E</a:t>
                      </a:r>
                      <a:r>
                        <a:rPr lang="en-GB" sz="1600" dirty="0">
                          <a:effectLst/>
                          <a:latin typeface="Calibri"/>
                          <a:ea typeface="Calibri"/>
                          <a:cs typeface="Times New Roman"/>
                        </a:rPr>
                        <a:t>xclusion</a:t>
                      </a:r>
                      <a:r>
                        <a:rPr lang="en-GB" sz="1600" u="sng" dirty="0">
                          <a:effectLst/>
                          <a:latin typeface="Calibri"/>
                          <a:ea typeface="Calibri"/>
                          <a:cs typeface="Times New Roman"/>
                        </a:rPr>
                        <a:t> </a:t>
                      </a:r>
                      <a:r>
                        <a:rPr lang="en-GB" sz="1600" dirty="0">
                          <a:effectLst/>
                          <a:latin typeface="Calibri"/>
                          <a:ea typeface="Calibri"/>
                          <a:cs typeface="Times New Roman"/>
                        </a:rPr>
                        <a:t>of fissile materials mixed with a defined level of </a:t>
                      </a:r>
                      <a:r>
                        <a:rPr lang="en-GB" sz="1600" dirty="0" smtClean="0">
                          <a:effectLst/>
                          <a:latin typeface="Calibri"/>
                          <a:ea typeface="Calibri"/>
                          <a:cs typeface="Times New Roman"/>
                        </a:rPr>
                        <a:t>fission products</a:t>
                      </a:r>
                      <a:endParaRPr lang="en-GB" sz="1600" dirty="0">
                        <a:effectLst/>
                        <a:latin typeface="Calibri"/>
                        <a:ea typeface="Calibri"/>
                        <a:cs typeface="Times New Roman"/>
                      </a:endParaRP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1600" dirty="0">
                          <a:effectLst/>
                          <a:latin typeface="Calibri"/>
                          <a:ea typeface="Calibri"/>
                          <a:cs typeface="Times New Roman"/>
                        </a:rPr>
                        <a:t>Only exclusions:</a:t>
                      </a:r>
                    </a:p>
                    <a:p>
                      <a:pPr>
                        <a:lnSpc>
                          <a:spcPct val="115000"/>
                        </a:lnSpc>
                        <a:spcAft>
                          <a:spcPts val="0"/>
                        </a:spcAft>
                      </a:pPr>
                      <a:r>
                        <a:rPr lang="en-GB" sz="1600" dirty="0">
                          <a:effectLst/>
                          <a:latin typeface="Calibri"/>
                          <a:ea typeface="Calibri"/>
                          <a:cs typeface="Times New Roman"/>
                        </a:rPr>
                        <a:t>Uranium below 20% </a:t>
                      </a:r>
                      <a:r>
                        <a:rPr lang="en-GB" sz="1600" dirty="0" smtClean="0">
                          <a:effectLst/>
                          <a:latin typeface="Calibri"/>
                          <a:ea typeface="Calibri"/>
                          <a:cs typeface="Times New Roman"/>
                        </a:rPr>
                        <a:t>and Plutonium </a:t>
                      </a:r>
                      <a:r>
                        <a:rPr lang="en-GB" sz="1600" dirty="0">
                          <a:effectLst/>
                          <a:latin typeface="Calibri"/>
                          <a:ea typeface="Calibri"/>
                          <a:cs typeface="Times New Roman"/>
                        </a:rPr>
                        <a:t>mixtures with more than 80% Pu-238</a:t>
                      </a: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76064">
                <a:tc>
                  <a:txBody>
                    <a:bodyPr/>
                    <a:lstStyle/>
                    <a:p>
                      <a:pPr algn="ctr">
                        <a:lnSpc>
                          <a:spcPct val="115000"/>
                        </a:lnSpc>
                        <a:spcAft>
                          <a:spcPts val="1000"/>
                        </a:spcAft>
                      </a:pPr>
                      <a:r>
                        <a:rPr lang="en-GB" sz="1600" b="1" dirty="0" smtClean="0">
                          <a:effectLst/>
                          <a:latin typeface="Calibri"/>
                          <a:ea typeface="Calibri"/>
                          <a:cs typeface="Times New Roman"/>
                        </a:rPr>
                        <a:t>Isotopic-A</a:t>
                      </a:r>
                      <a:endParaRPr lang="en-GB" sz="1600" dirty="0">
                        <a:effectLst/>
                        <a:latin typeface="Calibri"/>
                        <a:ea typeface="Calibri"/>
                        <a:cs typeface="Times New Roman"/>
                      </a:endParaRPr>
                    </a:p>
                  </a:txBody>
                  <a:tcPr marL="58572" marR="5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b="1" dirty="0">
                          <a:effectLst/>
                          <a:latin typeface="Calibri"/>
                          <a:ea typeface="Calibri"/>
                          <a:cs typeface="Times New Roman"/>
                        </a:rPr>
                        <a:t>Single</a:t>
                      </a:r>
                      <a:r>
                        <a:rPr lang="en-GB" sz="1600" dirty="0">
                          <a:effectLst/>
                          <a:latin typeface="Calibri"/>
                          <a:ea typeface="Calibri"/>
                          <a:cs typeface="Times New Roman"/>
                        </a:rPr>
                        <a:t> exclusion in an attempt to constrain complexity and </a:t>
                      </a:r>
                      <a:r>
                        <a:rPr lang="en-GB" sz="1600" dirty="0" smtClean="0">
                          <a:effectLst/>
                          <a:latin typeface="Calibri"/>
                          <a:ea typeface="Calibri"/>
                          <a:cs typeface="Times New Roman"/>
                        </a:rPr>
                        <a:t>costs</a:t>
                      </a:r>
                    </a:p>
                    <a:p>
                      <a:pPr>
                        <a:lnSpc>
                          <a:spcPct val="115000"/>
                        </a:lnSpc>
                        <a:spcAft>
                          <a:spcPts val="1000"/>
                        </a:spcAft>
                      </a:pPr>
                      <a:endParaRPr lang="en-GB" sz="1600" dirty="0">
                        <a:effectLst/>
                        <a:latin typeface="Calibri"/>
                        <a:ea typeface="Calibri"/>
                        <a:cs typeface="Times New Roman"/>
                      </a:endParaRP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effectLst/>
                          <a:latin typeface="Calibri"/>
                          <a:ea typeface="Calibri"/>
                          <a:cs typeface="Times New Roman"/>
                        </a:rPr>
                        <a:t>No materials to be excluded, whether irradiated, </a:t>
                      </a:r>
                      <a:r>
                        <a:rPr lang="en-GB" sz="1600" dirty="0" err="1">
                          <a:effectLst/>
                          <a:latin typeface="Calibri"/>
                          <a:ea typeface="Calibri"/>
                          <a:cs typeface="Times New Roman"/>
                        </a:rPr>
                        <a:t>unirradiated</a:t>
                      </a:r>
                      <a:r>
                        <a:rPr lang="en-GB" sz="1600" dirty="0">
                          <a:effectLst/>
                          <a:latin typeface="Calibri"/>
                          <a:ea typeface="Calibri"/>
                          <a:cs typeface="Times New Roman"/>
                        </a:rPr>
                        <a:t> or </a:t>
                      </a:r>
                      <a:r>
                        <a:rPr lang="en-GB" sz="1600" dirty="0" smtClean="0">
                          <a:effectLst/>
                          <a:latin typeface="Calibri"/>
                          <a:ea typeface="Calibri"/>
                          <a:cs typeface="Times New Roman"/>
                        </a:rPr>
                        <a:t>separated,</a:t>
                      </a:r>
                      <a:r>
                        <a:rPr lang="en-GB" sz="1600" baseline="0" dirty="0">
                          <a:effectLst/>
                          <a:latin typeface="Calibri"/>
                          <a:ea typeface="Calibri"/>
                          <a:cs typeface="Times New Roman"/>
                        </a:rPr>
                        <a:t> </a:t>
                      </a:r>
                      <a:r>
                        <a:rPr lang="en-GB" sz="1600" baseline="0" dirty="0" smtClean="0">
                          <a:effectLst/>
                          <a:latin typeface="Calibri"/>
                          <a:ea typeface="Calibri"/>
                          <a:cs typeface="Times New Roman"/>
                        </a:rPr>
                        <a:t>except those excluded because of their isotopic composition.</a:t>
                      </a:r>
                      <a:endParaRPr lang="en-GB" sz="1600" dirty="0" smtClean="0">
                        <a:effectLst/>
                        <a:latin typeface="Calibri"/>
                        <a:ea typeface="Calibri"/>
                        <a:cs typeface="Times New Roman"/>
                      </a:endParaRP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600" u="sng" dirty="0">
                          <a:effectLst/>
                          <a:latin typeface="Calibri"/>
                          <a:ea typeface="Calibri"/>
                          <a:cs typeface="Times New Roman"/>
                        </a:rPr>
                        <a:t>Central criterion</a:t>
                      </a:r>
                      <a:r>
                        <a:rPr lang="en-GB" sz="1600" dirty="0">
                          <a:effectLst/>
                          <a:latin typeface="Calibri"/>
                          <a:ea typeface="Calibri"/>
                          <a:cs typeface="Times New Roman"/>
                        </a:rPr>
                        <a:t>:</a:t>
                      </a:r>
                    </a:p>
                    <a:p>
                      <a:pPr>
                        <a:lnSpc>
                          <a:spcPct val="115000"/>
                        </a:lnSpc>
                        <a:spcAft>
                          <a:spcPts val="0"/>
                        </a:spcAft>
                      </a:pPr>
                      <a:r>
                        <a:rPr lang="en-GB" sz="1600" dirty="0">
                          <a:effectLst/>
                          <a:latin typeface="Calibri"/>
                          <a:ea typeface="Calibri"/>
                          <a:cs typeface="Times New Roman"/>
                        </a:rPr>
                        <a:t>Excluded: HEU below 20%</a:t>
                      </a:r>
                    </a:p>
                    <a:p>
                      <a:pPr>
                        <a:lnSpc>
                          <a:spcPct val="115000"/>
                        </a:lnSpc>
                        <a:spcAft>
                          <a:spcPts val="1000"/>
                        </a:spcAft>
                      </a:pPr>
                      <a:r>
                        <a:rPr lang="en-GB" sz="1600" dirty="0">
                          <a:effectLst/>
                          <a:latin typeface="Calibri"/>
                          <a:ea typeface="Calibri"/>
                          <a:cs typeface="Times New Roman"/>
                        </a:rPr>
                        <a:t>Excluded: two-pass </a:t>
                      </a:r>
                      <a:r>
                        <a:rPr lang="en-GB" sz="1600" dirty="0" smtClean="0">
                          <a:effectLst/>
                          <a:latin typeface="Calibri"/>
                          <a:ea typeface="Calibri"/>
                          <a:cs typeface="Times New Roman"/>
                        </a:rPr>
                        <a:t> </a:t>
                      </a:r>
                      <a:r>
                        <a:rPr lang="en-GB" sz="1600" dirty="0" err="1" smtClean="0">
                          <a:effectLst/>
                          <a:latin typeface="Calibri"/>
                          <a:ea typeface="Calibri"/>
                          <a:cs typeface="Times New Roman"/>
                        </a:rPr>
                        <a:t>Pu</a:t>
                      </a:r>
                      <a:r>
                        <a:rPr lang="en-GB" sz="1600" dirty="0" smtClean="0">
                          <a:effectLst/>
                          <a:latin typeface="Calibri"/>
                          <a:ea typeface="Calibri"/>
                          <a:cs typeface="Times New Roman"/>
                        </a:rPr>
                        <a:t> </a:t>
                      </a:r>
                      <a:r>
                        <a:rPr lang="en-GB" sz="1600" dirty="0">
                          <a:effectLst/>
                          <a:latin typeface="Calibri"/>
                          <a:ea typeface="Calibri"/>
                          <a:cs typeface="Times New Roman"/>
                        </a:rPr>
                        <a:t>mixtures </a:t>
                      </a:r>
                      <a:r>
                        <a:rPr lang="en-GB" sz="1600" dirty="0" smtClean="0">
                          <a:effectLst/>
                          <a:latin typeface="Calibri"/>
                          <a:ea typeface="Calibri"/>
                          <a:cs typeface="Times New Roman"/>
                        </a:rPr>
                        <a:t>(MOX)</a:t>
                      </a:r>
                      <a:endParaRPr lang="en-GB" sz="1600" dirty="0">
                        <a:effectLst/>
                        <a:latin typeface="Calibri"/>
                        <a:ea typeface="Calibri"/>
                        <a:cs typeface="Times New Roman"/>
                      </a:endParaRP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36104">
                <a:tc>
                  <a:txBody>
                    <a:bodyPr/>
                    <a:lstStyle/>
                    <a:p>
                      <a:pPr algn="ctr">
                        <a:lnSpc>
                          <a:spcPct val="115000"/>
                        </a:lnSpc>
                        <a:spcAft>
                          <a:spcPts val="0"/>
                        </a:spcAft>
                      </a:pPr>
                      <a:r>
                        <a:rPr lang="en-GB" sz="1600" b="1" dirty="0" smtClean="0">
                          <a:effectLst/>
                          <a:latin typeface="Calibri"/>
                          <a:ea typeface="Calibri"/>
                          <a:cs typeface="Times New Roman"/>
                        </a:rPr>
                        <a:t>Russia</a:t>
                      </a:r>
                      <a:endParaRPr lang="en-GB" sz="1600" dirty="0">
                        <a:effectLst/>
                        <a:latin typeface="Calibri"/>
                        <a:ea typeface="Calibri"/>
                        <a:cs typeface="Times New Roman"/>
                      </a:endParaRPr>
                    </a:p>
                    <a:p>
                      <a:pPr algn="ctr">
                        <a:lnSpc>
                          <a:spcPct val="115000"/>
                        </a:lnSpc>
                        <a:spcAft>
                          <a:spcPts val="1000"/>
                        </a:spcAft>
                      </a:pPr>
                      <a:r>
                        <a:rPr lang="en-GB" sz="1600" b="1" dirty="0">
                          <a:effectLst/>
                          <a:latin typeface="Calibri"/>
                          <a:ea typeface="Calibri"/>
                          <a:cs typeface="Times New Roman"/>
                        </a:rPr>
                        <a:t>(revised)</a:t>
                      </a:r>
                      <a:endParaRPr lang="en-GB" sz="1600" dirty="0">
                        <a:effectLst/>
                        <a:latin typeface="Calibri"/>
                        <a:ea typeface="Calibri"/>
                        <a:cs typeface="Times New Roman"/>
                      </a:endParaRPr>
                    </a:p>
                  </a:txBody>
                  <a:tcPr marL="58572" marR="5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b="1" dirty="0">
                          <a:effectLst/>
                          <a:latin typeface="Calibri"/>
                          <a:ea typeface="Calibri"/>
                          <a:cs typeface="Times New Roman"/>
                        </a:rPr>
                        <a:t>Double</a:t>
                      </a:r>
                      <a:r>
                        <a:rPr lang="en-GB" sz="1600" dirty="0">
                          <a:effectLst/>
                          <a:latin typeface="Calibri"/>
                          <a:ea typeface="Calibri"/>
                          <a:cs typeface="Times New Roman"/>
                        </a:rPr>
                        <a:t> exclusion in an attempt to constrain drastically the complexity and the costs</a:t>
                      </a: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u="sng" dirty="0">
                          <a:effectLst/>
                          <a:latin typeface="Calibri"/>
                          <a:ea typeface="Calibri"/>
                          <a:cs typeface="Times New Roman"/>
                        </a:rPr>
                        <a:t>Central criterion: </a:t>
                      </a:r>
                      <a:r>
                        <a:rPr lang="en-GB" sz="1600" dirty="0">
                          <a:effectLst/>
                          <a:latin typeface="Calibri"/>
                          <a:ea typeface="Calibri"/>
                          <a:cs typeface="Times New Roman"/>
                        </a:rPr>
                        <a:t>Exclusion</a:t>
                      </a:r>
                      <a:r>
                        <a:rPr lang="en-GB" sz="1600" u="sng" dirty="0">
                          <a:effectLst/>
                          <a:latin typeface="Calibri"/>
                          <a:ea typeface="Calibri"/>
                          <a:cs typeface="Times New Roman"/>
                        </a:rPr>
                        <a:t> </a:t>
                      </a:r>
                      <a:r>
                        <a:rPr lang="en-GB" sz="1600" dirty="0">
                          <a:effectLst/>
                          <a:latin typeface="Calibri"/>
                          <a:ea typeface="Calibri"/>
                          <a:cs typeface="Times New Roman"/>
                        </a:rPr>
                        <a:t>of fissile materials mixed with fission products (irradiated)</a:t>
                      </a: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1600" u="sng" dirty="0">
                          <a:effectLst/>
                          <a:latin typeface="Calibri"/>
                          <a:ea typeface="Calibri"/>
                          <a:cs typeface="Times New Roman"/>
                        </a:rPr>
                        <a:t>Central criterion</a:t>
                      </a:r>
                      <a:r>
                        <a:rPr lang="en-GB" sz="1600" dirty="0">
                          <a:effectLst/>
                          <a:latin typeface="Calibri"/>
                          <a:ea typeface="Calibri"/>
                          <a:cs typeface="Times New Roman"/>
                        </a:rPr>
                        <a:t>:</a:t>
                      </a:r>
                    </a:p>
                    <a:p>
                      <a:pPr>
                        <a:lnSpc>
                          <a:spcPct val="115000"/>
                        </a:lnSpc>
                        <a:spcAft>
                          <a:spcPts val="0"/>
                        </a:spcAft>
                      </a:pPr>
                      <a:r>
                        <a:rPr lang="en-GB" sz="1600" dirty="0" smtClean="0">
                          <a:effectLst/>
                          <a:latin typeface="Calibri"/>
                          <a:ea typeface="Calibri"/>
                          <a:cs typeface="Times New Roman"/>
                        </a:rPr>
                        <a:t>Excluded</a:t>
                      </a:r>
                      <a:r>
                        <a:rPr lang="en-GB" sz="1600" dirty="0">
                          <a:effectLst/>
                          <a:latin typeface="Calibri"/>
                          <a:ea typeface="Calibri"/>
                          <a:cs typeface="Times New Roman"/>
                        </a:rPr>
                        <a:t>: HEU below </a:t>
                      </a:r>
                      <a:r>
                        <a:rPr lang="en-GB" sz="1600" dirty="0" smtClean="0">
                          <a:effectLst/>
                          <a:latin typeface="Calibri"/>
                          <a:ea typeface="Calibri"/>
                          <a:cs typeface="Times New Roman"/>
                        </a:rPr>
                        <a:t>60%</a:t>
                      </a:r>
                    </a:p>
                    <a:p>
                      <a:pPr>
                        <a:lnSpc>
                          <a:spcPct val="115000"/>
                        </a:lnSpc>
                        <a:spcAft>
                          <a:spcPts val="0"/>
                        </a:spcAft>
                      </a:pPr>
                      <a:r>
                        <a:rPr lang="en-GB" sz="1600" dirty="0" smtClean="0">
                          <a:effectLst/>
                          <a:latin typeface="+mn-lt"/>
                          <a:ea typeface="Calibri"/>
                          <a:cs typeface="Times New Roman"/>
                        </a:rPr>
                        <a:t>Plutonium with less than 60% Pu-239</a:t>
                      </a:r>
                      <a:endParaRPr lang="en-GB" sz="1600" dirty="0">
                        <a:effectLst/>
                        <a:latin typeface="Calibri"/>
                        <a:ea typeface="Calibri"/>
                        <a:cs typeface="Times New Roman"/>
                      </a:endParaRPr>
                    </a:p>
                  </a:txBody>
                  <a:tcPr marL="58572" marR="5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4" name="AutoShape 4"/>
          <p:cNvSpPr>
            <a:spLocks noChangeShapeType="1"/>
          </p:cNvSpPr>
          <p:nvPr/>
        </p:nvSpPr>
        <p:spPr bwMode="auto">
          <a:xfrm>
            <a:off x="3341688" y="3717032"/>
            <a:ext cx="32226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
          <p:cNvSpPr>
            <a:spLocks noChangeShapeType="1"/>
          </p:cNvSpPr>
          <p:nvPr/>
        </p:nvSpPr>
        <p:spPr bwMode="auto">
          <a:xfrm>
            <a:off x="3341688" y="2636912"/>
            <a:ext cx="3937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p:cNvSpPr>
            <a:spLocks noChangeShapeType="1"/>
          </p:cNvSpPr>
          <p:nvPr/>
        </p:nvSpPr>
        <p:spPr bwMode="auto">
          <a:xfrm>
            <a:off x="8244408" y="4797152"/>
            <a:ext cx="12700" cy="26352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p:cNvSpPr>
            <a:spLocks noChangeShapeType="1"/>
          </p:cNvSpPr>
          <p:nvPr/>
        </p:nvSpPr>
        <p:spPr bwMode="auto">
          <a:xfrm>
            <a:off x="3380017" y="5445224"/>
            <a:ext cx="32226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Espace réservé de la date 2"/>
          <p:cNvSpPr>
            <a:spLocks noGrp="1"/>
          </p:cNvSpPr>
          <p:nvPr>
            <p:ph type="dt" sz="half" idx="10"/>
          </p:nvPr>
        </p:nvSpPr>
        <p:spPr/>
        <p:txBody>
          <a:bodyPr/>
          <a:lstStyle/>
          <a:p>
            <a:fld id="{94E20584-E6B4-436E-915C-43F32C6AC8FF}" type="datetime1">
              <a:rPr lang="fr-CH" smtClean="0"/>
              <a:t>16.03.2016</a:t>
            </a:fld>
            <a:endParaRPr lang="fr-CH" dirty="0"/>
          </a:p>
        </p:txBody>
      </p:sp>
      <p:sp>
        <p:nvSpPr>
          <p:cNvPr id="10" name="Title 1"/>
          <p:cNvSpPr txBox="1">
            <a:spLocks/>
          </p:cNvSpPr>
          <p:nvPr/>
        </p:nvSpPr>
        <p:spPr>
          <a:xfrm>
            <a:off x="0" y="-27384"/>
            <a:ext cx="9036496" cy="7109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3.1.28. Negotiation: What does “production” mean?</a:t>
            </a:r>
            <a:endParaRPr lang="en-US" sz="3200" dirty="0"/>
          </a:p>
        </p:txBody>
      </p:sp>
      <p:sp>
        <p:nvSpPr>
          <p:cNvPr id="11" name="Espace réservé du numéro de diapositive 10"/>
          <p:cNvSpPr>
            <a:spLocks noGrp="1"/>
          </p:cNvSpPr>
          <p:nvPr>
            <p:ph type="sldNum" sz="quarter" idx="12"/>
          </p:nvPr>
        </p:nvSpPr>
        <p:spPr>
          <a:xfrm>
            <a:off x="6553200" y="6376243"/>
            <a:ext cx="2133600" cy="365125"/>
          </a:xfrm>
        </p:spPr>
        <p:txBody>
          <a:bodyPr/>
          <a:lstStyle/>
          <a:p>
            <a:fld id="{C1157B04-8284-4AC9-B54A-E7835B87D6DB}" type="slidenum">
              <a:rPr lang="fr-CH" smtClean="0"/>
              <a:pPr/>
              <a:t>41</a:t>
            </a:fld>
            <a:endParaRPr lang="fr-CH" dirty="0"/>
          </a:p>
        </p:txBody>
      </p:sp>
      <p:sp>
        <p:nvSpPr>
          <p:cNvPr id="12" name="Espace réservé du pied de page 4"/>
          <p:cNvSpPr>
            <a:spLocks noGrp="1"/>
          </p:cNvSpPr>
          <p:nvPr>
            <p:ph type="ftr" sz="quarter" idx="11"/>
          </p:nvPr>
        </p:nvSpPr>
        <p:spPr>
          <a:xfrm>
            <a:off x="3124200" y="6520259"/>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3043033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3.1.29. Negotiation: Stocks</a:t>
            </a:r>
            <a:br>
              <a:rPr lang="en-US" sz="3200" b="1" dirty="0" smtClean="0"/>
            </a:br>
            <a:r>
              <a:rPr lang="en-US" sz="3200" b="1" dirty="0" smtClean="0"/>
              <a:t>Simulation 26-27 November 2015</a:t>
            </a:r>
            <a:endParaRPr lang="en-US" sz="3200" b="1" dirty="0">
              <a:solidFill>
                <a:srgbClr val="C00000"/>
              </a:solidFill>
            </a:endParaRPr>
          </a:p>
        </p:txBody>
      </p:sp>
      <p:sp>
        <p:nvSpPr>
          <p:cNvPr id="4" name="Espace réservé de la date 3"/>
          <p:cNvSpPr>
            <a:spLocks noGrp="1"/>
          </p:cNvSpPr>
          <p:nvPr>
            <p:ph type="dt" sz="half" idx="10"/>
          </p:nvPr>
        </p:nvSpPr>
        <p:spPr/>
        <p:txBody>
          <a:bodyPr/>
          <a:lstStyle/>
          <a:p>
            <a:fld id="{F03254FC-7D41-4B45-8EC7-5C4A5C14C5B2}" type="datetime1">
              <a:rPr lang="fr-CH" smtClean="0"/>
              <a:t>16.03.2016</a:t>
            </a:fld>
            <a:endParaRPr lang="fr-CH" dirty="0"/>
          </a:p>
        </p:txBody>
      </p:sp>
      <p:sp>
        <p:nvSpPr>
          <p:cNvPr id="7" name="Espace réservé du numéro de diapositive 6"/>
          <p:cNvSpPr>
            <a:spLocks noGrp="1"/>
          </p:cNvSpPr>
          <p:nvPr>
            <p:ph type="sldNum" sz="quarter" idx="12"/>
          </p:nvPr>
        </p:nvSpPr>
        <p:spPr/>
        <p:txBody>
          <a:bodyPr/>
          <a:lstStyle/>
          <a:p>
            <a:fld id="{C1157B04-8284-4AC9-B54A-E7835B87D6DB}" type="slidenum">
              <a:rPr lang="fr-CH" smtClean="0"/>
              <a:pPr/>
              <a:t>42</a:t>
            </a:fld>
            <a:endParaRPr lang="fr-CH" dirty="0"/>
          </a:p>
        </p:txBody>
      </p:sp>
      <p:sp>
        <p:nvSpPr>
          <p:cNvPr id="8" name="Espace réservé du pied de page 4"/>
          <p:cNvSpPr>
            <a:spLocks noGrp="1"/>
          </p:cNvSpPr>
          <p:nvPr>
            <p:ph type="ftr" sz="quarter" idx="11"/>
          </p:nvPr>
        </p:nvSpPr>
        <p:spPr>
          <a:xfrm>
            <a:off x="3124200" y="6356350"/>
            <a:ext cx="2895600" cy="365125"/>
          </a:xfrm>
        </p:spPr>
        <p:txBody>
          <a:bodyPr/>
          <a:lstStyle/>
          <a:p>
            <a:endParaRPr lang="fr-CH" dirty="0"/>
          </a:p>
        </p:txBody>
      </p:sp>
      <p:sp>
        <p:nvSpPr>
          <p:cNvPr id="3" name="Espace réservé du contenu 2"/>
          <p:cNvSpPr>
            <a:spLocks noGrp="1"/>
          </p:cNvSpPr>
          <p:nvPr>
            <p:ph idx="1"/>
          </p:nvPr>
        </p:nvSpPr>
        <p:spPr/>
        <p:txBody>
          <a:bodyPr/>
          <a:lstStyle/>
          <a:p>
            <a:pPr marL="0" indent="0">
              <a:buNone/>
            </a:pPr>
            <a:endParaRPr lang="fr-CH" dirty="0" smtClean="0"/>
          </a:p>
          <a:p>
            <a:pPr marL="0" indent="0">
              <a:buNone/>
            </a:pPr>
            <a:endParaRPr lang="fr-CH" dirty="0"/>
          </a:p>
          <a:p>
            <a:pPr marL="0" indent="0">
              <a:buNone/>
            </a:pPr>
            <a:r>
              <a:rPr lang="fr-CH" sz="2400" dirty="0" smtClean="0"/>
              <a:t>séquence vidéo: discussion sur la question des stocks</a:t>
            </a:r>
            <a:endParaRPr lang="fr-CH" sz="2400" dirty="0"/>
          </a:p>
        </p:txBody>
      </p:sp>
    </p:spTree>
    <p:extLst>
      <p:ext uri="{BB962C8B-B14F-4D97-AF65-F5344CB8AC3E}">
        <p14:creationId xmlns:p14="http://schemas.microsoft.com/office/powerpoint/2010/main" val="544482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3.1.30. Negotiation: Stocks</a:t>
            </a:r>
            <a:endParaRPr lang="en-US" sz="3200" b="1" dirty="0">
              <a:solidFill>
                <a:srgbClr val="C00000"/>
              </a:solidFill>
            </a:endParaRPr>
          </a:p>
        </p:txBody>
      </p:sp>
      <p:sp>
        <p:nvSpPr>
          <p:cNvPr id="3" name="Content Placeholder 2"/>
          <p:cNvSpPr>
            <a:spLocks noGrp="1"/>
          </p:cNvSpPr>
          <p:nvPr>
            <p:ph idx="1"/>
          </p:nvPr>
        </p:nvSpPr>
        <p:spPr>
          <a:xfrm>
            <a:off x="539552" y="1772816"/>
            <a:ext cx="8229600" cy="4421088"/>
          </a:xfrm>
        </p:spPr>
        <p:txBody>
          <a:bodyPr>
            <a:normAutofit lnSpcReduction="10000"/>
          </a:bodyPr>
          <a:lstStyle/>
          <a:p>
            <a:r>
              <a:rPr lang="en-US" dirty="0"/>
              <a:t>If stocks </a:t>
            </a:r>
            <a:r>
              <a:rPr lang="en-US" dirty="0" smtClean="0"/>
              <a:t>should come </a:t>
            </a:r>
            <a:r>
              <a:rPr lang="en-US" dirty="0"/>
              <a:t>into the </a:t>
            </a:r>
            <a:r>
              <a:rPr lang="en-US" dirty="0" smtClean="0"/>
              <a:t>FMCT scope</a:t>
            </a:r>
            <a:r>
              <a:rPr lang="en-US" dirty="0"/>
              <a:t>, then “What </a:t>
            </a:r>
            <a:r>
              <a:rPr lang="en-US" dirty="0" smtClean="0"/>
              <a:t>materials and components should </a:t>
            </a:r>
            <a:r>
              <a:rPr lang="en-US" dirty="0"/>
              <a:t>be included under </a:t>
            </a:r>
            <a:r>
              <a:rPr lang="en-US" i="1" dirty="0"/>
              <a:t>stocks</a:t>
            </a:r>
            <a:r>
              <a:rPr lang="en-US" dirty="0"/>
              <a:t>”?</a:t>
            </a:r>
          </a:p>
          <a:p>
            <a:r>
              <a:rPr lang="en-US" dirty="0"/>
              <a:t>Beyond </a:t>
            </a:r>
            <a:r>
              <a:rPr lang="en-US" dirty="0" smtClean="0"/>
              <a:t>well-known “sensitive </a:t>
            </a:r>
            <a:r>
              <a:rPr lang="en-US" dirty="0"/>
              <a:t>facilities”, which other facilities </a:t>
            </a:r>
            <a:r>
              <a:rPr lang="en-US" dirty="0" smtClean="0"/>
              <a:t>would be </a:t>
            </a:r>
            <a:r>
              <a:rPr lang="en-US" dirty="0"/>
              <a:t>technically relevant under the FMCT?</a:t>
            </a:r>
          </a:p>
          <a:p>
            <a:r>
              <a:rPr lang="en-US" dirty="0" smtClean="0"/>
              <a:t>If </a:t>
            </a:r>
            <a:r>
              <a:rPr lang="en-US" dirty="0"/>
              <a:t>disposition of stocks comes into the scope, how should “disposition” be  technically defined</a:t>
            </a:r>
            <a:r>
              <a:rPr lang="en-US" dirty="0" smtClean="0"/>
              <a:t>?</a:t>
            </a:r>
            <a:endParaRPr lang="en-US" dirty="0"/>
          </a:p>
        </p:txBody>
      </p:sp>
      <p:sp>
        <p:nvSpPr>
          <p:cNvPr id="4" name="Espace réservé de la date 3"/>
          <p:cNvSpPr>
            <a:spLocks noGrp="1"/>
          </p:cNvSpPr>
          <p:nvPr>
            <p:ph type="dt" sz="half" idx="10"/>
          </p:nvPr>
        </p:nvSpPr>
        <p:spPr/>
        <p:txBody>
          <a:bodyPr/>
          <a:lstStyle/>
          <a:p>
            <a:fld id="{F03254FC-7D41-4B45-8EC7-5C4A5C14C5B2}" type="datetime1">
              <a:rPr lang="fr-CH" smtClean="0"/>
              <a:t>16.03.2016</a:t>
            </a:fld>
            <a:endParaRPr lang="fr-CH" dirty="0"/>
          </a:p>
        </p:txBody>
      </p:sp>
      <p:sp>
        <p:nvSpPr>
          <p:cNvPr id="7" name="Espace réservé du numéro de diapositive 6"/>
          <p:cNvSpPr>
            <a:spLocks noGrp="1"/>
          </p:cNvSpPr>
          <p:nvPr>
            <p:ph type="sldNum" sz="quarter" idx="12"/>
          </p:nvPr>
        </p:nvSpPr>
        <p:spPr/>
        <p:txBody>
          <a:bodyPr/>
          <a:lstStyle/>
          <a:p>
            <a:fld id="{C1157B04-8284-4AC9-B54A-E7835B87D6DB}" type="slidenum">
              <a:rPr lang="fr-CH" smtClean="0"/>
              <a:pPr/>
              <a:t>43</a:t>
            </a:fld>
            <a:endParaRPr lang="fr-CH" dirty="0"/>
          </a:p>
        </p:txBody>
      </p:sp>
      <p:sp>
        <p:nvSpPr>
          <p:cNvPr id="8"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2270132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92" y="1146254"/>
            <a:ext cx="8229600" cy="850106"/>
          </a:xfrm>
        </p:spPr>
        <p:txBody>
          <a:bodyPr>
            <a:normAutofit/>
          </a:bodyPr>
          <a:lstStyle/>
          <a:p>
            <a:r>
              <a:rPr lang="en-US" sz="2800" b="1" dirty="0" smtClean="0">
                <a:solidFill>
                  <a:srgbClr val="C00000"/>
                </a:solidFill>
              </a:rPr>
              <a:t>Potential </a:t>
            </a:r>
            <a:r>
              <a:rPr lang="en-US" sz="2800" b="1" dirty="0">
                <a:solidFill>
                  <a:srgbClr val="C00000"/>
                </a:solidFill>
              </a:rPr>
              <a:t>categories of stocks </a:t>
            </a:r>
          </a:p>
        </p:txBody>
      </p:sp>
      <p:sp>
        <p:nvSpPr>
          <p:cNvPr id="3" name="Content Placeholder 2"/>
          <p:cNvSpPr>
            <a:spLocks noGrp="1"/>
          </p:cNvSpPr>
          <p:nvPr>
            <p:ph idx="1"/>
          </p:nvPr>
        </p:nvSpPr>
        <p:spPr>
          <a:xfrm>
            <a:off x="539552" y="2248272"/>
            <a:ext cx="8229600" cy="4133056"/>
          </a:xfrm>
        </p:spPr>
        <p:txBody>
          <a:bodyPr>
            <a:normAutofit/>
          </a:bodyPr>
          <a:lstStyle/>
          <a:p>
            <a:pPr marL="0" indent="0">
              <a:buNone/>
            </a:pPr>
            <a:r>
              <a:rPr lang="en-GB" sz="2400" dirty="0" smtClean="0"/>
              <a:t>Potential categories:</a:t>
            </a:r>
          </a:p>
          <a:p>
            <a:pPr marL="0" indent="0">
              <a:buNone/>
            </a:pPr>
            <a:r>
              <a:rPr lang="en-GB" sz="2400" dirty="0" smtClean="0"/>
              <a:t> </a:t>
            </a:r>
            <a:r>
              <a:rPr lang="en-GB" sz="2400" b="1" dirty="0" smtClean="0"/>
              <a:t>  </a:t>
            </a:r>
            <a:r>
              <a:rPr lang="en-GB" sz="2400" b="1" dirty="0" smtClean="0">
                <a:solidFill>
                  <a:schemeClr val="bg1">
                    <a:lumMod val="65000"/>
                  </a:schemeClr>
                </a:solidFill>
              </a:rPr>
              <a:t>-    deployed </a:t>
            </a:r>
            <a:r>
              <a:rPr lang="en-GB" sz="2400" b="1" u="sng" dirty="0">
                <a:solidFill>
                  <a:schemeClr val="bg1">
                    <a:lumMod val="65000"/>
                  </a:schemeClr>
                </a:solidFill>
              </a:rPr>
              <a:t>weapons</a:t>
            </a:r>
            <a:r>
              <a:rPr lang="en-GB" sz="2400" b="1" dirty="0">
                <a:solidFill>
                  <a:schemeClr val="bg1">
                    <a:lumMod val="65000"/>
                  </a:schemeClr>
                </a:solidFill>
              </a:rPr>
              <a:t>, </a:t>
            </a:r>
            <a:r>
              <a:rPr lang="en-GB" sz="2400" b="1" dirty="0" smtClean="0">
                <a:solidFill>
                  <a:schemeClr val="bg1">
                    <a:lumMod val="65000"/>
                  </a:schemeClr>
                </a:solidFill>
              </a:rPr>
              <a:t>stockpiled weapons</a:t>
            </a:r>
          </a:p>
          <a:p>
            <a:pPr marL="514350" indent="-514350">
              <a:buFont typeface="+mj-lt"/>
              <a:buAutoNum type="arabicPeriod"/>
            </a:pPr>
            <a:r>
              <a:rPr lang="en-GB" sz="2400" b="1" dirty="0" smtClean="0"/>
              <a:t>stored </a:t>
            </a:r>
            <a:r>
              <a:rPr lang="en-GB" sz="2400" b="1" u="sng" dirty="0"/>
              <a:t>weapon components </a:t>
            </a:r>
            <a:r>
              <a:rPr lang="en-GB" sz="2400" b="1" dirty="0"/>
              <a:t>(pits</a:t>
            </a:r>
            <a:r>
              <a:rPr lang="en-GB" sz="2400" b="1" dirty="0" smtClean="0"/>
              <a:t>), at  </a:t>
            </a:r>
            <a:r>
              <a:rPr lang="en-GB" sz="2400" b="1" u="sng" dirty="0"/>
              <a:t>weapons </a:t>
            </a:r>
            <a:r>
              <a:rPr lang="en-GB" sz="2400" b="1" u="sng" dirty="0" smtClean="0"/>
              <a:t>stores</a:t>
            </a:r>
            <a:r>
              <a:rPr lang="en-GB" sz="2400" b="1" dirty="0" smtClean="0"/>
              <a:t>;</a:t>
            </a:r>
          </a:p>
          <a:p>
            <a:pPr marL="514350" indent="-514350">
              <a:buFont typeface="+mj-lt"/>
              <a:buAutoNum type="arabicPeriod"/>
            </a:pPr>
            <a:r>
              <a:rPr lang="en-GB" sz="2400" b="1" dirty="0" smtClean="0"/>
              <a:t>stocks </a:t>
            </a:r>
            <a:r>
              <a:rPr lang="en-GB" sz="2400" b="1" dirty="0"/>
              <a:t>stored </a:t>
            </a:r>
            <a:r>
              <a:rPr lang="en-GB" sz="2400" b="1" dirty="0" smtClean="0"/>
              <a:t>in bulk form </a:t>
            </a:r>
            <a:r>
              <a:rPr lang="en-GB" sz="2400" b="1" dirty="0"/>
              <a:t>(</a:t>
            </a:r>
            <a:r>
              <a:rPr lang="en-GB" sz="2400" b="1" dirty="0">
                <a:solidFill>
                  <a:srgbClr val="FF0000"/>
                </a:solidFill>
              </a:rPr>
              <a:t>weapon </a:t>
            </a:r>
            <a:r>
              <a:rPr lang="en-GB" sz="2400" b="1" dirty="0" smtClean="0">
                <a:solidFill>
                  <a:srgbClr val="FF0000"/>
                </a:solidFill>
              </a:rPr>
              <a:t>mixtures) </a:t>
            </a:r>
            <a:r>
              <a:rPr lang="en-GB" sz="2400" b="1" dirty="0" smtClean="0"/>
              <a:t>at </a:t>
            </a:r>
            <a:r>
              <a:rPr lang="en-GB" sz="2400" b="1" dirty="0"/>
              <a:t>fabrication plants or </a:t>
            </a:r>
            <a:r>
              <a:rPr lang="en-GB" sz="2400" b="1" u="sng" dirty="0"/>
              <a:t>weapons </a:t>
            </a:r>
            <a:r>
              <a:rPr lang="en-GB" sz="2400" b="1" u="sng" dirty="0" smtClean="0"/>
              <a:t>stores</a:t>
            </a:r>
            <a:r>
              <a:rPr lang="en-GB" sz="2400" b="1" dirty="0" smtClean="0"/>
              <a:t>); </a:t>
            </a:r>
          </a:p>
          <a:p>
            <a:pPr marL="514350" indent="-514350">
              <a:buFont typeface="+mj-lt"/>
              <a:buAutoNum type="arabicPeriod"/>
            </a:pPr>
            <a:r>
              <a:rPr lang="en-GB" sz="2400" b="1" dirty="0" smtClean="0"/>
              <a:t>stored </a:t>
            </a:r>
            <a:r>
              <a:rPr lang="en-GB" sz="2400" b="1" dirty="0"/>
              <a:t>in </a:t>
            </a:r>
            <a:r>
              <a:rPr lang="en-GB" sz="2400" b="1" dirty="0" smtClean="0"/>
              <a:t>bulk form </a:t>
            </a:r>
            <a:r>
              <a:rPr lang="en-GB" sz="2400" b="1" dirty="0"/>
              <a:t>(</a:t>
            </a:r>
            <a:r>
              <a:rPr lang="en-GB" sz="2400" b="1" dirty="0">
                <a:solidFill>
                  <a:srgbClr val="FF0000"/>
                </a:solidFill>
              </a:rPr>
              <a:t>pre-weapon </a:t>
            </a:r>
            <a:r>
              <a:rPr lang="en-GB" sz="2400" b="1" dirty="0" smtClean="0">
                <a:solidFill>
                  <a:srgbClr val="FF0000"/>
                </a:solidFill>
              </a:rPr>
              <a:t>powders</a:t>
            </a:r>
            <a:r>
              <a:rPr lang="en-GB" sz="2400" b="1" dirty="0" smtClean="0"/>
              <a:t> </a:t>
            </a:r>
            <a:r>
              <a:rPr lang="en-GB" sz="2400" b="1" dirty="0"/>
              <a:t>separately, e.g. </a:t>
            </a:r>
            <a:r>
              <a:rPr lang="en-GB" sz="2400" b="1" dirty="0" smtClean="0"/>
              <a:t>HEU, plutonium</a:t>
            </a:r>
            <a:r>
              <a:rPr lang="en-GB" sz="2400" b="1" dirty="0"/>
              <a:t>, </a:t>
            </a:r>
            <a:r>
              <a:rPr lang="en-GB" sz="2400" b="1" dirty="0">
                <a:solidFill>
                  <a:schemeClr val="bg1">
                    <a:lumMod val="85000"/>
                  </a:schemeClr>
                </a:solidFill>
              </a:rPr>
              <a:t>gallium</a:t>
            </a:r>
            <a:r>
              <a:rPr lang="en-GB" sz="2400" b="1" dirty="0" smtClean="0"/>
              <a:t>,…) in other </a:t>
            </a:r>
            <a:r>
              <a:rPr lang="en-GB" sz="2400" b="1" u="sng" dirty="0" smtClean="0"/>
              <a:t>less-sensitive facilities.</a:t>
            </a:r>
            <a:endParaRPr lang="en-GB" sz="2400" b="1" dirty="0" smtClean="0"/>
          </a:p>
        </p:txBody>
      </p:sp>
      <p:sp>
        <p:nvSpPr>
          <p:cNvPr id="4" name="Espace réservé de la date 3"/>
          <p:cNvSpPr>
            <a:spLocks noGrp="1"/>
          </p:cNvSpPr>
          <p:nvPr>
            <p:ph type="dt" sz="half" idx="10"/>
          </p:nvPr>
        </p:nvSpPr>
        <p:spPr/>
        <p:txBody>
          <a:bodyPr/>
          <a:lstStyle/>
          <a:p>
            <a:fld id="{F21C3F13-12DB-4A5E-B379-95FFFB745679}" type="datetime1">
              <a:rPr lang="fr-CH" smtClean="0"/>
              <a:t>16.03.2016</a:t>
            </a:fld>
            <a:endParaRPr lang="fr-CH" dirty="0"/>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3.1.31. Negotiation: Stocks</a:t>
            </a:r>
            <a:endParaRPr lang="en-US" sz="3200" b="1" dirty="0">
              <a:solidFill>
                <a:srgbClr val="C00000"/>
              </a:solidFill>
            </a:endParaRPr>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44</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17191686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3871643"/>
              </p:ext>
            </p:extLst>
          </p:nvPr>
        </p:nvGraphicFramePr>
        <p:xfrm>
          <a:off x="647564" y="1052736"/>
          <a:ext cx="7848871" cy="5189478"/>
        </p:xfrm>
        <a:graphic>
          <a:graphicData uri="http://schemas.openxmlformats.org/drawingml/2006/table">
            <a:tbl>
              <a:tblPr bandRow="1">
                <a:tableStyleId>{5C22544A-7EE6-4342-B048-85BDC9FD1C3A}</a:tableStyleId>
              </a:tblPr>
              <a:tblGrid>
                <a:gridCol w="1696495"/>
                <a:gridCol w="1740722"/>
                <a:gridCol w="2323932"/>
                <a:gridCol w="2087722"/>
              </a:tblGrid>
              <a:tr h="864097">
                <a:tc>
                  <a:txBody>
                    <a:bodyPr/>
                    <a:lstStyle/>
                    <a:p>
                      <a:pPr algn="ct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nchor="ctr">
                    <a:solidFill>
                      <a:schemeClr val="bg1">
                        <a:lumMod val="50000"/>
                      </a:schemeClr>
                    </a:solidFill>
                  </a:tcPr>
                </a:tc>
                <a:tc gridSpan="3">
                  <a:txBody>
                    <a:bodyPr/>
                    <a:lstStyle/>
                    <a:p>
                      <a:pPr algn="ctr">
                        <a:lnSpc>
                          <a:spcPct val="115000"/>
                        </a:lnSpc>
                        <a:spcAft>
                          <a:spcPts val="0"/>
                        </a:spcAft>
                      </a:pPr>
                      <a:r>
                        <a:rPr lang="en-GB" sz="4000" b="1" dirty="0">
                          <a:solidFill>
                            <a:srgbClr val="C00000"/>
                          </a:solidFill>
                          <a:effectLst/>
                        </a:rPr>
                        <a:t>Stock </a:t>
                      </a:r>
                      <a:r>
                        <a:rPr lang="en-GB" sz="4000" b="1" dirty="0" smtClean="0">
                          <a:solidFill>
                            <a:srgbClr val="C00000"/>
                          </a:solidFill>
                          <a:effectLst/>
                        </a:rPr>
                        <a:t>technical options</a:t>
                      </a:r>
                      <a:endParaRPr lang="en-GB" sz="4000" b="1" dirty="0">
                        <a:solidFill>
                          <a:srgbClr val="C00000"/>
                        </a:solidFill>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r>
              <a:tr h="1214269">
                <a:tc>
                  <a:txBody>
                    <a:bodyPr/>
                    <a:lstStyle/>
                    <a:p>
                      <a:pPr algn="ctr">
                        <a:lnSpc>
                          <a:spcPct val="115000"/>
                        </a:lnSpc>
                        <a:spcAft>
                          <a:spcPts val="0"/>
                        </a:spcAft>
                      </a:pPr>
                      <a:r>
                        <a:rPr lang="en-GB" sz="1800" dirty="0">
                          <a:effectLst/>
                        </a:rPr>
                        <a:t> </a:t>
                      </a:r>
                      <a:endParaRPr lang="en-GB" sz="1800"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GB" sz="1800" b="1" dirty="0" smtClean="0">
                          <a:solidFill>
                            <a:srgbClr val="002060"/>
                          </a:solidFill>
                          <a:effectLst/>
                        </a:rPr>
                        <a:t>Bulk, non-sensitive mixtures, in cleared facilities</a:t>
                      </a:r>
                    </a:p>
                  </a:txBody>
                  <a:tcPr marL="68580" marR="68580" marT="0" marB="0" anchor="ctr"/>
                </a:tc>
                <a:tc>
                  <a:txBody>
                    <a:bodyPr/>
                    <a:lstStyle/>
                    <a:p>
                      <a:pPr algn="ctr">
                        <a:lnSpc>
                          <a:spcPct val="100000"/>
                        </a:lnSpc>
                        <a:spcAft>
                          <a:spcPts val="0"/>
                        </a:spcAft>
                      </a:pPr>
                      <a:r>
                        <a:rPr lang="en-GB" sz="1800" b="1" dirty="0" smtClean="0">
                          <a:solidFill>
                            <a:srgbClr val="002060"/>
                          </a:solidFill>
                          <a:effectLst/>
                        </a:rPr>
                        <a:t>Bulk, sensitive </a:t>
                      </a:r>
                      <a:br>
                        <a:rPr lang="en-GB" sz="1800" b="1" dirty="0" smtClean="0">
                          <a:solidFill>
                            <a:srgbClr val="002060"/>
                          </a:solidFill>
                          <a:effectLst/>
                        </a:rPr>
                      </a:br>
                      <a:r>
                        <a:rPr lang="en-GB" sz="1800" b="1" dirty="0" smtClean="0">
                          <a:solidFill>
                            <a:srgbClr val="002060"/>
                          </a:solidFill>
                          <a:effectLst/>
                        </a:rPr>
                        <a:t>mixtures, in weapons stores</a:t>
                      </a:r>
                      <a:endParaRPr lang="en-GB" sz="1800" b="1" dirty="0">
                        <a:solidFill>
                          <a:srgbClr val="00206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GB" sz="1800" b="1" baseline="0" dirty="0" smtClean="0">
                          <a:solidFill>
                            <a:srgbClr val="002060"/>
                          </a:solidFill>
                          <a:effectLst/>
                          <a:latin typeface="+mn-lt"/>
                          <a:ea typeface="+mn-ea"/>
                          <a:cs typeface="+mn-cs"/>
                        </a:rPr>
                        <a:t>Pits</a:t>
                      </a:r>
                      <a:endParaRPr lang="en-GB" sz="1800" b="1" dirty="0">
                        <a:solidFill>
                          <a:srgbClr val="002060"/>
                        </a:solidFill>
                        <a:effectLst/>
                        <a:latin typeface="Calibri"/>
                        <a:ea typeface="Calibri"/>
                        <a:cs typeface="Times New Roman"/>
                      </a:endParaRPr>
                    </a:p>
                  </a:txBody>
                  <a:tcPr marL="68580" marR="68580" marT="0" marB="0" anchor="ctr"/>
                </a:tc>
              </a:tr>
              <a:tr h="931990">
                <a:tc>
                  <a:txBody>
                    <a:bodyPr/>
                    <a:lstStyle/>
                    <a:p>
                      <a:pPr algn="ctr">
                        <a:lnSpc>
                          <a:spcPct val="115000"/>
                        </a:lnSpc>
                        <a:spcAft>
                          <a:spcPts val="0"/>
                        </a:spcAft>
                      </a:pPr>
                      <a:r>
                        <a:rPr lang="en-GB" sz="1800" b="1" dirty="0" smtClean="0">
                          <a:solidFill>
                            <a:srgbClr val="C00000"/>
                          </a:solidFill>
                          <a:effectLst/>
                        </a:rPr>
                        <a:t>Volume </a:t>
                      </a:r>
                      <a:r>
                        <a:rPr lang="en-GB" sz="1800" b="1" dirty="0">
                          <a:solidFill>
                            <a:srgbClr val="C00000"/>
                          </a:solidFill>
                          <a:effectLst/>
                        </a:rPr>
                        <a:t>of</a:t>
                      </a:r>
                    </a:p>
                    <a:p>
                      <a:pPr algn="ctr">
                        <a:lnSpc>
                          <a:spcPct val="115000"/>
                        </a:lnSpc>
                        <a:spcAft>
                          <a:spcPts val="0"/>
                        </a:spcAft>
                      </a:pPr>
                      <a:r>
                        <a:rPr lang="en-GB" sz="1800" b="1" dirty="0">
                          <a:solidFill>
                            <a:srgbClr val="C00000"/>
                          </a:solidFill>
                          <a:effectLst/>
                        </a:rPr>
                        <a:t>material</a:t>
                      </a:r>
                      <a:endParaRPr lang="en-GB" sz="1800" b="1" dirty="0">
                        <a:solidFill>
                          <a:srgbClr val="C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800" dirty="0" smtClean="0">
                          <a:effectLst/>
                        </a:rPr>
                        <a:t>Small</a:t>
                      </a:r>
                      <a:endParaRPr lang="en-GB"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800" dirty="0" smtClean="0">
                          <a:effectLst/>
                          <a:latin typeface="+mn-lt"/>
                          <a:ea typeface="+mn-ea"/>
                          <a:cs typeface="+mn-cs"/>
                        </a:rPr>
                        <a:t>Medium</a:t>
                      </a:r>
                      <a:endParaRPr lang="en-GB" sz="18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smtClean="0">
                          <a:effectLst/>
                          <a:latin typeface="+mn-lt"/>
                          <a:ea typeface="+mn-ea"/>
                          <a:cs typeface="+mn-cs"/>
                        </a:rPr>
                        <a:t>High</a:t>
                      </a:r>
                      <a:endParaRPr lang="en-GB" sz="1800" dirty="0">
                        <a:effectLst/>
                        <a:latin typeface="Calibri"/>
                        <a:ea typeface="Calibri"/>
                        <a:cs typeface="Times New Roman"/>
                      </a:endParaRPr>
                    </a:p>
                  </a:txBody>
                  <a:tcPr marL="68580" marR="68580" marT="0" marB="0" anchor="ctr"/>
                </a:tc>
              </a:tr>
              <a:tr h="1088339">
                <a:tc>
                  <a:txBody>
                    <a:bodyPr/>
                    <a:lstStyle/>
                    <a:p>
                      <a:pPr algn="ctr">
                        <a:lnSpc>
                          <a:spcPct val="115000"/>
                        </a:lnSpc>
                        <a:spcAft>
                          <a:spcPts val="0"/>
                        </a:spcAft>
                      </a:pPr>
                      <a:r>
                        <a:rPr lang="en-GB" sz="1800" b="1" dirty="0">
                          <a:solidFill>
                            <a:srgbClr val="C00000"/>
                          </a:solidFill>
                          <a:effectLst/>
                        </a:rPr>
                        <a:t>Number of </a:t>
                      </a:r>
                    </a:p>
                    <a:p>
                      <a:pPr algn="ctr">
                        <a:lnSpc>
                          <a:spcPct val="115000"/>
                        </a:lnSpc>
                        <a:spcAft>
                          <a:spcPts val="0"/>
                        </a:spcAft>
                      </a:pPr>
                      <a:r>
                        <a:rPr lang="en-GB" sz="1800" b="1" dirty="0">
                          <a:solidFill>
                            <a:srgbClr val="C00000"/>
                          </a:solidFill>
                          <a:effectLst/>
                        </a:rPr>
                        <a:t>locations</a:t>
                      </a:r>
                      <a:endParaRPr lang="en-GB" sz="1800" b="1" dirty="0">
                        <a:solidFill>
                          <a:srgbClr val="C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800" dirty="0" smtClean="0">
                          <a:effectLst/>
                        </a:rPr>
                        <a:t>Few, even single per State</a:t>
                      </a:r>
                      <a:endParaRPr lang="en-GB"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800" dirty="0" smtClean="0">
                          <a:effectLst/>
                        </a:rPr>
                        <a:t>Several </a:t>
                      </a:r>
                      <a:r>
                        <a:rPr lang="en-GB" sz="1800" dirty="0">
                          <a:effectLst/>
                        </a:rPr>
                        <a:t>per State</a:t>
                      </a:r>
                      <a:endParaRPr lang="en-GB" sz="18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smtClean="0">
                          <a:effectLst/>
                        </a:rPr>
                        <a:t>Many </a:t>
                      </a:r>
                      <a:r>
                        <a:rPr lang="en-GB" sz="1800" dirty="0">
                          <a:effectLst/>
                        </a:rPr>
                        <a:t>per State</a:t>
                      </a:r>
                      <a:endParaRPr lang="en-GB" sz="1800" dirty="0">
                        <a:effectLst/>
                        <a:latin typeface="Calibri"/>
                        <a:ea typeface="Calibri"/>
                        <a:cs typeface="Times New Roman"/>
                      </a:endParaRPr>
                    </a:p>
                  </a:txBody>
                  <a:tcPr marL="68580" marR="68580" marT="0" marB="0" anchor="ctr"/>
                </a:tc>
              </a:tr>
              <a:tr h="1090783">
                <a:tc>
                  <a:txBody>
                    <a:bodyPr/>
                    <a:lstStyle/>
                    <a:p>
                      <a:pPr algn="ctr">
                        <a:lnSpc>
                          <a:spcPct val="115000"/>
                        </a:lnSpc>
                        <a:spcAft>
                          <a:spcPts val="0"/>
                        </a:spcAft>
                      </a:pPr>
                      <a:r>
                        <a:rPr lang="en-GB" sz="1800" b="1" dirty="0" smtClean="0">
                          <a:solidFill>
                            <a:srgbClr val="C00000"/>
                          </a:solidFill>
                          <a:effectLst/>
                        </a:rPr>
                        <a:t>Complexity for</a:t>
                      </a:r>
                    </a:p>
                    <a:p>
                      <a:pPr algn="ctr">
                        <a:lnSpc>
                          <a:spcPct val="115000"/>
                        </a:lnSpc>
                        <a:spcAft>
                          <a:spcPts val="0"/>
                        </a:spcAft>
                      </a:pPr>
                      <a:r>
                        <a:rPr lang="en-GB" sz="1800" b="1" dirty="0" smtClean="0">
                          <a:solidFill>
                            <a:srgbClr val="C00000"/>
                          </a:solidFill>
                          <a:effectLst/>
                          <a:latin typeface="Calibri"/>
                          <a:ea typeface="Calibri"/>
                          <a:cs typeface="Times New Roman"/>
                        </a:rPr>
                        <a:t>verification</a:t>
                      </a:r>
                      <a:endParaRPr lang="en-GB" sz="1800" b="1" dirty="0">
                        <a:solidFill>
                          <a:srgbClr val="C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800" dirty="0" smtClean="0">
                          <a:effectLst/>
                        </a:rPr>
                        <a:t>Low</a:t>
                      </a:r>
                      <a:endParaRPr lang="en-GB"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800" dirty="0" smtClean="0">
                          <a:effectLst/>
                        </a:rPr>
                        <a:t>Medium</a:t>
                      </a:r>
                      <a:endParaRPr lang="en-GB"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800" dirty="0">
                          <a:effectLst/>
                        </a:rPr>
                        <a:t>High, </a:t>
                      </a:r>
                      <a:r>
                        <a:rPr lang="en-GB" sz="1800" dirty="0" smtClean="0">
                          <a:effectLst/>
                        </a:rPr>
                        <a:t>since stored</a:t>
                      </a:r>
                      <a:endParaRPr lang="en-GB" sz="1800" dirty="0">
                        <a:effectLst/>
                      </a:endParaRPr>
                    </a:p>
                    <a:p>
                      <a:pPr algn="ctr">
                        <a:lnSpc>
                          <a:spcPct val="115000"/>
                        </a:lnSpc>
                        <a:spcAft>
                          <a:spcPts val="0"/>
                        </a:spcAft>
                      </a:pPr>
                      <a:r>
                        <a:rPr lang="en-GB" sz="1800" dirty="0">
                          <a:effectLst/>
                        </a:rPr>
                        <a:t>in active locations</a:t>
                      </a:r>
                      <a:endParaRPr lang="en-GB" sz="1800" dirty="0">
                        <a:effectLst/>
                        <a:latin typeface="Calibri"/>
                        <a:ea typeface="Calibri"/>
                        <a:cs typeface="Times New Roman"/>
                      </a:endParaRPr>
                    </a:p>
                  </a:txBody>
                  <a:tcPr marL="68580" marR="68580" marT="0" marB="0" anchor="ctr"/>
                </a:tc>
              </a:tr>
            </a:tbl>
          </a:graphicData>
        </a:graphic>
      </p:graphicFrame>
      <p:sp>
        <p:nvSpPr>
          <p:cNvPr id="3" name="Espace réservé de la date 2"/>
          <p:cNvSpPr>
            <a:spLocks noGrp="1"/>
          </p:cNvSpPr>
          <p:nvPr>
            <p:ph type="dt" sz="half" idx="10"/>
          </p:nvPr>
        </p:nvSpPr>
        <p:spPr/>
        <p:txBody>
          <a:bodyPr/>
          <a:lstStyle/>
          <a:p>
            <a:fld id="{C1B75406-0C2B-4CB0-B8A3-5CEBBD57B9D2}" type="datetime1">
              <a:rPr lang="fr-CH" smtClean="0"/>
              <a:t>16.03.2016</a:t>
            </a:fld>
            <a:endParaRPr lang="fr-CH" dirty="0"/>
          </a:p>
        </p:txBody>
      </p:sp>
      <p:sp>
        <p:nvSpPr>
          <p:cNvPr id="6"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3.1.32. Negotiation: Stocks</a:t>
            </a:r>
            <a:endParaRPr lang="en-US" sz="3600" b="1" dirty="0">
              <a:solidFill>
                <a:srgbClr val="C00000"/>
              </a:solidFill>
            </a:endParaRPr>
          </a:p>
        </p:txBody>
      </p:sp>
      <p:sp>
        <p:nvSpPr>
          <p:cNvPr id="7" name="Espace réservé du numéro de diapositive 6"/>
          <p:cNvSpPr>
            <a:spLocks noGrp="1"/>
          </p:cNvSpPr>
          <p:nvPr>
            <p:ph type="sldNum" sz="quarter" idx="12"/>
          </p:nvPr>
        </p:nvSpPr>
        <p:spPr/>
        <p:txBody>
          <a:bodyPr/>
          <a:lstStyle/>
          <a:p>
            <a:fld id="{C1157B04-8284-4AC9-B54A-E7835B87D6DB}" type="slidenum">
              <a:rPr lang="fr-CH" smtClean="0"/>
              <a:pPr/>
              <a:t>45</a:t>
            </a:fld>
            <a:endParaRPr lang="fr-CH" dirty="0"/>
          </a:p>
        </p:txBody>
      </p:sp>
      <p:sp>
        <p:nvSpPr>
          <p:cNvPr id="8"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1679840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2121443"/>
              </p:ext>
            </p:extLst>
          </p:nvPr>
        </p:nvGraphicFramePr>
        <p:xfrm>
          <a:off x="812092" y="1356106"/>
          <a:ext cx="7344740" cy="3672408"/>
        </p:xfrm>
        <a:graphic>
          <a:graphicData uri="http://schemas.openxmlformats.org/drawingml/2006/table">
            <a:tbl>
              <a:tblPr firstRow="1" bandRow="1">
                <a:tableStyleId>{5C22544A-7EE6-4342-B048-85BDC9FD1C3A}</a:tableStyleId>
              </a:tblPr>
              <a:tblGrid>
                <a:gridCol w="2059394"/>
                <a:gridCol w="1578655"/>
                <a:gridCol w="1784703"/>
                <a:gridCol w="1921988"/>
              </a:tblGrid>
              <a:tr h="811299">
                <a:tc>
                  <a:txBody>
                    <a:bodyPr/>
                    <a:lstStyle/>
                    <a:p>
                      <a:pPr algn="ctr"/>
                      <a:r>
                        <a:rPr lang="en-GB" sz="2000" dirty="0" smtClean="0"/>
                        <a:t>Option</a:t>
                      </a:r>
                      <a:endParaRPr lang="en-GB" sz="2000" dirty="0"/>
                    </a:p>
                  </a:txBody>
                  <a:tcPr marL="91431" marR="91431" anchor="ctr"/>
                </a:tc>
                <a:tc>
                  <a:txBody>
                    <a:bodyPr/>
                    <a:lstStyle/>
                    <a:p>
                      <a:pPr algn="ctr"/>
                      <a:r>
                        <a:rPr lang="en-GB" sz="2000" dirty="0" smtClean="0"/>
                        <a:t>Ease of verifiability</a:t>
                      </a:r>
                      <a:endParaRPr lang="en-GB" sz="2000" dirty="0"/>
                    </a:p>
                  </a:txBody>
                  <a:tcPr marL="91431" marR="91431" anchor="ctr"/>
                </a:tc>
                <a:tc>
                  <a:txBody>
                    <a:bodyPr/>
                    <a:lstStyle/>
                    <a:p>
                      <a:pPr algn="ctr"/>
                      <a:r>
                        <a:rPr lang="en-GB" sz="2000" dirty="0" smtClean="0"/>
                        <a:t>Confidentiality</a:t>
                      </a:r>
                    </a:p>
                    <a:p>
                      <a:pPr algn="ctr"/>
                      <a:r>
                        <a:rPr lang="en-GB" sz="2000" dirty="0" smtClean="0"/>
                        <a:t>risks</a:t>
                      </a:r>
                      <a:endParaRPr lang="en-GB" sz="2000" dirty="0"/>
                    </a:p>
                  </a:txBody>
                  <a:tcPr marL="91431" marR="91431" anchor="ctr"/>
                </a:tc>
                <a:tc>
                  <a:txBody>
                    <a:bodyPr/>
                    <a:lstStyle/>
                    <a:p>
                      <a:pPr algn="ctr"/>
                      <a:r>
                        <a:rPr lang="en-GB" sz="2000" dirty="0" smtClean="0"/>
                        <a:t>Costs of </a:t>
                      </a:r>
                    </a:p>
                    <a:p>
                      <a:pPr algn="ctr"/>
                      <a:r>
                        <a:rPr lang="en-GB" sz="2000" dirty="0" smtClean="0"/>
                        <a:t>verification</a:t>
                      </a:r>
                      <a:endParaRPr lang="en-GB" sz="2000" dirty="0"/>
                    </a:p>
                  </a:txBody>
                  <a:tcPr marL="91431" marR="91431" anchor="ctr"/>
                </a:tc>
              </a:tr>
              <a:tr h="670599">
                <a:tc>
                  <a:txBody>
                    <a:bodyPr/>
                    <a:lstStyle/>
                    <a:p>
                      <a:pPr marL="0" indent="0" algn="l">
                        <a:lnSpc>
                          <a:spcPct val="115000"/>
                        </a:lnSpc>
                        <a:spcAft>
                          <a:spcPts val="1000"/>
                        </a:spcAft>
                        <a:buFont typeface="+mj-lt"/>
                        <a:buNone/>
                      </a:pPr>
                      <a:r>
                        <a:rPr lang="en-GB" sz="1800" b="1" dirty="0" smtClean="0">
                          <a:effectLst/>
                          <a:latin typeface="Calibri"/>
                          <a:ea typeface="Calibri"/>
                          <a:cs typeface="Times New Roman"/>
                        </a:rPr>
                        <a:t>1. P</a:t>
                      </a:r>
                      <a:r>
                        <a:rPr lang="en-GB" sz="1800" b="1" dirty="0" smtClean="0"/>
                        <a:t>its (Brazil</a:t>
                      </a:r>
                      <a:r>
                        <a:rPr lang="en-GB" sz="1800" b="1" baseline="0" dirty="0" smtClean="0"/>
                        <a:t> in</a:t>
                      </a:r>
                      <a:br>
                        <a:rPr lang="en-GB" sz="1800" b="1" baseline="0" dirty="0" smtClean="0"/>
                      </a:br>
                      <a:r>
                        <a:rPr lang="en-GB" sz="1800" b="1" baseline="0" dirty="0" smtClean="0">
                          <a:effectLst/>
                          <a:latin typeface="Calibri"/>
                          <a:ea typeface="Calibri"/>
                          <a:cs typeface="Times New Roman"/>
                        </a:rPr>
                        <a:t>CD/1888)*</a:t>
                      </a:r>
                      <a:endParaRPr lang="en-GB" sz="1800" dirty="0">
                        <a:effectLst/>
                        <a:latin typeface="Calibri"/>
                        <a:ea typeface="Calibri"/>
                        <a:cs typeface="Times New Roman"/>
                      </a:endParaRPr>
                    </a:p>
                  </a:txBody>
                  <a:tcPr marL="58574" marR="58574" marT="0" marB="0"/>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r>
              <a:tr h="1095255">
                <a:tc>
                  <a:txBody>
                    <a:bodyPr/>
                    <a:lstStyle/>
                    <a:p>
                      <a:pPr marL="0" indent="0" algn="l">
                        <a:lnSpc>
                          <a:spcPct val="115000"/>
                        </a:lnSpc>
                        <a:spcAft>
                          <a:spcPts val="1000"/>
                        </a:spcAft>
                        <a:buFont typeface="+mj-lt"/>
                        <a:buNone/>
                      </a:pPr>
                      <a:r>
                        <a:rPr lang="en-GB" sz="1800" b="1" dirty="0" smtClean="0">
                          <a:effectLst/>
                          <a:latin typeface="Calibri"/>
                          <a:ea typeface="Calibri"/>
                          <a:cs typeface="Times New Roman"/>
                        </a:rPr>
                        <a:t>2. Bulk, sensitive </a:t>
                      </a:r>
                      <a:br>
                        <a:rPr lang="en-GB" sz="1800" b="1" dirty="0" smtClean="0">
                          <a:effectLst/>
                          <a:latin typeface="Calibri"/>
                          <a:ea typeface="Calibri"/>
                          <a:cs typeface="Times New Roman"/>
                        </a:rPr>
                      </a:br>
                      <a:r>
                        <a:rPr lang="en-GB" sz="1800" b="1" dirty="0" smtClean="0">
                          <a:effectLst/>
                          <a:latin typeface="Calibri"/>
                          <a:ea typeface="Calibri"/>
                          <a:cs typeface="Times New Roman"/>
                        </a:rPr>
                        <a:t>mixtures,</a:t>
                      </a:r>
                      <a:r>
                        <a:rPr lang="en-GB" sz="1800" b="1" baseline="0" dirty="0" smtClean="0">
                          <a:effectLst/>
                          <a:latin typeface="Calibri"/>
                          <a:ea typeface="Calibri"/>
                          <a:cs typeface="Times New Roman"/>
                        </a:rPr>
                        <a:t> in </a:t>
                      </a:r>
                      <a:r>
                        <a:rPr lang="en-GB" sz="1800" b="1" dirty="0" smtClean="0">
                          <a:effectLst/>
                          <a:latin typeface="Calibri"/>
                          <a:ea typeface="Calibri"/>
                          <a:cs typeface="Times New Roman"/>
                        </a:rPr>
                        <a:t>weapons stores**</a:t>
                      </a:r>
                      <a:endParaRPr lang="en-GB" sz="1800" dirty="0">
                        <a:effectLst/>
                        <a:latin typeface="Calibri"/>
                        <a:ea typeface="Calibri"/>
                        <a:cs typeface="Times New Roman"/>
                      </a:endParaRPr>
                    </a:p>
                  </a:txBody>
                  <a:tcPr marL="58574" marR="58574" marT="0" marB="0"/>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High</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High</a:t>
                      </a:r>
                      <a:endParaRPr lang="en-GB" sz="1800" dirty="0">
                        <a:solidFill>
                          <a:schemeClr val="bg1">
                            <a:lumMod val="65000"/>
                          </a:schemeClr>
                        </a:solidFill>
                      </a:endParaRPr>
                    </a:p>
                  </a:txBody>
                  <a:tcPr marL="91431" marR="91431" anchor="ctr"/>
                </a:tc>
              </a:tr>
              <a:tr h="1095255">
                <a:tc>
                  <a:txBody>
                    <a:bodyPr/>
                    <a:lstStyle/>
                    <a:p>
                      <a:pPr marL="0" indent="0" algn="l">
                        <a:lnSpc>
                          <a:spcPct val="115000"/>
                        </a:lnSpc>
                        <a:spcAft>
                          <a:spcPts val="1000"/>
                        </a:spcAft>
                      </a:pPr>
                      <a:r>
                        <a:rPr lang="en-GB" sz="1800" b="1" dirty="0" smtClean="0">
                          <a:effectLst/>
                          <a:latin typeface="Calibri"/>
                          <a:ea typeface="Calibri"/>
                          <a:cs typeface="Times New Roman"/>
                        </a:rPr>
                        <a:t>3. Bulk, non</a:t>
                      </a:r>
                      <a:r>
                        <a:rPr lang="en-GB" sz="1800" b="1" baseline="0" dirty="0" smtClean="0">
                          <a:effectLst/>
                          <a:latin typeface="Calibri"/>
                          <a:ea typeface="Calibri"/>
                          <a:cs typeface="Times New Roman"/>
                        </a:rPr>
                        <a:t>-sensitive mixtures, in cleared f</a:t>
                      </a:r>
                      <a:r>
                        <a:rPr lang="en-GB" sz="1800" b="1" dirty="0" smtClean="0">
                          <a:effectLst/>
                          <a:latin typeface="Calibri"/>
                          <a:ea typeface="Calibri"/>
                          <a:cs typeface="Times New Roman"/>
                        </a:rPr>
                        <a:t>acilities</a:t>
                      </a:r>
                      <a:endParaRPr lang="en-GB" sz="1800" dirty="0">
                        <a:effectLst/>
                        <a:latin typeface="Calibri"/>
                        <a:ea typeface="Calibri"/>
                        <a:cs typeface="Times New Roman"/>
                      </a:endParaRPr>
                    </a:p>
                  </a:txBody>
                  <a:tcPr marL="58574" marR="58574" marT="0" marB="0"/>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r>
            </a:tbl>
          </a:graphicData>
        </a:graphic>
      </p:graphicFrame>
      <p:sp>
        <p:nvSpPr>
          <p:cNvPr id="3" name="Title 1"/>
          <p:cNvSpPr txBox="1">
            <a:spLocks/>
          </p:cNvSpPr>
          <p:nvPr/>
        </p:nvSpPr>
        <p:spPr>
          <a:xfrm>
            <a:off x="457200" y="778694"/>
            <a:ext cx="8229600" cy="4900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rPr>
              <a:t>Options overview for stocks</a:t>
            </a:r>
          </a:p>
        </p:txBody>
      </p:sp>
      <p:sp>
        <p:nvSpPr>
          <p:cNvPr id="5" name="TextBox 4"/>
          <p:cNvSpPr txBox="1"/>
          <p:nvPr/>
        </p:nvSpPr>
        <p:spPr>
          <a:xfrm>
            <a:off x="827582" y="5157192"/>
            <a:ext cx="7632848" cy="646331"/>
          </a:xfrm>
          <a:prstGeom prst="rect">
            <a:avLst/>
          </a:prstGeom>
          <a:noFill/>
        </p:spPr>
        <p:txBody>
          <a:bodyPr wrap="square" rtlCol="0">
            <a:spAutoFit/>
          </a:bodyPr>
          <a:lstStyle/>
          <a:p>
            <a:r>
              <a:rPr lang="en-GB" dirty="0" smtClean="0"/>
              <a:t>*</a:t>
            </a:r>
            <a:r>
              <a:rPr lang="en-GB" i="1" dirty="0" smtClean="0"/>
              <a:t>Brazil CD/1888:  “…… not contained in complete weapons”. Or after dismantlement of the “physics package”?</a:t>
            </a:r>
            <a:endParaRPr lang="en-GB" i="1" dirty="0"/>
          </a:p>
        </p:txBody>
      </p:sp>
      <p:sp>
        <p:nvSpPr>
          <p:cNvPr id="6" name="TextBox 5"/>
          <p:cNvSpPr txBox="1"/>
          <p:nvPr/>
        </p:nvSpPr>
        <p:spPr>
          <a:xfrm>
            <a:off x="899592" y="5803523"/>
            <a:ext cx="7272808" cy="646331"/>
          </a:xfrm>
          <a:prstGeom prst="rect">
            <a:avLst/>
          </a:prstGeom>
          <a:noFill/>
        </p:spPr>
        <p:txBody>
          <a:bodyPr wrap="square" rtlCol="0">
            <a:spAutoFit/>
          </a:bodyPr>
          <a:lstStyle/>
          <a:p>
            <a:r>
              <a:rPr lang="en-GB" i="1" dirty="0" smtClean="0"/>
              <a:t>**</a:t>
            </a:r>
            <a:r>
              <a:rPr lang="en-GB" i="1" dirty="0"/>
              <a:t>S</a:t>
            </a:r>
            <a:r>
              <a:rPr lang="en-GB" i="1" dirty="0" smtClean="0"/>
              <a:t>tocks </a:t>
            </a:r>
            <a:r>
              <a:rPr lang="en-GB" i="1" dirty="0"/>
              <a:t>would be scattered on various military sites, with </a:t>
            </a:r>
            <a:r>
              <a:rPr lang="en-GB" i="1" dirty="0" smtClean="0"/>
              <a:t>difficult </a:t>
            </a:r>
            <a:r>
              <a:rPr lang="en-GB" i="1" dirty="0"/>
              <a:t>access problems for international </a:t>
            </a:r>
            <a:r>
              <a:rPr lang="en-GB" i="1" dirty="0" smtClean="0"/>
              <a:t>inspectors</a:t>
            </a:r>
            <a:r>
              <a:rPr lang="en-GB" i="1" dirty="0"/>
              <a:t>.</a:t>
            </a:r>
          </a:p>
        </p:txBody>
      </p:sp>
      <p:sp>
        <p:nvSpPr>
          <p:cNvPr id="4" name="Espace réservé de la date 3"/>
          <p:cNvSpPr>
            <a:spLocks noGrp="1"/>
          </p:cNvSpPr>
          <p:nvPr>
            <p:ph type="dt" sz="half" idx="10"/>
          </p:nvPr>
        </p:nvSpPr>
        <p:spPr/>
        <p:txBody>
          <a:bodyPr/>
          <a:lstStyle/>
          <a:p>
            <a:fld id="{BFB5714E-662C-4CA7-AD10-1B1C0A60FECA}" type="datetime1">
              <a:rPr lang="fr-CH" smtClean="0"/>
              <a:t>16.03.2016</a:t>
            </a:fld>
            <a:endParaRPr lang="fr-CH" dirty="0"/>
          </a:p>
        </p:txBody>
      </p:sp>
      <p:sp>
        <p:nvSpPr>
          <p:cNvPr id="9" name="Title 1"/>
          <p:cNvSpPr txBox="1">
            <a:spLocks/>
          </p:cNvSpPr>
          <p:nvPr/>
        </p:nvSpPr>
        <p:spPr>
          <a:xfrm>
            <a:off x="457200" y="116632"/>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3.1.33. Negotiation: Stocks</a:t>
            </a:r>
            <a:endParaRPr lang="en-US" sz="3200" b="1" dirty="0">
              <a:solidFill>
                <a:srgbClr val="C00000"/>
              </a:solidFill>
            </a:endParaRPr>
          </a:p>
        </p:txBody>
      </p:sp>
      <p:sp>
        <p:nvSpPr>
          <p:cNvPr id="10" name="Espace réservé du numéro de diapositive 9"/>
          <p:cNvSpPr>
            <a:spLocks noGrp="1"/>
          </p:cNvSpPr>
          <p:nvPr>
            <p:ph type="sldNum" sz="quarter" idx="12"/>
          </p:nvPr>
        </p:nvSpPr>
        <p:spPr/>
        <p:txBody>
          <a:bodyPr/>
          <a:lstStyle/>
          <a:p>
            <a:fld id="{C1157B04-8284-4AC9-B54A-E7835B87D6DB}" type="slidenum">
              <a:rPr lang="fr-CH" smtClean="0"/>
              <a:pPr/>
              <a:t>46</a:t>
            </a:fld>
            <a:endParaRPr lang="fr-CH" dirty="0"/>
          </a:p>
        </p:txBody>
      </p:sp>
      <p:sp>
        <p:nvSpPr>
          <p:cNvPr id="11"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504408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720080"/>
          </a:xfrm>
        </p:spPr>
        <p:txBody>
          <a:bodyPr>
            <a:normAutofit/>
          </a:bodyPr>
          <a:lstStyle/>
          <a:p>
            <a:r>
              <a:rPr lang="en-GB" sz="2800" b="1" dirty="0" smtClean="0">
                <a:solidFill>
                  <a:srgbClr val="C00000"/>
                </a:solidFill>
              </a:rPr>
              <a:t>“Effectively </a:t>
            </a:r>
            <a:r>
              <a:rPr lang="en-GB" sz="2800" b="1" dirty="0">
                <a:solidFill>
                  <a:srgbClr val="C00000"/>
                </a:solidFill>
              </a:rPr>
              <a:t>verifiable</a:t>
            </a:r>
            <a:r>
              <a:rPr lang="en-GB" sz="2800" b="1" dirty="0" smtClean="0">
                <a:solidFill>
                  <a:srgbClr val="C00000"/>
                </a:solidFill>
              </a:rPr>
              <a:t>”??</a:t>
            </a:r>
            <a:endParaRPr lang="en-GB" sz="2800" b="1" dirty="0">
              <a:solidFill>
                <a:srgbClr val="C00000"/>
              </a:solidFill>
            </a:endParaRPr>
          </a:p>
        </p:txBody>
      </p:sp>
      <p:sp>
        <p:nvSpPr>
          <p:cNvPr id="3" name="Content Placeholder 2"/>
          <p:cNvSpPr>
            <a:spLocks noGrp="1"/>
          </p:cNvSpPr>
          <p:nvPr>
            <p:ph idx="1"/>
          </p:nvPr>
        </p:nvSpPr>
        <p:spPr>
          <a:xfrm>
            <a:off x="683568" y="1600200"/>
            <a:ext cx="7920880" cy="4525963"/>
          </a:xfrm>
        </p:spPr>
        <p:txBody>
          <a:bodyPr>
            <a:normAutofit fontScale="92500" lnSpcReduction="10000"/>
          </a:bodyPr>
          <a:lstStyle/>
          <a:p>
            <a:pPr>
              <a:lnSpc>
                <a:spcPct val="120000"/>
              </a:lnSpc>
            </a:pPr>
            <a:r>
              <a:rPr lang="en-GB" sz="2600" dirty="0" smtClean="0"/>
              <a:t>Shannon: </a:t>
            </a:r>
            <a:r>
              <a:rPr lang="en-GB" sz="2600" i="1" dirty="0" smtClean="0"/>
              <a:t>… a treaty that would be “…. internationally and effectively verifiable</a:t>
            </a:r>
            <a:r>
              <a:rPr lang="en-GB" sz="2600" dirty="0" smtClean="0"/>
              <a:t>”;</a:t>
            </a:r>
          </a:p>
          <a:p>
            <a:pPr>
              <a:lnSpc>
                <a:spcPct val="120000"/>
              </a:lnSpc>
            </a:pPr>
            <a:r>
              <a:rPr lang="en-GB" sz="2600" b="1" dirty="0"/>
              <a:t>Effectively </a:t>
            </a:r>
            <a:r>
              <a:rPr lang="en-GB" sz="2600" b="1" dirty="0" smtClean="0"/>
              <a:t>verifiable</a:t>
            </a:r>
            <a:r>
              <a:rPr lang="en-GB" sz="2600" dirty="0" smtClean="0"/>
              <a:t>? That means a treaty conceived in terms of scope and technical definitions to make possible an effective verification by an international inspectorate? </a:t>
            </a:r>
            <a:r>
              <a:rPr lang="en-GB" sz="2600" b="1" i="1" dirty="0">
                <a:solidFill>
                  <a:srgbClr val="FF0000"/>
                </a:solidFill>
              </a:rPr>
              <a:t>o</a:t>
            </a:r>
            <a:r>
              <a:rPr lang="en-GB" sz="2600" b="1" i="1" dirty="0" smtClean="0">
                <a:solidFill>
                  <a:srgbClr val="FF0000"/>
                </a:solidFill>
              </a:rPr>
              <a:t>r…</a:t>
            </a:r>
          </a:p>
          <a:p>
            <a:pPr>
              <a:lnSpc>
                <a:spcPct val="120000"/>
              </a:lnSpc>
            </a:pPr>
            <a:r>
              <a:rPr lang="en-GB" sz="2600" b="1" dirty="0"/>
              <a:t>Effectively </a:t>
            </a:r>
            <a:r>
              <a:rPr lang="en-GB" sz="2600" b="1" dirty="0" smtClean="0"/>
              <a:t>verified</a:t>
            </a:r>
            <a:r>
              <a:rPr lang="en-GB" sz="2600" dirty="0" smtClean="0"/>
              <a:t>? As interpreted by many. In that case, </a:t>
            </a:r>
            <a:r>
              <a:rPr lang="en-GB" sz="2600" u="sng" dirty="0" smtClean="0"/>
              <a:t>reversely</a:t>
            </a:r>
            <a:r>
              <a:rPr lang="en-GB" sz="2600" dirty="0" smtClean="0"/>
              <a:t>, the verification inspectorate would be mandated to verify effectively the scope and  technical definitions enshrined in the treaty, whatever they are.</a:t>
            </a:r>
          </a:p>
          <a:p>
            <a:endParaRPr lang="en-GB" dirty="0" smtClean="0"/>
          </a:p>
          <a:p>
            <a:endParaRPr lang="en-GB" dirty="0" smtClean="0"/>
          </a:p>
          <a:p>
            <a:endParaRPr lang="en-GB" dirty="0"/>
          </a:p>
        </p:txBody>
      </p:sp>
      <p:sp>
        <p:nvSpPr>
          <p:cNvPr id="4" name="Espace réservé de la date 3"/>
          <p:cNvSpPr>
            <a:spLocks noGrp="1"/>
          </p:cNvSpPr>
          <p:nvPr>
            <p:ph type="dt" sz="half" idx="10"/>
          </p:nvPr>
        </p:nvSpPr>
        <p:spPr/>
        <p:txBody>
          <a:bodyPr/>
          <a:lstStyle/>
          <a:p>
            <a:fld id="{5B52DCCE-D1BB-4804-AA3C-7EDCAF89C0D1}" type="datetime1">
              <a:rPr lang="fr-CH" smtClean="0"/>
              <a:t>16.03.2016</a:t>
            </a:fld>
            <a:endParaRPr lang="fr-CH" dirty="0"/>
          </a:p>
        </p:txBody>
      </p:sp>
      <p:sp>
        <p:nvSpPr>
          <p:cNvPr id="7" name="Title 1"/>
          <p:cNvSpPr txBox="1">
            <a:spLocks/>
          </p:cNvSpPr>
          <p:nvPr/>
        </p:nvSpPr>
        <p:spPr>
          <a:xfrm>
            <a:off x="457200" y="260648"/>
            <a:ext cx="8229600" cy="78296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3.1.34. Negotiation: Stocks</a:t>
            </a:r>
            <a:endParaRPr lang="en-US" sz="3200" b="1" dirty="0">
              <a:solidFill>
                <a:srgbClr val="C00000"/>
              </a:solidFill>
            </a:endParaRPr>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47</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42236893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p:spPr>
        <p:txBody>
          <a:bodyPr>
            <a:normAutofit fontScale="90000"/>
          </a:bodyPr>
          <a:lstStyle/>
          <a:p>
            <a:r>
              <a:rPr lang="en-GB" sz="3600" b="1" dirty="0" smtClean="0">
                <a:solidFill>
                  <a:srgbClr val="C00000"/>
                </a:solidFill>
              </a:rPr>
              <a:t>Disposition of unused fissile material</a:t>
            </a:r>
            <a:endParaRPr lang="en-US" sz="3600" b="1" dirty="0">
              <a:solidFill>
                <a:srgbClr val="C00000"/>
              </a:solidFill>
            </a:endParaRPr>
          </a:p>
        </p:txBody>
      </p:sp>
      <p:sp>
        <p:nvSpPr>
          <p:cNvPr id="3" name="Content Placeholder 2"/>
          <p:cNvSpPr>
            <a:spLocks noGrp="1"/>
          </p:cNvSpPr>
          <p:nvPr>
            <p:ph idx="1"/>
          </p:nvPr>
        </p:nvSpPr>
        <p:spPr>
          <a:xfrm>
            <a:off x="467544" y="1628800"/>
            <a:ext cx="8229600" cy="4464497"/>
          </a:xfrm>
        </p:spPr>
        <p:txBody>
          <a:bodyPr>
            <a:normAutofit fontScale="62500" lnSpcReduction="20000"/>
          </a:bodyPr>
          <a:lstStyle/>
          <a:p>
            <a:pPr marL="0" indent="0">
              <a:buNone/>
            </a:pPr>
            <a:r>
              <a:rPr lang="en-US" b="1" dirty="0" smtClean="0"/>
              <a:t>If </a:t>
            </a:r>
            <a:r>
              <a:rPr lang="en-US" b="1" dirty="0"/>
              <a:t>disposition of stocks comes into the scope, how should “disposition” be  technically defined?</a:t>
            </a:r>
          </a:p>
          <a:p>
            <a:pPr marL="0" indent="0">
              <a:buNone/>
            </a:pPr>
            <a:endParaRPr lang="en-GB" dirty="0" smtClean="0"/>
          </a:p>
          <a:p>
            <a:r>
              <a:rPr lang="en-GB" dirty="0" smtClean="0"/>
              <a:t>Action </a:t>
            </a:r>
            <a:r>
              <a:rPr lang="en-GB" dirty="0"/>
              <a:t>16 of the Fissile Material section of the RCNPT Final Declaration states that “</a:t>
            </a:r>
            <a:r>
              <a:rPr lang="en-GB" i="1" dirty="0"/>
              <a:t>The nuclear-weapon States are encouraged to commit …. to (define) arrangements for the disposition of such material for peaceful purposes, to ensure that such material remains permanently outside military programmes</a:t>
            </a:r>
            <a:r>
              <a:rPr lang="en-GB" dirty="0"/>
              <a:t>”. </a:t>
            </a:r>
            <a:endParaRPr lang="en-GB" dirty="0" smtClean="0"/>
          </a:p>
          <a:p>
            <a:r>
              <a:rPr lang="en-GB" dirty="0" smtClean="0"/>
              <a:t>For </a:t>
            </a:r>
            <a:r>
              <a:rPr lang="en-GB" dirty="0"/>
              <a:t>example, the FMCT could deal with this matter by specifying time limits for the disposition of fissile material towards civilian uses or towards destruction, or by stipulating reporting mechanisms as to the disposition schemes. </a:t>
            </a:r>
            <a:endParaRPr lang="en-GB" dirty="0" smtClean="0"/>
          </a:p>
          <a:p>
            <a:r>
              <a:rPr lang="en-GB" dirty="0" smtClean="0"/>
              <a:t>In </a:t>
            </a:r>
            <a:r>
              <a:rPr lang="en-GB" dirty="0"/>
              <a:t>other words, the treaty could conceivably include built-in mechanisms for stockpile disposition, a clear disarmament undertaking, with a positive drive towards reductions of the amount of military material.</a:t>
            </a:r>
            <a:endParaRPr lang="en-US" dirty="0"/>
          </a:p>
        </p:txBody>
      </p:sp>
      <p:sp>
        <p:nvSpPr>
          <p:cNvPr id="4" name="Espace réservé de la date 3"/>
          <p:cNvSpPr>
            <a:spLocks noGrp="1"/>
          </p:cNvSpPr>
          <p:nvPr>
            <p:ph type="dt" sz="half" idx="10"/>
          </p:nvPr>
        </p:nvSpPr>
        <p:spPr/>
        <p:txBody>
          <a:bodyPr/>
          <a:lstStyle/>
          <a:p>
            <a:fld id="{B9AA69B8-8E82-430E-ADEF-52363D99093C}" type="datetime1">
              <a:rPr lang="fr-CH" smtClean="0"/>
              <a:t>16.03.2016</a:t>
            </a:fld>
            <a:endParaRPr lang="fr-CH" dirty="0"/>
          </a:p>
        </p:txBody>
      </p:sp>
      <p:sp>
        <p:nvSpPr>
          <p:cNvPr id="7" name="Title 1"/>
          <p:cNvSpPr txBox="1">
            <a:spLocks/>
          </p:cNvSpPr>
          <p:nvPr/>
        </p:nvSpPr>
        <p:spPr>
          <a:xfrm>
            <a:off x="615482" y="260648"/>
            <a:ext cx="8229600" cy="91750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3.1.35. Negotiation: Stocks</a:t>
            </a:r>
            <a:endParaRPr lang="en-US" sz="3200" b="1" dirty="0">
              <a:solidFill>
                <a:srgbClr val="C00000"/>
              </a:solidFill>
            </a:endParaRPr>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48</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3762757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36712"/>
            <a:ext cx="8229600" cy="580926"/>
          </a:xfrm>
        </p:spPr>
        <p:txBody>
          <a:bodyPr>
            <a:normAutofit fontScale="90000"/>
          </a:bodyPr>
          <a:lstStyle/>
          <a:p>
            <a:r>
              <a:rPr lang="en-US" sz="3600" b="1" dirty="0" smtClean="0">
                <a:solidFill>
                  <a:srgbClr val="C00000"/>
                </a:solidFill>
              </a:rPr>
              <a:t>Disposition and irreversibly</a:t>
            </a:r>
            <a:r>
              <a:rPr lang="en-US" sz="3600" dirty="0" smtClean="0"/>
              <a:t> </a:t>
            </a:r>
            <a:endParaRPr lang="en-US" sz="3600" dirty="0"/>
          </a:p>
        </p:txBody>
      </p:sp>
      <p:sp>
        <p:nvSpPr>
          <p:cNvPr id="3" name="Content Placeholder 2"/>
          <p:cNvSpPr>
            <a:spLocks noGrp="1"/>
          </p:cNvSpPr>
          <p:nvPr>
            <p:ph idx="1"/>
          </p:nvPr>
        </p:nvSpPr>
        <p:spPr>
          <a:xfrm>
            <a:off x="467544" y="1556793"/>
            <a:ext cx="8229600" cy="4392488"/>
          </a:xfrm>
        </p:spPr>
        <p:txBody>
          <a:bodyPr>
            <a:normAutofit lnSpcReduction="10000"/>
          </a:bodyPr>
          <a:lstStyle/>
          <a:p>
            <a:r>
              <a:rPr lang="en-GB" dirty="0" smtClean="0"/>
              <a:t>Disposition of fissile material should be irreversible</a:t>
            </a:r>
          </a:p>
          <a:p>
            <a:r>
              <a:rPr lang="en-GB" dirty="0"/>
              <a:t>I</a:t>
            </a:r>
            <a:r>
              <a:rPr lang="en-GB" dirty="0" smtClean="0"/>
              <a:t>rreversible </a:t>
            </a:r>
            <a:r>
              <a:rPr lang="en-GB" dirty="0"/>
              <a:t>step—or process, or change—is one that is inherently irrevocable, </a:t>
            </a:r>
            <a:r>
              <a:rPr lang="en-GB" dirty="0" smtClean="0"/>
              <a:t>one that </a:t>
            </a:r>
            <a:r>
              <a:rPr lang="en-GB" dirty="0"/>
              <a:t>entails no possibility of reverting to the prior position or original state of being</a:t>
            </a:r>
            <a:r>
              <a:rPr lang="en-GB" dirty="0" smtClean="0"/>
              <a:t>.</a:t>
            </a:r>
          </a:p>
          <a:p>
            <a:r>
              <a:rPr lang="en-US" dirty="0" smtClean="0"/>
              <a:t>Irreversibly should preferably be achieved through </a:t>
            </a:r>
            <a:r>
              <a:rPr lang="en-US" b="1" dirty="0" smtClean="0"/>
              <a:t>intrinsic, technical means </a:t>
            </a:r>
            <a:r>
              <a:rPr lang="en-US" dirty="0" smtClean="0"/>
              <a:t>rather than by extrinsic, institutional or legal measures</a:t>
            </a:r>
            <a:endParaRPr lang="en-US" dirty="0"/>
          </a:p>
        </p:txBody>
      </p:sp>
      <p:sp>
        <p:nvSpPr>
          <p:cNvPr id="4" name="Espace réservé de la date 3"/>
          <p:cNvSpPr>
            <a:spLocks noGrp="1"/>
          </p:cNvSpPr>
          <p:nvPr>
            <p:ph type="dt" sz="half" idx="10"/>
          </p:nvPr>
        </p:nvSpPr>
        <p:spPr/>
        <p:txBody>
          <a:bodyPr/>
          <a:lstStyle/>
          <a:p>
            <a:fld id="{12C1A06D-E9A3-4C70-A0D1-5700DED8CDE5}" type="datetime1">
              <a:rPr lang="fr-CH" smtClean="0"/>
              <a:t>16.03.2016</a:t>
            </a:fld>
            <a:endParaRPr lang="fr-CH" dirty="0"/>
          </a:p>
        </p:txBody>
      </p:sp>
      <p:sp>
        <p:nvSpPr>
          <p:cNvPr id="7" name="Title 1"/>
          <p:cNvSpPr txBox="1">
            <a:spLocks/>
          </p:cNvSpPr>
          <p:nvPr/>
        </p:nvSpPr>
        <p:spPr>
          <a:xfrm>
            <a:off x="457200" y="260648"/>
            <a:ext cx="8229600" cy="65293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3.1.36. Negotiation: Stocks</a:t>
            </a:r>
            <a:endParaRPr lang="en-US" sz="3200" b="1" dirty="0">
              <a:solidFill>
                <a:srgbClr val="C00000"/>
              </a:solidFill>
            </a:endParaRPr>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49</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110809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200" b="1" dirty="0" smtClean="0"/>
              <a:t>1.3. </a:t>
            </a:r>
            <a:r>
              <a:rPr lang="fr-CH" sz="3200" b="1" dirty="0" err="1" smtClean="0"/>
              <a:t>Roles</a:t>
            </a:r>
            <a:r>
              <a:rPr lang="fr-CH" sz="3200" b="1" dirty="0" smtClean="0"/>
              <a:t> </a:t>
            </a:r>
            <a:endParaRPr lang="fr-CH" sz="3200" b="1" dirty="0"/>
          </a:p>
        </p:txBody>
      </p:sp>
      <p:sp>
        <p:nvSpPr>
          <p:cNvPr id="3" name="Espace réservé du contenu 2"/>
          <p:cNvSpPr>
            <a:spLocks noGrp="1"/>
          </p:cNvSpPr>
          <p:nvPr>
            <p:ph idx="1"/>
          </p:nvPr>
        </p:nvSpPr>
        <p:spPr/>
        <p:txBody>
          <a:bodyPr>
            <a:normAutofit fontScale="62500" lnSpcReduction="20000"/>
          </a:bodyPr>
          <a:lstStyle/>
          <a:p>
            <a:r>
              <a:rPr lang="fr-FR" b="1" dirty="0" smtClean="0"/>
              <a:t>Head of </a:t>
            </a:r>
            <a:r>
              <a:rPr lang="fr-FR" b="1" dirty="0" err="1" smtClean="0"/>
              <a:t>Delegation</a:t>
            </a:r>
            <a:r>
              <a:rPr lang="fr-FR" b="1" dirty="0"/>
              <a:t>: </a:t>
            </a:r>
            <a:r>
              <a:rPr lang="fr-FR" dirty="0" err="1" smtClean="0"/>
              <a:t>speaks</a:t>
            </a:r>
            <a:r>
              <a:rPr lang="fr-FR" dirty="0" smtClean="0"/>
              <a:t> on </a:t>
            </a:r>
            <a:r>
              <a:rPr lang="fr-FR" dirty="0" err="1" smtClean="0"/>
              <a:t>behalf</a:t>
            </a:r>
            <a:r>
              <a:rPr lang="fr-FR" dirty="0" smtClean="0"/>
              <a:t> of </a:t>
            </a:r>
            <a:r>
              <a:rPr lang="fr-FR" dirty="0" err="1" smtClean="0"/>
              <a:t>his</a:t>
            </a:r>
            <a:r>
              <a:rPr lang="fr-FR" dirty="0" smtClean="0"/>
              <a:t>/</a:t>
            </a:r>
            <a:r>
              <a:rPr lang="fr-FR" dirty="0" err="1" smtClean="0"/>
              <a:t>her</a:t>
            </a:r>
            <a:r>
              <a:rPr lang="fr-FR" dirty="0" smtClean="0"/>
              <a:t> </a:t>
            </a:r>
            <a:r>
              <a:rPr lang="fr-FR" dirty="0" err="1" smtClean="0"/>
              <a:t>delegation</a:t>
            </a:r>
            <a:r>
              <a:rPr lang="fr-FR" dirty="0" smtClean="0"/>
              <a:t>; </a:t>
            </a:r>
            <a:r>
              <a:rPr lang="fr-FR" dirty="0" err="1" smtClean="0"/>
              <a:t>is</a:t>
            </a:r>
            <a:r>
              <a:rPr lang="fr-FR" dirty="0" smtClean="0"/>
              <a:t> </a:t>
            </a:r>
            <a:r>
              <a:rPr lang="fr-FR" dirty="0" err="1" smtClean="0"/>
              <a:t>responsible</a:t>
            </a:r>
            <a:r>
              <a:rPr lang="fr-FR" dirty="0" smtClean="0"/>
              <a:t> for the coordination of </a:t>
            </a:r>
            <a:r>
              <a:rPr lang="fr-FR" dirty="0" err="1" smtClean="0"/>
              <a:t>his</a:t>
            </a:r>
            <a:r>
              <a:rPr lang="fr-FR" dirty="0" smtClean="0"/>
              <a:t>/</a:t>
            </a:r>
            <a:r>
              <a:rPr lang="fr-FR" dirty="0" err="1" smtClean="0"/>
              <a:t>her</a:t>
            </a:r>
            <a:r>
              <a:rPr lang="fr-FR" dirty="0" smtClean="0"/>
              <a:t> </a:t>
            </a:r>
            <a:r>
              <a:rPr lang="fr-FR" dirty="0" err="1" smtClean="0"/>
              <a:t>delegation</a:t>
            </a:r>
            <a:r>
              <a:rPr lang="fr-FR" dirty="0" smtClean="0"/>
              <a:t> </a:t>
            </a:r>
          </a:p>
          <a:p>
            <a:pPr marL="0" indent="0">
              <a:buNone/>
            </a:pPr>
            <a:endParaRPr lang="fr-FR" dirty="0" smtClean="0"/>
          </a:p>
          <a:p>
            <a:r>
              <a:rPr lang="fr-FR" b="1" dirty="0" smtClean="0"/>
              <a:t>Assistant:</a:t>
            </a:r>
            <a:r>
              <a:rPr lang="fr-FR" dirty="0" smtClean="0"/>
              <a:t> </a:t>
            </a:r>
            <a:r>
              <a:rPr lang="fr-FR" dirty="0" err="1" smtClean="0"/>
              <a:t>assists</a:t>
            </a:r>
            <a:r>
              <a:rPr lang="fr-FR" dirty="0" smtClean="0"/>
              <a:t> </a:t>
            </a:r>
            <a:r>
              <a:rPr lang="fr-FR" dirty="0" err="1" smtClean="0"/>
              <a:t>his</a:t>
            </a:r>
            <a:r>
              <a:rPr lang="fr-FR" dirty="0" smtClean="0"/>
              <a:t>/</a:t>
            </a:r>
            <a:r>
              <a:rPr lang="fr-FR" dirty="0" err="1" smtClean="0"/>
              <a:t>her</a:t>
            </a:r>
            <a:r>
              <a:rPr lang="fr-FR" dirty="0" smtClean="0"/>
              <a:t> Head of </a:t>
            </a:r>
            <a:r>
              <a:rPr lang="fr-FR" dirty="0" err="1" smtClean="0"/>
              <a:t>Delegation</a:t>
            </a:r>
            <a:r>
              <a:rPr lang="fr-FR" dirty="0" smtClean="0"/>
              <a:t> in the </a:t>
            </a:r>
            <a:r>
              <a:rPr lang="fr-FR" dirty="0" err="1" smtClean="0"/>
              <a:t>preparation</a:t>
            </a:r>
            <a:r>
              <a:rPr lang="fr-FR" dirty="0" smtClean="0"/>
              <a:t> of the mandate &amp; </a:t>
            </a:r>
            <a:r>
              <a:rPr lang="fr-FR" dirty="0" err="1" smtClean="0"/>
              <a:t>negotiation</a:t>
            </a:r>
            <a:r>
              <a:rPr lang="fr-FR" dirty="0" smtClean="0"/>
              <a:t> </a:t>
            </a:r>
            <a:r>
              <a:rPr lang="fr-FR" dirty="0" err="1" smtClean="0"/>
              <a:t>strategy</a:t>
            </a:r>
            <a:r>
              <a:rPr lang="fr-FR" dirty="0" smtClean="0"/>
              <a:t>; ad hoc </a:t>
            </a:r>
            <a:r>
              <a:rPr lang="fr-FR" dirty="0" err="1" smtClean="0"/>
              <a:t>research</a:t>
            </a:r>
            <a:r>
              <a:rPr lang="fr-FR" dirty="0" smtClean="0"/>
              <a:t> </a:t>
            </a:r>
            <a:r>
              <a:rPr lang="fr-FR" dirty="0" err="1" smtClean="0"/>
              <a:t>during</a:t>
            </a:r>
            <a:r>
              <a:rPr lang="fr-FR" dirty="0" smtClean="0"/>
              <a:t> the simulation; </a:t>
            </a:r>
            <a:r>
              <a:rPr lang="fr-FR" dirty="0" err="1" smtClean="0"/>
              <a:t>reaches</a:t>
            </a:r>
            <a:r>
              <a:rPr lang="fr-FR" dirty="0" smtClean="0"/>
              <a:t> out to </a:t>
            </a:r>
            <a:r>
              <a:rPr lang="fr-FR" dirty="0" err="1" smtClean="0"/>
              <a:t>other</a:t>
            </a:r>
            <a:r>
              <a:rPr lang="fr-FR" dirty="0" smtClean="0"/>
              <a:t> </a:t>
            </a:r>
            <a:r>
              <a:rPr lang="fr-FR" dirty="0" err="1" smtClean="0"/>
              <a:t>delegations</a:t>
            </a:r>
            <a:r>
              <a:rPr lang="fr-FR" dirty="0" smtClean="0"/>
              <a:t> to </a:t>
            </a:r>
            <a:r>
              <a:rPr lang="fr-FR" dirty="0" err="1" smtClean="0"/>
              <a:t>form</a:t>
            </a:r>
            <a:r>
              <a:rPr lang="fr-FR" dirty="0" smtClean="0"/>
              <a:t> alliances</a:t>
            </a:r>
          </a:p>
          <a:p>
            <a:pPr marL="0" indent="0">
              <a:buNone/>
            </a:pPr>
            <a:r>
              <a:rPr lang="fr-FR" dirty="0" smtClean="0"/>
              <a:t> </a:t>
            </a:r>
          </a:p>
          <a:p>
            <a:pPr lvl="0"/>
            <a:r>
              <a:rPr lang="fr-FR" b="1" dirty="0" err="1" smtClean="0"/>
              <a:t>Advisor</a:t>
            </a:r>
            <a:r>
              <a:rPr lang="fr-FR" b="1" dirty="0" smtClean="0"/>
              <a:t>:</a:t>
            </a:r>
            <a:r>
              <a:rPr lang="fr-FR" dirty="0" smtClean="0"/>
              <a:t> </a:t>
            </a:r>
            <a:r>
              <a:rPr lang="fr-FR" dirty="0" err="1" smtClean="0"/>
              <a:t>advises</a:t>
            </a:r>
            <a:r>
              <a:rPr lang="fr-FR" dirty="0" smtClean="0"/>
              <a:t> the </a:t>
            </a:r>
            <a:r>
              <a:rPr lang="fr-FR" dirty="0" err="1" smtClean="0"/>
              <a:t>delegation</a:t>
            </a:r>
            <a:r>
              <a:rPr lang="fr-FR" dirty="0" smtClean="0"/>
              <a:t> in </a:t>
            </a:r>
            <a:r>
              <a:rPr lang="fr-FR" dirty="0" err="1" smtClean="0"/>
              <a:t>terms</a:t>
            </a:r>
            <a:r>
              <a:rPr lang="fr-FR" dirty="0" smtClean="0"/>
              <a:t> of </a:t>
            </a:r>
            <a:r>
              <a:rPr lang="fr-FR" dirty="0" err="1" smtClean="0"/>
              <a:t>negotiation</a:t>
            </a:r>
            <a:r>
              <a:rPr lang="fr-FR" dirty="0" smtClean="0"/>
              <a:t> </a:t>
            </a:r>
            <a:r>
              <a:rPr lang="fr-FR" dirty="0" err="1" smtClean="0"/>
              <a:t>strategy</a:t>
            </a:r>
            <a:r>
              <a:rPr lang="fr-FR" dirty="0" smtClean="0"/>
              <a:t> and </a:t>
            </a:r>
            <a:r>
              <a:rPr lang="fr-FR" dirty="0" err="1" smtClean="0"/>
              <a:t>technical</a:t>
            </a:r>
            <a:r>
              <a:rPr lang="fr-FR" dirty="0" smtClean="0"/>
              <a:t> issues</a:t>
            </a:r>
          </a:p>
          <a:p>
            <a:pPr marL="0" lvl="0" indent="0">
              <a:buNone/>
            </a:pPr>
            <a:endParaRPr lang="fr-FR" dirty="0" smtClean="0"/>
          </a:p>
          <a:p>
            <a:pPr lvl="0"/>
            <a:r>
              <a:rPr lang="fr-FR" b="1" dirty="0" smtClean="0"/>
              <a:t>Note </a:t>
            </a:r>
            <a:r>
              <a:rPr lang="fr-FR" b="1" dirty="0" err="1" smtClean="0"/>
              <a:t>taker</a:t>
            </a:r>
            <a:r>
              <a:rPr lang="fr-FR" dirty="0" smtClean="0"/>
              <a:t>: </a:t>
            </a:r>
            <a:r>
              <a:rPr lang="fr-FR" dirty="0" err="1" smtClean="0"/>
              <a:t>takes</a:t>
            </a:r>
            <a:r>
              <a:rPr lang="fr-FR" dirty="0" smtClean="0"/>
              <a:t> the minutes for the </a:t>
            </a:r>
            <a:r>
              <a:rPr lang="fr-FR" dirty="0" err="1" smtClean="0"/>
              <a:t>delegation</a:t>
            </a:r>
            <a:endParaRPr lang="fr-FR" dirty="0" smtClean="0"/>
          </a:p>
          <a:p>
            <a:pPr marL="0" lvl="0" indent="0">
              <a:buNone/>
            </a:pPr>
            <a:endParaRPr lang="fr-FR" dirty="0" smtClean="0"/>
          </a:p>
          <a:p>
            <a:pPr lvl="0"/>
            <a:r>
              <a:rPr lang="fr-FR" b="1" dirty="0" smtClean="0"/>
              <a:t>Observer:</a:t>
            </a:r>
            <a:r>
              <a:rPr lang="fr-FR" dirty="0" smtClean="0"/>
              <a:t> </a:t>
            </a:r>
            <a:r>
              <a:rPr lang="en-US" dirty="0" smtClean="0"/>
              <a:t>observes </a:t>
            </a:r>
            <a:r>
              <a:rPr lang="en-US" dirty="0"/>
              <a:t>the negotiation strategy of </a:t>
            </a:r>
            <a:r>
              <a:rPr lang="en-US" dirty="0" smtClean="0"/>
              <a:t>the delegation</a:t>
            </a:r>
            <a:r>
              <a:rPr lang="en-US" dirty="0"/>
              <a:t>, </a:t>
            </a:r>
            <a:r>
              <a:rPr lang="en-US" dirty="0" smtClean="0"/>
              <a:t>identifies the </a:t>
            </a:r>
            <a:r>
              <a:rPr lang="en-US" dirty="0"/>
              <a:t>different negotiation phases and if need be, </a:t>
            </a:r>
            <a:r>
              <a:rPr lang="en-US" dirty="0" smtClean="0"/>
              <a:t>supports the delegation </a:t>
            </a:r>
            <a:r>
              <a:rPr lang="en-US" dirty="0"/>
              <a:t>at the negotiation table</a:t>
            </a:r>
            <a:endParaRPr lang="fr-FR" dirty="0"/>
          </a:p>
        </p:txBody>
      </p:sp>
      <p:pic>
        <p:nvPicPr>
          <p:cNvPr id="5" name="Image 4"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160240" cy="936104"/>
          </a:xfrm>
          <a:prstGeom prst="rect">
            <a:avLst/>
          </a:prstGeom>
          <a:noFill/>
          <a:ln>
            <a:noFill/>
          </a:ln>
        </p:spPr>
      </p:pic>
      <p:sp>
        <p:nvSpPr>
          <p:cNvPr id="6" name="Espace réservé de la date 5"/>
          <p:cNvSpPr>
            <a:spLocks noGrp="1"/>
          </p:cNvSpPr>
          <p:nvPr>
            <p:ph type="dt" sz="half" idx="10"/>
          </p:nvPr>
        </p:nvSpPr>
        <p:spPr/>
        <p:txBody>
          <a:bodyPr/>
          <a:lstStyle/>
          <a:p>
            <a:fld id="{6EF7243B-218C-4239-A96C-6DDCA9D12B75}" type="datetime1">
              <a:rPr lang="fr-CH" smtClean="0"/>
              <a:t>16.03.2016</a:t>
            </a:fld>
            <a:endParaRPr lang="fr-CH" dirty="0"/>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5</a:t>
            </a:fld>
            <a:endParaRPr lang="fr-CH" dirty="0"/>
          </a:p>
        </p:txBody>
      </p:sp>
    </p:spTree>
    <p:extLst>
      <p:ext uri="{BB962C8B-B14F-4D97-AF65-F5344CB8AC3E}">
        <p14:creationId xmlns:p14="http://schemas.microsoft.com/office/powerpoint/2010/main" val="401223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6138"/>
            <a:ext cx="8229600" cy="643508"/>
          </a:xfrm>
        </p:spPr>
        <p:txBody>
          <a:bodyPr>
            <a:normAutofit/>
          </a:bodyPr>
          <a:lstStyle/>
          <a:p>
            <a:r>
              <a:rPr lang="en-GB" sz="2800" b="1" dirty="0" smtClean="0">
                <a:solidFill>
                  <a:srgbClr val="C00000"/>
                </a:solidFill>
              </a:rPr>
              <a:t>Disposition: technical options</a:t>
            </a:r>
            <a:endParaRPr lang="en-GB" sz="2800" b="1"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pPr>
              <a:lnSpc>
                <a:spcPct val="150000"/>
              </a:lnSpc>
            </a:pPr>
            <a:r>
              <a:rPr lang="en-GB" dirty="0" smtClean="0"/>
              <a:t>For </a:t>
            </a:r>
            <a:r>
              <a:rPr lang="en-GB" b="1" dirty="0" smtClean="0">
                <a:solidFill>
                  <a:srgbClr val="00B050"/>
                </a:solidFill>
              </a:rPr>
              <a:t>uranium</a:t>
            </a:r>
            <a:r>
              <a:rPr lang="en-GB" dirty="0" smtClean="0"/>
              <a:t>: down blending of HEU to LEU for use in nuclear power plant, as currently done with unused Russian HEU stocks, in particular under the Megatons to Megawatts programme with the US;</a:t>
            </a:r>
          </a:p>
          <a:p>
            <a:pPr>
              <a:lnSpc>
                <a:spcPct val="150000"/>
              </a:lnSpc>
            </a:pPr>
            <a:r>
              <a:rPr lang="en-GB" dirty="0" smtClean="0"/>
              <a:t>For </a:t>
            </a:r>
            <a:r>
              <a:rPr lang="en-GB" b="1" dirty="0" smtClean="0">
                <a:solidFill>
                  <a:srgbClr val="FF0000"/>
                </a:solidFill>
              </a:rPr>
              <a:t>plutonium</a:t>
            </a:r>
            <a:r>
              <a:rPr lang="en-GB" dirty="0" smtClean="0"/>
              <a:t>: fabrication into weapon-grade (WG) MOX fuel for burning in dedicated nuclear power plants in the State itself;</a:t>
            </a:r>
          </a:p>
          <a:p>
            <a:pPr>
              <a:lnSpc>
                <a:spcPct val="150000"/>
              </a:lnSpc>
            </a:pPr>
            <a:r>
              <a:rPr lang="en-GB" dirty="0" smtClean="0"/>
              <a:t>For </a:t>
            </a:r>
            <a:r>
              <a:rPr lang="en-GB" b="1" dirty="0" smtClean="0">
                <a:solidFill>
                  <a:srgbClr val="FF0000"/>
                </a:solidFill>
              </a:rPr>
              <a:t>plutonium</a:t>
            </a:r>
            <a:r>
              <a:rPr lang="en-GB" dirty="0" smtClean="0"/>
              <a:t>: dilution of WG plutonium with the out-stream of a civilian reprocessing facility and subsequent fabrication </a:t>
            </a:r>
            <a:r>
              <a:rPr lang="en-GB" dirty="0"/>
              <a:t>into </a:t>
            </a:r>
            <a:r>
              <a:rPr lang="en-GB" dirty="0" smtClean="0"/>
              <a:t>regular </a:t>
            </a:r>
            <a:r>
              <a:rPr lang="en-GB" dirty="0"/>
              <a:t>MOX fuel for burning in </a:t>
            </a:r>
            <a:r>
              <a:rPr lang="en-GB" dirty="0" smtClean="0"/>
              <a:t>any </a:t>
            </a:r>
            <a:r>
              <a:rPr lang="en-GB" dirty="0"/>
              <a:t>nuclear power </a:t>
            </a:r>
            <a:r>
              <a:rPr lang="en-GB" dirty="0" smtClean="0"/>
              <a:t>plant anywhere.</a:t>
            </a:r>
          </a:p>
          <a:p>
            <a:pPr>
              <a:lnSpc>
                <a:spcPct val="150000"/>
              </a:lnSpc>
            </a:pPr>
            <a:r>
              <a:rPr lang="en-GB" dirty="0" smtClean="0"/>
              <a:t>For </a:t>
            </a:r>
            <a:r>
              <a:rPr lang="en-GB" b="1" dirty="0" smtClean="0">
                <a:solidFill>
                  <a:srgbClr val="FF0000"/>
                </a:solidFill>
              </a:rPr>
              <a:t>plutonium</a:t>
            </a:r>
            <a:r>
              <a:rPr lang="en-GB" dirty="0" smtClean="0"/>
              <a:t>: immobilisation in some form such as vitrified glass, mixed with appropriate poisons, for subsequent geological disposal.</a:t>
            </a:r>
            <a:endParaRPr lang="en-GB" dirty="0"/>
          </a:p>
        </p:txBody>
      </p:sp>
      <p:sp>
        <p:nvSpPr>
          <p:cNvPr id="4" name="Espace réservé de la date 3"/>
          <p:cNvSpPr>
            <a:spLocks noGrp="1"/>
          </p:cNvSpPr>
          <p:nvPr>
            <p:ph type="dt" sz="half" idx="10"/>
          </p:nvPr>
        </p:nvSpPr>
        <p:spPr/>
        <p:txBody>
          <a:bodyPr/>
          <a:lstStyle/>
          <a:p>
            <a:fld id="{0F31FF51-1CD0-4474-A2F3-5FCFCCEBB110}" type="datetime1">
              <a:rPr lang="fr-CH" smtClean="0"/>
              <a:t>16.03.2016</a:t>
            </a:fld>
            <a:endParaRPr lang="fr-CH" dirty="0"/>
          </a:p>
        </p:txBody>
      </p:sp>
      <p:sp>
        <p:nvSpPr>
          <p:cNvPr id="7"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3.1.37. Negotiation: Stocks</a:t>
            </a:r>
            <a:endParaRPr lang="en-US" sz="3200" b="1" dirty="0">
              <a:solidFill>
                <a:srgbClr val="C00000"/>
              </a:solidFill>
            </a:endParaRPr>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50</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27351071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6954926"/>
              </p:ext>
            </p:extLst>
          </p:nvPr>
        </p:nvGraphicFramePr>
        <p:xfrm>
          <a:off x="827660" y="1556792"/>
          <a:ext cx="7344740" cy="4464496"/>
        </p:xfrm>
        <a:graphic>
          <a:graphicData uri="http://schemas.openxmlformats.org/drawingml/2006/table">
            <a:tbl>
              <a:tblPr firstRow="1" bandRow="1">
                <a:tableStyleId>{5C22544A-7EE6-4342-B048-85BDC9FD1C3A}</a:tableStyleId>
              </a:tblPr>
              <a:tblGrid>
                <a:gridCol w="2232172"/>
                <a:gridCol w="1405877"/>
                <a:gridCol w="1784703"/>
                <a:gridCol w="1921988"/>
              </a:tblGrid>
              <a:tr h="811299">
                <a:tc>
                  <a:txBody>
                    <a:bodyPr/>
                    <a:lstStyle/>
                    <a:p>
                      <a:pPr algn="ctr"/>
                      <a:r>
                        <a:rPr lang="en-GB" sz="2000" dirty="0" smtClean="0"/>
                        <a:t>Option</a:t>
                      </a:r>
                      <a:endParaRPr lang="en-GB" sz="2000" dirty="0"/>
                    </a:p>
                  </a:txBody>
                  <a:tcPr marL="91431" marR="91431" anchor="ctr"/>
                </a:tc>
                <a:tc>
                  <a:txBody>
                    <a:bodyPr/>
                    <a:lstStyle/>
                    <a:p>
                      <a:pPr algn="ctr"/>
                      <a:r>
                        <a:rPr lang="en-GB" sz="2000" dirty="0" smtClean="0"/>
                        <a:t>Ease of verifiability</a:t>
                      </a:r>
                      <a:endParaRPr lang="en-GB" sz="2000" dirty="0"/>
                    </a:p>
                  </a:txBody>
                  <a:tcPr marL="91431" marR="91431" anchor="ctr"/>
                </a:tc>
                <a:tc>
                  <a:txBody>
                    <a:bodyPr/>
                    <a:lstStyle/>
                    <a:p>
                      <a:pPr algn="ctr"/>
                      <a:r>
                        <a:rPr lang="en-GB" sz="2000" dirty="0" smtClean="0"/>
                        <a:t>Confidentiality</a:t>
                      </a:r>
                    </a:p>
                    <a:p>
                      <a:pPr algn="ctr"/>
                      <a:r>
                        <a:rPr lang="en-GB" sz="2000" dirty="0" smtClean="0"/>
                        <a:t>risks</a:t>
                      </a:r>
                      <a:endParaRPr lang="en-GB" sz="2000" dirty="0"/>
                    </a:p>
                  </a:txBody>
                  <a:tcPr marL="91431" marR="91431" anchor="ctr"/>
                </a:tc>
                <a:tc>
                  <a:txBody>
                    <a:bodyPr/>
                    <a:lstStyle/>
                    <a:p>
                      <a:pPr algn="ctr"/>
                      <a:r>
                        <a:rPr lang="en-GB" sz="2000" dirty="0" smtClean="0"/>
                        <a:t>Costs of </a:t>
                      </a:r>
                    </a:p>
                    <a:p>
                      <a:pPr algn="ctr"/>
                      <a:r>
                        <a:rPr lang="en-GB" sz="2000" dirty="0" smtClean="0"/>
                        <a:t>verification</a:t>
                      </a:r>
                      <a:endParaRPr lang="en-GB" sz="2000" dirty="0"/>
                    </a:p>
                  </a:txBody>
                  <a:tcPr marL="91431" marR="91431" anchor="ctr"/>
                </a:tc>
              </a:tr>
              <a:tr h="670599">
                <a:tc>
                  <a:txBody>
                    <a:bodyPr/>
                    <a:lstStyle/>
                    <a:p>
                      <a:pPr marL="0" indent="0" algn="l">
                        <a:lnSpc>
                          <a:spcPct val="115000"/>
                        </a:lnSpc>
                        <a:spcAft>
                          <a:spcPts val="1000"/>
                        </a:spcAft>
                        <a:buFont typeface="+mj-lt"/>
                        <a:buNone/>
                      </a:pPr>
                      <a:r>
                        <a:rPr lang="en-GB" sz="1800" b="1" dirty="0" smtClean="0">
                          <a:effectLst/>
                          <a:latin typeface="Calibri"/>
                          <a:ea typeface="Calibri"/>
                          <a:cs typeface="Times New Roman"/>
                        </a:rPr>
                        <a:t>1. HEU </a:t>
                      </a:r>
                      <a:r>
                        <a:rPr lang="en-GB" sz="1800" b="1" dirty="0" err="1" smtClean="0">
                          <a:effectLst/>
                          <a:latin typeface="Calibri"/>
                          <a:ea typeface="Calibri"/>
                          <a:cs typeface="Times New Roman"/>
                        </a:rPr>
                        <a:t>downblending</a:t>
                      </a:r>
                      <a:endParaRPr lang="en-GB" sz="1800" dirty="0">
                        <a:effectLst/>
                        <a:latin typeface="Calibri"/>
                        <a:ea typeface="Calibri"/>
                        <a:cs typeface="Times New Roman"/>
                      </a:endParaRPr>
                    </a:p>
                  </a:txBody>
                  <a:tcPr marL="58574" marR="58574" marT="0" marB="0" anchor="ctr"/>
                </a:tc>
                <a:tc>
                  <a:txBody>
                    <a:bodyPr/>
                    <a:lstStyle/>
                    <a:p>
                      <a:pPr algn="ctr"/>
                      <a:r>
                        <a:rPr lang="en-GB" sz="1800" dirty="0" smtClean="0">
                          <a:solidFill>
                            <a:schemeClr val="bg1">
                              <a:lumMod val="65000"/>
                            </a:schemeClr>
                          </a:solidFill>
                        </a:rPr>
                        <a:t>High</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r>
              <a:tr h="966374">
                <a:tc>
                  <a:txBody>
                    <a:bodyPr/>
                    <a:lstStyle/>
                    <a:p>
                      <a:pPr marL="0" indent="0" algn="l">
                        <a:lnSpc>
                          <a:spcPct val="115000"/>
                        </a:lnSpc>
                        <a:spcAft>
                          <a:spcPts val="1000"/>
                        </a:spcAft>
                        <a:buFont typeface="+mj-lt"/>
                        <a:buNone/>
                      </a:pPr>
                      <a:r>
                        <a:rPr lang="en-GB" sz="1800" b="1" dirty="0" smtClean="0">
                          <a:effectLst/>
                          <a:latin typeface="Calibri"/>
                          <a:ea typeface="Calibri"/>
                          <a:cs typeface="Times New Roman"/>
                        </a:rPr>
                        <a:t>2. WG </a:t>
                      </a:r>
                      <a:r>
                        <a:rPr lang="en-GB" sz="1800" b="1" dirty="0" err="1" smtClean="0">
                          <a:effectLst/>
                          <a:latin typeface="Calibri"/>
                          <a:ea typeface="Calibri"/>
                          <a:cs typeface="Times New Roman"/>
                        </a:rPr>
                        <a:t>Pu</a:t>
                      </a:r>
                      <a:r>
                        <a:rPr lang="en-GB" sz="1800" b="1" dirty="0" smtClean="0">
                          <a:effectLst/>
                          <a:latin typeface="Calibri"/>
                          <a:ea typeface="Calibri"/>
                          <a:cs typeface="Times New Roman"/>
                        </a:rPr>
                        <a:t>: direct burning in dedicated reactors</a:t>
                      </a:r>
                      <a:endParaRPr lang="en-GB" sz="1800" dirty="0">
                        <a:effectLst/>
                        <a:latin typeface="Calibri"/>
                        <a:ea typeface="Calibri"/>
                        <a:cs typeface="Times New Roman"/>
                      </a:endParaRPr>
                    </a:p>
                  </a:txBody>
                  <a:tcPr marL="58574" marR="58574" marT="0" marB="0"/>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Medium</a:t>
                      </a:r>
                      <a:endParaRPr lang="en-GB" sz="1800" dirty="0">
                        <a:solidFill>
                          <a:schemeClr val="bg1">
                            <a:lumMod val="65000"/>
                          </a:schemeClr>
                        </a:solidFill>
                      </a:endParaRPr>
                    </a:p>
                  </a:txBody>
                  <a:tcPr marL="91431" marR="91431" anchor="ctr"/>
                </a:tc>
              </a:tr>
              <a:tr h="1008112">
                <a:tc>
                  <a:txBody>
                    <a:bodyPr/>
                    <a:lstStyle/>
                    <a:p>
                      <a:pPr marL="0" indent="0" algn="l">
                        <a:lnSpc>
                          <a:spcPct val="115000"/>
                        </a:lnSpc>
                        <a:spcAft>
                          <a:spcPts val="1000"/>
                        </a:spcAft>
                      </a:pPr>
                      <a:r>
                        <a:rPr lang="en-GB" sz="1800" b="1" dirty="0" smtClean="0">
                          <a:effectLst/>
                          <a:latin typeface="Calibri"/>
                          <a:ea typeface="Calibri"/>
                          <a:cs typeface="Times New Roman"/>
                        </a:rPr>
                        <a:t>3. WG </a:t>
                      </a:r>
                      <a:r>
                        <a:rPr lang="en-GB" sz="1800" b="1" dirty="0" err="1" smtClean="0">
                          <a:effectLst/>
                          <a:latin typeface="Calibri"/>
                          <a:ea typeface="Calibri"/>
                          <a:cs typeface="Times New Roman"/>
                        </a:rPr>
                        <a:t>Pu</a:t>
                      </a:r>
                      <a:r>
                        <a:rPr lang="en-GB" sz="1800" b="1" dirty="0" smtClean="0">
                          <a:effectLst/>
                          <a:latin typeface="Calibri"/>
                          <a:ea typeface="Calibri"/>
                          <a:cs typeface="Times New Roman"/>
                        </a:rPr>
                        <a:t> diluted to RG, then burnt in any reactor</a:t>
                      </a:r>
                      <a:endParaRPr lang="en-GB" sz="1800" dirty="0">
                        <a:effectLst/>
                        <a:latin typeface="Calibri"/>
                        <a:ea typeface="Calibri"/>
                        <a:cs typeface="Times New Roman"/>
                      </a:endParaRPr>
                    </a:p>
                  </a:txBody>
                  <a:tcPr marL="58574" marR="58574" marT="0" marB="0"/>
                </a:tc>
                <a:tc>
                  <a:txBody>
                    <a:bodyPr/>
                    <a:lstStyle/>
                    <a:p>
                      <a:pPr algn="ctr"/>
                      <a:r>
                        <a:rPr lang="en-GB" sz="1800" dirty="0" smtClean="0">
                          <a:solidFill>
                            <a:schemeClr val="bg1">
                              <a:lumMod val="65000"/>
                            </a:schemeClr>
                          </a:solidFill>
                        </a:rPr>
                        <a:t>High</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r>
              <a:tr h="1008112">
                <a:tc>
                  <a:txBody>
                    <a:bodyPr/>
                    <a:lstStyle/>
                    <a:p>
                      <a:pPr marL="0" indent="0" algn="l">
                        <a:lnSpc>
                          <a:spcPct val="115000"/>
                        </a:lnSpc>
                        <a:spcAft>
                          <a:spcPts val="1000"/>
                        </a:spcAft>
                      </a:pPr>
                      <a:r>
                        <a:rPr lang="en-GB" sz="1800" dirty="0" smtClean="0">
                          <a:effectLst/>
                          <a:latin typeface="Calibri"/>
                          <a:ea typeface="Calibri"/>
                          <a:cs typeface="Times New Roman"/>
                        </a:rPr>
                        <a:t>4</a:t>
                      </a:r>
                      <a:r>
                        <a:rPr lang="en-GB" sz="1800" b="1" dirty="0" smtClean="0">
                          <a:effectLst/>
                          <a:latin typeface="Calibri"/>
                          <a:ea typeface="Calibri"/>
                          <a:cs typeface="Times New Roman"/>
                        </a:rPr>
                        <a:t>. Immobilisation in glass, then geological disposal</a:t>
                      </a:r>
                      <a:endParaRPr lang="en-GB" sz="1800" b="1" dirty="0">
                        <a:effectLst/>
                        <a:latin typeface="Calibri"/>
                        <a:ea typeface="Calibri"/>
                        <a:cs typeface="Times New Roman"/>
                      </a:endParaRPr>
                    </a:p>
                  </a:txBody>
                  <a:tcPr marL="58574" marR="58574" marT="0" marB="0"/>
                </a:tc>
                <a:tc>
                  <a:txBody>
                    <a:bodyPr/>
                    <a:lstStyle/>
                    <a:p>
                      <a:pPr algn="ctr"/>
                      <a:r>
                        <a:rPr lang="en-GB" sz="1800" dirty="0" smtClean="0">
                          <a:solidFill>
                            <a:schemeClr val="bg1">
                              <a:lumMod val="65000"/>
                            </a:schemeClr>
                          </a:solidFill>
                        </a:rPr>
                        <a:t>High</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c>
                  <a:txBody>
                    <a:bodyPr/>
                    <a:lstStyle/>
                    <a:p>
                      <a:pPr algn="ctr"/>
                      <a:r>
                        <a:rPr lang="en-GB" sz="1800" dirty="0" smtClean="0">
                          <a:solidFill>
                            <a:schemeClr val="bg1">
                              <a:lumMod val="65000"/>
                            </a:schemeClr>
                          </a:solidFill>
                        </a:rPr>
                        <a:t>Low</a:t>
                      </a:r>
                      <a:endParaRPr lang="en-GB" sz="1800" dirty="0">
                        <a:solidFill>
                          <a:schemeClr val="bg1">
                            <a:lumMod val="65000"/>
                          </a:schemeClr>
                        </a:solidFill>
                      </a:endParaRPr>
                    </a:p>
                  </a:txBody>
                  <a:tcPr marL="91431" marR="91431" anchor="ctr"/>
                </a:tc>
              </a:tr>
            </a:tbl>
          </a:graphicData>
        </a:graphic>
      </p:graphicFrame>
      <p:sp>
        <p:nvSpPr>
          <p:cNvPr id="3" name="Title 1"/>
          <p:cNvSpPr txBox="1">
            <a:spLocks/>
          </p:cNvSpPr>
          <p:nvPr/>
        </p:nvSpPr>
        <p:spPr>
          <a:xfrm>
            <a:off x="527943" y="908720"/>
            <a:ext cx="8229600" cy="5620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00000"/>
                </a:solidFill>
              </a:rPr>
              <a:t>Options overview for disposition</a:t>
            </a:r>
          </a:p>
        </p:txBody>
      </p:sp>
      <p:sp>
        <p:nvSpPr>
          <p:cNvPr id="4" name="Espace réservé de la date 3"/>
          <p:cNvSpPr>
            <a:spLocks noGrp="1"/>
          </p:cNvSpPr>
          <p:nvPr>
            <p:ph type="dt" sz="half" idx="10"/>
          </p:nvPr>
        </p:nvSpPr>
        <p:spPr/>
        <p:txBody>
          <a:bodyPr/>
          <a:lstStyle/>
          <a:p>
            <a:fld id="{96B11A42-076A-4CF1-92CA-3E5A7606422F}" type="datetime1">
              <a:rPr lang="fr-CH" smtClean="0"/>
              <a:t>16.03.2016</a:t>
            </a:fld>
            <a:endParaRPr lang="fr-CH" dirty="0"/>
          </a:p>
        </p:txBody>
      </p:sp>
      <p:sp>
        <p:nvSpPr>
          <p:cNvPr id="7"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3.1.38. Negotiation: Stocks</a:t>
            </a:r>
            <a:endParaRPr lang="en-US" sz="3200" b="1" dirty="0">
              <a:solidFill>
                <a:srgbClr val="C00000"/>
              </a:solidFill>
            </a:endParaRPr>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51</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29152978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88132"/>
            <a:ext cx="8424936" cy="729506"/>
          </a:xfrm>
        </p:spPr>
        <p:txBody>
          <a:bodyPr>
            <a:noAutofit/>
          </a:bodyPr>
          <a:lstStyle/>
          <a:p>
            <a:r>
              <a:rPr lang="en-GB" sz="2800" b="1" dirty="0" smtClean="0">
                <a:solidFill>
                  <a:srgbClr val="C00000"/>
                </a:solidFill>
              </a:rPr>
              <a:t>“Non-proscribed </a:t>
            </a:r>
            <a:r>
              <a:rPr lang="en-GB" sz="2800" b="1" dirty="0">
                <a:solidFill>
                  <a:srgbClr val="C00000"/>
                </a:solidFill>
              </a:rPr>
              <a:t>activities</a:t>
            </a:r>
            <a:r>
              <a:rPr lang="en-GB" sz="2800" b="1" dirty="0" smtClean="0">
                <a:solidFill>
                  <a:srgbClr val="C00000"/>
                </a:solidFill>
              </a:rPr>
              <a:t>” ?</a:t>
            </a:r>
            <a:endParaRPr lang="en-GB" sz="2800" b="1" dirty="0">
              <a:solidFill>
                <a:srgbClr val="C00000"/>
              </a:solidFill>
            </a:endParaRPr>
          </a:p>
        </p:txBody>
      </p:sp>
      <p:sp>
        <p:nvSpPr>
          <p:cNvPr id="3" name="Content Placeholder 2"/>
          <p:cNvSpPr>
            <a:spLocks noGrp="1"/>
          </p:cNvSpPr>
          <p:nvPr>
            <p:ph idx="1"/>
          </p:nvPr>
        </p:nvSpPr>
        <p:spPr>
          <a:xfrm>
            <a:off x="457200" y="1556792"/>
            <a:ext cx="8229600" cy="4525963"/>
          </a:xfrm>
        </p:spPr>
        <p:txBody>
          <a:bodyPr>
            <a:normAutofit fontScale="92500" lnSpcReduction="20000"/>
          </a:bodyPr>
          <a:lstStyle/>
          <a:p>
            <a:pPr>
              <a:lnSpc>
                <a:spcPct val="120000"/>
              </a:lnSpc>
            </a:pPr>
            <a:r>
              <a:rPr lang="en-GB" sz="2400" dirty="0"/>
              <a:t>States with naval reactors regard the design of naval fuel, and factors such as core loadings and range between refuelling, as highly </a:t>
            </a:r>
            <a:r>
              <a:rPr lang="en-GB" sz="2400" dirty="0" smtClean="0"/>
              <a:t>classified. High HEU is best fuel, but 20% is possible.</a:t>
            </a:r>
          </a:p>
          <a:p>
            <a:pPr>
              <a:lnSpc>
                <a:spcPct val="120000"/>
              </a:lnSpc>
            </a:pPr>
            <a:r>
              <a:rPr lang="en-GB" sz="2400" dirty="0" smtClean="0"/>
              <a:t>Some </a:t>
            </a:r>
            <a:r>
              <a:rPr lang="en-GB" sz="2400" b="1" dirty="0"/>
              <a:t>NWS</a:t>
            </a:r>
            <a:r>
              <a:rPr lang="en-GB" sz="2400" dirty="0"/>
              <a:t> operate naval reactors with highly enriched uranium fuel (HEU), </a:t>
            </a:r>
            <a:r>
              <a:rPr lang="en-GB" sz="2400" dirty="0" smtClean="0"/>
              <a:t>so they wish HEU </a:t>
            </a:r>
            <a:r>
              <a:rPr lang="en-GB" sz="2400" dirty="0"/>
              <a:t>production </a:t>
            </a:r>
            <a:r>
              <a:rPr lang="en-GB" sz="2400" dirty="0" smtClean="0"/>
              <a:t>to </a:t>
            </a:r>
            <a:r>
              <a:rPr lang="en-GB" sz="2400" dirty="0"/>
              <a:t>continue under the FMCT for this </a:t>
            </a:r>
            <a:r>
              <a:rPr lang="en-GB" sz="2400" dirty="0" smtClean="0"/>
              <a:t>purpose. </a:t>
            </a:r>
          </a:p>
          <a:p>
            <a:pPr>
              <a:lnSpc>
                <a:spcPct val="120000"/>
              </a:lnSpc>
            </a:pPr>
            <a:r>
              <a:rPr lang="en-GB" sz="2400" dirty="0" smtClean="0"/>
              <a:t>A </a:t>
            </a:r>
            <a:r>
              <a:rPr lang="en-GB" sz="2400" dirty="0"/>
              <a:t>few </a:t>
            </a:r>
            <a:r>
              <a:rPr lang="en-GB" sz="2400" b="1" dirty="0"/>
              <a:t>NNWS</a:t>
            </a:r>
            <a:r>
              <a:rPr lang="en-GB" sz="2400" dirty="0"/>
              <a:t> had at time expressed an </a:t>
            </a:r>
            <a:r>
              <a:rPr lang="en-GB" sz="2400" dirty="0" smtClean="0"/>
              <a:t>interest </a:t>
            </a:r>
            <a:r>
              <a:rPr lang="en-GB" sz="2400" dirty="0"/>
              <a:t>for nuclear naval propulsion, causing the IAEA to look at the matter. </a:t>
            </a:r>
            <a:r>
              <a:rPr lang="en-GB" sz="2400" dirty="0" smtClean="0"/>
              <a:t>The IAEA arrangements would allow </a:t>
            </a:r>
            <a:r>
              <a:rPr lang="en-GB" sz="2400" dirty="0"/>
              <a:t>a NNWS to temporarily remove nuclear material </a:t>
            </a:r>
            <a:r>
              <a:rPr lang="en-GB" sz="2400" dirty="0" smtClean="0"/>
              <a:t>(LEU or HEU) from </a:t>
            </a:r>
            <a:r>
              <a:rPr lang="en-GB" sz="2400" dirty="0"/>
              <a:t>safeguards</a:t>
            </a:r>
            <a:r>
              <a:rPr lang="en-GB" sz="2400" dirty="0" smtClean="0"/>
              <a:t>.</a:t>
            </a:r>
          </a:p>
          <a:p>
            <a:pPr>
              <a:lnSpc>
                <a:spcPct val="120000"/>
              </a:lnSpc>
            </a:pPr>
            <a:r>
              <a:rPr lang="en-GB" sz="2400" dirty="0" smtClean="0"/>
              <a:t>Similar verification </a:t>
            </a:r>
            <a:r>
              <a:rPr lang="en-GB" sz="2400" dirty="0"/>
              <a:t>arrangements for the naval fuel </a:t>
            </a:r>
            <a:r>
              <a:rPr lang="en-GB" sz="2400" dirty="0" smtClean="0"/>
              <a:t>cycle in NWS could be identified.</a:t>
            </a:r>
            <a:endParaRPr lang="en-GB" sz="2400" dirty="0"/>
          </a:p>
        </p:txBody>
      </p:sp>
      <p:sp>
        <p:nvSpPr>
          <p:cNvPr id="4" name="Espace réservé de la date 3"/>
          <p:cNvSpPr>
            <a:spLocks noGrp="1"/>
          </p:cNvSpPr>
          <p:nvPr>
            <p:ph type="dt" sz="half" idx="10"/>
          </p:nvPr>
        </p:nvSpPr>
        <p:spPr/>
        <p:txBody>
          <a:bodyPr/>
          <a:lstStyle/>
          <a:p>
            <a:fld id="{4F5B0AD6-8D06-426E-A97E-E3DEA5659A00}" type="datetime1">
              <a:rPr lang="fr-CH" smtClean="0"/>
              <a:t>16.03.2016</a:t>
            </a:fld>
            <a:endParaRPr lang="fr-CH" dirty="0"/>
          </a:p>
        </p:txBody>
      </p:sp>
      <p:sp>
        <p:nvSpPr>
          <p:cNvPr id="7" name="Title 1"/>
          <p:cNvSpPr txBox="1">
            <a:spLocks/>
          </p:cNvSpPr>
          <p:nvPr/>
        </p:nvSpPr>
        <p:spPr>
          <a:xfrm>
            <a:off x="465157" y="188640"/>
            <a:ext cx="822960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3.1.39. Negotiation: Stocks</a:t>
            </a:r>
            <a:endParaRPr lang="en-US" sz="3200" b="1" dirty="0">
              <a:solidFill>
                <a:srgbClr val="C00000"/>
              </a:solidFill>
            </a:endParaRPr>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52</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4479266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14" y="764704"/>
            <a:ext cx="8229600" cy="729506"/>
          </a:xfrm>
        </p:spPr>
        <p:txBody>
          <a:bodyPr>
            <a:normAutofit/>
          </a:bodyPr>
          <a:lstStyle/>
          <a:p>
            <a:r>
              <a:rPr lang="en-GB" sz="2800" b="1" dirty="0" smtClean="0">
                <a:solidFill>
                  <a:srgbClr val="C00000"/>
                </a:solidFill>
              </a:rPr>
              <a:t>Options for non-proscribed activities</a:t>
            </a:r>
            <a:endParaRPr lang="en-GB" sz="2800"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GB" sz="2600" dirty="0"/>
              <a:t> </a:t>
            </a:r>
            <a:r>
              <a:rPr lang="en-GB" sz="2600" dirty="0" smtClean="0"/>
              <a:t>      Choice of a HEU threshold for the FMCT: 20%. Then:</a:t>
            </a:r>
          </a:p>
          <a:p>
            <a:pPr marL="0" indent="0">
              <a:buNone/>
            </a:pPr>
            <a:endParaRPr lang="en-GB" sz="2600" dirty="0" smtClean="0"/>
          </a:p>
          <a:p>
            <a:pPr marL="514350" indent="-514350">
              <a:buFont typeface="+mj-lt"/>
              <a:buAutoNum type="arabicPeriod"/>
            </a:pPr>
            <a:r>
              <a:rPr lang="en-GB" sz="2600" dirty="0" smtClean="0"/>
              <a:t>If </a:t>
            </a:r>
            <a:r>
              <a:rPr lang="en-GB" sz="2600" b="1" dirty="0" smtClean="0"/>
              <a:t>no allowed production</a:t>
            </a:r>
            <a:r>
              <a:rPr lang="en-GB" sz="2600" dirty="0" smtClean="0"/>
              <a:t> above threshold: run-down of higher HEU levels (disposition) and use of naval fuel below threshold;</a:t>
            </a:r>
          </a:p>
          <a:p>
            <a:pPr marL="514350" indent="-514350">
              <a:buFont typeface="+mj-lt"/>
              <a:buAutoNum type="arabicPeriod"/>
            </a:pPr>
            <a:r>
              <a:rPr lang="en-GB" sz="2600" dirty="0" smtClean="0"/>
              <a:t>If continuing </a:t>
            </a:r>
            <a:r>
              <a:rPr lang="en-GB" sz="2600" b="1" dirty="0" smtClean="0"/>
              <a:t>production</a:t>
            </a:r>
            <a:r>
              <a:rPr lang="en-GB" sz="2600" dirty="0" smtClean="0"/>
              <a:t>, then under strict verification;</a:t>
            </a:r>
          </a:p>
          <a:p>
            <a:pPr marL="514350" indent="-514350">
              <a:buFont typeface="+mj-lt"/>
              <a:buAutoNum type="arabicPeriod"/>
            </a:pPr>
            <a:r>
              <a:rPr lang="en-GB" sz="2600" dirty="0" smtClean="0"/>
              <a:t>If further </a:t>
            </a:r>
            <a:r>
              <a:rPr lang="en-GB" sz="2600" b="1" dirty="0" smtClean="0"/>
              <a:t>use</a:t>
            </a:r>
            <a:r>
              <a:rPr lang="en-GB" sz="2600" dirty="0" smtClean="0"/>
              <a:t> of HEU for non-proscribed military activities: </a:t>
            </a:r>
            <a:r>
              <a:rPr lang="en-GB" sz="2600" dirty="0"/>
              <a:t>A</a:t>
            </a:r>
            <a:r>
              <a:rPr lang="en-GB" sz="2600" dirty="0" smtClean="0"/>
              <a:t>rrangements to </a:t>
            </a:r>
            <a:r>
              <a:rPr lang="en-GB" sz="2600" dirty="0"/>
              <a:t>allow a </a:t>
            </a:r>
            <a:r>
              <a:rPr lang="en-GB" sz="2600" dirty="0" smtClean="0"/>
              <a:t>State </a:t>
            </a:r>
            <a:r>
              <a:rPr lang="en-GB" sz="2600" dirty="0"/>
              <a:t>to temporarily remove nuclear material </a:t>
            </a:r>
            <a:r>
              <a:rPr lang="en-GB" sz="2600" dirty="0" smtClean="0"/>
              <a:t> </a:t>
            </a:r>
            <a:r>
              <a:rPr lang="en-GB" sz="2600" dirty="0"/>
              <a:t>from </a:t>
            </a:r>
            <a:r>
              <a:rPr lang="en-GB" sz="2600" dirty="0" smtClean="0"/>
              <a:t>verification (IAEA).</a:t>
            </a:r>
            <a:endParaRPr lang="en-GB" sz="2600" dirty="0"/>
          </a:p>
          <a:p>
            <a:pPr marL="0" indent="0">
              <a:buNone/>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a:p>
        </p:txBody>
      </p:sp>
      <p:sp>
        <p:nvSpPr>
          <p:cNvPr id="4" name="Espace réservé de la date 3"/>
          <p:cNvSpPr>
            <a:spLocks noGrp="1"/>
          </p:cNvSpPr>
          <p:nvPr>
            <p:ph type="dt" sz="half" idx="10"/>
          </p:nvPr>
        </p:nvSpPr>
        <p:spPr/>
        <p:txBody>
          <a:bodyPr/>
          <a:lstStyle/>
          <a:p>
            <a:fld id="{55A1C96F-6251-42EC-A547-31F869AF64B5}" type="datetime1">
              <a:rPr lang="fr-CH" smtClean="0"/>
              <a:t>16.03.2016</a:t>
            </a:fld>
            <a:endParaRPr lang="fr-CH" dirty="0"/>
          </a:p>
        </p:txBody>
      </p:sp>
      <p:sp>
        <p:nvSpPr>
          <p:cNvPr id="7" name="Title 1"/>
          <p:cNvSpPr txBox="1">
            <a:spLocks/>
          </p:cNvSpPr>
          <p:nvPr/>
        </p:nvSpPr>
        <p:spPr>
          <a:xfrm>
            <a:off x="429614" y="188640"/>
            <a:ext cx="822960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3.1.40. Negotiation: Stocks</a:t>
            </a:r>
            <a:endParaRPr lang="en-US" sz="3200" b="1" dirty="0">
              <a:solidFill>
                <a:srgbClr val="C00000"/>
              </a:solidFill>
            </a:endParaRPr>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53</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29779601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720080"/>
          </a:xfrm>
        </p:spPr>
        <p:txBody>
          <a:bodyPr>
            <a:normAutofit fontScale="90000"/>
          </a:bodyPr>
          <a:lstStyle/>
          <a:p>
            <a:r>
              <a:rPr lang="en-US" sz="2800" b="1" dirty="0" smtClean="0">
                <a:solidFill>
                  <a:srgbClr val="C00000"/>
                </a:solidFill>
              </a:rPr>
              <a:t>Beyond </a:t>
            </a:r>
            <a:r>
              <a:rPr lang="en-US" sz="2800" b="1" dirty="0">
                <a:solidFill>
                  <a:srgbClr val="C00000"/>
                </a:solidFill>
              </a:rPr>
              <a:t>“sensitive facilities”, which other facilities are technically relevant for a FMCT</a:t>
            </a:r>
            <a:r>
              <a:rPr lang="en-US" sz="2800" b="1" dirty="0" smtClean="0">
                <a:solidFill>
                  <a:srgbClr val="C00000"/>
                </a:solidFill>
              </a:rPr>
              <a:t>?</a:t>
            </a:r>
            <a:endParaRPr lang="en-US" sz="2800" b="1" dirty="0">
              <a:solidFill>
                <a:srgbClr val="C00000"/>
              </a:solidFill>
            </a:endParaRPr>
          </a:p>
        </p:txBody>
      </p:sp>
      <p:sp>
        <p:nvSpPr>
          <p:cNvPr id="3" name="Content Placeholder 2"/>
          <p:cNvSpPr>
            <a:spLocks noGrp="1"/>
          </p:cNvSpPr>
          <p:nvPr>
            <p:ph idx="1"/>
          </p:nvPr>
        </p:nvSpPr>
        <p:spPr>
          <a:xfrm>
            <a:off x="429614" y="1700808"/>
            <a:ext cx="8229600" cy="4525963"/>
          </a:xfrm>
        </p:spPr>
        <p:txBody>
          <a:bodyPr>
            <a:normAutofit fontScale="77500" lnSpcReduction="20000"/>
          </a:bodyPr>
          <a:lstStyle/>
          <a:p>
            <a:r>
              <a:rPr lang="en-GB" sz="3100" dirty="0" smtClean="0"/>
              <a:t>Facility </a:t>
            </a:r>
            <a:r>
              <a:rPr lang="en-GB" sz="3100" dirty="0"/>
              <a:t>coverage is determined essentially by the </a:t>
            </a:r>
            <a:r>
              <a:rPr lang="en-GB" sz="3100" dirty="0" smtClean="0"/>
              <a:t>chosen </a:t>
            </a:r>
            <a:r>
              <a:rPr lang="en-GB" sz="3100" b="1" dirty="0" smtClean="0"/>
              <a:t>definition </a:t>
            </a:r>
            <a:r>
              <a:rPr lang="en-GB" sz="3100" b="1" dirty="0"/>
              <a:t>of fissile material</a:t>
            </a:r>
            <a:r>
              <a:rPr lang="en-GB" sz="3100" dirty="0"/>
              <a:t> </a:t>
            </a:r>
            <a:r>
              <a:rPr lang="en-GB" sz="3100" dirty="0" smtClean="0"/>
              <a:t>and </a:t>
            </a:r>
            <a:r>
              <a:rPr lang="en-GB" sz="3100" b="1" dirty="0" smtClean="0"/>
              <a:t>definition of production</a:t>
            </a:r>
            <a:r>
              <a:rPr lang="en-GB" sz="3100" dirty="0" smtClean="0"/>
              <a:t>. </a:t>
            </a:r>
            <a:r>
              <a:rPr lang="en-GB" sz="3100" dirty="0"/>
              <a:t>As a</a:t>
            </a:r>
            <a:r>
              <a:rPr lang="en-GB" sz="3100" dirty="0" smtClean="0"/>
              <a:t> </a:t>
            </a:r>
            <a:r>
              <a:rPr lang="en-GB" sz="3100" dirty="0"/>
              <a:t>rule: </a:t>
            </a:r>
            <a:r>
              <a:rPr lang="en-GB" sz="3100" dirty="0" smtClean="0"/>
              <a:t>facilities should be included </a:t>
            </a:r>
            <a:r>
              <a:rPr lang="en-GB" sz="3100" i="1" dirty="0" smtClean="0"/>
              <a:t>in </a:t>
            </a:r>
            <a:r>
              <a:rPr lang="en-GB" sz="3100" i="1" dirty="0"/>
              <a:t>which such fissile material are present or can be produced</a:t>
            </a:r>
            <a:r>
              <a:rPr lang="en-GB" sz="3100" dirty="0"/>
              <a:t>, whatever the </a:t>
            </a:r>
            <a:r>
              <a:rPr lang="en-GB" sz="3100" dirty="0" smtClean="0"/>
              <a:t>chosen definitions.  </a:t>
            </a:r>
            <a:r>
              <a:rPr lang="en-GB" sz="3100" dirty="0"/>
              <a:t>Each of the </a:t>
            </a:r>
            <a:r>
              <a:rPr lang="en-GB" sz="3100" dirty="0" smtClean="0"/>
              <a:t>possible combinations of fissile material and production options discussed previously  will have its own list of relevant facilities. </a:t>
            </a:r>
          </a:p>
          <a:p>
            <a:r>
              <a:rPr lang="en-GB" sz="3100" dirty="0" smtClean="0"/>
              <a:t>For </a:t>
            </a:r>
            <a:r>
              <a:rPr lang="en-GB" sz="3100" dirty="0"/>
              <a:t>example, in the case of the Australian model, the coverage will include all enrichment and reprocessing facilities, whether military or civilian, whether they contain or not the corresponding fissile material. Nuclear power plants would not </a:t>
            </a:r>
            <a:r>
              <a:rPr lang="en-GB" sz="3100" dirty="0" smtClean="0"/>
              <a:t>be in the list, as well as their associated fresh fuel facilities and spent fuel stores.</a:t>
            </a:r>
          </a:p>
          <a:p>
            <a:r>
              <a:rPr lang="en-GB" sz="3100" b="1" dirty="0" smtClean="0"/>
              <a:t>Therefore, here, all options are determined indirectly.</a:t>
            </a:r>
            <a:endParaRPr lang="en-GB" sz="3100" b="1" dirty="0"/>
          </a:p>
          <a:p>
            <a:endParaRPr lang="en-US" dirty="0"/>
          </a:p>
        </p:txBody>
      </p:sp>
      <p:sp>
        <p:nvSpPr>
          <p:cNvPr id="4" name="Espace réservé de la date 3"/>
          <p:cNvSpPr>
            <a:spLocks noGrp="1"/>
          </p:cNvSpPr>
          <p:nvPr>
            <p:ph type="dt" sz="half" idx="10"/>
          </p:nvPr>
        </p:nvSpPr>
        <p:spPr/>
        <p:txBody>
          <a:bodyPr/>
          <a:lstStyle/>
          <a:p>
            <a:fld id="{513A5BBD-CAA0-41F0-AA6F-2CD150FECE7F}" type="datetime1">
              <a:rPr lang="fr-CH" smtClean="0"/>
              <a:t>16.03.2016</a:t>
            </a:fld>
            <a:endParaRPr lang="fr-CH" dirty="0"/>
          </a:p>
        </p:txBody>
      </p:sp>
      <p:sp>
        <p:nvSpPr>
          <p:cNvPr id="7" name="Title 1"/>
          <p:cNvSpPr txBox="1">
            <a:spLocks/>
          </p:cNvSpPr>
          <p:nvPr/>
        </p:nvSpPr>
        <p:spPr>
          <a:xfrm>
            <a:off x="429614" y="116632"/>
            <a:ext cx="822960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3.1.41. Negotiation: Stocks</a:t>
            </a:r>
            <a:endParaRPr lang="en-US" sz="3200" b="1" dirty="0">
              <a:solidFill>
                <a:srgbClr val="C00000"/>
              </a:solidFill>
            </a:endParaRPr>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54</a:t>
            </a:fld>
            <a:endParaRPr lang="fr-CH" dirty="0"/>
          </a:p>
        </p:txBody>
      </p:sp>
      <p:sp>
        <p:nvSpPr>
          <p:cNvPr id="9" name="Espace réservé du pied de page 4"/>
          <p:cNvSpPr>
            <a:spLocks noGrp="1"/>
          </p:cNvSpPr>
          <p:nvPr>
            <p:ph type="ftr" sz="quarter" idx="11"/>
          </p:nvPr>
        </p:nvSpPr>
        <p:spPr>
          <a:xfrm>
            <a:off x="3124200" y="6356350"/>
            <a:ext cx="2895600" cy="365125"/>
          </a:xfrm>
        </p:spPr>
        <p:txBody>
          <a:bodyPr/>
          <a:lstStyle/>
          <a:p>
            <a:r>
              <a:rPr lang="fr-FR" dirty="0" smtClean="0"/>
              <a:t>©Bruno </a:t>
            </a:r>
            <a:r>
              <a:rPr lang="fr-FR" dirty="0" err="1"/>
              <a:t>Pellaud</a:t>
            </a:r>
            <a:endParaRPr lang="fr-CH" dirty="0"/>
          </a:p>
        </p:txBody>
      </p:sp>
    </p:spTree>
    <p:extLst>
      <p:ext uri="{BB962C8B-B14F-4D97-AF65-F5344CB8AC3E}">
        <p14:creationId xmlns:p14="http://schemas.microsoft.com/office/powerpoint/2010/main" val="1858246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5200" y="1196752"/>
            <a:ext cx="8799288" cy="5328592"/>
          </a:xfrm>
        </p:spPr>
        <p:txBody>
          <a:bodyPr>
            <a:normAutofit/>
          </a:bodyPr>
          <a:lstStyle/>
          <a:p>
            <a:pPr marL="0" indent="0">
              <a:buNone/>
            </a:pPr>
            <a:endParaRPr lang="fr-CH" sz="4000" dirty="0"/>
          </a:p>
          <a:p>
            <a:endParaRPr lang="fr-CH" dirty="0"/>
          </a:p>
        </p:txBody>
      </p:sp>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425476"/>
            <a:ext cx="3381275" cy="2535956"/>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425476"/>
            <a:ext cx="3381275" cy="2535956"/>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4097932"/>
            <a:ext cx="3419873" cy="2564904"/>
          </a:xfrm>
          <a:prstGeom prst="rect">
            <a:avLst/>
          </a:prstGeom>
        </p:spPr>
      </p:pic>
      <p:sp>
        <p:nvSpPr>
          <p:cNvPr id="9" name="ZoneTexte 8"/>
          <p:cNvSpPr txBox="1"/>
          <p:nvPr/>
        </p:nvSpPr>
        <p:spPr>
          <a:xfrm>
            <a:off x="2195736" y="188640"/>
            <a:ext cx="6768752" cy="954107"/>
          </a:xfrm>
          <a:prstGeom prst="rect">
            <a:avLst/>
          </a:prstGeom>
          <a:noFill/>
        </p:spPr>
        <p:txBody>
          <a:bodyPr wrap="square" rtlCol="0">
            <a:spAutoFit/>
          </a:bodyPr>
          <a:lstStyle/>
          <a:p>
            <a:pPr algn="ctr"/>
            <a:r>
              <a:rPr lang="fr-FR" sz="2800" b="1" dirty="0" smtClean="0"/>
              <a:t>3.1.42. FMCT – </a:t>
            </a:r>
            <a:r>
              <a:rPr lang="fr-FR" sz="2800" b="1" dirty="0" err="1" smtClean="0"/>
              <a:t>Negotiation</a:t>
            </a:r>
            <a:endParaRPr lang="fr-FR" sz="2800" b="1" dirty="0" smtClean="0"/>
          </a:p>
          <a:p>
            <a:pPr algn="ctr"/>
            <a:r>
              <a:rPr lang="fr-FR" sz="2800" b="1" dirty="0" smtClean="0"/>
              <a:t>26-27 </a:t>
            </a:r>
            <a:r>
              <a:rPr lang="fr-FR" sz="2800" b="1" dirty="0" err="1" smtClean="0"/>
              <a:t>November</a:t>
            </a:r>
            <a:r>
              <a:rPr lang="fr-FR" sz="2800" b="1" dirty="0" smtClean="0"/>
              <a:t> 2015</a:t>
            </a:r>
          </a:p>
        </p:txBody>
      </p:sp>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015" y="4119760"/>
            <a:ext cx="3419872" cy="2564904"/>
          </a:xfrm>
          <a:prstGeom prst="rect">
            <a:avLst/>
          </a:prstGeom>
        </p:spPr>
      </p:pic>
      <p:sp>
        <p:nvSpPr>
          <p:cNvPr id="11" name="Espace réservé de la date 10"/>
          <p:cNvSpPr>
            <a:spLocks noGrp="1"/>
          </p:cNvSpPr>
          <p:nvPr>
            <p:ph type="dt" sz="half" idx="10"/>
          </p:nvPr>
        </p:nvSpPr>
        <p:spPr/>
        <p:txBody>
          <a:bodyPr/>
          <a:lstStyle/>
          <a:p>
            <a:fld id="{E364961D-8B05-4E89-BC28-EA0577CBA639}" type="datetime1">
              <a:rPr lang="fr-CH" smtClean="0"/>
              <a:t>16.03.2016</a:t>
            </a:fld>
            <a:endParaRPr lang="fr-CH" dirty="0"/>
          </a:p>
        </p:txBody>
      </p:sp>
      <p:sp>
        <p:nvSpPr>
          <p:cNvPr id="12" name="Espace réservé du numéro de diapositive 11"/>
          <p:cNvSpPr>
            <a:spLocks noGrp="1"/>
          </p:cNvSpPr>
          <p:nvPr>
            <p:ph type="sldNum" sz="quarter" idx="12"/>
          </p:nvPr>
        </p:nvSpPr>
        <p:spPr/>
        <p:txBody>
          <a:bodyPr/>
          <a:lstStyle/>
          <a:p>
            <a:fld id="{C1157B04-8284-4AC9-B54A-E7835B87D6DB}" type="slidenum">
              <a:rPr lang="fr-CH" smtClean="0"/>
              <a:pPr/>
              <a:t>55</a:t>
            </a:fld>
            <a:endParaRPr lang="fr-CH" dirty="0"/>
          </a:p>
        </p:txBody>
      </p:sp>
    </p:spTree>
    <p:extLst>
      <p:ext uri="{BB962C8B-B14F-4D97-AF65-F5344CB8AC3E}">
        <p14:creationId xmlns:p14="http://schemas.microsoft.com/office/powerpoint/2010/main" val="11803977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5200" y="1196752"/>
            <a:ext cx="8799288" cy="5328592"/>
          </a:xfrm>
        </p:spPr>
        <p:txBody>
          <a:bodyPr>
            <a:normAutofit/>
          </a:bodyPr>
          <a:lstStyle/>
          <a:p>
            <a:pPr marL="0" indent="0">
              <a:buNone/>
            </a:pPr>
            <a:endParaRPr lang="fr-CH" sz="4000" dirty="0"/>
          </a:p>
          <a:p>
            <a:pPr marL="0" indent="0">
              <a:buNone/>
            </a:pPr>
            <a:endParaRPr lang="fr-CH" dirty="0"/>
          </a:p>
        </p:txBody>
      </p:sp>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9" name="ZoneTexte 8"/>
          <p:cNvSpPr txBox="1"/>
          <p:nvPr/>
        </p:nvSpPr>
        <p:spPr>
          <a:xfrm>
            <a:off x="2195736" y="188640"/>
            <a:ext cx="6768752" cy="954107"/>
          </a:xfrm>
          <a:prstGeom prst="rect">
            <a:avLst/>
          </a:prstGeom>
          <a:noFill/>
        </p:spPr>
        <p:txBody>
          <a:bodyPr wrap="square" rtlCol="0">
            <a:spAutoFit/>
          </a:bodyPr>
          <a:lstStyle/>
          <a:p>
            <a:pPr algn="ctr"/>
            <a:r>
              <a:rPr lang="fr-FR" sz="2800" b="1" dirty="0" smtClean="0"/>
              <a:t>3.1.43. FMCT – </a:t>
            </a:r>
            <a:r>
              <a:rPr lang="fr-FR" sz="2800" b="1" dirty="0" err="1" smtClean="0"/>
              <a:t>Negotiation</a:t>
            </a:r>
            <a:endParaRPr lang="fr-FR" sz="2800" b="1" dirty="0" smtClean="0"/>
          </a:p>
          <a:p>
            <a:pPr algn="ctr"/>
            <a:r>
              <a:rPr lang="fr-FR" sz="2800" b="1" dirty="0" smtClean="0"/>
              <a:t>26-27 </a:t>
            </a:r>
            <a:r>
              <a:rPr lang="fr-FR" sz="2800" b="1" dirty="0" err="1" smtClean="0"/>
              <a:t>November</a:t>
            </a:r>
            <a:r>
              <a:rPr lang="fr-FR" sz="2800" b="1" dirty="0" smtClean="0"/>
              <a:t> 2015</a:t>
            </a:r>
          </a:p>
        </p:txBody>
      </p:sp>
      <p:sp>
        <p:nvSpPr>
          <p:cNvPr id="11" name="Espace réservé de la date 10"/>
          <p:cNvSpPr>
            <a:spLocks noGrp="1"/>
          </p:cNvSpPr>
          <p:nvPr>
            <p:ph type="dt" sz="half" idx="10"/>
          </p:nvPr>
        </p:nvSpPr>
        <p:spPr/>
        <p:txBody>
          <a:bodyPr/>
          <a:lstStyle/>
          <a:p>
            <a:fld id="{E364961D-8B05-4E89-BC28-EA0577CBA639}" type="datetime1">
              <a:rPr lang="fr-CH" smtClean="0"/>
              <a:t>16.03.2016</a:t>
            </a:fld>
            <a:endParaRPr lang="fr-CH" dirty="0"/>
          </a:p>
        </p:txBody>
      </p:sp>
      <p:sp>
        <p:nvSpPr>
          <p:cNvPr id="12" name="Espace réservé du numéro de diapositive 11"/>
          <p:cNvSpPr>
            <a:spLocks noGrp="1"/>
          </p:cNvSpPr>
          <p:nvPr>
            <p:ph type="sldNum" sz="quarter" idx="12"/>
          </p:nvPr>
        </p:nvSpPr>
        <p:spPr/>
        <p:txBody>
          <a:bodyPr/>
          <a:lstStyle/>
          <a:p>
            <a:fld id="{C1157B04-8284-4AC9-B54A-E7835B87D6DB}" type="slidenum">
              <a:rPr lang="fr-CH" smtClean="0"/>
              <a:pPr/>
              <a:t>56</a:t>
            </a:fld>
            <a:endParaRPr lang="fr-CH" dirty="0"/>
          </a:p>
        </p:txBody>
      </p:sp>
      <p:sp>
        <p:nvSpPr>
          <p:cNvPr id="2" name="ZoneTexte 1"/>
          <p:cNvSpPr txBox="1"/>
          <p:nvPr/>
        </p:nvSpPr>
        <p:spPr>
          <a:xfrm>
            <a:off x="827584" y="2636912"/>
            <a:ext cx="6912768" cy="461665"/>
          </a:xfrm>
          <a:prstGeom prst="rect">
            <a:avLst/>
          </a:prstGeom>
          <a:noFill/>
        </p:spPr>
        <p:txBody>
          <a:bodyPr wrap="square" rtlCol="0">
            <a:spAutoFit/>
          </a:bodyPr>
          <a:lstStyle/>
          <a:p>
            <a:r>
              <a:rPr lang="fr-CH" sz="2400" dirty="0" smtClean="0"/>
              <a:t>Séquence vidéo: impressions de la simulation</a:t>
            </a:r>
            <a:endParaRPr lang="fr-CH" sz="2400" dirty="0"/>
          </a:p>
        </p:txBody>
      </p:sp>
    </p:spTree>
    <p:extLst>
      <p:ext uri="{BB962C8B-B14F-4D97-AF65-F5344CB8AC3E}">
        <p14:creationId xmlns:p14="http://schemas.microsoft.com/office/powerpoint/2010/main" val="25731527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2016224" cy="936104"/>
          </a:xfrm>
          <a:prstGeom prst="rect">
            <a:avLst/>
          </a:prstGeom>
          <a:noFill/>
          <a:ln>
            <a:noFill/>
          </a:ln>
        </p:spPr>
      </p:pic>
      <p:sp>
        <p:nvSpPr>
          <p:cNvPr id="7" name="ZoneTexte 6"/>
          <p:cNvSpPr txBox="1"/>
          <p:nvPr/>
        </p:nvSpPr>
        <p:spPr>
          <a:xfrm>
            <a:off x="2195736" y="116632"/>
            <a:ext cx="6768752" cy="523220"/>
          </a:xfrm>
          <a:prstGeom prst="rect">
            <a:avLst/>
          </a:prstGeom>
          <a:noFill/>
        </p:spPr>
        <p:txBody>
          <a:bodyPr wrap="square" rtlCol="0">
            <a:spAutoFit/>
          </a:bodyPr>
          <a:lstStyle/>
          <a:p>
            <a:pPr algn="ctr"/>
            <a:r>
              <a:rPr lang="fr-FR" sz="2800" b="1" dirty="0" smtClean="0"/>
              <a:t>3.1.44. FMCT – </a:t>
            </a:r>
            <a:r>
              <a:rPr lang="fr-FR" sz="2800" b="1" dirty="0" err="1" smtClean="0"/>
              <a:t>Negotiation</a:t>
            </a:r>
            <a:r>
              <a:rPr lang="fr-FR" sz="2800" b="1" dirty="0" smtClean="0"/>
              <a:t> </a:t>
            </a:r>
            <a:r>
              <a:rPr lang="fr-FR" sz="2800" b="1" dirty="0" err="1" smtClean="0"/>
              <a:t>outcome</a:t>
            </a:r>
            <a:endParaRPr lang="fr-FR" sz="2800" b="1" dirty="0" smtClean="0"/>
          </a:p>
        </p:txBody>
      </p:sp>
      <p:pic>
        <p:nvPicPr>
          <p:cNvPr id="1028" name="Picture 4"/>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9709" t="20540" r="28920" b="11148"/>
          <a:stretch/>
        </p:blipFill>
        <p:spPr bwMode="auto">
          <a:xfrm>
            <a:off x="2184524" y="692696"/>
            <a:ext cx="6768752" cy="611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07504" y="3212976"/>
            <a:ext cx="2016224" cy="2723823"/>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*text negotiated by the students during the simulation</a:t>
            </a:r>
            <a:endParaRPr lang="fr-CH" sz="1400" dirty="0">
              <a:latin typeface="Times New Roman" panose="02020603050405020304" pitchFamily="18" charset="0"/>
              <a:cs typeface="Times New Roman" panose="02020603050405020304" pitchFamily="18" charset="0"/>
            </a:endParaRPr>
          </a:p>
          <a:p>
            <a:r>
              <a:rPr lang="en-US" sz="1400" dirty="0">
                <a:solidFill>
                  <a:srgbClr val="FF0000"/>
                </a:solidFill>
                <a:latin typeface="Times New Roman" panose="02020603050405020304" pitchFamily="18" charset="0"/>
                <a:cs typeface="Times New Roman" panose="02020603050405020304" pitchFamily="18" charset="0"/>
              </a:rPr>
              <a:t>** text not negotiated due to limited </a:t>
            </a:r>
            <a:r>
              <a:rPr lang="en-US" sz="1400" dirty="0" smtClean="0">
                <a:solidFill>
                  <a:srgbClr val="FF0000"/>
                </a:solidFill>
                <a:latin typeface="Times New Roman" panose="02020603050405020304" pitchFamily="18" charset="0"/>
                <a:cs typeface="Times New Roman" panose="02020603050405020304" pitchFamily="18" charset="0"/>
              </a:rPr>
              <a:t>time</a:t>
            </a:r>
          </a:p>
          <a:p>
            <a:endParaRPr lang="en-US" sz="1400" dirty="0">
              <a:solidFill>
                <a:srgbClr val="FF0000"/>
              </a:solidFill>
              <a:latin typeface="Times New Roman" panose="02020603050405020304" pitchFamily="18" charset="0"/>
              <a:cs typeface="Times New Roman" panose="02020603050405020304" pitchFamily="18" charset="0"/>
            </a:endParaRPr>
          </a:p>
          <a:p>
            <a:r>
              <a:rPr lang="en-US" sz="1100" dirty="0" smtClean="0">
                <a:latin typeface="+mj-lt"/>
                <a:cs typeface="Times New Roman" panose="02020603050405020304" pitchFamily="18" charset="0"/>
              </a:rPr>
              <a:t>The entire treaty is available </a:t>
            </a:r>
            <a:r>
              <a:rPr lang="en-US" sz="1100" dirty="0" smtClean="0"/>
              <a:t>on </a:t>
            </a:r>
            <a:r>
              <a:rPr lang="en-US" sz="1100" dirty="0" err="1"/>
              <a:t>dropbox</a:t>
            </a:r>
            <a:r>
              <a:rPr lang="en-US" sz="1100" dirty="0"/>
              <a:t>, </a:t>
            </a:r>
            <a:r>
              <a:rPr lang="en-US" sz="1100" u="sng" dirty="0">
                <a:hlinkClick r:id="rId5"/>
              </a:rPr>
              <a:t>https://www.dropbox.com/sh/02cog1xkg3xrsny/AABphaLVUfXD8CLB4ZPzhBq2a?dl=0</a:t>
            </a:r>
            <a:endParaRPr lang="en-US" sz="1100" u="sng" dirty="0"/>
          </a:p>
          <a:p>
            <a:endParaRPr lang="fr-CH" sz="1400" dirty="0">
              <a:latin typeface="+mj-lt"/>
              <a:cs typeface="Times New Roman" panose="02020603050405020304" pitchFamily="18" charset="0"/>
            </a:endParaRPr>
          </a:p>
          <a:p>
            <a:endParaRPr lang="fr-CH" dirty="0">
              <a:solidFill>
                <a:srgbClr val="FF0000"/>
              </a:solidFill>
            </a:endParaRPr>
          </a:p>
        </p:txBody>
      </p:sp>
      <p:sp>
        <p:nvSpPr>
          <p:cNvPr id="6" name="Espace réservé de la date 5"/>
          <p:cNvSpPr>
            <a:spLocks noGrp="1"/>
          </p:cNvSpPr>
          <p:nvPr>
            <p:ph type="dt" sz="half" idx="10"/>
          </p:nvPr>
        </p:nvSpPr>
        <p:spPr/>
        <p:txBody>
          <a:bodyPr/>
          <a:lstStyle/>
          <a:p>
            <a:fld id="{3B252774-74B1-434C-A05E-F9C0E2CA589D}" type="datetime1">
              <a:rPr lang="fr-CH" smtClean="0"/>
              <a:t>16.03.2016</a:t>
            </a:fld>
            <a:endParaRPr lang="fr-CH" dirty="0"/>
          </a:p>
        </p:txBody>
      </p:sp>
      <p:sp>
        <p:nvSpPr>
          <p:cNvPr id="11" name="Espace réservé du numéro de diapositive 10"/>
          <p:cNvSpPr>
            <a:spLocks noGrp="1"/>
          </p:cNvSpPr>
          <p:nvPr>
            <p:ph type="sldNum" sz="quarter" idx="12"/>
          </p:nvPr>
        </p:nvSpPr>
        <p:spPr/>
        <p:txBody>
          <a:bodyPr/>
          <a:lstStyle/>
          <a:p>
            <a:fld id="{C1157B04-8284-4AC9-B54A-E7835B87D6DB}" type="slidenum">
              <a:rPr lang="fr-CH" smtClean="0"/>
              <a:pPr/>
              <a:t>57</a:t>
            </a:fld>
            <a:endParaRPr lang="fr-CH" dirty="0"/>
          </a:p>
        </p:txBody>
      </p:sp>
    </p:spTree>
    <p:extLst>
      <p:ext uri="{BB962C8B-B14F-4D97-AF65-F5344CB8AC3E}">
        <p14:creationId xmlns:p14="http://schemas.microsoft.com/office/powerpoint/2010/main" val="231935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2016224" cy="936104"/>
          </a:xfrm>
          <a:prstGeom prst="rect">
            <a:avLst/>
          </a:prstGeom>
          <a:noFill/>
          <a:ln>
            <a:noFill/>
          </a:ln>
        </p:spPr>
      </p:pic>
      <p:sp>
        <p:nvSpPr>
          <p:cNvPr id="7" name="ZoneTexte 6"/>
          <p:cNvSpPr txBox="1"/>
          <p:nvPr/>
        </p:nvSpPr>
        <p:spPr>
          <a:xfrm>
            <a:off x="2195736" y="251066"/>
            <a:ext cx="6768752" cy="523220"/>
          </a:xfrm>
          <a:prstGeom prst="rect">
            <a:avLst/>
          </a:prstGeom>
          <a:noFill/>
        </p:spPr>
        <p:txBody>
          <a:bodyPr wrap="square" rtlCol="0">
            <a:spAutoFit/>
          </a:bodyPr>
          <a:lstStyle/>
          <a:p>
            <a:pPr algn="ctr"/>
            <a:r>
              <a:rPr lang="fr-FR" sz="2800" b="1" dirty="0" smtClean="0"/>
              <a:t>3.1.45. FMCT – </a:t>
            </a:r>
            <a:r>
              <a:rPr lang="fr-FR" sz="2800" b="1" dirty="0" err="1" smtClean="0"/>
              <a:t>Negotiation</a:t>
            </a:r>
            <a:r>
              <a:rPr lang="fr-FR" sz="2800" b="1" dirty="0" smtClean="0"/>
              <a:t> </a:t>
            </a:r>
            <a:r>
              <a:rPr lang="fr-FR" sz="2800" b="1" dirty="0" err="1" smtClean="0"/>
              <a:t>outcome</a:t>
            </a:r>
            <a:endParaRPr lang="fr-FR" sz="2800" b="1" dirty="0" smtClean="0"/>
          </a:p>
        </p:txBody>
      </p:sp>
      <p:sp>
        <p:nvSpPr>
          <p:cNvPr id="2" name="Espace réservé du contenu 1"/>
          <p:cNvSpPr>
            <a:spLocks noGrp="1"/>
          </p:cNvSpPr>
          <p:nvPr>
            <p:ph idx="1"/>
          </p:nvPr>
        </p:nvSpPr>
        <p:spPr>
          <a:xfrm>
            <a:off x="114152" y="1196752"/>
            <a:ext cx="9036496" cy="5256584"/>
          </a:xfrm>
        </p:spPr>
        <p:txBody>
          <a:bodyPr>
            <a:normAutofit fontScale="25000" lnSpcReduction="20000"/>
          </a:bodyPr>
          <a:lstStyle/>
          <a:p>
            <a:pPr marL="0" indent="0">
              <a:buNone/>
            </a:pPr>
            <a:r>
              <a:rPr lang="en-US" sz="5600" b="1" i="1" dirty="0"/>
              <a:t>Article I: Basic Undertakings – Object and Purpose</a:t>
            </a:r>
            <a:endParaRPr lang="fr-CH" sz="5600" dirty="0"/>
          </a:p>
          <a:p>
            <a:pPr marL="0" indent="0">
              <a:buNone/>
            </a:pPr>
            <a:r>
              <a:rPr lang="en-US" sz="5600" b="1" i="1" dirty="0"/>
              <a:t>I.1.</a:t>
            </a:r>
            <a:r>
              <a:rPr lang="en-US" sz="5600" i="1" dirty="0"/>
              <a:t> States commit not to increase their nuclear weapon arsenals.</a:t>
            </a:r>
            <a:endParaRPr lang="fr-CH" sz="5600" dirty="0"/>
          </a:p>
          <a:p>
            <a:pPr marL="0" indent="0">
              <a:buNone/>
            </a:pPr>
            <a:r>
              <a:rPr lang="en-US" sz="5600" b="1" i="1" dirty="0"/>
              <a:t>I.2.</a:t>
            </a:r>
            <a:r>
              <a:rPr lang="en-US" sz="5600" i="1" dirty="0"/>
              <a:t> Each State Party to this Treaty undertakes, from the date of entry into force of the Treaty for it, not to produce any fissile material for nuclear weapons or other nuclear explosive devices</a:t>
            </a:r>
            <a:r>
              <a:rPr lang="en-US" sz="5600" i="1" dirty="0" smtClean="0"/>
              <a:t>.</a:t>
            </a:r>
          </a:p>
          <a:p>
            <a:pPr marL="0" indent="0">
              <a:buNone/>
            </a:pPr>
            <a:endParaRPr lang="en-US" i="1" dirty="0"/>
          </a:p>
          <a:p>
            <a:pPr marL="0" indent="0">
              <a:buNone/>
            </a:pPr>
            <a:r>
              <a:rPr lang="en-US" sz="5600" b="1" dirty="0" smtClean="0"/>
              <a:t>Comments</a:t>
            </a:r>
          </a:p>
          <a:p>
            <a:pPr marL="0" indent="0">
              <a:buNone/>
            </a:pPr>
            <a:r>
              <a:rPr lang="en-US" sz="6000" dirty="0" smtClean="0"/>
              <a:t>It is not about </a:t>
            </a:r>
            <a:r>
              <a:rPr lang="en-US" sz="6000" i="1" dirty="0"/>
              <a:t>reducing the production of fissile material for nuclear weapons use</a:t>
            </a:r>
            <a:r>
              <a:rPr lang="en-US" sz="6000" dirty="0"/>
              <a:t> </a:t>
            </a:r>
            <a:r>
              <a:rPr lang="en-US" sz="6000" i="1" dirty="0"/>
              <a:t>and other explosive devices </a:t>
            </a:r>
            <a:r>
              <a:rPr lang="en-US" sz="6000" dirty="0" smtClean="0"/>
              <a:t>but </a:t>
            </a:r>
            <a:r>
              <a:rPr lang="en-US" sz="6000" dirty="0"/>
              <a:t>about </a:t>
            </a:r>
            <a:r>
              <a:rPr lang="en-US" sz="6000" i="1" dirty="0"/>
              <a:t>not to increase nuclear weapon arsenals and to stop producing any fissile material from the date of entry into force of the Treaty.</a:t>
            </a:r>
            <a:endParaRPr lang="fr-CH" sz="6000" dirty="0"/>
          </a:p>
          <a:p>
            <a:pPr marL="0" indent="0">
              <a:buNone/>
            </a:pPr>
            <a:endParaRPr lang="en-US" sz="5600" b="1" i="1" dirty="0"/>
          </a:p>
          <a:p>
            <a:pPr marL="0" indent="0">
              <a:buNone/>
            </a:pPr>
            <a:r>
              <a:rPr lang="en-US" sz="5600" b="1" i="1" dirty="0" smtClean="0"/>
              <a:t>Article </a:t>
            </a:r>
            <a:r>
              <a:rPr lang="en-US" sz="5600" b="1" i="1" dirty="0"/>
              <a:t>II: Definitions</a:t>
            </a:r>
            <a:endParaRPr lang="fr-CH" sz="5600" dirty="0"/>
          </a:p>
          <a:p>
            <a:pPr marL="0" indent="0">
              <a:buNone/>
            </a:pPr>
            <a:r>
              <a:rPr lang="en-US" sz="5600" b="1" i="1" dirty="0"/>
              <a:t>II.1. </a:t>
            </a:r>
            <a:r>
              <a:rPr lang="en-US" sz="5600" i="1" dirty="0"/>
              <a:t>For the purposes of this Treaty: “fissile material” means:</a:t>
            </a:r>
            <a:endParaRPr lang="fr-CH" sz="5600" dirty="0"/>
          </a:p>
          <a:p>
            <a:pPr marL="0" lvl="0" indent="0">
              <a:buNone/>
            </a:pPr>
            <a:r>
              <a:rPr lang="en-US" sz="5600" i="1" dirty="0" smtClean="0"/>
              <a:t>a) Uranium </a:t>
            </a:r>
            <a:r>
              <a:rPr lang="en-US" sz="5600" i="1" dirty="0"/>
              <a:t>enriched to 20% or more isotope 235 or 233;</a:t>
            </a:r>
            <a:endParaRPr lang="fr-CH" sz="5600" dirty="0"/>
          </a:p>
          <a:p>
            <a:pPr marL="0" lvl="0" indent="0">
              <a:buNone/>
            </a:pPr>
            <a:r>
              <a:rPr lang="en-US" sz="5600" i="1" dirty="0" smtClean="0"/>
              <a:t>b) Separated </a:t>
            </a:r>
            <a:r>
              <a:rPr lang="en-US" sz="5600" i="1" dirty="0"/>
              <a:t>plutonium with any isotopic </a:t>
            </a:r>
            <a:r>
              <a:rPr lang="en-US" sz="5600" i="1" dirty="0" smtClean="0"/>
              <a:t>composition;</a:t>
            </a:r>
            <a:endParaRPr lang="fr-CH" sz="5600" dirty="0"/>
          </a:p>
          <a:p>
            <a:pPr marL="0" lvl="0" indent="0">
              <a:buNone/>
            </a:pPr>
            <a:r>
              <a:rPr lang="fr-CH" sz="5600" i="1" dirty="0" smtClean="0"/>
              <a:t>c) </a:t>
            </a:r>
            <a:r>
              <a:rPr lang="en-US" sz="5600" i="1" dirty="0" smtClean="0"/>
              <a:t>Any </a:t>
            </a:r>
            <a:r>
              <a:rPr lang="en-US" sz="5600" i="1" dirty="0" err="1"/>
              <a:t>unirradiated</a:t>
            </a:r>
            <a:r>
              <a:rPr lang="en-US" sz="5600" i="1" dirty="0"/>
              <a:t> material containing the materials defined in a) or b</a:t>
            </a:r>
            <a:r>
              <a:rPr lang="en-US" sz="5600" i="1" dirty="0" smtClean="0"/>
              <a:t>).</a:t>
            </a:r>
            <a:endParaRPr lang="fr-CH" sz="5600" dirty="0"/>
          </a:p>
          <a:p>
            <a:pPr marL="0" lvl="0" indent="0">
              <a:buNone/>
            </a:pPr>
            <a:r>
              <a:rPr lang="en-US" sz="5600" b="1" i="1" dirty="0" smtClean="0"/>
              <a:t>II.2</a:t>
            </a:r>
            <a:r>
              <a:rPr lang="en-US" sz="5600" b="1" i="1" dirty="0"/>
              <a:t>. </a:t>
            </a:r>
            <a:r>
              <a:rPr lang="en-US" sz="5600" i="1" dirty="0"/>
              <a:t>F</a:t>
            </a:r>
            <a:r>
              <a:rPr lang="en-GB" sz="5600" i="1" dirty="0"/>
              <a:t>or the purposes of this Treaty “production facilities” are defined as all facilities capable of producing fissile material as defined in article II.1. Laboratory scale facilities under established practice are excluded. </a:t>
            </a:r>
            <a:endParaRPr lang="fr-CH" sz="5600" dirty="0"/>
          </a:p>
          <a:p>
            <a:pPr marL="0" indent="0">
              <a:buNone/>
            </a:pPr>
            <a:endParaRPr lang="en-US" sz="5600" i="1" dirty="0"/>
          </a:p>
          <a:p>
            <a:pPr marL="0" indent="0">
              <a:buNone/>
            </a:pPr>
            <a:r>
              <a:rPr lang="en-US" sz="5600" b="1" dirty="0" smtClean="0"/>
              <a:t>Comments</a:t>
            </a:r>
            <a:endParaRPr lang="en-US" sz="5600" b="1" dirty="0"/>
          </a:p>
          <a:p>
            <a:pPr marL="0" indent="0">
              <a:buNone/>
            </a:pPr>
            <a:r>
              <a:rPr lang="en-US" sz="6000" dirty="0"/>
              <a:t>The </a:t>
            </a:r>
            <a:r>
              <a:rPr lang="en-US" sz="6000" b="1" dirty="0"/>
              <a:t>definition of fissile material </a:t>
            </a:r>
            <a:r>
              <a:rPr lang="en-US" sz="6000" dirty="0"/>
              <a:t>is key. It has also been agreed that the definition and the verification mechanism are interrelated and should take into account the use of material for non-explosive purposes. </a:t>
            </a:r>
            <a:r>
              <a:rPr lang="en-US" sz="6000" dirty="0" smtClean="0"/>
              <a:t>The definition  </a:t>
            </a:r>
            <a:r>
              <a:rPr lang="en-US" sz="6000" dirty="0"/>
              <a:t>adopted is </a:t>
            </a:r>
            <a:r>
              <a:rPr lang="en-US" sz="6000" dirty="0" smtClean="0"/>
              <a:t>based on the definition provided by the IAEA.</a:t>
            </a:r>
            <a:endParaRPr lang="en-GB" sz="6000" dirty="0">
              <a:ea typeface="Calibri"/>
              <a:cs typeface="Times New Roman"/>
            </a:endParaRPr>
          </a:p>
          <a:p>
            <a:pPr marL="0" indent="0">
              <a:buNone/>
            </a:pPr>
            <a:endParaRPr lang="en-US" dirty="0" smtClean="0">
              <a:solidFill>
                <a:srgbClr val="FF0000"/>
              </a:solidFill>
            </a:endParaRPr>
          </a:p>
          <a:p>
            <a:pPr marL="0" indent="0">
              <a:buNone/>
            </a:pPr>
            <a:r>
              <a:rPr lang="en-US" sz="6000" dirty="0" smtClean="0"/>
              <a:t>The </a:t>
            </a:r>
            <a:r>
              <a:rPr lang="en-US" sz="6000" b="1" dirty="0"/>
              <a:t>definition of production facilities</a:t>
            </a:r>
            <a:r>
              <a:rPr lang="en-US" sz="6000" dirty="0"/>
              <a:t>, excluding laboratory scale facilities, is neither too narrow nor too broad. It avoids </a:t>
            </a:r>
            <a:r>
              <a:rPr lang="en-US" sz="6000" dirty="0" smtClean="0"/>
              <a:t>fixing “</a:t>
            </a:r>
            <a:r>
              <a:rPr lang="en-US" sz="6000" dirty="0"/>
              <a:t>significant quantities of fissile material </a:t>
            </a:r>
            <a:r>
              <a:rPr lang="en-US" sz="6000" dirty="0" smtClean="0"/>
              <a:t>to </a:t>
            </a:r>
            <a:r>
              <a:rPr lang="en-US" sz="6000" dirty="0"/>
              <a:t>be defined on a national </a:t>
            </a:r>
            <a:r>
              <a:rPr lang="en-US" sz="6000" dirty="0" smtClean="0"/>
              <a:t>basis“ which is </a:t>
            </a:r>
            <a:r>
              <a:rPr lang="en-US" sz="6000" dirty="0"/>
              <a:t>ambiguous and might be discriminatory.</a:t>
            </a:r>
            <a:r>
              <a:rPr lang="en-US" sz="6000" b="1" i="1" dirty="0"/>
              <a:t> </a:t>
            </a:r>
            <a:endParaRPr lang="fr-CH" sz="6000" dirty="0"/>
          </a:p>
          <a:p>
            <a:pPr marL="0" indent="0">
              <a:buNone/>
            </a:pPr>
            <a:endParaRPr lang="en-US" sz="6000" dirty="0"/>
          </a:p>
        </p:txBody>
      </p:sp>
      <p:sp>
        <p:nvSpPr>
          <p:cNvPr id="3" name="Espace réservé de la date 2"/>
          <p:cNvSpPr>
            <a:spLocks noGrp="1"/>
          </p:cNvSpPr>
          <p:nvPr>
            <p:ph type="dt" sz="half" idx="10"/>
          </p:nvPr>
        </p:nvSpPr>
        <p:spPr/>
        <p:txBody>
          <a:bodyPr/>
          <a:lstStyle/>
          <a:p>
            <a:fld id="{E65B23EA-AC52-46A9-9B75-D4EEEDD0C420}"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58</a:t>
            </a:fld>
            <a:endParaRPr lang="fr-CH" dirty="0"/>
          </a:p>
        </p:txBody>
      </p:sp>
    </p:spTree>
    <p:extLst>
      <p:ext uri="{BB962C8B-B14F-4D97-AF65-F5344CB8AC3E}">
        <p14:creationId xmlns:p14="http://schemas.microsoft.com/office/powerpoint/2010/main" val="1111203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2016224" cy="936104"/>
          </a:xfrm>
          <a:prstGeom prst="rect">
            <a:avLst/>
          </a:prstGeom>
          <a:noFill/>
          <a:ln>
            <a:noFill/>
          </a:ln>
        </p:spPr>
      </p:pic>
      <p:sp>
        <p:nvSpPr>
          <p:cNvPr id="7" name="ZoneTexte 6"/>
          <p:cNvSpPr txBox="1"/>
          <p:nvPr/>
        </p:nvSpPr>
        <p:spPr>
          <a:xfrm>
            <a:off x="2195736" y="251066"/>
            <a:ext cx="6768752" cy="523220"/>
          </a:xfrm>
          <a:prstGeom prst="rect">
            <a:avLst/>
          </a:prstGeom>
          <a:noFill/>
        </p:spPr>
        <p:txBody>
          <a:bodyPr wrap="square" rtlCol="0">
            <a:spAutoFit/>
          </a:bodyPr>
          <a:lstStyle/>
          <a:p>
            <a:pPr algn="ctr"/>
            <a:r>
              <a:rPr lang="fr-FR" sz="2800" b="1" dirty="0" smtClean="0"/>
              <a:t>3.1.46. FMCT – </a:t>
            </a:r>
            <a:r>
              <a:rPr lang="fr-FR" sz="2800" b="1" dirty="0" err="1" smtClean="0"/>
              <a:t>Negotiation</a:t>
            </a:r>
            <a:r>
              <a:rPr lang="fr-FR" sz="2800" b="1" dirty="0" smtClean="0"/>
              <a:t> </a:t>
            </a:r>
            <a:r>
              <a:rPr lang="fr-FR" sz="2800" b="1" dirty="0" err="1" smtClean="0"/>
              <a:t>outcome</a:t>
            </a:r>
            <a:endParaRPr lang="fr-FR" sz="2800" b="1" dirty="0" smtClean="0"/>
          </a:p>
        </p:txBody>
      </p:sp>
      <p:sp>
        <p:nvSpPr>
          <p:cNvPr id="2" name="Espace réservé du contenu 1"/>
          <p:cNvSpPr>
            <a:spLocks noGrp="1"/>
          </p:cNvSpPr>
          <p:nvPr>
            <p:ph idx="1"/>
          </p:nvPr>
        </p:nvSpPr>
        <p:spPr>
          <a:xfrm>
            <a:off x="107504" y="980728"/>
            <a:ext cx="9036496" cy="5400600"/>
          </a:xfrm>
        </p:spPr>
        <p:txBody>
          <a:bodyPr>
            <a:noAutofit/>
          </a:bodyPr>
          <a:lstStyle/>
          <a:p>
            <a:pPr marL="0" lvl="0" indent="0">
              <a:buNone/>
            </a:pPr>
            <a:r>
              <a:rPr lang="en-US" sz="1400" b="1" i="1" dirty="0" smtClean="0"/>
              <a:t>Article III: Verification</a:t>
            </a:r>
            <a:endParaRPr lang="fr-CH" sz="1400" dirty="0" smtClean="0"/>
          </a:p>
          <a:p>
            <a:pPr marL="0" indent="0">
              <a:buNone/>
            </a:pPr>
            <a:r>
              <a:rPr lang="en-US" sz="1400" b="1" i="1" dirty="0" smtClean="0"/>
              <a:t>III.1. </a:t>
            </a:r>
            <a:r>
              <a:rPr lang="en-US" sz="1400" i="1" dirty="0" smtClean="0"/>
              <a:t>The</a:t>
            </a:r>
            <a:r>
              <a:rPr lang="en-US" sz="1400" b="1" i="1" dirty="0" smtClean="0"/>
              <a:t> </a:t>
            </a:r>
            <a:r>
              <a:rPr lang="en-US" sz="1400" i="1" dirty="0" smtClean="0"/>
              <a:t>IAEA is responsible for verification on the basis of modalities included in the verification annex.</a:t>
            </a:r>
            <a:endParaRPr lang="fr-CH" sz="1400" dirty="0" smtClean="0"/>
          </a:p>
          <a:p>
            <a:pPr marL="0" indent="0">
              <a:buNone/>
            </a:pPr>
            <a:r>
              <a:rPr lang="en-US" sz="1400" b="1" i="1" dirty="0" smtClean="0"/>
              <a:t>III.2. </a:t>
            </a:r>
            <a:r>
              <a:rPr lang="en-US" sz="1400" i="1" dirty="0" smtClean="0"/>
              <a:t>Every production facility as defined in article II.2. is subject to verification on a regular basis. </a:t>
            </a:r>
            <a:endParaRPr lang="fr-CH" sz="1400" dirty="0" smtClean="0"/>
          </a:p>
          <a:p>
            <a:pPr marL="0" indent="0">
              <a:buNone/>
            </a:pPr>
            <a:r>
              <a:rPr lang="en-US" sz="1400" b="1" i="1" dirty="0" smtClean="0"/>
              <a:t>III.3. </a:t>
            </a:r>
            <a:r>
              <a:rPr lang="en-US" sz="1400" i="1" dirty="0" smtClean="0"/>
              <a:t>Any fissile material as defined in article II.1. that is produced from the day after the entry into force of this treaty may not go into nuclear weapons and other nuclear explosive devices are subject to verification.</a:t>
            </a:r>
            <a:endParaRPr lang="fr-CH" sz="1400" dirty="0" smtClean="0"/>
          </a:p>
          <a:p>
            <a:pPr marL="0" indent="0">
              <a:buNone/>
            </a:pPr>
            <a:r>
              <a:rPr lang="en-US" sz="1400" b="1" i="1" dirty="0" smtClean="0"/>
              <a:t>III.4.</a:t>
            </a:r>
            <a:r>
              <a:rPr lang="en-US" sz="1400" i="1" dirty="0" smtClean="0"/>
              <a:t> Fissile material as defined in article II.1. produced for non-proscribed military uses shall be under verification of the IAEA, under a special verification regime (black box approach) to ensure that materials are not diverted to nuclear weapons or nuclear explosive devices. </a:t>
            </a:r>
            <a:endParaRPr lang="fr-CH" sz="1400" dirty="0" smtClean="0"/>
          </a:p>
          <a:p>
            <a:pPr marL="0" indent="0">
              <a:buNone/>
            </a:pPr>
            <a:r>
              <a:rPr lang="en-US" sz="1400" i="1" dirty="0" smtClean="0"/>
              <a:t>There shall be assurance provided by the responsible state that material used as specified shall not be diverted.</a:t>
            </a:r>
          </a:p>
          <a:p>
            <a:pPr marL="0" indent="0">
              <a:buNone/>
            </a:pPr>
            <a:r>
              <a:rPr lang="en-US" sz="1400" b="1" i="1" dirty="0"/>
              <a:t>III.5.</a:t>
            </a:r>
            <a:r>
              <a:rPr lang="en-US" sz="1400" i="1" dirty="0"/>
              <a:t> Clarification procedure: Where there is serious concern regarding a State Party’s compliance with its basic obligations under this Treaty, the Technical Secretariat and the State Party concerned shall consult together immediately. Following those consultations, the Director-General, on the basis of the information gathered by the Secretariat, may request the State Party concerned, independently of any recourse to dispute settlement procedures, to provide clarifications or take promptly any other measures that may be necessary to clarify the situation and facilitate its resolution. The Director-General shall inform the Executive Council accordingly.</a:t>
            </a:r>
            <a:endParaRPr lang="fr-CH" sz="1400" dirty="0"/>
          </a:p>
          <a:p>
            <a:pPr marL="0" indent="0">
              <a:buNone/>
            </a:pPr>
            <a:endParaRPr lang="en-US" sz="800" i="1" dirty="0" smtClean="0"/>
          </a:p>
          <a:p>
            <a:pPr marL="0" indent="0">
              <a:buNone/>
            </a:pPr>
            <a:r>
              <a:rPr lang="en-US" sz="1400" b="1" dirty="0" smtClean="0"/>
              <a:t>Comments</a:t>
            </a:r>
          </a:p>
          <a:p>
            <a:pPr marL="0" indent="0">
              <a:buNone/>
            </a:pPr>
            <a:endParaRPr lang="en-US" sz="800" u="sng" dirty="0"/>
          </a:p>
          <a:p>
            <a:pPr marL="0" indent="0">
              <a:buNone/>
            </a:pPr>
            <a:r>
              <a:rPr lang="en-US" sz="1400" dirty="0"/>
              <a:t>A verification mechanism </a:t>
            </a:r>
            <a:r>
              <a:rPr lang="en-US" sz="1400" dirty="0" smtClean="0"/>
              <a:t>has to deal </a:t>
            </a:r>
            <a:r>
              <a:rPr lang="en-US" sz="1400" dirty="0"/>
              <a:t>with detection and deterrence, assuring that cases of non-compliance are resolved while security interests and sensitive information are protected. An article was added </a:t>
            </a:r>
            <a:r>
              <a:rPr lang="en-US" sz="1400" dirty="0" smtClean="0"/>
              <a:t>on </a:t>
            </a:r>
            <a:r>
              <a:rPr lang="en-US" sz="1400" dirty="0"/>
              <a:t>fissile material produced for non-proscribed military </a:t>
            </a:r>
            <a:r>
              <a:rPr lang="en-US" sz="1400" dirty="0" smtClean="0"/>
              <a:t>uses, e.g. by the naval industry. </a:t>
            </a:r>
            <a:r>
              <a:rPr lang="en-US" sz="1400" dirty="0"/>
              <a:t>This material </a:t>
            </a:r>
            <a:r>
              <a:rPr lang="en-US" sz="1400" dirty="0" smtClean="0"/>
              <a:t>will be under </a:t>
            </a:r>
            <a:r>
              <a:rPr lang="en-US" sz="1400" dirty="0"/>
              <a:t>a special verification regime (black box approach) to ensure that </a:t>
            </a:r>
            <a:r>
              <a:rPr lang="en-US" sz="1400" dirty="0" smtClean="0"/>
              <a:t>it is </a:t>
            </a:r>
            <a:r>
              <a:rPr lang="en-US" sz="1400" dirty="0"/>
              <a:t>not </a:t>
            </a:r>
            <a:r>
              <a:rPr lang="en-US" sz="1400" dirty="0" smtClean="0"/>
              <a:t> diverted </a:t>
            </a:r>
            <a:r>
              <a:rPr lang="en-US" sz="1400" dirty="0"/>
              <a:t>to nuclear weapons </a:t>
            </a:r>
            <a:r>
              <a:rPr lang="en-US" sz="1400" dirty="0" smtClean="0"/>
              <a:t>nor to nuclear </a:t>
            </a:r>
            <a:r>
              <a:rPr lang="en-US" sz="1400" dirty="0"/>
              <a:t>explosive devices.</a:t>
            </a:r>
          </a:p>
        </p:txBody>
      </p:sp>
      <p:sp>
        <p:nvSpPr>
          <p:cNvPr id="3" name="Espace réservé de la date 2"/>
          <p:cNvSpPr>
            <a:spLocks noGrp="1"/>
          </p:cNvSpPr>
          <p:nvPr>
            <p:ph type="dt" sz="half" idx="10"/>
          </p:nvPr>
        </p:nvSpPr>
        <p:spPr/>
        <p:txBody>
          <a:bodyPr/>
          <a:lstStyle/>
          <a:p>
            <a:fld id="{E65B23EA-AC52-46A9-9B75-D4EEEDD0C420}"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59</a:t>
            </a:fld>
            <a:endParaRPr lang="fr-CH" dirty="0"/>
          </a:p>
        </p:txBody>
      </p:sp>
    </p:spTree>
    <p:extLst>
      <p:ext uri="{BB962C8B-B14F-4D97-AF65-F5344CB8AC3E}">
        <p14:creationId xmlns:p14="http://schemas.microsoft.com/office/powerpoint/2010/main" val="1731497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fontScale="92500" lnSpcReduction="10000"/>
          </a:bodyPr>
          <a:lstStyle/>
          <a:p>
            <a:r>
              <a:rPr lang="en-US" sz="2400" dirty="0"/>
              <a:t>Delegations are free to organize themselves. They </a:t>
            </a:r>
            <a:r>
              <a:rPr lang="en-US" sz="2400" dirty="0" smtClean="0"/>
              <a:t>may pause negotiations at any time in order to pursue discussions in smaller groups, </a:t>
            </a:r>
            <a:r>
              <a:rPr lang="en-US" sz="2400" dirty="0"/>
              <a:t>they decide who speaks, they distribute the roles </a:t>
            </a:r>
            <a:r>
              <a:rPr lang="en-US" sz="2400" dirty="0" smtClean="0"/>
              <a:t>among their </a:t>
            </a:r>
            <a:r>
              <a:rPr lang="en-US" sz="2400" dirty="0"/>
              <a:t>members.</a:t>
            </a:r>
            <a:endParaRPr lang="fr-CH" sz="2400" dirty="0"/>
          </a:p>
          <a:p>
            <a:pPr marL="0" indent="0">
              <a:buNone/>
            </a:pPr>
            <a:r>
              <a:rPr lang="en-US" sz="2400" dirty="0"/>
              <a:t> </a:t>
            </a:r>
            <a:endParaRPr lang="fr-CH" sz="2400" dirty="0"/>
          </a:p>
          <a:p>
            <a:r>
              <a:rPr lang="en-US" sz="2400" dirty="0"/>
              <a:t>Delegations negotiate and try to find solutions in the framework of their country’s mandate. If not possible, they try to </a:t>
            </a:r>
            <a:r>
              <a:rPr lang="en-US" sz="2400" dirty="0" smtClean="0"/>
              <a:t>advance solution proposals that are as closely oriented as possible towards their given mandate. </a:t>
            </a:r>
            <a:r>
              <a:rPr lang="en-US" sz="2400" dirty="0"/>
              <a:t>The delegations </a:t>
            </a:r>
            <a:r>
              <a:rPr lang="en-US" sz="2400" dirty="0" smtClean="0"/>
              <a:t>take into account the </a:t>
            </a:r>
            <a:r>
              <a:rPr lang="en-US" sz="2400" dirty="0"/>
              <a:t>other negotiator’s positions.</a:t>
            </a:r>
            <a:endParaRPr lang="fr-CH" sz="2400" dirty="0"/>
          </a:p>
          <a:p>
            <a:pPr marL="0" indent="0">
              <a:buNone/>
            </a:pPr>
            <a:endParaRPr lang="fr-CH" sz="2400" dirty="0"/>
          </a:p>
          <a:p>
            <a:r>
              <a:rPr lang="en-US" sz="2400" dirty="0"/>
              <a:t>At the end of the simulation </a:t>
            </a:r>
            <a:r>
              <a:rPr lang="en-US" sz="2400" dirty="0" smtClean="0"/>
              <a:t>exercise, each </a:t>
            </a:r>
            <a:r>
              <a:rPr lang="en-US" sz="2400" dirty="0"/>
              <a:t>delegation prepares a final statement, </a:t>
            </a:r>
            <a:r>
              <a:rPr lang="en-US" sz="2400" dirty="0" smtClean="0"/>
              <a:t>drafts a short report </a:t>
            </a:r>
            <a:r>
              <a:rPr lang="en-US" sz="2400" dirty="0"/>
              <a:t>for its </a:t>
            </a:r>
            <a:r>
              <a:rPr lang="en-US" sz="2400" dirty="0" smtClean="0"/>
              <a:t>capital and prepares </a:t>
            </a:r>
            <a:r>
              <a:rPr lang="en-US" sz="2400" dirty="0"/>
              <a:t>a press release </a:t>
            </a:r>
            <a:r>
              <a:rPr lang="en-US" sz="2400" dirty="0" smtClean="0"/>
              <a:t>analyzing the </a:t>
            </a:r>
            <a:r>
              <a:rPr lang="en-US" sz="2400" dirty="0"/>
              <a:t>results of the </a:t>
            </a:r>
            <a:r>
              <a:rPr lang="en-US" sz="2400" dirty="0" smtClean="0"/>
              <a:t>exercise.</a:t>
            </a:r>
            <a:endParaRPr lang="fr-CH" sz="2400" dirty="0"/>
          </a:p>
          <a:p>
            <a:pPr marL="0" indent="0">
              <a:buNone/>
            </a:pPr>
            <a:endParaRPr lang="fr-CH" sz="24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411760" y="436312"/>
            <a:ext cx="5760640" cy="584775"/>
          </a:xfrm>
          <a:prstGeom prst="rect">
            <a:avLst/>
          </a:prstGeom>
          <a:noFill/>
        </p:spPr>
        <p:txBody>
          <a:bodyPr wrap="square" rtlCol="0">
            <a:spAutoFit/>
          </a:bodyPr>
          <a:lstStyle/>
          <a:p>
            <a:pPr algn="ctr"/>
            <a:r>
              <a:rPr lang="fr-FR" sz="3200" b="1" dirty="0" smtClean="0"/>
              <a:t>1.4. </a:t>
            </a:r>
            <a:r>
              <a:rPr lang="fr-FR" sz="3200" b="1" dirty="0" err="1" smtClean="0"/>
              <a:t>Rules</a:t>
            </a:r>
            <a:r>
              <a:rPr lang="fr-FR" sz="3200" b="1" dirty="0" smtClean="0"/>
              <a:t> of the </a:t>
            </a:r>
            <a:r>
              <a:rPr lang="fr-FR" sz="3200" b="1" dirty="0" err="1" smtClean="0"/>
              <a:t>game</a:t>
            </a:r>
            <a:endParaRPr lang="fr-FR" sz="3200" b="1" dirty="0" smtClean="0"/>
          </a:p>
        </p:txBody>
      </p:sp>
      <p:sp>
        <p:nvSpPr>
          <p:cNvPr id="4" name="Espace réservé de la date 3"/>
          <p:cNvSpPr>
            <a:spLocks noGrp="1"/>
          </p:cNvSpPr>
          <p:nvPr>
            <p:ph type="dt" sz="half" idx="10"/>
          </p:nvPr>
        </p:nvSpPr>
        <p:spPr/>
        <p:txBody>
          <a:bodyPr/>
          <a:lstStyle/>
          <a:p>
            <a:fld id="{E68D3EC5-BBD6-40DE-8443-D8EA2DF0B38A}"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6</a:t>
            </a:fld>
            <a:endParaRPr lang="fr-CH" dirty="0"/>
          </a:p>
        </p:txBody>
      </p:sp>
    </p:spTree>
    <p:extLst>
      <p:ext uri="{BB962C8B-B14F-4D97-AF65-F5344CB8AC3E}">
        <p14:creationId xmlns:p14="http://schemas.microsoft.com/office/powerpoint/2010/main" val="39180135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2016224" cy="936104"/>
          </a:xfrm>
          <a:prstGeom prst="rect">
            <a:avLst/>
          </a:prstGeom>
          <a:noFill/>
          <a:ln>
            <a:noFill/>
          </a:ln>
        </p:spPr>
      </p:pic>
      <p:sp>
        <p:nvSpPr>
          <p:cNvPr id="7" name="ZoneTexte 6"/>
          <p:cNvSpPr txBox="1"/>
          <p:nvPr/>
        </p:nvSpPr>
        <p:spPr>
          <a:xfrm>
            <a:off x="2195736" y="251066"/>
            <a:ext cx="6768752" cy="523220"/>
          </a:xfrm>
          <a:prstGeom prst="rect">
            <a:avLst/>
          </a:prstGeom>
          <a:noFill/>
        </p:spPr>
        <p:txBody>
          <a:bodyPr wrap="square" rtlCol="0">
            <a:spAutoFit/>
          </a:bodyPr>
          <a:lstStyle/>
          <a:p>
            <a:pPr algn="ctr"/>
            <a:r>
              <a:rPr lang="fr-FR" sz="2800" b="1" dirty="0" smtClean="0"/>
              <a:t>3.1.47. FMCT – </a:t>
            </a:r>
            <a:r>
              <a:rPr lang="fr-FR" sz="2800" b="1" dirty="0" err="1" smtClean="0"/>
              <a:t>Negotiation</a:t>
            </a:r>
            <a:r>
              <a:rPr lang="fr-FR" sz="2800" b="1" dirty="0" smtClean="0"/>
              <a:t> </a:t>
            </a:r>
            <a:r>
              <a:rPr lang="fr-FR" sz="2800" b="1" dirty="0" err="1" smtClean="0"/>
              <a:t>outcome</a:t>
            </a:r>
            <a:endParaRPr lang="fr-FR" sz="2800" b="1" dirty="0" smtClean="0"/>
          </a:p>
        </p:txBody>
      </p:sp>
      <p:sp>
        <p:nvSpPr>
          <p:cNvPr id="2" name="Espace réservé du contenu 1"/>
          <p:cNvSpPr>
            <a:spLocks noGrp="1"/>
          </p:cNvSpPr>
          <p:nvPr>
            <p:ph idx="1"/>
          </p:nvPr>
        </p:nvSpPr>
        <p:spPr>
          <a:xfrm>
            <a:off x="107504" y="980728"/>
            <a:ext cx="9036496" cy="5400600"/>
          </a:xfrm>
        </p:spPr>
        <p:txBody>
          <a:bodyPr>
            <a:noAutofit/>
          </a:bodyPr>
          <a:lstStyle/>
          <a:p>
            <a:pPr marL="0" indent="0">
              <a:buNone/>
            </a:pPr>
            <a:r>
              <a:rPr lang="en-US" sz="1400" b="1" i="1" dirty="0" smtClean="0"/>
              <a:t>III.6</a:t>
            </a:r>
            <a:r>
              <a:rPr lang="en-US" sz="1400" i="1" dirty="0"/>
              <a:t>.  </a:t>
            </a:r>
            <a:endParaRPr lang="en-US" sz="1400" i="1" dirty="0" smtClean="0"/>
          </a:p>
          <a:p>
            <a:pPr marL="0" indent="0">
              <a:buNone/>
            </a:pPr>
            <a:r>
              <a:rPr lang="en-US" sz="1400" i="1" dirty="0" smtClean="0"/>
              <a:t>a</a:t>
            </a:r>
            <a:r>
              <a:rPr lang="en-US" sz="1400" i="1" dirty="0"/>
              <a:t>) State parties to this treaty shall have the right to challenge the purpose of any facility in the territory of another state. If the accusations are found to be credible by the IAEA, the challenged state is hereby asked to look favorably upon an inspection by the IAEA in an effort to settle the challenge. </a:t>
            </a:r>
            <a:endParaRPr lang="fr-CH" sz="1400" dirty="0"/>
          </a:p>
          <a:p>
            <a:pPr marL="0" lvl="0" indent="0">
              <a:buNone/>
            </a:pPr>
            <a:r>
              <a:rPr lang="en-US" sz="1400" i="1" dirty="0"/>
              <a:t>b) This challenge clause shall include a managed access which means the inspection team shall take into consideration suggested modifications of the inspection plan and proposals which may be made by the inspected State Party, at whatever stage of the inspection, to ensure that sensitive equipment, information or areas, are protected. </a:t>
            </a:r>
            <a:endParaRPr lang="fr-CH" sz="1400" dirty="0"/>
          </a:p>
          <a:p>
            <a:pPr marL="0" indent="0">
              <a:buNone/>
            </a:pPr>
            <a:endParaRPr lang="en-US" sz="1400" i="1" dirty="0" smtClean="0"/>
          </a:p>
          <a:p>
            <a:pPr marL="0" indent="0">
              <a:buNone/>
            </a:pPr>
            <a:r>
              <a:rPr lang="en-US" sz="1400" b="1" dirty="0" smtClean="0"/>
              <a:t>Comments</a:t>
            </a:r>
          </a:p>
          <a:p>
            <a:pPr marL="0" indent="0">
              <a:buNone/>
            </a:pPr>
            <a:endParaRPr lang="en-US" sz="800" dirty="0" smtClean="0"/>
          </a:p>
          <a:p>
            <a:pPr marL="0" indent="0">
              <a:buNone/>
            </a:pPr>
            <a:r>
              <a:rPr lang="en-US" sz="1400" dirty="0"/>
              <a:t>A challenge mechanism was included in the verification provisions. </a:t>
            </a:r>
            <a:r>
              <a:rPr lang="cs-CZ" sz="1400" dirty="0"/>
              <a:t>State parties to this treaty will have the right to challenge the purpose of any facility in the territory of another state. </a:t>
            </a:r>
            <a:r>
              <a:rPr lang="fr-CH" sz="1400" dirty="0" smtClean="0"/>
              <a:t>A</a:t>
            </a:r>
            <a:r>
              <a:rPr lang="cs-CZ" sz="1400" dirty="0" smtClean="0"/>
              <a:t>ccusations </a:t>
            </a:r>
            <a:r>
              <a:rPr lang="cs-CZ" sz="1400" dirty="0"/>
              <a:t>will always be considered by the IAEA and the challenged state will be </a:t>
            </a:r>
            <a:r>
              <a:rPr lang="cs-CZ" sz="1400" dirty="0" smtClean="0"/>
              <a:t>asked </a:t>
            </a:r>
            <a:r>
              <a:rPr lang="cs-CZ" sz="1400" dirty="0"/>
              <a:t>to accept an inspection by the IAEA in an effort to settle the challenge.</a:t>
            </a:r>
            <a:endParaRPr lang="fr-CH" sz="1400" dirty="0"/>
          </a:p>
          <a:p>
            <a:pPr marL="0" indent="0">
              <a:buNone/>
            </a:pPr>
            <a:endParaRPr lang="fr-CH" sz="1400" dirty="0"/>
          </a:p>
          <a:p>
            <a:pPr marL="0" indent="0">
              <a:buNone/>
            </a:pPr>
            <a:r>
              <a:rPr lang="en-US" sz="1400" b="1" i="1" dirty="0"/>
              <a:t>Article IV:</a:t>
            </a:r>
            <a:r>
              <a:rPr lang="en-US" sz="1400" i="1" dirty="0"/>
              <a:t> </a:t>
            </a:r>
            <a:r>
              <a:rPr lang="en-US" sz="1400" b="1" i="1" dirty="0"/>
              <a:t>Confidentiality </a:t>
            </a:r>
            <a:endParaRPr lang="fr-CH" sz="1400" dirty="0"/>
          </a:p>
          <a:p>
            <a:pPr marL="0" indent="0">
              <a:buNone/>
            </a:pPr>
            <a:r>
              <a:rPr lang="en-US" sz="1400" i="1" dirty="0"/>
              <a:t>Verification activities shall be carried out so as to be compatible with the following requirements:</a:t>
            </a:r>
            <a:endParaRPr lang="fr-CH" sz="1400" dirty="0"/>
          </a:p>
          <a:p>
            <a:pPr marL="0" indent="0">
              <a:buNone/>
            </a:pPr>
            <a:r>
              <a:rPr lang="en-US" sz="1400" b="1" i="1" dirty="0"/>
              <a:t>a)</a:t>
            </a:r>
            <a:r>
              <a:rPr lang="en-US" sz="1400" i="1" dirty="0"/>
              <a:t> The need to prevent the transfer or acquisition of information that is sensitive from the point of view of the proliferation of nuclear weapons;</a:t>
            </a:r>
            <a:endParaRPr lang="fr-CH" sz="1400" dirty="0"/>
          </a:p>
          <a:p>
            <a:pPr marL="0" indent="0">
              <a:buNone/>
            </a:pPr>
            <a:r>
              <a:rPr lang="en-US" sz="1400" b="1" i="1" dirty="0"/>
              <a:t>b)</a:t>
            </a:r>
            <a:r>
              <a:rPr lang="en-US" sz="1400" i="1" dirty="0"/>
              <a:t> The preservation of the security interests of the States Parties;</a:t>
            </a:r>
            <a:endParaRPr lang="fr-CH" sz="1400" dirty="0"/>
          </a:p>
          <a:p>
            <a:pPr marL="0" indent="0">
              <a:buNone/>
            </a:pPr>
            <a:r>
              <a:rPr lang="en-US" sz="1400" b="1" i="1" dirty="0"/>
              <a:t>c)</a:t>
            </a:r>
            <a:r>
              <a:rPr lang="en-US" sz="1400" i="1" dirty="0"/>
              <a:t> The protection of industrial, technological and commercial secrets.</a:t>
            </a:r>
            <a:endParaRPr lang="fr-CH" sz="1400" dirty="0"/>
          </a:p>
          <a:p>
            <a:pPr marL="0" indent="0">
              <a:buNone/>
            </a:pPr>
            <a:endParaRPr lang="fr-CH" sz="1200" dirty="0"/>
          </a:p>
          <a:p>
            <a:pPr marL="0" indent="0">
              <a:buNone/>
            </a:pPr>
            <a:endParaRPr lang="fr-CH" sz="1200" dirty="0"/>
          </a:p>
        </p:txBody>
      </p:sp>
      <p:sp>
        <p:nvSpPr>
          <p:cNvPr id="3" name="Espace réservé de la date 2"/>
          <p:cNvSpPr>
            <a:spLocks noGrp="1"/>
          </p:cNvSpPr>
          <p:nvPr>
            <p:ph type="dt" sz="half" idx="10"/>
          </p:nvPr>
        </p:nvSpPr>
        <p:spPr/>
        <p:txBody>
          <a:bodyPr/>
          <a:lstStyle/>
          <a:p>
            <a:fld id="{E65B23EA-AC52-46A9-9B75-D4EEEDD0C420}"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60</a:t>
            </a:fld>
            <a:endParaRPr lang="fr-CH" dirty="0"/>
          </a:p>
        </p:txBody>
      </p:sp>
    </p:spTree>
    <p:extLst>
      <p:ext uri="{BB962C8B-B14F-4D97-AF65-F5344CB8AC3E}">
        <p14:creationId xmlns:p14="http://schemas.microsoft.com/office/powerpoint/2010/main" val="2121946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2016224" cy="936104"/>
          </a:xfrm>
          <a:prstGeom prst="rect">
            <a:avLst/>
          </a:prstGeom>
          <a:noFill/>
          <a:ln>
            <a:noFill/>
          </a:ln>
        </p:spPr>
      </p:pic>
      <p:sp>
        <p:nvSpPr>
          <p:cNvPr id="7" name="ZoneTexte 6"/>
          <p:cNvSpPr txBox="1"/>
          <p:nvPr/>
        </p:nvSpPr>
        <p:spPr>
          <a:xfrm>
            <a:off x="2195736" y="251066"/>
            <a:ext cx="6768752" cy="523220"/>
          </a:xfrm>
          <a:prstGeom prst="rect">
            <a:avLst/>
          </a:prstGeom>
          <a:noFill/>
        </p:spPr>
        <p:txBody>
          <a:bodyPr wrap="square" rtlCol="0">
            <a:spAutoFit/>
          </a:bodyPr>
          <a:lstStyle/>
          <a:p>
            <a:pPr algn="ctr"/>
            <a:r>
              <a:rPr lang="fr-FR" sz="2800" b="1" dirty="0" smtClean="0"/>
              <a:t>3.1.48. FMCT – </a:t>
            </a:r>
            <a:r>
              <a:rPr lang="fr-FR" sz="2800" b="1" dirty="0" err="1" smtClean="0"/>
              <a:t>Negotiation</a:t>
            </a:r>
            <a:r>
              <a:rPr lang="fr-FR" sz="2800" b="1" dirty="0" smtClean="0"/>
              <a:t> </a:t>
            </a:r>
            <a:r>
              <a:rPr lang="fr-FR" sz="2800" b="1" dirty="0" err="1" smtClean="0"/>
              <a:t>outcome</a:t>
            </a:r>
            <a:endParaRPr lang="fr-FR" sz="2800" b="1" dirty="0" smtClean="0"/>
          </a:p>
        </p:txBody>
      </p:sp>
      <p:sp>
        <p:nvSpPr>
          <p:cNvPr id="2" name="Espace réservé du contenu 1"/>
          <p:cNvSpPr>
            <a:spLocks noGrp="1"/>
          </p:cNvSpPr>
          <p:nvPr>
            <p:ph idx="1"/>
          </p:nvPr>
        </p:nvSpPr>
        <p:spPr>
          <a:xfrm>
            <a:off x="251520" y="1196752"/>
            <a:ext cx="8892480" cy="5184576"/>
          </a:xfrm>
        </p:spPr>
        <p:txBody>
          <a:bodyPr>
            <a:normAutofit/>
          </a:bodyPr>
          <a:lstStyle/>
          <a:p>
            <a:pPr marL="0" indent="0">
              <a:buNone/>
            </a:pPr>
            <a:r>
              <a:rPr lang="en-US" sz="1800" b="1" i="1" dirty="0" smtClean="0"/>
              <a:t>Article </a:t>
            </a:r>
            <a:r>
              <a:rPr lang="en-US" sz="1800" b="1" i="1" dirty="0"/>
              <a:t>V: Declarations</a:t>
            </a:r>
            <a:endParaRPr lang="fr-CH" sz="1800" dirty="0"/>
          </a:p>
          <a:p>
            <a:pPr marL="0" indent="0">
              <a:buNone/>
            </a:pPr>
            <a:r>
              <a:rPr lang="en-US" sz="1800" i="1" dirty="0"/>
              <a:t>States declare material in excess of weapons needs. A state should make a declaration and the material would irreversibly be made subject to appropriate treaty verification. This verification is on the basis of modalities included in the verification annex which is to be negotiated at a later stage</a:t>
            </a:r>
            <a:r>
              <a:rPr lang="en-US" sz="1800" i="1" dirty="0" smtClean="0"/>
              <a:t>.</a:t>
            </a:r>
          </a:p>
          <a:p>
            <a:pPr marL="0" indent="0">
              <a:buNone/>
            </a:pPr>
            <a:endParaRPr lang="en-US" sz="1800" i="1" dirty="0"/>
          </a:p>
          <a:p>
            <a:pPr marL="0" indent="0">
              <a:buNone/>
            </a:pPr>
            <a:r>
              <a:rPr lang="en-US" sz="1800" b="1" dirty="0" smtClean="0"/>
              <a:t>Comments</a:t>
            </a:r>
          </a:p>
          <a:p>
            <a:pPr marL="0" indent="0">
              <a:buNone/>
            </a:pPr>
            <a:endParaRPr lang="en-US" sz="1800" dirty="0" smtClean="0"/>
          </a:p>
          <a:p>
            <a:pPr marL="0" indent="0">
              <a:buNone/>
            </a:pPr>
            <a:r>
              <a:rPr lang="en-US" sz="1800" dirty="0"/>
              <a:t>It </a:t>
            </a:r>
            <a:r>
              <a:rPr lang="en-US" sz="1800" dirty="0" smtClean="0"/>
              <a:t>was </a:t>
            </a:r>
            <a:r>
              <a:rPr lang="en-US" sz="1800" dirty="0"/>
              <a:t>considered how and which categories of stocks should be covered by the treaty in order to avoid time-consuming and abstract political discussion of whether or not to include existing </a:t>
            </a:r>
            <a:r>
              <a:rPr lang="en-US" sz="1800" dirty="0" smtClean="0"/>
              <a:t>stocks. </a:t>
            </a:r>
            <a:r>
              <a:rPr lang="en-US" sz="1800" dirty="0"/>
              <a:t>Discussions showed that the goal of dealing with existing stocks is to ensure their non-diversion to nuclear weapons use. With flexibility of the American, Russian and Indian delegations it was </a:t>
            </a:r>
            <a:r>
              <a:rPr lang="en-US" sz="1800" dirty="0" smtClean="0"/>
              <a:t>possible to </a:t>
            </a:r>
            <a:r>
              <a:rPr lang="en-US" sz="1800" dirty="0"/>
              <a:t>include a paragraph stating that States declare materials in excess of weapons needs, which will be subject to verification</a:t>
            </a:r>
            <a:r>
              <a:rPr lang="en-US" sz="1800" dirty="0" smtClean="0"/>
              <a:t>.</a:t>
            </a:r>
            <a:endParaRPr lang="fr-CH" sz="3500" dirty="0"/>
          </a:p>
        </p:txBody>
      </p:sp>
      <p:sp>
        <p:nvSpPr>
          <p:cNvPr id="3" name="Espace réservé de la date 2"/>
          <p:cNvSpPr>
            <a:spLocks noGrp="1"/>
          </p:cNvSpPr>
          <p:nvPr>
            <p:ph type="dt" sz="half" idx="10"/>
          </p:nvPr>
        </p:nvSpPr>
        <p:spPr/>
        <p:txBody>
          <a:bodyPr/>
          <a:lstStyle/>
          <a:p>
            <a:fld id="{23CCF431-BCC6-49F9-8FD1-509D7A2B0500}"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61</a:t>
            </a:fld>
            <a:endParaRPr lang="fr-CH" dirty="0"/>
          </a:p>
        </p:txBody>
      </p:sp>
    </p:spTree>
    <p:extLst>
      <p:ext uri="{BB962C8B-B14F-4D97-AF65-F5344CB8AC3E}">
        <p14:creationId xmlns:p14="http://schemas.microsoft.com/office/powerpoint/2010/main" val="25979301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96752"/>
            <a:ext cx="8712968" cy="5184576"/>
          </a:xfrm>
        </p:spPr>
        <p:txBody>
          <a:bodyPr>
            <a:noAutofit/>
          </a:bodyPr>
          <a:lstStyle/>
          <a:p>
            <a:r>
              <a:rPr lang="en-US" sz="1700" dirty="0"/>
              <a:t>The negotiation outcome is a “package deal”:</a:t>
            </a:r>
          </a:p>
          <a:p>
            <a:pPr marL="0" indent="0">
              <a:buNone/>
            </a:pPr>
            <a:r>
              <a:rPr lang="en-US" sz="1700" dirty="0"/>
              <a:t>       states that made concessions on </a:t>
            </a:r>
            <a:r>
              <a:rPr lang="en-US" sz="1700" dirty="0" smtClean="0"/>
              <a:t>stocks, USA</a:t>
            </a:r>
            <a:r>
              <a:rPr lang="en-US" sz="1700" dirty="0"/>
              <a:t>, </a:t>
            </a:r>
            <a:r>
              <a:rPr lang="en-US" sz="1700" dirty="0" smtClean="0"/>
              <a:t>Russia, India, and with </a:t>
            </a:r>
            <a:r>
              <a:rPr lang="en-US" sz="1700" dirty="0"/>
              <a:t>regard to the definition </a:t>
            </a:r>
            <a:endParaRPr lang="en-US" sz="1700" dirty="0" smtClean="0"/>
          </a:p>
          <a:p>
            <a:pPr marL="0" indent="0">
              <a:buNone/>
            </a:pPr>
            <a:r>
              <a:rPr lang="en-US" sz="1700" dirty="0"/>
              <a:t> </a:t>
            </a:r>
            <a:r>
              <a:rPr lang="en-US" sz="1700" dirty="0" smtClean="0"/>
              <a:t>      of  fissile </a:t>
            </a:r>
            <a:r>
              <a:rPr lang="en-US" sz="1700" dirty="0"/>
              <a:t>material obtained </a:t>
            </a:r>
            <a:r>
              <a:rPr lang="en-US" sz="1700" dirty="0" smtClean="0"/>
              <a:t>in </a:t>
            </a:r>
            <a:r>
              <a:rPr lang="en-US" sz="1700" dirty="0"/>
              <a:t>turn concessions from other states on the verification    </a:t>
            </a:r>
            <a:endParaRPr lang="en-US" sz="1700" dirty="0" smtClean="0"/>
          </a:p>
          <a:p>
            <a:pPr marL="0" indent="0">
              <a:buNone/>
            </a:pPr>
            <a:r>
              <a:rPr lang="en-US" sz="1700" dirty="0"/>
              <a:t> </a:t>
            </a:r>
            <a:r>
              <a:rPr lang="en-US" sz="1700" dirty="0" smtClean="0"/>
              <a:t>      mechanisms</a:t>
            </a:r>
            <a:r>
              <a:rPr lang="en-US" sz="1700" dirty="0"/>
              <a:t>. An article was added about fissile material produced for </a:t>
            </a:r>
            <a:r>
              <a:rPr lang="en-US" sz="1700" dirty="0" smtClean="0"/>
              <a:t>non-proscribed </a:t>
            </a:r>
          </a:p>
          <a:p>
            <a:pPr marL="0" indent="0">
              <a:buNone/>
            </a:pPr>
            <a:r>
              <a:rPr lang="en-US" sz="1700" dirty="0"/>
              <a:t> </a:t>
            </a:r>
            <a:r>
              <a:rPr lang="en-US" sz="1700" dirty="0" smtClean="0"/>
              <a:t>      military use, </a:t>
            </a:r>
            <a:r>
              <a:rPr lang="en-US" sz="1700" dirty="0"/>
              <a:t>stating that this material would be under a special verification regime (black box </a:t>
            </a:r>
            <a:endParaRPr lang="en-US" sz="1700" dirty="0" smtClean="0"/>
          </a:p>
          <a:p>
            <a:pPr marL="0" indent="0">
              <a:buNone/>
            </a:pPr>
            <a:r>
              <a:rPr lang="en-US" sz="1700" dirty="0" smtClean="0"/>
              <a:t>       approach) </a:t>
            </a:r>
            <a:r>
              <a:rPr lang="en-US" sz="1700" dirty="0"/>
              <a:t>to ensure that </a:t>
            </a:r>
            <a:r>
              <a:rPr lang="en-US" sz="1700" dirty="0" smtClean="0"/>
              <a:t>it would </a:t>
            </a:r>
            <a:r>
              <a:rPr lang="en-US" sz="1700" dirty="0"/>
              <a:t>not be diverted to nuclear weapons or nuclear </a:t>
            </a:r>
            <a:endParaRPr lang="en-US" sz="1700" dirty="0" smtClean="0"/>
          </a:p>
          <a:p>
            <a:pPr marL="0" indent="0">
              <a:buNone/>
            </a:pPr>
            <a:r>
              <a:rPr lang="en-US" sz="1700" dirty="0"/>
              <a:t> </a:t>
            </a:r>
            <a:r>
              <a:rPr lang="en-US" sz="1700" dirty="0" smtClean="0"/>
              <a:t>      explosive devices.</a:t>
            </a:r>
            <a:r>
              <a:rPr lang="en-US" sz="1800" dirty="0"/>
              <a:t> </a:t>
            </a:r>
            <a:endParaRPr lang="en-US" sz="1800" dirty="0" smtClean="0"/>
          </a:p>
          <a:p>
            <a:pPr marL="0" indent="0">
              <a:buNone/>
            </a:pPr>
            <a:endParaRPr lang="en-US" sz="800" dirty="0" smtClean="0"/>
          </a:p>
          <a:p>
            <a:r>
              <a:rPr lang="en-US" sz="1700" dirty="0" smtClean="0"/>
              <a:t>The IAEA is the responsible organization for verification. However, the modalities of the verification procedures are to be defined in an technical annex which remains to be negotiated. This leaves the door open for further (technical) negotiation.</a:t>
            </a:r>
          </a:p>
          <a:p>
            <a:endParaRPr lang="en-US" sz="800" dirty="0" smtClean="0"/>
          </a:p>
          <a:p>
            <a:r>
              <a:rPr lang="en-US" sz="1700" dirty="0" smtClean="0"/>
              <a:t>It was agreed that the verification procedure is divided into three types. Only the facilities declared by countries as capable of producing weapon-grade fissile material will be subject to the general regular verification. Other facilities will only be subject to verification under a challenge mechanism procedure. A special verification procedure (black box approach) will be applied to fissile material for non-subscribed military uses (inviolability of military secrets).</a:t>
            </a:r>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2016224" cy="936104"/>
          </a:xfrm>
          <a:prstGeom prst="rect">
            <a:avLst/>
          </a:prstGeom>
          <a:noFill/>
          <a:ln>
            <a:noFill/>
          </a:ln>
        </p:spPr>
      </p:pic>
      <p:sp>
        <p:nvSpPr>
          <p:cNvPr id="7" name="ZoneTexte 6"/>
          <p:cNvSpPr txBox="1"/>
          <p:nvPr/>
        </p:nvSpPr>
        <p:spPr>
          <a:xfrm>
            <a:off x="2195736" y="116632"/>
            <a:ext cx="6768752" cy="954107"/>
          </a:xfrm>
          <a:prstGeom prst="rect">
            <a:avLst/>
          </a:prstGeom>
          <a:noFill/>
        </p:spPr>
        <p:txBody>
          <a:bodyPr wrap="square" rtlCol="0">
            <a:spAutoFit/>
          </a:bodyPr>
          <a:lstStyle/>
          <a:p>
            <a:pPr algn="ctr"/>
            <a:r>
              <a:rPr lang="fr-FR" sz="2800" b="1" dirty="0" smtClean="0"/>
              <a:t>3.1.49. FMCT – </a:t>
            </a:r>
            <a:r>
              <a:rPr lang="fr-FR" sz="2800" b="1" dirty="0" err="1" smtClean="0"/>
              <a:t>Negotiation</a:t>
            </a:r>
            <a:r>
              <a:rPr lang="fr-FR" sz="2800" b="1" dirty="0" smtClean="0"/>
              <a:t> </a:t>
            </a:r>
            <a:r>
              <a:rPr lang="fr-FR" sz="2800" b="1" dirty="0" err="1" smtClean="0"/>
              <a:t>outcome</a:t>
            </a:r>
            <a:endParaRPr lang="fr-FR" sz="2800" b="1" dirty="0" smtClean="0"/>
          </a:p>
          <a:p>
            <a:pPr algn="ctr"/>
            <a:r>
              <a:rPr lang="fr-FR" sz="2800" b="1" dirty="0" smtClean="0"/>
              <a:t>Evaluation</a:t>
            </a:r>
          </a:p>
        </p:txBody>
      </p:sp>
      <p:sp>
        <p:nvSpPr>
          <p:cNvPr id="2" name="Espace réservé de la date 1"/>
          <p:cNvSpPr>
            <a:spLocks noGrp="1"/>
          </p:cNvSpPr>
          <p:nvPr>
            <p:ph type="dt" sz="half" idx="10"/>
          </p:nvPr>
        </p:nvSpPr>
        <p:spPr/>
        <p:txBody>
          <a:bodyPr/>
          <a:lstStyle/>
          <a:p>
            <a:fld id="{9992D648-7BA5-40C6-8107-4470E5DF3C9F}"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62</a:t>
            </a:fld>
            <a:endParaRPr lang="fr-CH" dirty="0"/>
          </a:p>
        </p:txBody>
      </p:sp>
    </p:spTree>
    <p:extLst>
      <p:ext uri="{BB962C8B-B14F-4D97-AF65-F5344CB8AC3E}">
        <p14:creationId xmlns:p14="http://schemas.microsoft.com/office/powerpoint/2010/main" val="13754543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335046"/>
            <a:ext cx="8640960" cy="4974274"/>
          </a:xfrm>
        </p:spPr>
        <p:txBody>
          <a:bodyPr>
            <a:noAutofit/>
          </a:bodyPr>
          <a:lstStyle/>
          <a:p>
            <a:r>
              <a:rPr lang="en-US" sz="2000" dirty="0"/>
              <a:t>A clarification procedure was added to reassure states</a:t>
            </a:r>
            <a:r>
              <a:rPr lang="en-US" sz="2000" dirty="0" smtClean="0"/>
              <a:t>.</a:t>
            </a:r>
          </a:p>
          <a:p>
            <a:pPr marL="0" indent="0">
              <a:buNone/>
            </a:pPr>
            <a:endParaRPr lang="en-US" sz="2000" dirty="0"/>
          </a:p>
          <a:p>
            <a:r>
              <a:rPr lang="en-US" sz="2000" dirty="0" smtClean="0"/>
              <a:t>The question of stocks was treated in a creative way. The formula of “fissile material in excess to weapons needs” leaves room for interpretation and allows to take into account national security concerns. As verification modalities remain to be defined in an technical annex, this may help to depoliticize the question.  </a:t>
            </a:r>
          </a:p>
          <a:p>
            <a:pPr marL="0" indent="0">
              <a:buNone/>
            </a:pPr>
            <a:endParaRPr lang="en-US" sz="2000" dirty="0" smtClean="0"/>
          </a:p>
          <a:p>
            <a:r>
              <a:rPr lang="en-US" sz="2000" dirty="0"/>
              <a:t>The diplomatic engineering approach allowed states to enter into technical discussions and to obtain progress </a:t>
            </a:r>
            <a:r>
              <a:rPr lang="fr-CH" sz="2000" dirty="0"/>
              <a:t>on </a:t>
            </a:r>
            <a:r>
              <a:rPr lang="fr-CH" sz="2000" dirty="0" err="1"/>
              <a:t>three</a:t>
            </a:r>
            <a:r>
              <a:rPr lang="fr-CH" sz="2000" dirty="0"/>
              <a:t> aspects, </a:t>
            </a:r>
            <a:r>
              <a:rPr lang="fr-CH" sz="2000" dirty="0" err="1"/>
              <a:t>definition</a:t>
            </a:r>
            <a:r>
              <a:rPr lang="fr-CH" sz="2000" dirty="0"/>
              <a:t> of fissile </a:t>
            </a:r>
            <a:r>
              <a:rPr lang="fr-CH" sz="2000" dirty="0" err="1"/>
              <a:t>material</a:t>
            </a:r>
            <a:r>
              <a:rPr lang="fr-CH" sz="2000" dirty="0"/>
              <a:t>, </a:t>
            </a:r>
            <a:r>
              <a:rPr lang="fr-CH" sz="2000" dirty="0" err="1"/>
              <a:t>verification</a:t>
            </a:r>
            <a:r>
              <a:rPr lang="fr-CH" sz="2000" dirty="0"/>
              <a:t> of production and </a:t>
            </a:r>
            <a:r>
              <a:rPr lang="fr-CH" sz="2000" dirty="0" err="1"/>
              <a:t>definition</a:t>
            </a:r>
            <a:r>
              <a:rPr lang="fr-CH" sz="2000" dirty="0"/>
              <a:t> of stocks, </a:t>
            </a:r>
            <a:r>
              <a:rPr lang="fr-CH" sz="2000" dirty="0" err="1"/>
              <a:t>which</a:t>
            </a:r>
            <a:r>
              <a:rPr lang="fr-CH" sz="2000" dirty="0"/>
              <a:t> </a:t>
            </a:r>
            <a:r>
              <a:rPr lang="fr-CH" sz="2000" dirty="0" err="1"/>
              <a:t>then</a:t>
            </a:r>
            <a:r>
              <a:rPr lang="fr-CH" sz="2000" dirty="0"/>
              <a:t> </a:t>
            </a:r>
            <a:r>
              <a:rPr lang="fr-CH" sz="2000" dirty="0" err="1"/>
              <a:t>served</a:t>
            </a:r>
            <a:r>
              <a:rPr lang="fr-CH" sz="2000" dirty="0"/>
              <a:t> as a basis for a « package deal ». </a:t>
            </a:r>
            <a:r>
              <a:rPr lang="fr-CH" sz="2000" dirty="0" err="1"/>
              <a:t>Thus</a:t>
            </a:r>
            <a:r>
              <a:rPr lang="fr-CH" sz="2000" dirty="0"/>
              <a:t>, the </a:t>
            </a:r>
            <a:r>
              <a:rPr lang="fr-CH" sz="2000" dirty="0" err="1"/>
              <a:t>technical</a:t>
            </a:r>
            <a:r>
              <a:rPr lang="fr-CH" sz="2000" dirty="0"/>
              <a:t> discussions </a:t>
            </a:r>
            <a:r>
              <a:rPr lang="fr-CH" sz="2000" dirty="0" err="1"/>
              <a:t>helped</a:t>
            </a:r>
            <a:r>
              <a:rPr lang="fr-CH" sz="2000" dirty="0"/>
              <a:t> states to </a:t>
            </a:r>
            <a:r>
              <a:rPr lang="fr-CH" sz="2000" dirty="0" err="1"/>
              <a:t>clarify</a:t>
            </a:r>
            <a:r>
              <a:rPr lang="fr-CH" sz="2000" dirty="0"/>
              <a:t> </a:t>
            </a:r>
            <a:r>
              <a:rPr lang="fr-CH" sz="2000" dirty="0" err="1"/>
              <a:t>their</a:t>
            </a:r>
            <a:r>
              <a:rPr lang="fr-CH" sz="2000" dirty="0"/>
              <a:t> positions and to </a:t>
            </a:r>
            <a:r>
              <a:rPr lang="fr-CH" sz="2000" dirty="0" err="1"/>
              <a:t>identify</a:t>
            </a:r>
            <a:r>
              <a:rPr lang="fr-CH" sz="2000" dirty="0"/>
              <a:t> « </a:t>
            </a:r>
            <a:r>
              <a:rPr lang="fr-CH" sz="2000" dirty="0" err="1"/>
              <a:t>offers</a:t>
            </a:r>
            <a:r>
              <a:rPr lang="fr-CH" sz="2000" dirty="0"/>
              <a:t>» and « </a:t>
            </a:r>
            <a:r>
              <a:rPr lang="fr-CH" sz="2000" dirty="0" err="1"/>
              <a:t>counter-offers</a:t>
            </a:r>
            <a:r>
              <a:rPr lang="fr-CH" sz="2000" dirty="0"/>
              <a:t> ». </a:t>
            </a:r>
          </a:p>
          <a:p>
            <a:endParaRPr lang="en-US" sz="16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2016224" cy="936104"/>
          </a:xfrm>
          <a:prstGeom prst="rect">
            <a:avLst/>
          </a:prstGeom>
          <a:noFill/>
          <a:ln>
            <a:noFill/>
          </a:ln>
        </p:spPr>
      </p:pic>
      <p:sp>
        <p:nvSpPr>
          <p:cNvPr id="7" name="ZoneTexte 6"/>
          <p:cNvSpPr txBox="1"/>
          <p:nvPr/>
        </p:nvSpPr>
        <p:spPr>
          <a:xfrm>
            <a:off x="2195736" y="116632"/>
            <a:ext cx="6768752" cy="954107"/>
          </a:xfrm>
          <a:prstGeom prst="rect">
            <a:avLst/>
          </a:prstGeom>
          <a:noFill/>
        </p:spPr>
        <p:txBody>
          <a:bodyPr wrap="square" rtlCol="0">
            <a:spAutoFit/>
          </a:bodyPr>
          <a:lstStyle/>
          <a:p>
            <a:pPr algn="ctr"/>
            <a:r>
              <a:rPr lang="fr-FR" sz="2800" b="1" dirty="0" smtClean="0"/>
              <a:t>3.1.50. FMCT – </a:t>
            </a:r>
            <a:r>
              <a:rPr lang="fr-FR" sz="2800" b="1" dirty="0" err="1" smtClean="0"/>
              <a:t>Negotiation</a:t>
            </a:r>
            <a:r>
              <a:rPr lang="fr-FR" sz="2800" b="1" dirty="0" smtClean="0"/>
              <a:t> </a:t>
            </a:r>
            <a:r>
              <a:rPr lang="fr-FR" sz="2800" b="1" dirty="0" err="1" smtClean="0"/>
              <a:t>outcome</a:t>
            </a:r>
            <a:endParaRPr lang="fr-FR" sz="2800" b="1" dirty="0" smtClean="0"/>
          </a:p>
          <a:p>
            <a:pPr algn="ctr"/>
            <a:r>
              <a:rPr lang="fr-FR" sz="2800" b="1" dirty="0" smtClean="0"/>
              <a:t>Evaluation</a:t>
            </a:r>
          </a:p>
        </p:txBody>
      </p:sp>
      <p:sp>
        <p:nvSpPr>
          <p:cNvPr id="2" name="Espace réservé de la date 1"/>
          <p:cNvSpPr>
            <a:spLocks noGrp="1"/>
          </p:cNvSpPr>
          <p:nvPr>
            <p:ph type="dt" sz="half" idx="10"/>
          </p:nvPr>
        </p:nvSpPr>
        <p:spPr/>
        <p:txBody>
          <a:bodyPr/>
          <a:lstStyle/>
          <a:p>
            <a:fld id="{9992D648-7BA5-40C6-8107-4470E5DF3C9F}"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63</a:t>
            </a:fld>
            <a:endParaRPr lang="fr-CH" dirty="0"/>
          </a:p>
        </p:txBody>
      </p:sp>
    </p:spTree>
    <p:extLst>
      <p:ext uri="{BB962C8B-B14F-4D97-AF65-F5344CB8AC3E}">
        <p14:creationId xmlns:p14="http://schemas.microsoft.com/office/powerpoint/2010/main" val="3806305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340768"/>
            <a:ext cx="8640960" cy="4974274"/>
          </a:xfrm>
        </p:spPr>
        <p:txBody>
          <a:bodyPr>
            <a:noAutofit/>
          </a:bodyPr>
          <a:lstStyle/>
          <a:p>
            <a:pPr>
              <a:buAutoNum type="arabicPeriod"/>
            </a:pPr>
            <a:r>
              <a:rPr lang="en-US" sz="1800" dirty="0" smtClean="0"/>
              <a:t>There </a:t>
            </a:r>
            <a:r>
              <a:rPr lang="en-US" sz="1800" dirty="0"/>
              <a:t>was a clear willingness to seek </a:t>
            </a:r>
            <a:r>
              <a:rPr lang="en-US" sz="1800" b="1" dirty="0"/>
              <a:t>compromise solutions.</a:t>
            </a:r>
          </a:p>
          <a:p>
            <a:pPr>
              <a:buAutoNum type="arabicPeriod"/>
            </a:pPr>
            <a:r>
              <a:rPr lang="en-US" sz="1800" dirty="0"/>
              <a:t>The </a:t>
            </a:r>
            <a:r>
              <a:rPr lang="en-US" sz="1800" b="1" dirty="0"/>
              <a:t>basic obligation provisions</a:t>
            </a:r>
            <a:r>
              <a:rPr lang="en-US" sz="1800" dirty="0"/>
              <a:t> aim at reassuring states that, even if only future production of fissile material for nuclear weapons is banned, the existing stocks (past production) will not be used to increase the nuclear weapons arsenals. This should be acceptable to all nuclear armed states who agree on the goal of nuclear disarmament, and the contribution of an FMCT to that goal.</a:t>
            </a:r>
          </a:p>
          <a:p>
            <a:pPr>
              <a:buAutoNum type="arabicPeriod"/>
            </a:pPr>
            <a:r>
              <a:rPr lang="en-US" sz="1800" dirty="0"/>
              <a:t>The </a:t>
            </a:r>
            <a:r>
              <a:rPr lang="en-US" sz="1800" b="1" dirty="0"/>
              <a:t>definition</a:t>
            </a:r>
            <a:r>
              <a:rPr lang="en-US" sz="1800" dirty="0"/>
              <a:t> retained for fissile material is the most realistic one (‘direct-use </a:t>
            </a:r>
            <a:r>
              <a:rPr lang="en-US" sz="1800" dirty="0" err="1"/>
              <a:t>unirradiated</a:t>
            </a:r>
            <a:r>
              <a:rPr lang="en-US" sz="1800" dirty="0"/>
              <a:t> material’), based on the IAEA definition.</a:t>
            </a:r>
          </a:p>
          <a:p>
            <a:pPr>
              <a:buAutoNum type="arabicPeriod"/>
            </a:pPr>
            <a:r>
              <a:rPr lang="en-US" sz="1800" dirty="0"/>
              <a:t>The solution found for </a:t>
            </a:r>
            <a:r>
              <a:rPr lang="en-US" sz="1800" b="1" dirty="0"/>
              <a:t>verification </a:t>
            </a:r>
            <a:r>
              <a:rPr lang="en-US" sz="1800" dirty="0"/>
              <a:t>entrusts the IAEA but retains a role for FMCT institutions (Conference of States Parties, Executive Council, Secretariat).</a:t>
            </a:r>
          </a:p>
          <a:p>
            <a:pPr>
              <a:buAutoNum type="arabicPeriod"/>
            </a:pPr>
            <a:r>
              <a:rPr lang="en-US" sz="1800" dirty="0"/>
              <a:t>A </a:t>
            </a:r>
            <a:r>
              <a:rPr lang="en-US" sz="1800" b="1" dirty="0"/>
              <a:t>clarification procedure</a:t>
            </a:r>
            <a:r>
              <a:rPr lang="en-US" sz="1800" dirty="0"/>
              <a:t> is added as intermediate between routine verification and challenge inspections.</a:t>
            </a:r>
          </a:p>
          <a:p>
            <a:pPr>
              <a:buAutoNum type="arabicPeriod"/>
            </a:pPr>
            <a:r>
              <a:rPr lang="en-US" sz="1800" dirty="0"/>
              <a:t>A specific procedure for the verification of </a:t>
            </a:r>
            <a:r>
              <a:rPr lang="en-US" sz="1800" b="1" dirty="0"/>
              <a:t>military non-proscribed uses</a:t>
            </a:r>
            <a:r>
              <a:rPr lang="en-US" sz="1800" dirty="0"/>
              <a:t> (naval fuel) is advocated but referred to a technical annex to be negotiated.</a:t>
            </a:r>
          </a:p>
          <a:p>
            <a:pPr marL="0" indent="0">
              <a:buNone/>
            </a:pPr>
            <a:endParaRPr lang="en-US" sz="1800" u="sng" dirty="0" smtClean="0"/>
          </a:p>
          <a:p>
            <a:pPr marL="0" indent="0">
              <a:buNone/>
            </a:pPr>
            <a:endParaRPr lang="en-US" sz="1800" u="sng"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2016224" cy="936104"/>
          </a:xfrm>
          <a:prstGeom prst="rect">
            <a:avLst/>
          </a:prstGeom>
          <a:noFill/>
          <a:ln>
            <a:noFill/>
          </a:ln>
        </p:spPr>
      </p:pic>
      <p:sp>
        <p:nvSpPr>
          <p:cNvPr id="7" name="ZoneTexte 6"/>
          <p:cNvSpPr txBox="1"/>
          <p:nvPr/>
        </p:nvSpPr>
        <p:spPr>
          <a:xfrm>
            <a:off x="2195736" y="116632"/>
            <a:ext cx="6768752" cy="954107"/>
          </a:xfrm>
          <a:prstGeom prst="rect">
            <a:avLst/>
          </a:prstGeom>
          <a:noFill/>
        </p:spPr>
        <p:txBody>
          <a:bodyPr wrap="square" rtlCol="0">
            <a:spAutoFit/>
          </a:bodyPr>
          <a:lstStyle/>
          <a:p>
            <a:pPr algn="ctr"/>
            <a:r>
              <a:rPr lang="fr-FR" sz="2800" b="1" dirty="0" smtClean="0"/>
              <a:t>3.1.51. FMCT – </a:t>
            </a:r>
            <a:r>
              <a:rPr lang="fr-FR" sz="2800" b="1" dirty="0" err="1" smtClean="0"/>
              <a:t>Negotiation</a:t>
            </a:r>
            <a:r>
              <a:rPr lang="fr-FR" sz="2800" b="1" dirty="0" smtClean="0"/>
              <a:t> </a:t>
            </a:r>
            <a:r>
              <a:rPr lang="fr-FR" sz="2800" b="1" dirty="0" err="1" smtClean="0"/>
              <a:t>outcome</a:t>
            </a:r>
            <a:endParaRPr lang="fr-FR" sz="2800" b="1" dirty="0" smtClean="0"/>
          </a:p>
          <a:p>
            <a:pPr algn="ctr"/>
            <a:r>
              <a:rPr lang="fr-FR" sz="2800" b="1" dirty="0" err="1" smtClean="0"/>
              <a:t>Overall</a:t>
            </a:r>
            <a:r>
              <a:rPr lang="fr-FR" sz="2800" b="1" dirty="0" smtClean="0"/>
              <a:t> </a:t>
            </a:r>
            <a:r>
              <a:rPr lang="fr-FR" sz="2800" b="1" dirty="0" err="1" smtClean="0"/>
              <a:t>evaluation</a:t>
            </a:r>
            <a:r>
              <a:rPr lang="fr-FR" sz="2800" b="1" dirty="0" smtClean="0"/>
              <a:t> by the experts</a:t>
            </a:r>
          </a:p>
        </p:txBody>
      </p:sp>
      <p:sp>
        <p:nvSpPr>
          <p:cNvPr id="2" name="Espace réservé de la date 1"/>
          <p:cNvSpPr>
            <a:spLocks noGrp="1"/>
          </p:cNvSpPr>
          <p:nvPr>
            <p:ph type="dt" sz="half" idx="10"/>
          </p:nvPr>
        </p:nvSpPr>
        <p:spPr/>
        <p:txBody>
          <a:bodyPr/>
          <a:lstStyle/>
          <a:p>
            <a:fld id="{9992D648-7BA5-40C6-8107-4470E5DF3C9F}"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64</a:t>
            </a:fld>
            <a:endParaRPr lang="fr-CH" dirty="0"/>
          </a:p>
        </p:txBody>
      </p:sp>
    </p:spTree>
    <p:extLst>
      <p:ext uri="{BB962C8B-B14F-4D97-AF65-F5344CB8AC3E}">
        <p14:creationId xmlns:p14="http://schemas.microsoft.com/office/powerpoint/2010/main" val="21599369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2016224" cy="936104"/>
          </a:xfrm>
          <a:prstGeom prst="rect">
            <a:avLst/>
          </a:prstGeom>
          <a:noFill/>
          <a:ln>
            <a:noFill/>
          </a:ln>
        </p:spPr>
      </p:pic>
      <p:sp>
        <p:nvSpPr>
          <p:cNvPr id="7" name="ZoneTexte 6"/>
          <p:cNvSpPr txBox="1"/>
          <p:nvPr/>
        </p:nvSpPr>
        <p:spPr>
          <a:xfrm>
            <a:off x="2195736" y="116632"/>
            <a:ext cx="6768752" cy="523220"/>
          </a:xfrm>
          <a:prstGeom prst="rect">
            <a:avLst/>
          </a:prstGeom>
          <a:noFill/>
        </p:spPr>
        <p:txBody>
          <a:bodyPr wrap="square" rtlCol="0">
            <a:spAutoFit/>
          </a:bodyPr>
          <a:lstStyle/>
          <a:p>
            <a:pPr algn="ctr"/>
            <a:r>
              <a:rPr lang="fr-FR" sz="2800" b="1" dirty="0" smtClean="0"/>
              <a:t>3.1.52. FMCT – </a:t>
            </a:r>
            <a:r>
              <a:rPr lang="fr-FR" sz="2800" b="1" dirty="0" err="1" smtClean="0"/>
              <a:t>Negotiation</a:t>
            </a:r>
            <a:r>
              <a:rPr lang="fr-FR" sz="2800" b="1" dirty="0" smtClean="0"/>
              <a:t> </a:t>
            </a:r>
            <a:r>
              <a:rPr lang="fr-FR" sz="2800" b="1" dirty="0" err="1" smtClean="0"/>
              <a:t>outcome</a:t>
            </a:r>
            <a:endParaRPr lang="fr-FR" sz="2800" b="1" dirty="0" smtClean="0"/>
          </a:p>
        </p:txBody>
      </p:sp>
      <p:sp>
        <p:nvSpPr>
          <p:cNvPr id="2" name="Espace réservé de la date 1"/>
          <p:cNvSpPr>
            <a:spLocks noGrp="1"/>
          </p:cNvSpPr>
          <p:nvPr>
            <p:ph type="dt" sz="half" idx="10"/>
          </p:nvPr>
        </p:nvSpPr>
        <p:spPr/>
        <p:txBody>
          <a:bodyPr/>
          <a:lstStyle/>
          <a:p>
            <a:fld id="{9992D648-7BA5-40C6-8107-4470E5DF3C9F}"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65</a:t>
            </a:fld>
            <a:endParaRPr lang="fr-CH" dirty="0"/>
          </a:p>
        </p:txBody>
      </p:sp>
      <p:sp>
        <p:nvSpPr>
          <p:cNvPr id="3" name="Espace réservé du contenu 2"/>
          <p:cNvSpPr>
            <a:spLocks noGrp="1"/>
          </p:cNvSpPr>
          <p:nvPr>
            <p:ph idx="1"/>
          </p:nvPr>
        </p:nvSpPr>
        <p:spPr/>
        <p:txBody>
          <a:bodyPr>
            <a:normAutofit/>
          </a:bodyPr>
          <a:lstStyle/>
          <a:p>
            <a:pPr marL="0" indent="0">
              <a:buNone/>
            </a:pPr>
            <a:endParaRPr lang="fr-CH" sz="2800" dirty="0" smtClean="0"/>
          </a:p>
          <a:p>
            <a:pPr marL="0" indent="0">
              <a:buNone/>
            </a:pPr>
            <a:endParaRPr lang="fr-CH" sz="2800" dirty="0"/>
          </a:p>
          <a:p>
            <a:pPr marL="0" indent="0">
              <a:buNone/>
            </a:pPr>
            <a:r>
              <a:rPr lang="fr-CH" sz="2800" dirty="0" smtClean="0"/>
              <a:t>Séquence vidéo: final </a:t>
            </a:r>
            <a:r>
              <a:rPr lang="fr-CH" sz="2800" dirty="0" err="1" smtClean="0"/>
              <a:t>statements</a:t>
            </a:r>
            <a:r>
              <a:rPr lang="fr-CH" sz="2800" dirty="0" smtClean="0"/>
              <a:t> FMCT</a:t>
            </a:r>
            <a:endParaRPr lang="fr-CH" sz="2800" dirty="0"/>
          </a:p>
        </p:txBody>
      </p:sp>
    </p:spTree>
    <p:extLst>
      <p:ext uri="{BB962C8B-B14F-4D97-AF65-F5344CB8AC3E}">
        <p14:creationId xmlns:p14="http://schemas.microsoft.com/office/powerpoint/2010/main" val="17821924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1547664" y="2776572"/>
            <a:ext cx="7048574" cy="1354217"/>
          </a:xfrm>
          <a:prstGeom prst="rect">
            <a:avLst/>
          </a:prstGeom>
          <a:noFill/>
        </p:spPr>
        <p:txBody>
          <a:bodyPr wrap="square" rtlCol="0">
            <a:spAutoFit/>
          </a:bodyPr>
          <a:lstStyle/>
          <a:p>
            <a:r>
              <a:rPr lang="fr-CH" sz="3200" b="1" dirty="0" smtClean="0">
                <a:cs typeface="Arial" panose="020B0604020202020204" pitchFamily="34" charset="0"/>
              </a:rPr>
              <a:t>3. NEGOTIATION SCENARII</a:t>
            </a:r>
          </a:p>
          <a:p>
            <a:endParaRPr lang="fr-CH" b="1" dirty="0">
              <a:cs typeface="Arial" panose="020B0604020202020204" pitchFamily="34" charset="0"/>
            </a:endParaRPr>
          </a:p>
          <a:p>
            <a:r>
              <a:rPr lang="fr-CH" sz="3200" b="1" dirty="0">
                <a:cs typeface="Arial" panose="020B0604020202020204" pitchFamily="34" charset="0"/>
              </a:rPr>
              <a:t>	</a:t>
            </a:r>
            <a:r>
              <a:rPr lang="fr-CH" sz="3200" b="1" dirty="0" smtClean="0">
                <a:cs typeface="Arial" panose="020B0604020202020204" pitchFamily="34" charset="0"/>
              </a:rPr>
              <a:t>3.2. </a:t>
            </a:r>
            <a:r>
              <a:rPr lang="fr-CH" sz="3200" b="1" dirty="0" err="1" smtClean="0">
                <a:cs typeface="Arial" panose="020B0604020202020204" pitchFamily="34" charset="0"/>
              </a:rPr>
              <a:t>Humanitarian</a:t>
            </a:r>
            <a:r>
              <a:rPr lang="fr-CH" sz="3200" b="1" dirty="0" smtClean="0">
                <a:cs typeface="Arial" panose="020B0604020202020204" pitchFamily="34" charset="0"/>
              </a:rPr>
              <a:t> </a:t>
            </a:r>
            <a:r>
              <a:rPr lang="fr-CH" sz="3200" b="1" dirty="0" err="1" smtClean="0">
                <a:cs typeface="Arial" panose="020B0604020202020204" pitchFamily="34" charset="0"/>
              </a:rPr>
              <a:t>Approach</a:t>
            </a:r>
            <a:r>
              <a:rPr lang="fr-CH" sz="3200" b="1" dirty="0" smtClean="0">
                <a:cs typeface="Arial" panose="020B0604020202020204" pitchFamily="34" charset="0"/>
              </a:rPr>
              <a:t> (HA)</a:t>
            </a:r>
            <a:endParaRPr lang="en-US" sz="2000" dirty="0">
              <a:cs typeface="Arial" panose="020B0604020202020204" pitchFamily="34" charset="0"/>
            </a:endParaRPr>
          </a:p>
        </p:txBody>
      </p:sp>
      <p:sp>
        <p:nvSpPr>
          <p:cNvPr id="12" name="Content Placeholder 4"/>
          <p:cNvSpPr>
            <a:spLocks noGrp="1"/>
          </p:cNvSpPr>
          <p:nvPr/>
        </p:nvSpPr>
        <p:spPr bwMode="auto">
          <a:xfrm>
            <a:off x="514276" y="1988840"/>
            <a:ext cx="8081962"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30315A"/>
              </a:buClr>
              <a:buSzPct val="80000"/>
              <a:buFont typeface="Arial" pitchFamily="34" charset="0"/>
              <a:buNone/>
              <a:defRPr sz="3200" baseline="0">
                <a:solidFill>
                  <a:srgbClr val="30315A"/>
                </a:solidFill>
                <a:effectLst/>
                <a:latin typeface="+mj-lt"/>
                <a:ea typeface="+mn-ea"/>
                <a:cs typeface="+mn-cs"/>
              </a:defRPr>
            </a:lvl1pPr>
            <a:lvl2pPr marL="971550" indent="-514350" algn="l" rtl="0" eaLnBrk="1" fontAlgn="base" hangingPunct="1">
              <a:spcBef>
                <a:spcPct val="20000"/>
              </a:spcBef>
              <a:spcAft>
                <a:spcPct val="0"/>
              </a:spcAft>
              <a:buClr>
                <a:srgbClr val="30315A"/>
              </a:buClr>
              <a:buSzPct val="80000"/>
              <a:buFont typeface="+mj-lt"/>
              <a:buAutoNum type="arabicPeriod"/>
              <a:defRPr sz="2800" baseline="0">
                <a:solidFill>
                  <a:srgbClr val="30315A"/>
                </a:solidFill>
                <a:effectLst/>
                <a:latin typeface="+mj-lt"/>
              </a:defRPr>
            </a:lvl2pPr>
            <a:lvl3pPr marL="1143000" indent="-228600" algn="l" rtl="0" eaLnBrk="1" fontAlgn="base" hangingPunct="1">
              <a:spcBef>
                <a:spcPct val="20000"/>
              </a:spcBef>
              <a:spcAft>
                <a:spcPct val="0"/>
              </a:spcAft>
              <a:buClr>
                <a:srgbClr val="30315A"/>
              </a:buClr>
              <a:buSzPct val="80000"/>
              <a:buFont typeface="Arial" pitchFamily="34" charset="0"/>
              <a:buChar char="•"/>
              <a:defRPr sz="2400" baseline="0">
                <a:solidFill>
                  <a:srgbClr val="30315A"/>
                </a:solidFill>
                <a:effectLst/>
                <a:latin typeface="+mj-lt"/>
              </a:defRPr>
            </a:lvl3pPr>
            <a:lvl4pPr marL="16002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4pPr>
            <a:lvl5pPr marL="2057400" indent="-228600" algn="l" rtl="0" eaLnBrk="1" fontAlgn="base" hangingPunct="1">
              <a:spcBef>
                <a:spcPct val="20000"/>
              </a:spcBef>
              <a:spcAft>
                <a:spcPct val="0"/>
              </a:spcAft>
              <a:buClr>
                <a:srgbClr val="30315A"/>
              </a:buClr>
              <a:buSzPct val="80000"/>
              <a:buFont typeface="Arial" pitchFamily="34" charset="0"/>
              <a:buChar char="•"/>
              <a:defRPr sz="2000" baseline="0">
                <a:solidFill>
                  <a:srgbClr val="30315A"/>
                </a:solidFill>
                <a:effectLst/>
                <a:latin typeface="+mj-lt"/>
              </a:defRPr>
            </a:lvl5pPr>
            <a:lvl6pPr marL="25146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effectLst>
                  <a:outerShdw blurRad="38100" dist="38100" dir="2700000" algn="tl">
                    <a:srgbClr val="C0C0C0"/>
                  </a:outerShdw>
                </a:effectLst>
                <a:latin typeface="+mn-lt"/>
              </a:defRPr>
            </a:lvl9pPr>
          </a:lstStyle>
          <a:p>
            <a:pPr marL="0" indent="0" algn="l"/>
            <a:endParaRPr lang="fr-CH" sz="2000" dirty="0" smtClean="0"/>
          </a:p>
        </p:txBody>
      </p:sp>
      <p:sp>
        <p:nvSpPr>
          <p:cNvPr id="3" name="Espace réservé de la date 2"/>
          <p:cNvSpPr>
            <a:spLocks noGrp="1"/>
          </p:cNvSpPr>
          <p:nvPr>
            <p:ph type="dt" sz="half" idx="10"/>
          </p:nvPr>
        </p:nvSpPr>
        <p:spPr/>
        <p:txBody>
          <a:bodyPr/>
          <a:lstStyle/>
          <a:p>
            <a:fld id="{1DD6FCF0-473D-43D2-BE58-C8D13D4C6FB8}"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66</a:t>
            </a:fld>
            <a:endParaRPr lang="fr-CH" dirty="0"/>
          </a:p>
        </p:txBody>
      </p:sp>
    </p:spTree>
    <p:extLst>
      <p:ext uri="{BB962C8B-B14F-4D97-AF65-F5344CB8AC3E}">
        <p14:creationId xmlns:p14="http://schemas.microsoft.com/office/powerpoint/2010/main" val="36263630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32040" y="2702337"/>
            <a:ext cx="331236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3840"/>
              </a:lnSpc>
            </a:pPr>
            <a:r>
              <a:rPr lang="de-CH" sz="3200" dirty="0" smtClean="0">
                <a:cs typeface="Arial" panose="020B0604020202020204" pitchFamily="34" charset="0"/>
              </a:rPr>
              <a:t>Table B</a:t>
            </a:r>
            <a:endParaRPr lang="de-CH" sz="1000" dirty="0" smtClean="0">
              <a:cs typeface="Arial" panose="020B0604020202020204" pitchFamily="34" charset="0"/>
            </a:endParaRPr>
          </a:p>
          <a:p>
            <a:pPr algn="ctr"/>
            <a:r>
              <a:rPr lang="de-CH" sz="2400" dirty="0" smtClean="0">
                <a:cs typeface="Arial" panose="020B0604020202020204" pitchFamily="34" charset="0"/>
              </a:rPr>
              <a:t>* Simulation </a:t>
            </a:r>
            <a:r>
              <a:rPr lang="de-CH" sz="2400" dirty="0" err="1" smtClean="0">
                <a:cs typeface="Arial" panose="020B0604020202020204" pitchFamily="34" charset="0"/>
              </a:rPr>
              <a:t>of</a:t>
            </a:r>
            <a:r>
              <a:rPr lang="de-CH" sz="2400" dirty="0" smtClean="0">
                <a:cs typeface="Arial" panose="020B0604020202020204" pitchFamily="34" charset="0"/>
              </a:rPr>
              <a:t/>
            </a:r>
            <a:br>
              <a:rPr lang="de-CH" sz="2400" dirty="0" smtClean="0">
                <a:cs typeface="Arial" panose="020B0604020202020204" pitchFamily="34" charset="0"/>
              </a:rPr>
            </a:br>
            <a:r>
              <a:rPr lang="de-CH" sz="2400" dirty="0" smtClean="0">
                <a:cs typeface="Arial" panose="020B0604020202020204" pitchFamily="34" charset="0"/>
              </a:rPr>
              <a:t>alternative </a:t>
            </a:r>
            <a:r>
              <a:rPr lang="de-CH" sz="2400" dirty="0" err="1" smtClean="0">
                <a:cs typeface="Arial" panose="020B0604020202020204" pitchFamily="34" charset="0"/>
              </a:rPr>
              <a:t>approach</a:t>
            </a:r>
            <a:endParaRPr lang="de-CH" sz="2400" dirty="0" smtClean="0">
              <a:cs typeface="Arial" panose="020B0604020202020204" pitchFamily="34" charset="0"/>
            </a:endParaRPr>
          </a:p>
        </p:txBody>
      </p:sp>
      <p:cxnSp>
        <p:nvCxnSpPr>
          <p:cNvPr id="33" name="Straight Connector 32"/>
          <p:cNvCxnSpPr/>
          <p:nvPr/>
        </p:nvCxnSpPr>
        <p:spPr>
          <a:xfrm>
            <a:off x="2051720" y="4106253"/>
            <a:ext cx="0" cy="1122947"/>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6372200" y="4077072"/>
            <a:ext cx="0" cy="1122947"/>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a:off x="2051720" y="5229200"/>
            <a:ext cx="11099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H="1" flipV="1">
            <a:off x="5292080" y="5229200"/>
            <a:ext cx="1109912" cy="17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3131840" y="5325015"/>
            <a:ext cx="216024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dirty="0" smtClean="0">
                <a:cs typeface="Arial" panose="020B0604020202020204" pitchFamily="34" charset="0"/>
              </a:rPr>
              <a:t>Evaluation of the potential approaches (“step by step” and “alternative”) </a:t>
            </a:r>
            <a:endParaRPr lang="de-CH" dirty="0">
              <a:cs typeface="Arial" panose="020B0604020202020204" pitchFamily="34" charset="0"/>
            </a:endParaRPr>
          </a:p>
        </p:txBody>
      </p:sp>
      <p:sp>
        <p:nvSpPr>
          <p:cNvPr id="49" name="TextBox 48"/>
          <p:cNvSpPr txBox="1"/>
          <p:nvPr/>
        </p:nvSpPr>
        <p:spPr>
          <a:xfrm>
            <a:off x="5619892" y="188640"/>
            <a:ext cx="3416604" cy="2554545"/>
          </a:xfrm>
          <a:prstGeom prst="rect">
            <a:avLst/>
          </a:prstGeom>
          <a:noFill/>
        </p:spPr>
        <p:txBody>
          <a:bodyPr wrap="square" rtlCol="0">
            <a:spAutoFit/>
          </a:bodyPr>
          <a:lstStyle/>
          <a:p>
            <a:r>
              <a:rPr lang="de-CH" sz="3200" b="1" dirty="0" smtClean="0">
                <a:cs typeface="Arial" panose="020B0604020202020204" pitchFamily="34" charset="0"/>
              </a:rPr>
              <a:t>Scenario B </a:t>
            </a:r>
          </a:p>
          <a:p>
            <a:pPr marL="342900" indent="-342900">
              <a:buFont typeface="Arial" panose="020B0604020202020204" pitchFamily="34" charset="0"/>
              <a:buChar char="•"/>
            </a:pPr>
            <a:r>
              <a:rPr lang="en-GB" dirty="0" smtClean="0">
                <a:cs typeface="Arial" panose="020B0604020202020204" pitchFamily="34" charset="0"/>
              </a:rPr>
              <a:t>Different </a:t>
            </a:r>
            <a:r>
              <a:rPr lang="fr-CH" dirty="0" smtClean="0">
                <a:cs typeface="Arial" panose="020B0604020202020204" pitchFamily="34" charset="0"/>
              </a:rPr>
              <a:t>representatives (States and </a:t>
            </a:r>
            <a:r>
              <a:rPr lang="fr-CH" dirty="0" err="1" smtClean="0">
                <a:cs typeface="Arial" panose="020B0604020202020204" pitchFamily="34" charset="0"/>
              </a:rPr>
              <a:t>stakeholders</a:t>
            </a:r>
            <a:r>
              <a:rPr lang="fr-CH" dirty="0" smtClean="0">
                <a:cs typeface="Arial" panose="020B0604020202020204" pitchFamily="34" charset="0"/>
              </a:rPr>
              <a:t>)</a:t>
            </a:r>
            <a:endParaRPr lang="en-US" dirty="0" smtClean="0">
              <a:cs typeface="Arial" panose="020B0604020202020204" pitchFamily="34" charset="0"/>
            </a:endParaRPr>
          </a:p>
          <a:p>
            <a:pPr marL="342900" indent="-342900" algn="just">
              <a:buFont typeface="Arial" panose="020B0604020202020204" pitchFamily="34" charset="0"/>
              <a:buChar char="•"/>
            </a:pPr>
            <a:r>
              <a:rPr lang="en-US" dirty="0" smtClean="0">
                <a:cs typeface="Arial" panose="020B0604020202020204" pitchFamily="34" charset="0"/>
              </a:rPr>
              <a:t>Same topic: ND</a:t>
            </a:r>
          </a:p>
          <a:p>
            <a:pPr marL="342900" indent="-342900">
              <a:buFont typeface="Arial" panose="020B0604020202020204" pitchFamily="34" charset="0"/>
              <a:buChar char="•"/>
            </a:pPr>
            <a:r>
              <a:rPr lang="en-US" dirty="0" smtClean="0">
                <a:cs typeface="Arial" panose="020B0604020202020204" pitchFamily="34" charset="0"/>
              </a:rPr>
              <a:t>Different set-up: outside the CD, the rules of procedure are different</a:t>
            </a:r>
          </a:p>
          <a:p>
            <a:endParaRPr lang="en-US" sz="2000" dirty="0">
              <a:cs typeface="Arial" panose="020B0604020202020204" pitchFamily="34" charset="0"/>
            </a:endParaRPr>
          </a:p>
        </p:txBody>
      </p:sp>
      <p:pic>
        <p:nvPicPr>
          <p:cNvPr id="25" name="Image 24"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6" y="24036"/>
            <a:ext cx="2448272" cy="1080120"/>
          </a:xfrm>
          <a:prstGeom prst="rect">
            <a:avLst/>
          </a:prstGeom>
          <a:noFill/>
          <a:ln>
            <a:noFill/>
          </a:ln>
        </p:spPr>
      </p:pic>
      <p:sp>
        <p:nvSpPr>
          <p:cNvPr id="26" name="TextBox 20"/>
          <p:cNvSpPr txBox="1"/>
          <p:nvPr/>
        </p:nvSpPr>
        <p:spPr>
          <a:xfrm>
            <a:off x="2699792" y="1259468"/>
            <a:ext cx="273630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de-CH" dirty="0" smtClean="0">
                <a:cs typeface="Arial" panose="020B0604020202020204" pitchFamily="34" charset="0"/>
              </a:rPr>
              <a:t>Table B: ND</a:t>
            </a:r>
            <a:endParaRPr lang="de-CH" dirty="0">
              <a:cs typeface="Arial" panose="020B0604020202020204" pitchFamily="34" charset="0"/>
            </a:endParaRPr>
          </a:p>
        </p:txBody>
      </p:sp>
      <p:cxnSp>
        <p:nvCxnSpPr>
          <p:cNvPr id="12" name="Straight Connector 18"/>
          <p:cNvCxnSpPr/>
          <p:nvPr/>
        </p:nvCxnSpPr>
        <p:spPr>
          <a:xfrm>
            <a:off x="4277953" y="1700808"/>
            <a:ext cx="6015" cy="1900119"/>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Arrow Connector 15"/>
          <p:cNvCxnSpPr/>
          <p:nvPr/>
        </p:nvCxnSpPr>
        <p:spPr>
          <a:xfrm>
            <a:off x="3825678" y="3645024"/>
            <a:ext cx="89033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4" name="TextBox 4"/>
          <p:cNvSpPr txBox="1"/>
          <p:nvPr/>
        </p:nvSpPr>
        <p:spPr>
          <a:xfrm>
            <a:off x="611560" y="2564904"/>
            <a:ext cx="2965239" cy="14414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de-CH" sz="3200" dirty="0" smtClean="0">
                <a:cs typeface="Arial" panose="020B0604020202020204" pitchFamily="34" charset="0"/>
              </a:rPr>
              <a:t>Real CD</a:t>
            </a:r>
          </a:p>
          <a:p>
            <a:pPr algn="ctr">
              <a:lnSpc>
                <a:spcPct val="150000"/>
              </a:lnSpc>
            </a:pPr>
            <a:r>
              <a:rPr lang="de-CH" sz="2800" dirty="0" smtClean="0">
                <a:cs typeface="Arial" panose="020B0604020202020204" pitchFamily="34" charset="0"/>
              </a:rPr>
              <a:t>*</a:t>
            </a:r>
            <a:r>
              <a:rPr lang="en-GB" sz="2800" dirty="0" smtClean="0">
                <a:cs typeface="Arial" panose="020B0604020202020204" pitchFamily="34" charset="0"/>
              </a:rPr>
              <a:t>as reference</a:t>
            </a:r>
            <a:endParaRPr lang="de-CH" sz="2800" dirty="0" smtClean="0">
              <a:cs typeface="Arial" panose="020B0604020202020204" pitchFamily="34" charset="0"/>
            </a:endParaRPr>
          </a:p>
        </p:txBody>
      </p:sp>
      <p:sp>
        <p:nvSpPr>
          <p:cNvPr id="2" name="Espace réservé de la date 1"/>
          <p:cNvSpPr>
            <a:spLocks noGrp="1"/>
          </p:cNvSpPr>
          <p:nvPr>
            <p:ph type="dt" sz="half" idx="10"/>
          </p:nvPr>
        </p:nvSpPr>
        <p:spPr/>
        <p:txBody>
          <a:bodyPr/>
          <a:lstStyle/>
          <a:p>
            <a:fld id="{0B8329C3-B907-45F7-B45F-6B5EB49706D1}" type="datetime1">
              <a:rPr lang="fr-CH" smtClean="0"/>
              <a:t>16.03.2016</a:t>
            </a:fld>
            <a:endParaRPr lang="fr-CH" dirty="0"/>
          </a:p>
        </p:txBody>
      </p:sp>
      <p:sp>
        <p:nvSpPr>
          <p:cNvPr id="17" name="TextBox 48"/>
          <p:cNvSpPr txBox="1"/>
          <p:nvPr/>
        </p:nvSpPr>
        <p:spPr>
          <a:xfrm>
            <a:off x="3163686" y="188640"/>
            <a:ext cx="2704458" cy="1169551"/>
          </a:xfrm>
          <a:prstGeom prst="rect">
            <a:avLst/>
          </a:prstGeom>
          <a:noFill/>
        </p:spPr>
        <p:txBody>
          <a:bodyPr wrap="square" rtlCol="0">
            <a:spAutoFit/>
          </a:bodyPr>
          <a:lstStyle/>
          <a:p>
            <a:r>
              <a:rPr lang="de-CH" sz="3200" b="1" dirty="0" smtClean="0">
                <a:cs typeface="Arial" panose="020B0604020202020204" pitchFamily="34" charset="0"/>
              </a:rPr>
              <a:t>3.2.1. HA </a:t>
            </a:r>
          </a:p>
          <a:p>
            <a:endParaRPr lang="en-US" dirty="0" smtClean="0">
              <a:cs typeface="Arial" panose="020B0604020202020204" pitchFamily="34" charset="0"/>
            </a:endParaRPr>
          </a:p>
          <a:p>
            <a:endParaRPr lang="en-US" sz="2000" dirty="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C1157B04-8284-4AC9-B54A-E7835B87D6DB}" type="slidenum">
              <a:rPr lang="fr-CH" smtClean="0"/>
              <a:pPr/>
              <a:t>67</a:t>
            </a:fld>
            <a:endParaRPr lang="fr-CH" dirty="0"/>
          </a:p>
        </p:txBody>
      </p:sp>
    </p:spTree>
    <p:extLst>
      <p:ext uri="{BB962C8B-B14F-4D97-AF65-F5344CB8AC3E}">
        <p14:creationId xmlns:p14="http://schemas.microsoft.com/office/powerpoint/2010/main" val="29429373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fontScale="92500" lnSpcReduction="20000"/>
          </a:bodyPr>
          <a:lstStyle/>
          <a:p>
            <a:pPr lvl="0"/>
            <a:r>
              <a:rPr lang="fr-FR" sz="2000" dirty="0" smtClean="0"/>
              <a:t>Mexico</a:t>
            </a:r>
            <a:endParaRPr lang="fr-CH" sz="2000" dirty="0"/>
          </a:p>
          <a:p>
            <a:pPr lvl="0"/>
            <a:r>
              <a:rPr lang="fr-FR" sz="2000" dirty="0" smtClean="0"/>
              <a:t>South </a:t>
            </a:r>
            <a:r>
              <a:rPr lang="fr-FR" sz="2000" dirty="0" err="1" smtClean="0"/>
              <a:t>Africa</a:t>
            </a:r>
            <a:r>
              <a:rPr lang="fr-FR" sz="2000" dirty="0" smtClean="0"/>
              <a:t> </a:t>
            </a:r>
          </a:p>
          <a:p>
            <a:pPr lvl="0"/>
            <a:r>
              <a:rPr lang="fr-FR" sz="2000" dirty="0" err="1" smtClean="0"/>
              <a:t>Egypt</a:t>
            </a:r>
            <a:endParaRPr lang="fr-CH" sz="2000" dirty="0"/>
          </a:p>
          <a:p>
            <a:pPr lvl="0"/>
            <a:r>
              <a:rPr lang="fr-FR" sz="2000" dirty="0" smtClean="0"/>
              <a:t>New </a:t>
            </a:r>
            <a:r>
              <a:rPr lang="fr-FR" sz="2000" dirty="0" err="1" smtClean="0"/>
              <a:t>Zealand</a:t>
            </a:r>
            <a:endParaRPr lang="fr-CH" sz="2000" dirty="0"/>
          </a:p>
          <a:p>
            <a:pPr lvl="0"/>
            <a:r>
              <a:rPr lang="fr-FR" sz="2000" dirty="0" err="1" smtClean="0"/>
              <a:t>Indonesia</a:t>
            </a:r>
            <a:endParaRPr lang="fr-CH" sz="2000" dirty="0"/>
          </a:p>
          <a:p>
            <a:pPr lvl="0"/>
            <a:r>
              <a:rPr lang="fr-FR" sz="2000" dirty="0" err="1" smtClean="0"/>
              <a:t>Denmark</a:t>
            </a:r>
            <a:endParaRPr lang="fr-CH" sz="2000" dirty="0"/>
          </a:p>
          <a:p>
            <a:pPr lvl="0"/>
            <a:r>
              <a:rPr lang="fr-FR" sz="2000" dirty="0" smtClean="0"/>
              <a:t>Costa </a:t>
            </a:r>
            <a:r>
              <a:rPr lang="fr-FR" sz="2000" dirty="0"/>
              <a:t>Rica</a:t>
            </a:r>
            <a:endParaRPr lang="fr-CH" sz="2000" dirty="0"/>
          </a:p>
          <a:p>
            <a:pPr lvl="0"/>
            <a:r>
              <a:rPr lang="fr-FR" sz="2000" dirty="0" smtClean="0"/>
              <a:t>Germany</a:t>
            </a:r>
          </a:p>
          <a:p>
            <a:pPr lvl="0"/>
            <a:r>
              <a:rPr lang="fr-FR" sz="2000" dirty="0" smtClean="0"/>
              <a:t>«</a:t>
            </a:r>
            <a:r>
              <a:rPr lang="fr-FR" sz="2000" dirty="0"/>
              <a:t> </a:t>
            </a:r>
            <a:r>
              <a:rPr lang="fr-FR" sz="2000" dirty="0" err="1"/>
              <a:t>Reaching</a:t>
            </a:r>
            <a:r>
              <a:rPr lang="fr-FR" sz="2000" dirty="0"/>
              <a:t> Critical Will » </a:t>
            </a:r>
            <a:endParaRPr lang="fr-CH" sz="2000" dirty="0"/>
          </a:p>
          <a:p>
            <a:pPr lvl="0"/>
            <a:r>
              <a:rPr lang="fr-FR" sz="2000" dirty="0"/>
              <a:t>« </a:t>
            </a:r>
            <a:r>
              <a:rPr lang="fr-FR" sz="2000" dirty="0" smtClean="0"/>
              <a:t>International </a:t>
            </a:r>
            <a:r>
              <a:rPr lang="fr-FR" sz="2000" dirty="0" err="1" smtClean="0"/>
              <a:t>Campaign</a:t>
            </a:r>
            <a:r>
              <a:rPr lang="fr-FR" sz="2000" dirty="0" smtClean="0"/>
              <a:t> to </a:t>
            </a:r>
            <a:r>
              <a:rPr lang="fr-FR" sz="2000" dirty="0" err="1" smtClean="0"/>
              <a:t>Abolish</a:t>
            </a:r>
            <a:r>
              <a:rPr lang="fr-FR" sz="2000" dirty="0" smtClean="0"/>
              <a:t> </a:t>
            </a:r>
            <a:r>
              <a:rPr lang="fr-FR" sz="2000" dirty="0" err="1" smtClean="0"/>
              <a:t>Nuclear</a:t>
            </a:r>
            <a:r>
              <a:rPr lang="fr-FR" sz="2000" dirty="0" smtClean="0"/>
              <a:t> </a:t>
            </a:r>
            <a:r>
              <a:rPr lang="fr-FR" sz="2000" dirty="0" err="1" smtClean="0"/>
              <a:t>Weapons</a:t>
            </a:r>
            <a:r>
              <a:rPr lang="fr-FR" sz="2000" dirty="0" smtClean="0"/>
              <a:t> - ICAN</a:t>
            </a:r>
            <a:r>
              <a:rPr lang="fr-FR" sz="2000" dirty="0"/>
              <a:t> </a:t>
            </a:r>
            <a:r>
              <a:rPr lang="fr-FR" sz="2000" dirty="0" smtClean="0"/>
              <a:t>»</a:t>
            </a:r>
          </a:p>
          <a:p>
            <a:pPr marL="0" lvl="0" indent="0">
              <a:buNone/>
            </a:pPr>
            <a:endParaRPr lang="fr-FR" sz="900" dirty="0"/>
          </a:p>
          <a:p>
            <a:pPr marL="0" lvl="0" indent="0">
              <a:buNone/>
            </a:pPr>
            <a:r>
              <a:rPr lang="fr-FR" sz="2000" b="1" i="1" dirty="0" smtClean="0"/>
              <a:t>Co-Chairs (</a:t>
            </a:r>
            <a:r>
              <a:rPr lang="fr-FR" sz="2000" b="1" i="1" dirty="0" err="1" smtClean="0"/>
              <a:t>Austria</a:t>
            </a:r>
            <a:r>
              <a:rPr lang="fr-FR" sz="2000" b="1" i="1" dirty="0" smtClean="0"/>
              <a:t>): </a:t>
            </a:r>
            <a:r>
              <a:rPr lang="fr-FR" sz="2000" dirty="0" err="1" smtClean="0"/>
              <a:t>Ambassador</a:t>
            </a:r>
            <a:r>
              <a:rPr lang="fr-FR" sz="2000" dirty="0" smtClean="0"/>
              <a:t> </a:t>
            </a:r>
            <a:r>
              <a:rPr lang="en-US" sz="2000" dirty="0" err="1" smtClean="0"/>
              <a:t>Jenö</a:t>
            </a:r>
            <a:r>
              <a:rPr lang="en-US" sz="2000" dirty="0" smtClean="0"/>
              <a:t> </a:t>
            </a:r>
            <a:r>
              <a:rPr lang="en-US" sz="2000" dirty="0" err="1"/>
              <a:t>Staehelin</a:t>
            </a:r>
            <a:r>
              <a:rPr lang="en-US" sz="2000" dirty="0"/>
              <a:t>, former Permanent Representative of </a:t>
            </a:r>
            <a:r>
              <a:rPr lang="en-US" sz="2000" dirty="0" smtClean="0"/>
              <a:t>Switzerland </a:t>
            </a:r>
            <a:r>
              <a:rPr lang="en-US" sz="2000" dirty="0"/>
              <a:t>to the UN in New </a:t>
            </a:r>
            <a:r>
              <a:rPr lang="en-US" sz="2000" dirty="0" smtClean="0"/>
              <a:t>York, and Ambassador Peter </a:t>
            </a:r>
            <a:r>
              <a:rPr lang="en-US" sz="2000" dirty="0" err="1" smtClean="0"/>
              <a:t>Gottwald</a:t>
            </a:r>
            <a:r>
              <a:rPr lang="en-US" sz="2000" dirty="0" smtClean="0"/>
              <a:t>, former Ambassador of Germany to Switzerland.  </a:t>
            </a:r>
          </a:p>
          <a:p>
            <a:pPr marL="0" lvl="0" indent="0">
              <a:buNone/>
            </a:pPr>
            <a:endParaRPr lang="en-US" sz="900" dirty="0" smtClean="0"/>
          </a:p>
          <a:p>
            <a:pPr marL="0" indent="0">
              <a:buNone/>
            </a:pPr>
            <a:r>
              <a:rPr lang="fr-FR" sz="2000" b="1" i="1" dirty="0"/>
              <a:t>Experts: </a:t>
            </a:r>
            <a:r>
              <a:rPr lang="en-US" sz="2000" dirty="0" err="1" smtClean="0"/>
              <a:t>Jelena</a:t>
            </a:r>
            <a:r>
              <a:rPr lang="en-US" sz="2000" dirty="0" smtClean="0"/>
              <a:t> </a:t>
            </a:r>
            <a:r>
              <a:rPr lang="en-US" sz="2000" dirty="0" err="1" smtClean="0"/>
              <a:t>Milenkovic</a:t>
            </a:r>
            <a:r>
              <a:rPr lang="en-US" sz="2000" dirty="0"/>
              <a:t>, </a:t>
            </a:r>
            <a:r>
              <a:rPr lang="en-US" sz="2000" dirty="0" smtClean="0"/>
              <a:t>former Third Secretary, Permanent </a:t>
            </a:r>
            <a:r>
              <a:rPr lang="en-US" sz="2000" dirty="0"/>
              <a:t>Mission of Switzerland to the United Nations Office in Geneva and </a:t>
            </a:r>
            <a:r>
              <a:rPr lang="en-US" sz="2000" dirty="0" smtClean="0"/>
              <a:t>Mia Gandenberger</a:t>
            </a:r>
            <a:r>
              <a:rPr lang="en-US" sz="2000" dirty="0"/>
              <a:t>, </a:t>
            </a:r>
            <a:r>
              <a:rPr lang="en-US" sz="2000" dirty="0" smtClean="0"/>
              <a:t>Programme Manager, Reaching </a:t>
            </a:r>
            <a:r>
              <a:rPr lang="en-US" sz="2000" dirty="0"/>
              <a:t>Critical </a:t>
            </a:r>
            <a:r>
              <a:rPr lang="en-US" sz="2000" dirty="0" smtClean="0"/>
              <a:t>Will.</a:t>
            </a:r>
            <a:endParaRPr lang="fr-CH" sz="2000" dirty="0" smtClean="0"/>
          </a:p>
          <a:p>
            <a:pPr marL="0" indent="0">
              <a:buNone/>
            </a:pPr>
            <a:endParaRPr lang="fr-CH" sz="2000" dirty="0"/>
          </a:p>
          <a:p>
            <a:pPr marL="0" indent="0">
              <a:buNone/>
            </a:pPr>
            <a:endParaRPr lang="fr-CH" sz="2000" u="sng"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2448272" cy="1080120"/>
          </a:xfrm>
          <a:prstGeom prst="rect">
            <a:avLst/>
          </a:prstGeom>
          <a:noFill/>
          <a:ln>
            <a:noFill/>
          </a:ln>
        </p:spPr>
      </p:pic>
      <p:sp>
        <p:nvSpPr>
          <p:cNvPr id="7" name="ZoneTexte 6"/>
          <p:cNvSpPr txBox="1"/>
          <p:nvPr/>
        </p:nvSpPr>
        <p:spPr>
          <a:xfrm>
            <a:off x="2893301" y="188640"/>
            <a:ext cx="5760640" cy="1077218"/>
          </a:xfrm>
          <a:prstGeom prst="rect">
            <a:avLst/>
          </a:prstGeom>
          <a:noFill/>
        </p:spPr>
        <p:txBody>
          <a:bodyPr wrap="square" rtlCol="0">
            <a:spAutoFit/>
          </a:bodyPr>
          <a:lstStyle/>
          <a:p>
            <a:pPr algn="ctr"/>
            <a:r>
              <a:rPr lang="fr-FR" sz="3200" b="1" dirty="0" smtClean="0"/>
              <a:t>3.2.2. HA – Composition of the </a:t>
            </a:r>
            <a:r>
              <a:rPr lang="fr-FR" sz="3200" b="1" dirty="0" err="1" smtClean="0"/>
              <a:t>negotiation</a:t>
            </a:r>
            <a:r>
              <a:rPr lang="fr-FR" sz="3200" b="1" dirty="0" smtClean="0"/>
              <a:t> table </a:t>
            </a:r>
          </a:p>
        </p:txBody>
      </p:sp>
      <p:sp>
        <p:nvSpPr>
          <p:cNvPr id="4" name="Espace réservé de la date 3"/>
          <p:cNvSpPr>
            <a:spLocks noGrp="1"/>
          </p:cNvSpPr>
          <p:nvPr>
            <p:ph type="dt" sz="half" idx="10"/>
          </p:nvPr>
        </p:nvSpPr>
        <p:spPr/>
        <p:txBody>
          <a:bodyPr/>
          <a:lstStyle/>
          <a:p>
            <a:fld id="{4D4DCFAA-4F4C-4B4A-BFC4-1E161B8E1183}"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68</a:t>
            </a:fld>
            <a:endParaRPr lang="fr-CH" dirty="0"/>
          </a:p>
        </p:txBody>
      </p:sp>
    </p:spTree>
    <p:extLst>
      <p:ext uri="{BB962C8B-B14F-4D97-AF65-F5344CB8AC3E}">
        <p14:creationId xmlns:p14="http://schemas.microsoft.com/office/powerpoint/2010/main" val="5775667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Autofit/>
          </a:bodyPr>
          <a:lstStyle/>
          <a:p>
            <a:r>
              <a:rPr lang="en-US" sz="1700" dirty="0"/>
              <a:t>No </a:t>
            </a:r>
            <a:r>
              <a:rPr lang="en-US" sz="1700" dirty="0" smtClean="0"/>
              <a:t>pre-negotiations</a:t>
            </a:r>
          </a:p>
          <a:p>
            <a:r>
              <a:rPr lang="en-US" sz="1700" dirty="0" smtClean="0"/>
              <a:t>Starting </a:t>
            </a:r>
            <a:r>
              <a:rPr lang="en-US" sz="1700" dirty="0"/>
              <a:t>point: </a:t>
            </a:r>
            <a:r>
              <a:rPr lang="en-US" sz="1700" b="1" dirty="0"/>
              <a:t>Humanitarian Pledge </a:t>
            </a:r>
            <a:r>
              <a:rPr lang="en-US" sz="1700" dirty="0"/>
              <a:t>(endorsed by </a:t>
            </a:r>
            <a:r>
              <a:rPr lang="en-US" sz="1700" dirty="0" smtClean="0"/>
              <a:t>121 countries; 15.11.2015) </a:t>
            </a:r>
          </a:p>
          <a:p>
            <a:pPr marL="0" indent="0">
              <a:buNone/>
            </a:pPr>
            <a:endParaRPr lang="en-US" sz="1700" dirty="0" smtClean="0"/>
          </a:p>
          <a:p>
            <a:pPr>
              <a:buFont typeface="Symbol"/>
              <a:buChar char="Þ"/>
            </a:pPr>
            <a:r>
              <a:rPr lang="fr-CH" sz="1700" b="1" dirty="0" err="1" smtClean="0"/>
              <a:t>Overall</a:t>
            </a:r>
            <a:r>
              <a:rPr lang="fr-CH" sz="1700" b="1" dirty="0" smtClean="0"/>
              <a:t> mandate: </a:t>
            </a:r>
            <a:r>
              <a:rPr lang="en-US" sz="1700" i="1" dirty="0" smtClean="0"/>
              <a:t>“</a:t>
            </a:r>
            <a:r>
              <a:rPr lang="en-US" sz="1700" i="1" dirty="0"/>
              <a:t>To identify and pursue effective measures to fill the legal gap for the prohibition </a:t>
            </a:r>
            <a:r>
              <a:rPr lang="en-US" sz="1700" i="1" dirty="0" smtClean="0"/>
              <a:t>and elimination </a:t>
            </a:r>
            <a:r>
              <a:rPr lang="en-US" sz="1700" i="1" dirty="0"/>
              <a:t>of nuclear weapons and to cooperate with all stakeholders to achieve </a:t>
            </a:r>
            <a:r>
              <a:rPr lang="en-US" sz="1700" i="1" dirty="0" smtClean="0"/>
              <a:t>this </a:t>
            </a:r>
            <a:r>
              <a:rPr lang="fr-CH" sz="1700" i="1" dirty="0" smtClean="0"/>
              <a:t>goal”.</a:t>
            </a:r>
            <a:endParaRPr lang="fr-CH" sz="1700" i="1" dirty="0"/>
          </a:p>
          <a:p>
            <a:pPr marL="0" indent="0">
              <a:buNone/>
            </a:pPr>
            <a:endParaRPr lang="en-US" sz="1700" dirty="0" smtClean="0"/>
          </a:p>
          <a:p>
            <a:pPr marL="0" indent="0">
              <a:buNone/>
            </a:pPr>
            <a:r>
              <a:rPr lang="en-US" sz="1700" dirty="0" smtClean="0"/>
              <a:t>Austria </a:t>
            </a:r>
            <a:r>
              <a:rPr lang="en-US" sz="1700" dirty="0"/>
              <a:t>and Mexico invite to Mexico City to build on the three conferences </a:t>
            </a:r>
            <a:r>
              <a:rPr lang="en-US" sz="1700" dirty="0" smtClean="0"/>
              <a:t>on the Humanitarian </a:t>
            </a:r>
            <a:r>
              <a:rPr lang="en-US" sz="1700" dirty="0"/>
              <a:t>Impact of Nuclear </a:t>
            </a:r>
            <a:r>
              <a:rPr lang="en-US" sz="1700" dirty="0" smtClean="0"/>
              <a:t>Weapons (cf. diplomatic note cf. slide 78). </a:t>
            </a:r>
            <a:r>
              <a:rPr lang="en-US" sz="1700" dirty="0"/>
              <a:t>Austria will chair the </a:t>
            </a:r>
            <a:r>
              <a:rPr lang="en-US" sz="1700" dirty="0" smtClean="0"/>
              <a:t>meeting and </a:t>
            </a:r>
            <a:r>
              <a:rPr lang="en-US" sz="1700" dirty="0"/>
              <a:t>the </a:t>
            </a:r>
            <a:r>
              <a:rPr lang="en-US" sz="1700" b="1" dirty="0" smtClean="0"/>
              <a:t>intention is </a:t>
            </a:r>
            <a:r>
              <a:rPr lang="en-US" sz="1700" b="1" dirty="0"/>
              <a:t>to agree on a legal instrument on the prohibition of </a:t>
            </a:r>
            <a:r>
              <a:rPr lang="en-US" sz="1700" b="1" dirty="0" smtClean="0"/>
              <a:t>nuclear </a:t>
            </a:r>
            <a:r>
              <a:rPr lang="fr-CH" sz="1700" b="1" dirty="0" err="1" smtClean="0"/>
              <a:t>weapons</a:t>
            </a:r>
            <a:r>
              <a:rPr lang="fr-CH" sz="1700" b="1" dirty="0" smtClean="0"/>
              <a:t>. </a:t>
            </a:r>
          </a:p>
          <a:p>
            <a:pPr marL="0" indent="0">
              <a:buNone/>
            </a:pPr>
            <a:endParaRPr lang="fr-CH" sz="1700" dirty="0" smtClean="0"/>
          </a:p>
          <a:p>
            <a:pPr marL="0" indent="0">
              <a:buNone/>
            </a:pPr>
            <a:r>
              <a:rPr lang="fr-CH" sz="1700" dirty="0" err="1" smtClean="0"/>
              <a:t>We</a:t>
            </a:r>
            <a:r>
              <a:rPr lang="fr-CH" sz="1700" dirty="0" smtClean="0"/>
              <a:t> assume </a:t>
            </a:r>
            <a:r>
              <a:rPr lang="fr-CH" sz="1700" dirty="0" err="1" smtClean="0"/>
              <a:t>that</a:t>
            </a:r>
            <a:r>
              <a:rPr lang="fr-CH" sz="1700" dirty="0" smtClean="0"/>
              <a:t> the </a:t>
            </a:r>
            <a:r>
              <a:rPr lang="fr-CH" sz="1700" dirty="0" err="1" smtClean="0"/>
              <a:t>process</a:t>
            </a:r>
            <a:r>
              <a:rPr lang="fr-CH" sz="1700" dirty="0" smtClean="0"/>
              <a:t> </a:t>
            </a:r>
            <a:r>
              <a:rPr lang="fr-CH" sz="1700" dirty="0" err="1" smtClean="0"/>
              <a:t>takes</a:t>
            </a:r>
            <a:r>
              <a:rPr lang="fr-CH" sz="1700" dirty="0" smtClean="0"/>
              <a:t> the </a:t>
            </a:r>
            <a:r>
              <a:rPr lang="fr-CH" sz="1700" dirty="0" err="1" smtClean="0"/>
              <a:t>same</a:t>
            </a:r>
            <a:r>
              <a:rPr lang="fr-CH" sz="1700" dirty="0" smtClean="0"/>
              <a:t> </a:t>
            </a:r>
            <a:r>
              <a:rPr lang="fr-CH" sz="1700" dirty="0" err="1" smtClean="0"/>
              <a:t>path</a:t>
            </a:r>
            <a:r>
              <a:rPr lang="fr-CH" sz="1700" dirty="0" smtClean="0"/>
              <a:t> as the </a:t>
            </a:r>
            <a:r>
              <a:rPr lang="fr-CH" sz="1700" dirty="0" err="1" smtClean="0"/>
              <a:t>landmines</a:t>
            </a:r>
            <a:r>
              <a:rPr lang="fr-CH" sz="1700" dirty="0" smtClean="0"/>
              <a:t> and cluster munitions </a:t>
            </a:r>
            <a:r>
              <a:rPr lang="fr-CH" sz="1700" dirty="0" err="1" smtClean="0"/>
              <a:t>processes</a:t>
            </a:r>
            <a:r>
              <a:rPr lang="fr-CH" sz="1700" dirty="0" smtClean="0"/>
              <a:t> and </a:t>
            </a:r>
            <a:r>
              <a:rPr lang="fr-CH" sz="1700" dirty="0" err="1" smtClean="0"/>
              <a:t>that</a:t>
            </a:r>
            <a:r>
              <a:rPr lang="fr-CH" sz="1700" dirty="0" smtClean="0"/>
              <a:t> </a:t>
            </a:r>
            <a:r>
              <a:rPr lang="fr-CH" sz="1700" dirty="0" err="1" smtClean="0"/>
              <a:t>we</a:t>
            </a:r>
            <a:r>
              <a:rPr lang="fr-CH" sz="1700" dirty="0" smtClean="0"/>
              <a:t> are </a:t>
            </a:r>
            <a:r>
              <a:rPr lang="fr-CH" sz="1700" dirty="0" err="1" smtClean="0"/>
              <a:t>invited</a:t>
            </a:r>
            <a:r>
              <a:rPr lang="fr-CH" sz="1700" dirty="0" smtClean="0"/>
              <a:t> to the </a:t>
            </a:r>
            <a:r>
              <a:rPr lang="fr-CH" sz="1700" dirty="0" err="1" smtClean="0"/>
              <a:t>negotiating</a:t>
            </a:r>
            <a:r>
              <a:rPr lang="fr-CH" sz="1700" dirty="0" smtClean="0"/>
              <a:t> </a:t>
            </a:r>
            <a:r>
              <a:rPr lang="fr-CH" sz="1700" dirty="0" err="1" smtClean="0"/>
              <a:t>conference</a:t>
            </a:r>
            <a:r>
              <a:rPr lang="fr-CH" sz="1700" dirty="0" smtClean="0"/>
              <a:t>. </a:t>
            </a:r>
            <a:r>
              <a:rPr lang="fr-CH" sz="1700" dirty="0" err="1" smtClean="0"/>
              <a:t>We</a:t>
            </a:r>
            <a:r>
              <a:rPr lang="fr-CH" sz="1700" dirty="0" smtClean="0"/>
              <a:t> </a:t>
            </a:r>
            <a:r>
              <a:rPr lang="fr-CH" sz="1700" dirty="0" err="1" smtClean="0"/>
              <a:t>will</a:t>
            </a:r>
            <a:r>
              <a:rPr lang="fr-CH" sz="1700" dirty="0" smtClean="0"/>
              <a:t> </a:t>
            </a:r>
            <a:r>
              <a:rPr lang="fr-CH" sz="1700" dirty="0" err="1" smtClean="0"/>
              <a:t>work</a:t>
            </a:r>
            <a:r>
              <a:rPr lang="fr-CH" sz="1700" dirty="0" smtClean="0"/>
              <a:t> </a:t>
            </a:r>
            <a:r>
              <a:rPr lang="fr-CH" sz="1700" dirty="0"/>
              <a:t>on the basis of </a:t>
            </a:r>
            <a:r>
              <a:rPr lang="fr-CH" sz="1700" dirty="0" err="1"/>
              <a:t>our</a:t>
            </a:r>
            <a:r>
              <a:rPr lang="fr-CH" sz="1700" dirty="0"/>
              <a:t> </a:t>
            </a:r>
            <a:r>
              <a:rPr lang="fr-CH" sz="1700" b="1" dirty="0"/>
              <a:t>«Programme of </a:t>
            </a:r>
            <a:r>
              <a:rPr lang="fr-CH" sz="1700" b="1" dirty="0" err="1"/>
              <a:t>work</a:t>
            </a:r>
            <a:r>
              <a:rPr lang="fr-CH" sz="1700" dirty="0" smtClean="0"/>
              <a:t>», </a:t>
            </a:r>
            <a:r>
              <a:rPr lang="fr-CH" sz="1700" dirty="0" err="1" smtClean="0"/>
              <a:t>exactly</a:t>
            </a:r>
            <a:r>
              <a:rPr lang="fr-CH" sz="1700" dirty="0" smtClean="0"/>
              <a:t> as if </a:t>
            </a:r>
            <a:r>
              <a:rPr lang="fr-CH" sz="1700" dirty="0" err="1" smtClean="0"/>
              <a:t>we</a:t>
            </a:r>
            <a:r>
              <a:rPr lang="fr-CH" sz="1700" dirty="0" smtClean="0"/>
              <a:t> </a:t>
            </a:r>
            <a:r>
              <a:rPr lang="fr-CH" sz="1700" dirty="0" err="1" smtClean="0"/>
              <a:t>were</a:t>
            </a:r>
            <a:r>
              <a:rPr lang="fr-CH" sz="1700" dirty="0" smtClean="0"/>
              <a:t> in an international </a:t>
            </a:r>
            <a:r>
              <a:rPr lang="fr-CH" sz="1700" dirty="0" err="1" smtClean="0"/>
              <a:t>conference</a:t>
            </a:r>
            <a:r>
              <a:rPr lang="fr-CH" sz="1700" dirty="0" smtClean="0"/>
              <a:t>, and, on the basis of the </a:t>
            </a:r>
            <a:r>
              <a:rPr lang="fr-CH" sz="1700" b="1" dirty="0" err="1" smtClean="0"/>
              <a:t>Rules</a:t>
            </a:r>
            <a:r>
              <a:rPr lang="fr-CH" sz="1700" b="1" dirty="0" smtClean="0"/>
              <a:t> of </a:t>
            </a:r>
            <a:r>
              <a:rPr lang="fr-CH" sz="1700" b="1" dirty="0" err="1" smtClean="0"/>
              <a:t>procedure</a:t>
            </a:r>
            <a:r>
              <a:rPr lang="fr-CH" sz="1700" b="1" dirty="0" smtClean="0"/>
              <a:t> </a:t>
            </a:r>
            <a:r>
              <a:rPr lang="fr-CH" sz="1700" dirty="0" err="1" smtClean="0"/>
              <a:t>that</a:t>
            </a:r>
            <a:r>
              <a:rPr lang="fr-CH" sz="1700" dirty="0" smtClean="0"/>
              <a:t> </a:t>
            </a:r>
            <a:r>
              <a:rPr lang="fr-CH" sz="1700" dirty="0" err="1" smtClean="0"/>
              <a:t>we</a:t>
            </a:r>
            <a:r>
              <a:rPr lang="fr-CH" sz="1700" dirty="0" smtClean="0"/>
              <a:t> </a:t>
            </a:r>
            <a:r>
              <a:rPr lang="fr-CH" sz="1700" dirty="0" err="1" smtClean="0"/>
              <a:t>will</a:t>
            </a:r>
            <a:r>
              <a:rPr lang="fr-CH" sz="1700" dirty="0" smtClean="0"/>
              <a:t> </a:t>
            </a:r>
            <a:r>
              <a:rPr lang="fr-CH" sz="1700" dirty="0" err="1" smtClean="0"/>
              <a:t>adopt</a:t>
            </a:r>
            <a:r>
              <a:rPr lang="fr-CH" sz="1700" dirty="0" smtClean="0"/>
              <a:t>, </a:t>
            </a:r>
            <a:r>
              <a:rPr lang="fr-CH" sz="1700" dirty="0" err="1" smtClean="0"/>
              <a:t>we</a:t>
            </a:r>
            <a:r>
              <a:rPr lang="fr-CH" sz="1700" dirty="0" smtClean="0"/>
              <a:t> </a:t>
            </a:r>
            <a:r>
              <a:rPr lang="fr-CH" sz="1700" dirty="0" err="1" smtClean="0"/>
              <a:t>will</a:t>
            </a:r>
            <a:r>
              <a:rPr lang="fr-CH" sz="1700" dirty="0" smtClean="0"/>
              <a:t> </a:t>
            </a:r>
            <a:r>
              <a:rPr lang="fr-CH" sz="1700" dirty="0" err="1" smtClean="0"/>
              <a:t>proceed</a:t>
            </a:r>
            <a:r>
              <a:rPr lang="fr-CH" sz="1700" dirty="0" smtClean="0"/>
              <a:t> to </a:t>
            </a:r>
            <a:r>
              <a:rPr lang="fr-CH" sz="1700" dirty="0" err="1" smtClean="0"/>
              <a:t>negotiations</a:t>
            </a:r>
            <a:r>
              <a:rPr lang="fr-CH" sz="1700" dirty="0"/>
              <a:t> </a:t>
            </a:r>
            <a:r>
              <a:rPr lang="fr-CH" sz="1700" dirty="0" smtClean="0"/>
              <a:t>on the </a:t>
            </a:r>
            <a:r>
              <a:rPr lang="fr-CH" sz="1700" b="1" dirty="0" err="1" smtClean="0"/>
              <a:t>draft</a:t>
            </a:r>
            <a:r>
              <a:rPr lang="fr-CH" sz="1700" b="1" dirty="0" smtClean="0"/>
              <a:t> </a:t>
            </a:r>
            <a:r>
              <a:rPr lang="fr-CH" sz="1700" b="1" dirty="0" err="1" smtClean="0"/>
              <a:t>treaty</a:t>
            </a:r>
            <a:r>
              <a:rPr lang="fr-CH" sz="1700" dirty="0" smtClean="0"/>
              <a:t>, </a:t>
            </a:r>
            <a:r>
              <a:rPr lang="fr-CH" sz="1700" dirty="0" err="1" smtClean="0"/>
              <a:t>which</a:t>
            </a:r>
            <a:r>
              <a:rPr lang="fr-CH" sz="1700" dirty="0" smtClean="0"/>
              <a:t> </a:t>
            </a:r>
            <a:r>
              <a:rPr lang="fr-CH" sz="1700" dirty="0" err="1" smtClean="0"/>
              <a:t>will</a:t>
            </a:r>
            <a:r>
              <a:rPr lang="fr-CH" sz="1700" dirty="0" smtClean="0"/>
              <a:t> </a:t>
            </a:r>
            <a:r>
              <a:rPr lang="fr-CH" sz="1700" dirty="0" err="1" smtClean="0"/>
              <a:t>be</a:t>
            </a:r>
            <a:r>
              <a:rPr lang="fr-CH" sz="1700" dirty="0" smtClean="0"/>
              <a:t> </a:t>
            </a:r>
            <a:r>
              <a:rPr lang="fr-CH" sz="1700" dirty="0" err="1" smtClean="0"/>
              <a:t>submitted</a:t>
            </a:r>
            <a:r>
              <a:rPr lang="fr-CH" sz="1700" dirty="0" smtClean="0"/>
              <a:t> by the Chair, article by article. </a:t>
            </a:r>
            <a:endParaRPr lang="fr-CH" sz="1700" u="sng"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448272" cy="1080120"/>
          </a:xfrm>
          <a:prstGeom prst="rect">
            <a:avLst/>
          </a:prstGeom>
          <a:noFill/>
          <a:ln>
            <a:noFill/>
          </a:ln>
        </p:spPr>
      </p:pic>
      <p:sp>
        <p:nvSpPr>
          <p:cNvPr id="7" name="ZoneTexte 6"/>
          <p:cNvSpPr txBox="1"/>
          <p:nvPr/>
        </p:nvSpPr>
        <p:spPr>
          <a:xfrm>
            <a:off x="2885391" y="332656"/>
            <a:ext cx="5760640" cy="584775"/>
          </a:xfrm>
          <a:prstGeom prst="rect">
            <a:avLst/>
          </a:prstGeom>
          <a:noFill/>
        </p:spPr>
        <p:txBody>
          <a:bodyPr wrap="square" rtlCol="0">
            <a:spAutoFit/>
          </a:bodyPr>
          <a:lstStyle/>
          <a:p>
            <a:pPr algn="ctr"/>
            <a:r>
              <a:rPr lang="fr-FR" sz="3200" b="1" dirty="0" smtClean="0"/>
              <a:t>3.2.3. HA – </a:t>
            </a:r>
            <a:r>
              <a:rPr lang="fr-FR" sz="3200" b="1" dirty="0" err="1" smtClean="0"/>
              <a:t>Overall</a:t>
            </a:r>
            <a:r>
              <a:rPr lang="fr-FR" sz="3200" b="1" dirty="0" smtClean="0"/>
              <a:t> goal</a:t>
            </a:r>
          </a:p>
        </p:txBody>
      </p:sp>
      <p:sp>
        <p:nvSpPr>
          <p:cNvPr id="4" name="Espace réservé de la date 3"/>
          <p:cNvSpPr>
            <a:spLocks noGrp="1"/>
          </p:cNvSpPr>
          <p:nvPr>
            <p:ph type="dt" sz="half" idx="10"/>
          </p:nvPr>
        </p:nvSpPr>
        <p:spPr/>
        <p:txBody>
          <a:bodyPr/>
          <a:lstStyle/>
          <a:p>
            <a:fld id="{85F27607-EC51-493A-97DA-681C58D41465}"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69</a:t>
            </a:fld>
            <a:endParaRPr lang="fr-CH" dirty="0"/>
          </a:p>
        </p:txBody>
      </p:sp>
    </p:spTree>
    <p:extLst>
      <p:ext uri="{BB962C8B-B14F-4D97-AF65-F5344CB8AC3E}">
        <p14:creationId xmlns:p14="http://schemas.microsoft.com/office/powerpoint/2010/main" val="127745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a:bodyPr>
          <a:lstStyle/>
          <a:p>
            <a:pPr marL="0" indent="0">
              <a:buNone/>
            </a:pPr>
            <a:endParaRPr lang="en-US" sz="2400" dirty="0" smtClean="0"/>
          </a:p>
          <a:p>
            <a:pPr marL="0" indent="0">
              <a:buNone/>
            </a:pPr>
            <a:r>
              <a:rPr lang="en-US" sz="2400" dirty="0" smtClean="0"/>
              <a:t>The </a:t>
            </a:r>
            <a:r>
              <a:rPr lang="en-US" sz="2400" dirty="0"/>
              <a:t>Chatham House Rule applies </a:t>
            </a:r>
            <a:r>
              <a:rPr lang="en-GB" sz="2400" dirty="0"/>
              <a:t>to the entirety of the </a:t>
            </a:r>
            <a:r>
              <a:rPr lang="en-GB" sz="2400" dirty="0" smtClean="0"/>
              <a:t>event:  </a:t>
            </a:r>
          </a:p>
          <a:p>
            <a:pPr marL="0" indent="0">
              <a:buNone/>
            </a:pPr>
            <a:endParaRPr lang="en-US" sz="2400" u="sng" dirty="0" smtClean="0"/>
          </a:p>
          <a:p>
            <a:pPr marL="0" indent="0">
              <a:buNone/>
            </a:pPr>
            <a:r>
              <a:rPr lang="en-GB" sz="2400" dirty="0" smtClean="0"/>
              <a:t>“When </a:t>
            </a:r>
            <a:r>
              <a:rPr lang="en-GB" sz="2400" dirty="0"/>
              <a:t>a meeting, or part thereof, is held under the Chatham House Rule, participants are free to use the information received, but neither the identity nor the affiliation of the speaker(s), nor that of any other participant, may be revealed</a:t>
            </a:r>
            <a:r>
              <a:rPr lang="en-GB" sz="2400" dirty="0" smtClean="0"/>
              <a:t>".</a:t>
            </a:r>
          </a:p>
          <a:p>
            <a:pPr marL="0" indent="0">
              <a:buNone/>
            </a:pPr>
            <a:endParaRPr lang="fr-CH" sz="2400" dirty="0"/>
          </a:p>
          <a:p>
            <a:pPr marL="0" indent="0">
              <a:buNone/>
            </a:pPr>
            <a:r>
              <a:rPr lang="en-US" sz="1600" u="sng" dirty="0">
                <a:hlinkClick r:id="rId3"/>
              </a:rPr>
              <a:t>https://www.chathamhouse.org/about/chatham-houserule/translations#sthash.llHsTBms.dpuf</a:t>
            </a:r>
            <a:r>
              <a:rPr lang="en-US" sz="1600" dirty="0"/>
              <a:t> </a:t>
            </a:r>
            <a:endParaRPr lang="fr-CH" sz="1600" dirty="0"/>
          </a:p>
        </p:txBody>
      </p:sp>
      <p:pic>
        <p:nvPicPr>
          <p:cNvPr id="8" name="Image 7" descr="C:\Users\RAUCH\Downloads\global_inst50.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627784" y="476672"/>
            <a:ext cx="5760640" cy="1077218"/>
          </a:xfrm>
          <a:prstGeom prst="rect">
            <a:avLst/>
          </a:prstGeom>
          <a:noFill/>
        </p:spPr>
        <p:txBody>
          <a:bodyPr wrap="square" rtlCol="0">
            <a:spAutoFit/>
          </a:bodyPr>
          <a:lstStyle/>
          <a:p>
            <a:pPr algn="ctr"/>
            <a:r>
              <a:rPr lang="fr-FR" sz="3200" b="1" dirty="0" smtClean="0"/>
              <a:t>1.4.1. </a:t>
            </a:r>
            <a:r>
              <a:rPr lang="fr-FR" sz="3200" b="1" dirty="0" err="1" smtClean="0"/>
              <a:t>Rules</a:t>
            </a:r>
            <a:r>
              <a:rPr lang="fr-FR" sz="3200" b="1" dirty="0" smtClean="0"/>
              <a:t> of the </a:t>
            </a:r>
            <a:r>
              <a:rPr lang="fr-FR" sz="3200" b="1" dirty="0" err="1" smtClean="0"/>
              <a:t>game</a:t>
            </a:r>
            <a:endParaRPr lang="fr-FR" sz="3200" b="1" dirty="0" smtClean="0"/>
          </a:p>
          <a:p>
            <a:pPr algn="ctr"/>
            <a:r>
              <a:rPr lang="fr-FR" sz="3200" b="1" dirty="0" smtClean="0"/>
              <a:t>Chatham House </a:t>
            </a:r>
            <a:r>
              <a:rPr lang="fr-FR" sz="3200" b="1" dirty="0" err="1" smtClean="0"/>
              <a:t>Rule</a:t>
            </a:r>
            <a:endParaRPr lang="fr-FR" sz="3200" b="1" dirty="0" smtClean="0"/>
          </a:p>
        </p:txBody>
      </p:sp>
      <p:sp>
        <p:nvSpPr>
          <p:cNvPr id="4" name="Espace réservé de la date 3"/>
          <p:cNvSpPr>
            <a:spLocks noGrp="1"/>
          </p:cNvSpPr>
          <p:nvPr>
            <p:ph type="dt" sz="half" idx="10"/>
          </p:nvPr>
        </p:nvSpPr>
        <p:spPr/>
        <p:txBody>
          <a:bodyPr/>
          <a:lstStyle/>
          <a:p>
            <a:fld id="{815280E9-DB98-4502-AA8C-A12C622E8E17}"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7</a:t>
            </a:fld>
            <a:endParaRPr lang="fr-CH" dirty="0"/>
          </a:p>
        </p:txBody>
      </p:sp>
    </p:spTree>
    <p:extLst>
      <p:ext uri="{BB962C8B-B14F-4D97-AF65-F5344CB8AC3E}">
        <p14:creationId xmlns:p14="http://schemas.microsoft.com/office/powerpoint/2010/main" val="8084146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867653" y="260648"/>
            <a:ext cx="5760640" cy="1077218"/>
          </a:xfrm>
          <a:prstGeom prst="rect">
            <a:avLst/>
          </a:prstGeom>
          <a:noFill/>
        </p:spPr>
        <p:txBody>
          <a:bodyPr wrap="square" rtlCol="0">
            <a:spAutoFit/>
          </a:bodyPr>
          <a:lstStyle/>
          <a:p>
            <a:pPr algn="ctr"/>
            <a:r>
              <a:rPr lang="fr-FR" sz="3200" b="1" dirty="0" smtClean="0"/>
              <a:t>3.2.4. HA – </a:t>
            </a:r>
            <a:r>
              <a:rPr lang="fr-FR" sz="3200" b="1" dirty="0" err="1" smtClean="0"/>
              <a:t>Opening</a:t>
            </a:r>
            <a:r>
              <a:rPr lang="fr-FR" sz="3200" b="1" dirty="0" smtClean="0"/>
              <a:t> of the </a:t>
            </a:r>
            <a:r>
              <a:rPr lang="fr-FR" sz="3200" b="1" dirty="0" err="1" smtClean="0"/>
              <a:t>Conference</a:t>
            </a:r>
            <a:endParaRPr lang="fr-FR" sz="3200" b="1" dirty="0" smtClean="0"/>
          </a:p>
        </p:txBody>
      </p:sp>
      <p:sp>
        <p:nvSpPr>
          <p:cNvPr id="4" name="Espace réservé de la date 3"/>
          <p:cNvSpPr>
            <a:spLocks noGrp="1"/>
          </p:cNvSpPr>
          <p:nvPr>
            <p:ph type="dt" sz="half" idx="10"/>
          </p:nvPr>
        </p:nvSpPr>
        <p:spPr/>
        <p:txBody>
          <a:bodyPr/>
          <a:lstStyle/>
          <a:p>
            <a:fld id="{4D4DCFAA-4F4C-4B4A-BFC4-1E161B8E1183}"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70</a:t>
            </a:fld>
            <a:endParaRPr lang="fr-CH" dirty="0"/>
          </a:p>
        </p:txBody>
      </p:sp>
      <p:sp>
        <p:nvSpPr>
          <p:cNvPr id="3" name="Espace réservé du contenu 2"/>
          <p:cNvSpPr>
            <a:spLocks noGrp="1"/>
          </p:cNvSpPr>
          <p:nvPr>
            <p:ph idx="1"/>
          </p:nvPr>
        </p:nvSpPr>
        <p:spPr/>
        <p:txBody>
          <a:bodyPr/>
          <a:lstStyle/>
          <a:p>
            <a:pPr marL="0" indent="0">
              <a:buNone/>
            </a:pPr>
            <a:r>
              <a:rPr lang="fr-CH" dirty="0" smtClean="0"/>
              <a:t>Séquence vidéo: </a:t>
            </a:r>
            <a:r>
              <a:rPr lang="fr-CH" dirty="0" err="1" smtClean="0"/>
              <a:t>opening</a:t>
            </a:r>
            <a:r>
              <a:rPr lang="fr-CH" dirty="0" smtClean="0"/>
              <a:t> </a:t>
            </a:r>
            <a:r>
              <a:rPr lang="fr-CH" dirty="0" err="1" smtClean="0"/>
              <a:t>statements</a:t>
            </a:r>
            <a:r>
              <a:rPr lang="fr-CH" dirty="0" smtClean="0"/>
              <a:t> HA</a:t>
            </a:r>
            <a:endParaRPr lang="fr-CH" dirty="0"/>
          </a:p>
        </p:txBody>
      </p:sp>
    </p:spTree>
    <p:extLst>
      <p:ext uri="{BB962C8B-B14F-4D97-AF65-F5344CB8AC3E}">
        <p14:creationId xmlns:p14="http://schemas.microsoft.com/office/powerpoint/2010/main" val="4337431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200" b="1" dirty="0" smtClean="0"/>
              <a:t>3.2.5. HA - </a:t>
            </a:r>
            <a:r>
              <a:rPr lang="fr-CH" sz="3200" b="1" dirty="0" err="1" smtClean="0"/>
              <a:t>History</a:t>
            </a:r>
            <a:endParaRPr lang="fr-CH" sz="3200" b="1" dirty="0"/>
          </a:p>
        </p:txBody>
      </p:sp>
      <p:sp>
        <p:nvSpPr>
          <p:cNvPr id="3" name="Espace réservé du contenu 2"/>
          <p:cNvSpPr>
            <a:spLocks noGrp="1"/>
          </p:cNvSpPr>
          <p:nvPr>
            <p:ph idx="1"/>
          </p:nvPr>
        </p:nvSpPr>
        <p:spPr/>
        <p:txBody>
          <a:bodyPr>
            <a:normAutofit/>
          </a:bodyPr>
          <a:lstStyle/>
          <a:p>
            <a:r>
              <a:rPr lang="fr-CH" sz="2400" dirty="0" smtClean="0"/>
              <a:t>2010 </a:t>
            </a:r>
            <a:r>
              <a:rPr lang="fr-CH" sz="2400" dirty="0"/>
              <a:t>NPT </a:t>
            </a:r>
            <a:r>
              <a:rPr lang="fr-CH" sz="2400" dirty="0" err="1"/>
              <a:t>R</a:t>
            </a:r>
            <a:r>
              <a:rPr lang="fr-CH" sz="2400" dirty="0" err="1" smtClean="0"/>
              <a:t>eview</a:t>
            </a:r>
            <a:r>
              <a:rPr lang="fr-CH" sz="2400" dirty="0" smtClean="0"/>
              <a:t> </a:t>
            </a:r>
            <a:r>
              <a:rPr lang="fr-CH" sz="2400" dirty="0" err="1" smtClean="0"/>
              <a:t>Conference</a:t>
            </a:r>
            <a:r>
              <a:rPr lang="fr-CH" sz="2400" dirty="0" smtClean="0"/>
              <a:t> Final Document:</a:t>
            </a:r>
          </a:p>
          <a:p>
            <a:pPr marL="0" indent="0">
              <a:buNone/>
            </a:pPr>
            <a:endParaRPr lang="fr-CH" sz="2400" dirty="0" smtClean="0"/>
          </a:p>
          <a:p>
            <a:pPr marL="0" indent="0">
              <a:buNone/>
            </a:pPr>
            <a:r>
              <a:rPr lang="en-US" sz="2400" dirty="0"/>
              <a:t>“The Conference expresses its deep concern at </a:t>
            </a:r>
            <a:r>
              <a:rPr lang="en-US" sz="2400" dirty="0" smtClean="0"/>
              <a:t>the </a:t>
            </a:r>
            <a:r>
              <a:rPr lang="en-US" sz="2400" dirty="0"/>
              <a:t>catastrophic humanitarian consequences of </a:t>
            </a:r>
            <a:r>
              <a:rPr lang="en-US" sz="2400" dirty="0" smtClean="0"/>
              <a:t>any </a:t>
            </a:r>
            <a:r>
              <a:rPr lang="en-US" sz="2400" dirty="0"/>
              <a:t>use of nuclear weapons and reaffirms the </a:t>
            </a:r>
            <a:r>
              <a:rPr lang="en-US" sz="2400" dirty="0" smtClean="0"/>
              <a:t>need </a:t>
            </a:r>
            <a:r>
              <a:rPr lang="en-US" sz="2400" dirty="0"/>
              <a:t>for all States at all times to comply with </a:t>
            </a:r>
            <a:r>
              <a:rPr lang="en-US" sz="2400" dirty="0" smtClean="0"/>
              <a:t>applicable </a:t>
            </a:r>
            <a:r>
              <a:rPr lang="en-US" sz="2400" dirty="0"/>
              <a:t>international law, including </a:t>
            </a:r>
            <a:r>
              <a:rPr lang="en-US" sz="2400" dirty="0" smtClean="0"/>
              <a:t>international humanitarian law.” </a:t>
            </a:r>
          </a:p>
          <a:p>
            <a:pPr marL="0" indent="0">
              <a:buNone/>
            </a:pPr>
            <a:r>
              <a:rPr lang="en-US" sz="2400" dirty="0" smtClean="0"/>
              <a:t>(</a:t>
            </a:r>
            <a:r>
              <a:rPr lang="nl-NL" sz="2400" dirty="0" smtClean="0"/>
              <a:t>NPT/CONF.2010/50 </a:t>
            </a:r>
            <a:r>
              <a:rPr lang="nl-NL" sz="2400" dirty="0"/>
              <a:t>(Vol. I), p. 19</a:t>
            </a:r>
            <a:r>
              <a:rPr lang="nl-NL" sz="2400" dirty="0" smtClean="0"/>
              <a:t>.)</a:t>
            </a:r>
            <a:endParaRPr lang="en-US" sz="2400" dirty="0"/>
          </a:p>
          <a:p>
            <a:pPr marL="0" indent="0">
              <a:buNone/>
            </a:pPr>
            <a:endParaRPr lang="en-US" dirty="0"/>
          </a:p>
          <a:p>
            <a:endParaRPr lang="fr-CH" dirty="0" smtClean="0"/>
          </a:p>
        </p:txBody>
      </p:sp>
      <p:sp>
        <p:nvSpPr>
          <p:cNvPr id="4" name="Espace réservé de la date 3"/>
          <p:cNvSpPr>
            <a:spLocks noGrp="1"/>
          </p:cNvSpPr>
          <p:nvPr>
            <p:ph type="dt" sz="half" idx="10"/>
          </p:nvPr>
        </p:nvSpPr>
        <p:spPr/>
        <p:txBody>
          <a:bodyPr/>
          <a:lstStyle/>
          <a:p>
            <a:fld id="{EB36B268-FB92-49CB-9F71-5781EFD5E406}" type="datetime1">
              <a:rPr lang="fr-CH" smtClean="0"/>
              <a:t>16.03.2016</a:t>
            </a:fld>
            <a:endParaRPr lang="fr-CH" dirty="0"/>
          </a:p>
        </p:txBody>
      </p:sp>
      <p:pic>
        <p:nvPicPr>
          <p:cNvPr id="7" name="Image 6"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8" name="Espace réservé du numéro de diapositive 7"/>
          <p:cNvSpPr>
            <a:spLocks noGrp="1"/>
          </p:cNvSpPr>
          <p:nvPr>
            <p:ph type="sldNum" sz="quarter" idx="12"/>
          </p:nvPr>
        </p:nvSpPr>
        <p:spPr/>
        <p:txBody>
          <a:bodyPr/>
          <a:lstStyle/>
          <a:p>
            <a:fld id="{C1157B04-8284-4AC9-B54A-E7835B87D6DB}" type="slidenum">
              <a:rPr lang="fr-CH" smtClean="0"/>
              <a:pPr/>
              <a:t>71</a:t>
            </a:fld>
            <a:endParaRPr lang="fr-CH" dirty="0"/>
          </a:p>
        </p:txBody>
      </p:sp>
    </p:spTree>
    <p:extLst>
      <p:ext uri="{BB962C8B-B14F-4D97-AF65-F5344CB8AC3E}">
        <p14:creationId xmlns:p14="http://schemas.microsoft.com/office/powerpoint/2010/main" val="12362086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r>
              <a:rPr lang="fr-CH" sz="3200" b="1" dirty="0" smtClean="0"/>
              <a:t>3.2.6. </a:t>
            </a:r>
            <a:r>
              <a:rPr lang="fr-CH" sz="3200" b="1" dirty="0"/>
              <a:t>HA </a:t>
            </a:r>
            <a:r>
              <a:rPr lang="fr-CH" sz="3200" b="1" dirty="0" smtClean="0"/>
              <a:t>– </a:t>
            </a:r>
            <a:r>
              <a:rPr lang="fr-CH" sz="3200" b="1" dirty="0" err="1" smtClean="0"/>
              <a:t>History</a:t>
            </a:r>
            <a:r>
              <a:rPr lang="fr-CH" sz="3200" b="1" dirty="0" smtClean="0"/>
              <a:t/>
            </a:r>
            <a:br>
              <a:rPr lang="fr-CH" sz="3200" b="1" dirty="0" smtClean="0"/>
            </a:br>
            <a:r>
              <a:rPr lang="fr-CH" sz="3200" b="1" dirty="0" smtClean="0"/>
              <a:t/>
            </a:r>
            <a:br>
              <a:rPr lang="fr-CH" sz="3200" b="1" dirty="0" smtClean="0"/>
            </a:br>
            <a:r>
              <a:rPr lang="fr-CH" sz="2700" dirty="0" smtClean="0"/>
              <a:t>Joint </a:t>
            </a:r>
            <a:r>
              <a:rPr lang="fr-CH" sz="2700" dirty="0"/>
              <a:t>statements on </a:t>
            </a:r>
            <a:r>
              <a:rPr lang="fr-CH" sz="2700" dirty="0" smtClean="0"/>
              <a:t>the </a:t>
            </a:r>
            <a:r>
              <a:rPr lang="fr-CH" sz="2700" dirty="0" err="1" smtClean="0"/>
              <a:t>humanitarian</a:t>
            </a:r>
            <a:r>
              <a:rPr lang="fr-CH" sz="2700" dirty="0" smtClean="0"/>
              <a:t> </a:t>
            </a:r>
            <a:r>
              <a:rPr lang="fr-CH" sz="2700" dirty="0"/>
              <a:t>impact of nuclear </a:t>
            </a:r>
            <a:r>
              <a:rPr lang="fr-CH" sz="2700" dirty="0" smtClean="0"/>
              <a:t>weapons</a:t>
            </a:r>
            <a:endParaRPr lang="en-US" sz="2700" dirty="0"/>
          </a:p>
        </p:txBody>
      </p:sp>
      <p:sp>
        <p:nvSpPr>
          <p:cNvPr id="4" name="Date Placeholder 3"/>
          <p:cNvSpPr>
            <a:spLocks noGrp="1"/>
          </p:cNvSpPr>
          <p:nvPr>
            <p:ph type="dt" sz="half" idx="10"/>
          </p:nvPr>
        </p:nvSpPr>
        <p:spPr/>
        <p:txBody>
          <a:bodyPr/>
          <a:lstStyle/>
          <a:p>
            <a:fld id="{1E2B18D6-017A-4728-B362-9BC2B1DDD7A0}" type="datetime1">
              <a:rPr lang="fr-CH" smtClean="0"/>
              <a:t>16.03.2016</a:t>
            </a:fld>
            <a:endParaRPr lang="fr-CH" dirty="0"/>
          </a:p>
        </p:txBody>
      </p:sp>
      <p:pic>
        <p:nvPicPr>
          <p:cNvPr id="8" name="Content Placeholder 3" descr="Screen Shot 2015-09-21 at 10.07.19.png"/>
          <p:cNvPicPr>
            <a:picLocks noGrp="1" noChangeAspect="1"/>
          </p:cNvPicPr>
          <p:nvPr>
            <p:ph idx="1"/>
          </p:nvPr>
        </p:nvPicPr>
        <p:blipFill>
          <a:blip r:embed="rId2">
            <a:extLst>
              <a:ext uri="{28A0092B-C50C-407E-A947-70E740481C1C}">
                <a14:useLocalDpi xmlns:a14="http://schemas.microsoft.com/office/drawing/2010/main" val="0"/>
              </a:ext>
            </a:extLst>
          </a:blip>
          <a:srcRect l="-40225" r="-40225"/>
          <a:stretch>
            <a:fillRect/>
          </a:stretch>
        </p:blipFill>
        <p:spPr/>
      </p:pic>
      <p:pic>
        <p:nvPicPr>
          <p:cNvPr id="7" name="Image 6"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1836650" cy="876622"/>
          </a:xfrm>
          <a:prstGeom prst="rect">
            <a:avLst/>
          </a:prstGeom>
          <a:noFill/>
          <a:ln>
            <a:noFill/>
          </a:ln>
        </p:spPr>
      </p:pic>
      <p:sp>
        <p:nvSpPr>
          <p:cNvPr id="3" name="Espace réservé du numéro de diapositive 2"/>
          <p:cNvSpPr>
            <a:spLocks noGrp="1"/>
          </p:cNvSpPr>
          <p:nvPr>
            <p:ph type="sldNum" sz="quarter" idx="12"/>
          </p:nvPr>
        </p:nvSpPr>
        <p:spPr/>
        <p:txBody>
          <a:bodyPr/>
          <a:lstStyle/>
          <a:p>
            <a:fld id="{C1157B04-8284-4AC9-B54A-E7835B87D6DB}" type="slidenum">
              <a:rPr lang="fr-CH" smtClean="0"/>
              <a:pPr/>
              <a:t>72</a:t>
            </a:fld>
            <a:endParaRPr lang="fr-CH" dirty="0"/>
          </a:p>
        </p:txBody>
      </p:sp>
    </p:spTree>
    <p:extLst>
      <p:ext uri="{BB962C8B-B14F-4D97-AF65-F5344CB8AC3E}">
        <p14:creationId xmlns:p14="http://schemas.microsoft.com/office/powerpoint/2010/main" val="36985834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fr-CH" b="1" dirty="0" smtClean="0"/>
              <a:t/>
            </a:r>
            <a:br>
              <a:rPr lang="fr-CH" b="1" dirty="0" smtClean="0"/>
            </a:br>
            <a:r>
              <a:rPr lang="fr-CH" b="1" dirty="0"/>
              <a:t> </a:t>
            </a:r>
            <a:r>
              <a:rPr lang="fr-CH" b="1" dirty="0" smtClean="0"/>
              <a:t>          </a:t>
            </a:r>
            <a:r>
              <a:rPr lang="fr-CH" sz="3600" b="1" dirty="0" smtClean="0"/>
              <a:t>3.2.7. </a:t>
            </a:r>
            <a:r>
              <a:rPr lang="fr-CH" sz="3600" b="1" dirty="0"/>
              <a:t>HA – </a:t>
            </a:r>
            <a:r>
              <a:rPr lang="fr-CH" sz="3600" b="1" dirty="0" err="1"/>
              <a:t>History</a:t>
            </a:r>
            <a:r>
              <a:rPr lang="fr-CH" sz="3600" b="1" dirty="0"/>
              <a:t> </a:t>
            </a:r>
            <a:r>
              <a:rPr lang="fr-CH" b="1" dirty="0" smtClean="0"/>
              <a:t/>
            </a:r>
            <a:br>
              <a:rPr lang="fr-CH" b="1" dirty="0" smtClean="0"/>
            </a:br>
            <a:endParaRPr lang="en-US" dirty="0"/>
          </a:p>
        </p:txBody>
      </p:sp>
      <p:sp>
        <p:nvSpPr>
          <p:cNvPr id="3" name="Content Placeholder 2"/>
          <p:cNvSpPr>
            <a:spLocks noGrp="1"/>
          </p:cNvSpPr>
          <p:nvPr>
            <p:ph idx="1"/>
          </p:nvPr>
        </p:nvSpPr>
        <p:spPr/>
        <p:txBody>
          <a:bodyPr/>
          <a:lstStyle/>
          <a:p>
            <a:pPr marL="0" indent="0">
              <a:buNone/>
            </a:pPr>
            <a:r>
              <a:rPr lang="fr-CH" sz="2400" dirty="0" smtClean="0"/>
              <a:t>Three conferences </a:t>
            </a:r>
            <a:r>
              <a:rPr lang="fr-CH" sz="2400" dirty="0"/>
              <a:t>on  the humanitarian impact of nuclear </a:t>
            </a:r>
            <a:r>
              <a:rPr lang="fr-CH" sz="2400" dirty="0" smtClean="0"/>
              <a:t>weapons with </a:t>
            </a:r>
            <a:r>
              <a:rPr lang="fr-CH" sz="2400" dirty="0" err="1" smtClean="0"/>
              <a:t>facts-based</a:t>
            </a:r>
            <a:r>
              <a:rPr lang="fr-CH" sz="2400" dirty="0" smtClean="0"/>
              <a:t> discussions on the short-</a:t>
            </a:r>
            <a:r>
              <a:rPr lang="fr-CH" sz="2400" dirty="0" err="1" smtClean="0"/>
              <a:t>term</a:t>
            </a:r>
            <a:r>
              <a:rPr lang="fr-CH" sz="2400" dirty="0" smtClean="0"/>
              <a:t> and long-</a:t>
            </a:r>
            <a:r>
              <a:rPr lang="fr-CH" sz="2400" dirty="0" err="1" smtClean="0"/>
              <a:t>term</a:t>
            </a:r>
            <a:r>
              <a:rPr lang="fr-CH" sz="2400" dirty="0" smtClean="0"/>
              <a:t> impacts of </a:t>
            </a:r>
            <a:r>
              <a:rPr lang="fr-CH" sz="2400" dirty="0" err="1" smtClean="0"/>
              <a:t>nuclear</a:t>
            </a:r>
            <a:r>
              <a:rPr lang="fr-CH" sz="2400" dirty="0" smtClean="0"/>
              <a:t> </a:t>
            </a:r>
            <a:r>
              <a:rPr lang="fr-CH" sz="2400" dirty="0" err="1" smtClean="0"/>
              <a:t>weapons</a:t>
            </a:r>
            <a:r>
              <a:rPr lang="fr-CH" sz="2400" dirty="0" smtClean="0"/>
              <a:t> (</a:t>
            </a:r>
            <a:r>
              <a:rPr lang="fr-CH" sz="2400" dirty="0" err="1" smtClean="0"/>
              <a:t>immediate</a:t>
            </a:r>
            <a:r>
              <a:rPr lang="fr-CH" sz="2400" dirty="0" smtClean="0"/>
              <a:t> </a:t>
            </a:r>
            <a:r>
              <a:rPr lang="fr-CH" sz="2400" dirty="0" err="1" smtClean="0"/>
              <a:t>effects</a:t>
            </a:r>
            <a:r>
              <a:rPr lang="fr-CH" sz="2400" dirty="0" smtClean="0"/>
              <a:t> but </a:t>
            </a:r>
            <a:r>
              <a:rPr lang="fr-CH" sz="2400" dirty="0" err="1" smtClean="0"/>
              <a:t>also</a:t>
            </a:r>
            <a:r>
              <a:rPr lang="fr-CH" sz="2400" dirty="0" smtClean="0"/>
              <a:t> longer </a:t>
            </a:r>
            <a:r>
              <a:rPr lang="fr-CH" sz="2400" dirty="0" err="1" smtClean="0"/>
              <a:t>term</a:t>
            </a:r>
            <a:r>
              <a:rPr lang="fr-CH" sz="2400" dirty="0" smtClean="0"/>
              <a:t> </a:t>
            </a:r>
            <a:r>
              <a:rPr lang="fr-CH" sz="2400" dirty="0" err="1" smtClean="0"/>
              <a:t>effects</a:t>
            </a:r>
            <a:r>
              <a:rPr lang="fr-CH" sz="2400" dirty="0" smtClean="0"/>
              <a:t> on </a:t>
            </a:r>
            <a:r>
              <a:rPr lang="fr-CH" sz="2400" dirty="0" err="1" smtClean="0"/>
              <a:t>health</a:t>
            </a:r>
            <a:r>
              <a:rPr lang="fr-CH" sz="2400" dirty="0" smtClean="0"/>
              <a:t>, </a:t>
            </a:r>
            <a:r>
              <a:rPr lang="fr-CH" sz="2400" dirty="0" err="1" smtClean="0"/>
              <a:t>environment</a:t>
            </a:r>
            <a:r>
              <a:rPr lang="fr-CH" sz="2400" dirty="0" smtClean="0"/>
              <a:t>, </a:t>
            </a:r>
            <a:r>
              <a:rPr lang="fr-CH" sz="2400" dirty="0" err="1" smtClean="0"/>
              <a:t>development</a:t>
            </a:r>
            <a:r>
              <a:rPr lang="fr-CH" sz="2400" dirty="0" smtClean="0"/>
              <a:t>, infrastructure, etc. ; </a:t>
            </a:r>
            <a:r>
              <a:rPr lang="fr-CH" sz="2400" dirty="0" err="1" smtClean="0"/>
              <a:t>capacity</a:t>
            </a:r>
            <a:r>
              <a:rPr lang="fr-CH" sz="2400" dirty="0" smtClean="0"/>
              <a:t> to </a:t>
            </a:r>
            <a:r>
              <a:rPr lang="fr-CH" sz="2400" dirty="0" err="1" smtClean="0"/>
              <a:t>respond</a:t>
            </a:r>
            <a:r>
              <a:rPr lang="fr-CH" sz="2400" dirty="0" smtClean="0"/>
              <a:t>; </a:t>
            </a:r>
            <a:r>
              <a:rPr lang="fr-CH" sz="2400" dirty="0" err="1" smtClean="0"/>
              <a:t>effects</a:t>
            </a:r>
            <a:r>
              <a:rPr lang="fr-CH" sz="2400" dirty="0" smtClean="0"/>
              <a:t> of </a:t>
            </a:r>
            <a:r>
              <a:rPr lang="fr-CH" sz="2400" dirty="0" err="1" smtClean="0"/>
              <a:t>nuclear</a:t>
            </a:r>
            <a:r>
              <a:rPr lang="fr-CH" sz="2400" dirty="0" smtClean="0"/>
              <a:t> </a:t>
            </a:r>
            <a:r>
              <a:rPr lang="fr-CH" sz="2400" dirty="0" err="1" smtClean="0"/>
              <a:t>weapon</a:t>
            </a:r>
            <a:r>
              <a:rPr lang="fr-CH" sz="2400" dirty="0" smtClean="0"/>
              <a:t> </a:t>
            </a:r>
            <a:r>
              <a:rPr lang="fr-CH" sz="2400" dirty="0" err="1" smtClean="0"/>
              <a:t>testings</a:t>
            </a:r>
            <a:r>
              <a:rPr lang="fr-CH" sz="2400" dirty="0" smtClean="0"/>
              <a:t>, etc.) :</a:t>
            </a:r>
          </a:p>
          <a:p>
            <a:pPr lvl="1"/>
            <a:r>
              <a:rPr lang="fr-CH" sz="2400" dirty="0" smtClean="0"/>
              <a:t>4-5 </a:t>
            </a:r>
            <a:r>
              <a:rPr lang="fr-CH" sz="2400" dirty="0"/>
              <a:t>March 2013 Oslo, </a:t>
            </a:r>
            <a:r>
              <a:rPr lang="fr-CH" sz="2400" dirty="0" smtClean="0"/>
              <a:t>Norway</a:t>
            </a:r>
          </a:p>
          <a:p>
            <a:pPr lvl="1"/>
            <a:r>
              <a:rPr lang="fr-CH" sz="2400" dirty="0" smtClean="0"/>
              <a:t>13</a:t>
            </a:r>
            <a:r>
              <a:rPr lang="fr-CH" sz="2400" dirty="0"/>
              <a:t>-14 February 2014 Nayarit, Mexico </a:t>
            </a:r>
            <a:endParaRPr lang="fr-CH" sz="2400" dirty="0" smtClean="0"/>
          </a:p>
          <a:p>
            <a:pPr lvl="1"/>
            <a:r>
              <a:rPr lang="fr-CH" sz="2400" dirty="0" smtClean="0"/>
              <a:t>8</a:t>
            </a:r>
            <a:r>
              <a:rPr lang="fr-CH" sz="2400" dirty="0"/>
              <a:t>-9 December 2014 Vienna, Austria </a:t>
            </a:r>
            <a:endParaRPr lang="fr-CH" sz="2400" dirty="0" smtClean="0"/>
          </a:p>
          <a:p>
            <a:pPr marL="457200" lvl="1" indent="0">
              <a:buNone/>
            </a:pPr>
            <a:r>
              <a:rPr lang="fr-CH" sz="2400" dirty="0" smtClean="0"/>
              <a:t>	–&gt; « </a:t>
            </a:r>
            <a:r>
              <a:rPr lang="fr-CH" sz="2400" b="1" dirty="0" err="1" smtClean="0"/>
              <a:t>Humanitarian</a:t>
            </a:r>
            <a:r>
              <a:rPr lang="fr-CH" sz="2400" b="1" dirty="0" smtClean="0"/>
              <a:t> </a:t>
            </a:r>
            <a:r>
              <a:rPr lang="fr-CH" sz="2400" b="1" dirty="0" err="1" smtClean="0"/>
              <a:t>Pledge</a:t>
            </a:r>
            <a:r>
              <a:rPr lang="fr-CH" sz="2400" b="1" dirty="0" smtClean="0"/>
              <a:t> »</a:t>
            </a:r>
            <a:endParaRPr lang="fr-CH" sz="2400" b="1" dirty="0"/>
          </a:p>
          <a:p>
            <a:pPr marL="0" indent="0">
              <a:buNone/>
            </a:pPr>
            <a:endParaRPr lang="fr-CH" dirty="0"/>
          </a:p>
          <a:p>
            <a:endParaRPr lang="en-US" dirty="0"/>
          </a:p>
        </p:txBody>
      </p:sp>
      <p:sp>
        <p:nvSpPr>
          <p:cNvPr id="4" name="Date Placeholder 3"/>
          <p:cNvSpPr>
            <a:spLocks noGrp="1"/>
          </p:cNvSpPr>
          <p:nvPr>
            <p:ph type="dt" sz="half" idx="10"/>
          </p:nvPr>
        </p:nvSpPr>
        <p:spPr/>
        <p:txBody>
          <a:bodyPr/>
          <a:lstStyle/>
          <a:p>
            <a:fld id="{CD79BB57-1843-4C95-BE96-CC7C4B970ADA}" type="datetime1">
              <a:rPr lang="fr-CH" smtClean="0"/>
              <a:t>16.03.2016</a:t>
            </a:fld>
            <a:endParaRPr lang="fr-CH" dirty="0"/>
          </a:p>
        </p:txBody>
      </p:sp>
      <p:pic>
        <p:nvPicPr>
          <p:cNvPr id="7" name="Image 6"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8" name="Espace réservé du numéro de diapositive 7"/>
          <p:cNvSpPr>
            <a:spLocks noGrp="1"/>
          </p:cNvSpPr>
          <p:nvPr>
            <p:ph type="sldNum" sz="quarter" idx="12"/>
          </p:nvPr>
        </p:nvSpPr>
        <p:spPr/>
        <p:txBody>
          <a:bodyPr/>
          <a:lstStyle/>
          <a:p>
            <a:fld id="{C1157B04-8284-4AC9-B54A-E7835B87D6DB}" type="slidenum">
              <a:rPr lang="fr-CH" smtClean="0"/>
              <a:pPr/>
              <a:t>73</a:t>
            </a:fld>
            <a:endParaRPr lang="fr-CH" dirty="0"/>
          </a:p>
        </p:txBody>
      </p:sp>
    </p:spTree>
    <p:extLst>
      <p:ext uri="{BB962C8B-B14F-4D97-AF65-F5344CB8AC3E}">
        <p14:creationId xmlns:p14="http://schemas.microsoft.com/office/powerpoint/2010/main" val="41104912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888" y="44624"/>
            <a:ext cx="8229600" cy="1143000"/>
          </a:xfrm>
        </p:spPr>
        <p:txBody>
          <a:bodyPr>
            <a:normAutofit/>
          </a:bodyPr>
          <a:lstStyle/>
          <a:p>
            <a:r>
              <a:rPr lang="fr-CH" sz="3200" b="1" dirty="0" smtClean="0"/>
              <a:t>        3.2.8. In </a:t>
            </a:r>
            <a:r>
              <a:rPr lang="fr-CH" sz="3200" b="1" dirty="0"/>
              <a:t>the real world… </a:t>
            </a:r>
          </a:p>
        </p:txBody>
      </p:sp>
      <p:sp>
        <p:nvSpPr>
          <p:cNvPr id="3" name="Espace réservé du contenu 2"/>
          <p:cNvSpPr>
            <a:spLocks noGrp="1"/>
          </p:cNvSpPr>
          <p:nvPr>
            <p:ph idx="1"/>
          </p:nvPr>
        </p:nvSpPr>
        <p:spPr/>
        <p:txBody>
          <a:bodyPr>
            <a:normAutofit fontScale="77500" lnSpcReduction="20000"/>
          </a:bodyPr>
          <a:lstStyle/>
          <a:p>
            <a:r>
              <a:rPr lang="fr-CH" dirty="0"/>
              <a:t>Unclear how states will take this forward.</a:t>
            </a:r>
          </a:p>
          <a:p>
            <a:r>
              <a:rPr lang="fr-CH" dirty="0"/>
              <a:t>At the United Nations General Assembly First Committee in October </a:t>
            </a:r>
            <a:r>
              <a:rPr lang="fr-CH" dirty="0" smtClean="0"/>
              <a:t>2015 </a:t>
            </a:r>
            <a:r>
              <a:rPr lang="fr-CH" dirty="0"/>
              <a:t>four new resolutions </a:t>
            </a:r>
            <a:r>
              <a:rPr lang="fr-CH" dirty="0" smtClean="0"/>
              <a:t>adopted that are derived </a:t>
            </a:r>
            <a:r>
              <a:rPr lang="fr-CH" dirty="0"/>
              <a:t>from the humanitarian approach: </a:t>
            </a:r>
          </a:p>
          <a:p>
            <a:pPr lvl="1"/>
            <a:r>
              <a:rPr lang="en-US" dirty="0"/>
              <a:t>to establish an open-ended working group (OEWG) to meet in Geneva </a:t>
            </a:r>
            <a:r>
              <a:rPr lang="en-US" dirty="0" smtClean="0"/>
              <a:t>next year to </a:t>
            </a:r>
            <a:r>
              <a:rPr lang="en-US" dirty="0"/>
              <a:t>discuss effective measures for nuclear disarmament.</a:t>
            </a:r>
            <a:endParaRPr lang="en-US" dirty="0" smtClean="0">
              <a:solidFill>
                <a:srgbClr val="000000"/>
              </a:solidFill>
            </a:endParaRPr>
          </a:p>
          <a:p>
            <a:pPr lvl="1"/>
            <a:r>
              <a:rPr lang="en-US" dirty="0" smtClean="0">
                <a:solidFill>
                  <a:srgbClr val="000000"/>
                </a:solidFill>
              </a:rPr>
              <a:t>on the humanitarian </a:t>
            </a:r>
            <a:r>
              <a:rPr lang="en-US" dirty="0">
                <a:solidFill>
                  <a:srgbClr val="000000"/>
                </a:solidFill>
              </a:rPr>
              <a:t>consequences of nuclear weapons, </a:t>
            </a:r>
          </a:p>
          <a:p>
            <a:pPr lvl="1"/>
            <a:r>
              <a:rPr lang="en-US" dirty="0" smtClean="0">
                <a:solidFill>
                  <a:srgbClr val="000000"/>
                </a:solidFill>
              </a:rPr>
              <a:t>on the humanitarian </a:t>
            </a:r>
            <a:r>
              <a:rPr lang="en-US" dirty="0">
                <a:solidFill>
                  <a:srgbClr val="000000"/>
                </a:solidFill>
              </a:rPr>
              <a:t>pledge for the prohibition and elimination of nuclear weapons, and</a:t>
            </a:r>
          </a:p>
          <a:p>
            <a:pPr lvl="1"/>
            <a:r>
              <a:rPr lang="en-US" dirty="0" smtClean="0">
                <a:solidFill>
                  <a:srgbClr val="000000"/>
                </a:solidFill>
              </a:rPr>
              <a:t>on </a:t>
            </a:r>
            <a:r>
              <a:rPr lang="en-US" dirty="0">
                <a:solidFill>
                  <a:srgbClr val="000000"/>
                </a:solidFill>
              </a:rPr>
              <a:t>the ethical imperatives for a nuclear weapon free </a:t>
            </a:r>
            <a:r>
              <a:rPr lang="en-US" dirty="0" smtClean="0">
                <a:solidFill>
                  <a:srgbClr val="000000"/>
                </a:solidFill>
              </a:rPr>
              <a:t>world</a:t>
            </a:r>
          </a:p>
          <a:p>
            <a:pPr lvl="1"/>
            <a:endParaRPr lang="fr-CH" dirty="0"/>
          </a:p>
          <a:p>
            <a:pPr>
              <a:buFont typeface="Symbol"/>
              <a:buChar char="Þ"/>
            </a:pPr>
            <a:r>
              <a:rPr lang="fr-CH" dirty="0" err="1" smtClean="0"/>
              <a:t>Many</a:t>
            </a:r>
            <a:r>
              <a:rPr lang="fr-CH" dirty="0" smtClean="0"/>
              <a:t> </a:t>
            </a:r>
            <a:r>
              <a:rPr lang="fr-CH" dirty="0"/>
              <a:t>possibilities remain, including «our scenario</a:t>
            </a:r>
            <a:r>
              <a:rPr lang="fr-CH" dirty="0" smtClean="0"/>
              <a:t>»</a:t>
            </a:r>
          </a:p>
          <a:p>
            <a:pPr marL="0" indent="0">
              <a:buNone/>
            </a:pPr>
            <a:endParaRPr lang="fr-CH" dirty="0"/>
          </a:p>
          <a:p>
            <a:endParaRPr lang="fr-CH" dirty="0"/>
          </a:p>
        </p:txBody>
      </p:sp>
      <p:sp>
        <p:nvSpPr>
          <p:cNvPr id="4" name="Espace réservé de la date 3"/>
          <p:cNvSpPr>
            <a:spLocks noGrp="1"/>
          </p:cNvSpPr>
          <p:nvPr>
            <p:ph type="dt" sz="half" idx="10"/>
          </p:nvPr>
        </p:nvSpPr>
        <p:spPr/>
        <p:txBody>
          <a:bodyPr/>
          <a:lstStyle/>
          <a:p>
            <a:fld id="{AFAD42C2-BC68-4041-B933-D99C4CDA21E4}" type="datetime1">
              <a:rPr lang="fr-CH" smtClean="0"/>
              <a:t>16.03.2016</a:t>
            </a:fld>
            <a:endParaRPr lang="fr-CH" dirty="0"/>
          </a:p>
        </p:txBody>
      </p:sp>
      <p:pic>
        <p:nvPicPr>
          <p:cNvPr id="7" name="Image 6"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92" y="117240"/>
            <a:ext cx="2448272" cy="1080120"/>
          </a:xfrm>
          <a:prstGeom prst="rect">
            <a:avLst/>
          </a:prstGeom>
          <a:noFill/>
          <a:ln>
            <a:noFill/>
          </a:ln>
        </p:spPr>
      </p:pic>
      <p:sp>
        <p:nvSpPr>
          <p:cNvPr id="8" name="Espace réservé du numéro de diapositive 7"/>
          <p:cNvSpPr>
            <a:spLocks noGrp="1"/>
          </p:cNvSpPr>
          <p:nvPr>
            <p:ph type="sldNum" sz="quarter" idx="12"/>
          </p:nvPr>
        </p:nvSpPr>
        <p:spPr/>
        <p:txBody>
          <a:bodyPr/>
          <a:lstStyle/>
          <a:p>
            <a:fld id="{C1157B04-8284-4AC9-B54A-E7835B87D6DB}" type="slidenum">
              <a:rPr lang="fr-CH" smtClean="0"/>
              <a:pPr/>
              <a:t>74</a:t>
            </a:fld>
            <a:endParaRPr lang="fr-CH" dirty="0"/>
          </a:p>
        </p:txBody>
      </p:sp>
    </p:spTree>
    <p:extLst>
      <p:ext uri="{BB962C8B-B14F-4D97-AF65-F5344CB8AC3E}">
        <p14:creationId xmlns:p14="http://schemas.microsoft.com/office/powerpoint/2010/main" val="30328148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435280" cy="1143000"/>
          </a:xfrm>
        </p:spPr>
        <p:txBody>
          <a:bodyPr>
            <a:normAutofit/>
          </a:bodyPr>
          <a:lstStyle/>
          <a:p>
            <a:r>
              <a:rPr lang="fr-CH" sz="3200" dirty="0" smtClean="0"/>
              <a:t>               </a:t>
            </a:r>
            <a:r>
              <a:rPr lang="fr-CH" sz="3200" b="1" dirty="0" smtClean="0"/>
              <a:t>3.2.9. For </a:t>
            </a:r>
            <a:r>
              <a:rPr lang="fr-CH" sz="3200" b="1" dirty="0"/>
              <a:t>the purposes of </a:t>
            </a:r>
            <a:r>
              <a:rPr lang="fr-CH" sz="3200" b="1" dirty="0" err="1"/>
              <a:t>our</a:t>
            </a:r>
            <a:r>
              <a:rPr lang="fr-CH" sz="3200" b="1" dirty="0"/>
              <a:t> </a:t>
            </a:r>
            <a:r>
              <a:rPr lang="fr-CH" sz="3200" b="1" dirty="0" smtClean="0"/>
              <a:t>  </a:t>
            </a:r>
            <a:br>
              <a:rPr lang="fr-CH" sz="3200" b="1" dirty="0" smtClean="0"/>
            </a:br>
            <a:r>
              <a:rPr lang="fr-CH" sz="3200" b="1" dirty="0"/>
              <a:t> </a:t>
            </a:r>
            <a:r>
              <a:rPr lang="fr-CH" sz="3200" b="1" dirty="0" smtClean="0"/>
              <a:t>    simulation: </a:t>
            </a:r>
            <a:endParaRPr lang="fr-CH" sz="3200" b="1" dirty="0"/>
          </a:p>
        </p:txBody>
      </p:sp>
      <p:sp>
        <p:nvSpPr>
          <p:cNvPr id="3" name="Espace réservé du contenu 2"/>
          <p:cNvSpPr>
            <a:spLocks noGrp="1"/>
          </p:cNvSpPr>
          <p:nvPr>
            <p:ph idx="1"/>
          </p:nvPr>
        </p:nvSpPr>
        <p:spPr/>
        <p:txBody>
          <a:bodyPr/>
          <a:lstStyle/>
          <a:p>
            <a:r>
              <a:rPr lang="fr-CH" dirty="0" err="1" smtClean="0"/>
              <a:t>we</a:t>
            </a:r>
            <a:r>
              <a:rPr lang="fr-CH" dirty="0" smtClean="0"/>
              <a:t> assume </a:t>
            </a:r>
            <a:r>
              <a:rPr lang="fr-CH" dirty="0"/>
              <a:t>that the </a:t>
            </a:r>
            <a:r>
              <a:rPr lang="fr-CH" dirty="0" err="1"/>
              <a:t>process</a:t>
            </a:r>
            <a:r>
              <a:rPr lang="fr-CH" dirty="0"/>
              <a:t> </a:t>
            </a:r>
            <a:r>
              <a:rPr lang="fr-CH" dirty="0" err="1" smtClean="0"/>
              <a:t>takes</a:t>
            </a:r>
            <a:r>
              <a:rPr lang="fr-CH" dirty="0" smtClean="0"/>
              <a:t> the </a:t>
            </a:r>
            <a:r>
              <a:rPr lang="fr-CH" dirty="0"/>
              <a:t>same path as the landmines and cluster munitions processes:</a:t>
            </a:r>
          </a:p>
          <a:p>
            <a:pPr lvl="1"/>
            <a:r>
              <a:rPr lang="fr-CH" dirty="0"/>
              <a:t>3 international </a:t>
            </a:r>
            <a:r>
              <a:rPr lang="fr-CH" dirty="0" err="1"/>
              <a:t>conferences</a:t>
            </a:r>
            <a:r>
              <a:rPr lang="fr-CH" dirty="0"/>
              <a:t> on the </a:t>
            </a:r>
            <a:r>
              <a:rPr lang="fr-CH" b="1" dirty="0" err="1"/>
              <a:t>facts</a:t>
            </a:r>
            <a:endParaRPr lang="fr-CH" b="1" dirty="0"/>
          </a:p>
          <a:p>
            <a:pPr lvl="1"/>
            <a:r>
              <a:rPr lang="fr-CH" dirty="0"/>
              <a:t>A </a:t>
            </a:r>
            <a:r>
              <a:rPr lang="fr-CH" b="1" dirty="0" err="1"/>
              <a:t>pledge</a:t>
            </a:r>
            <a:endParaRPr lang="fr-CH" b="1" dirty="0"/>
          </a:p>
          <a:p>
            <a:pPr lvl="1"/>
            <a:r>
              <a:rPr lang="fr-CH" dirty="0"/>
              <a:t>An </a:t>
            </a:r>
            <a:r>
              <a:rPr lang="fr-CH" b="1" dirty="0"/>
              <a:t>international </a:t>
            </a:r>
            <a:r>
              <a:rPr lang="fr-CH" b="1" dirty="0" err="1"/>
              <a:t>conference</a:t>
            </a:r>
            <a:r>
              <a:rPr lang="fr-CH" b="1" dirty="0"/>
              <a:t> to </a:t>
            </a:r>
            <a:r>
              <a:rPr lang="fr-CH" b="1" dirty="0" err="1"/>
              <a:t>negotiate</a:t>
            </a:r>
            <a:r>
              <a:rPr lang="fr-CH" b="1" dirty="0"/>
              <a:t> a </a:t>
            </a:r>
            <a:r>
              <a:rPr lang="fr-CH" b="1" dirty="0" err="1"/>
              <a:t>treaty</a:t>
            </a:r>
            <a:r>
              <a:rPr lang="fr-CH" b="1" dirty="0"/>
              <a:t> </a:t>
            </a:r>
            <a:r>
              <a:rPr lang="fr-CH" b="1" dirty="0" err="1"/>
              <a:t>banning</a:t>
            </a:r>
            <a:r>
              <a:rPr lang="fr-CH" dirty="0"/>
              <a:t> </a:t>
            </a:r>
            <a:r>
              <a:rPr lang="fr-CH" dirty="0" err="1"/>
              <a:t>landmines</a:t>
            </a:r>
            <a:r>
              <a:rPr lang="fr-CH" dirty="0"/>
              <a:t>/cluster munitions/</a:t>
            </a:r>
            <a:r>
              <a:rPr lang="fr-CH" dirty="0" err="1"/>
              <a:t>nuclear</a:t>
            </a:r>
            <a:r>
              <a:rPr lang="fr-CH" dirty="0"/>
              <a:t> </a:t>
            </a:r>
            <a:r>
              <a:rPr lang="fr-CH" dirty="0" err="1"/>
              <a:t>weapons</a:t>
            </a:r>
            <a:endParaRPr lang="fr-CH" dirty="0"/>
          </a:p>
          <a:p>
            <a:endParaRPr lang="fr-CH" dirty="0"/>
          </a:p>
        </p:txBody>
      </p:sp>
      <p:sp>
        <p:nvSpPr>
          <p:cNvPr id="4" name="Espace réservé de la date 3"/>
          <p:cNvSpPr>
            <a:spLocks noGrp="1"/>
          </p:cNvSpPr>
          <p:nvPr>
            <p:ph type="dt" sz="half" idx="10"/>
          </p:nvPr>
        </p:nvSpPr>
        <p:spPr/>
        <p:txBody>
          <a:bodyPr/>
          <a:lstStyle/>
          <a:p>
            <a:fld id="{DCAD240D-7ABC-4250-8330-AD01D55EDFBB}" type="datetime1">
              <a:rPr lang="fr-CH" smtClean="0"/>
              <a:t>16.03.2016</a:t>
            </a:fld>
            <a:endParaRPr lang="fr-CH" dirty="0"/>
          </a:p>
        </p:txBody>
      </p:sp>
      <p:pic>
        <p:nvPicPr>
          <p:cNvPr id="7" name="Image 6"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8" name="Espace réservé du numéro de diapositive 7"/>
          <p:cNvSpPr>
            <a:spLocks noGrp="1"/>
          </p:cNvSpPr>
          <p:nvPr>
            <p:ph type="sldNum" sz="quarter" idx="12"/>
          </p:nvPr>
        </p:nvSpPr>
        <p:spPr/>
        <p:txBody>
          <a:bodyPr/>
          <a:lstStyle/>
          <a:p>
            <a:fld id="{C1157B04-8284-4AC9-B54A-E7835B87D6DB}" type="slidenum">
              <a:rPr lang="fr-CH" smtClean="0"/>
              <a:pPr/>
              <a:t>75</a:t>
            </a:fld>
            <a:endParaRPr lang="fr-CH" dirty="0"/>
          </a:p>
        </p:txBody>
      </p:sp>
    </p:spTree>
    <p:extLst>
      <p:ext uri="{BB962C8B-B14F-4D97-AF65-F5344CB8AC3E}">
        <p14:creationId xmlns:p14="http://schemas.microsoft.com/office/powerpoint/2010/main" val="3529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395536" y="1268760"/>
            <a:ext cx="8388424" cy="5112567"/>
          </a:xfrm>
        </p:spPr>
        <p:txBody>
          <a:bodyPr>
            <a:normAutofit/>
          </a:bodyPr>
          <a:lstStyle/>
          <a:p>
            <a:pPr marL="0" indent="0">
              <a:buNone/>
            </a:pPr>
            <a:endParaRPr lang="en-US" sz="2800" dirty="0" smtClean="0"/>
          </a:p>
          <a:p>
            <a:pPr marL="0" indent="0">
              <a:buNone/>
            </a:pPr>
            <a:r>
              <a:rPr lang="en-US" sz="2800" dirty="0" smtClean="0"/>
              <a:t>“In </a:t>
            </a:r>
            <a:r>
              <a:rPr lang="en-US" sz="2800" dirty="0"/>
              <a:t>light of the important facts and findings that have been presented at the  international conferences in Oslo, Nayarit and Vienna, and after careful consideration of the evidence, We, the States supporting and/or endorsing this pledge, have come to the following inescapable conclusions and make the subsequent pledge to take them forward with interested parties in available fora, including in the context of the NPT and its 2015 Review Conference. </a:t>
            </a:r>
            <a:r>
              <a:rPr lang="en-US" sz="2800" dirty="0" smtClean="0"/>
              <a:t>[…]”</a:t>
            </a:r>
            <a:endParaRPr lang="en-US" sz="2800" dirty="0"/>
          </a:p>
          <a:p>
            <a:pPr marL="0" indent="0">
              <a:buNone/>
            </a:pPr>
            <a:endParaRPr lang="en-US" dirty="0"/>
          </a:p>
          <a:p>
            <a:pPr marL="0" indent="0">
              <a:buNone/>
            </a:pPr>
            <a:endParaRPr lang="en-US" dirty="0"/>
          </a:p>
          <a:p>
            <a:pPr marL="0" indent="0">
              <a:buNone/>
            </a:pPr>
            <a:endParaRPr lang="fr-CH"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7" name="ZoneTexte 6"/>
          <p:cNvSpPr txBox="1"/>
          <p:nvPr/>
        </p:nvSpPr>
        <p:spPr>
          <a:xfrm>
            <a:off x="2915816" y="260648"/>
            <a:ext cx="5760640" cy="1077218"/>
          </a:xfrm>
          <a:prstGeom prst="rect">
            <a:avLst/>
          </a:prstGeom>
          <a:noFill/>
        </p:spPr>
        <p:txBody>
          <a:bodyPr wrap="square" rtlCol="0">
            <a:spAutoFit/>
          </a:bodyPr>
          <a:lstStyle/>
          <a:p>
            <a:pPr algn="ctr"/>
            <a:r>
              <a:rPr lang="fr-FR" sz="3200" b="1" dirty="0" smtClean="0"/>
              <a:t>3.2.10. HA - </a:t>
            </a:r>
            <a:r>
              <a:rPr lang="fr-FR" sz="3200" b="1" dirty="0" err="1" smtClean="0"/>
              <a:t>Starting</a:t>
            </a:r>
            <a:r>
              <a:rPr lang="fr-FR" sz="3200" b="1" dirty="0" smtClean="0"/>
              <a:t> point: </a:t>
            </a:r>
            <a:r>
              <a:rPr lang="fr-FR" sz="3200" b="1" dirty="0" err="1" smtClean="0"/>
              <a:t>Humanitarian</a:t>
            </a:r>
            <a:r>
              <a:rPr lang="fr-FR" sz="3200" b="1" dirty="0" smtClean="0"/>
              <a:t> </a:t>
            </a:r>
            <a:r>
              <a:rPr lang="fr-FR" sz="3200" b="1" dirty="0" err="1" smtClean="0"/>
              <a:t>Pledge</a:t>
            </a:r>
            <a:r>
              <a:rPr lang="fr-FR" sz="3200" b="1" dirty="0" smtClean="0"/>
              <a:t> (</a:t>
            </a:r>
            <a:r>
              <a:rPr lang="fr-FR" sz="3200" b="1" dirty="0" err="1" smtClean="0"/>
              <a:t>Extracts</a:t>
            </a:r>
            <a:r>
              <a:rPr lang="fr-FR" sz="3200" b="1" dirty="0" smtClean="0"/>
              <a:t>)</a:t>
            </a:r>
          </a:p>
        </p:txBody>
      </p:sp>
      <p:sp>
        <p:nvSpPr>
          <p:cNvPr id="4" name="Espace réservé de la date 3"/>
          <p:cNvSpPr>
            <a:spLocks noGrp="1"/>
          </p:cNvSpPr>
          <p:nvPr>
            <p:ph type="dt" sz="half" idx="10"/>
          </p:nvPr>
        </p:nvSpPr>
        <p:spPr/>
        <p:txBody>
          <a:bodyPr/>
          <a:lstStyle/>
          <a:p>
            <a:fld id="{AA963065-A488-4A55-8EA6-A56FBD5B9DED}" type="datetime1">
              <a:rPr lang="fr-CH" smtClean="0"/>
              <a:t>16.03.2016</a:t>
            </a:fld>
            <a:endParaRPr lang="fr-CH" dirty="0"/>
          </a:p>
        </p:txBody>
      </p:sp>
      <p:sp>
        <p:nvSpPr>
          <p:cNvPr id="9" name="Espace réservé du numéro de diapositive 8"/>
          <p:cNvSpPr>
            <a:spLocks noGrp="1"/>
          </p:cNvSpPr>
          <p:nvPr>
            <p:ph type="sldNum" sz="quarter" idx="12"/>
          </p:nvPr>
        </p:nvSpPr>
        <p:spPr/>
        <p:txBody>
          <a:bodyPr/>
          <a:lstStyle/>
          <a:p>
            <a:fld id="{C1157B04-8284-4AC9-B54A-E7835B87D6DB}" type="slidenum">
              <a:rPr lang="fr-CH" smtClean="0"/>
              <a:pPr/>
              <a:t>76</a:t>
            </a:fld>
            <a:endParaRPr lang="fr-CH" dirty="0"/>
          </a:p>
        </p:txBody>
      </p:sp>
    </p:spTree>
    <p:extLst>
      <p:ext uri="{BB962C8B-B14F-4D97-AF65-F5344CB8AC3E}">
        <p14:creationId xmlns:p14="http://schemas.microsoft.com/office/powerpoint/2010/main" val="2569896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b="1" dirty="0" smtClean="0"/>
              <a:t>             3.2.11. </a:t>
            </a:r>
            <a:r>
              <a:rPr lang="fr-FR" sz="3200" b="1" dirty="0"/>
              <a:t>HA - </a:t>
            </a:r>
            <a:r>
              <a:rPr lang="fr-FR" sz="3200" b="1" dirty="0" err="1"/>
              <a:t>Starting</a:t>
            </a:r>
            <a:r>
              <a:rPr lang="fr-FR" sz="3200" b="1" dirty="0"/>
              <a:t> point: </a:t>
            </a:r>
            <a:r>
              <a:rPr lang="fr-FR" sz="3200" b="1" dirty="0" smtClean="0"/>
              <a:t/>
            </a:r>
            <a:br>
              <a:rPr lang="fr-FR" sz="3200" b="1" dirty="0" smtClean="0"/>
            </a:br>
            <a:r>
              <a:rPr lang="fr-FR" sz="3200" b="1" dirty="0"/>
              <a:t> </a:t>
            </a:r>
            <a:r>
              <a:rPr lang="fr-FR" sz="3200" b="1" dirty="0" smtClean="0"/>
              <a:t>                 </a:t>
            </a:r>
            <a:r>
              <a:rPr lang="fr-FR" sz="3200" b="1" dirty="0" err="1" smtClean="0"/>
              <a:t>Humanitarian</a:t>
            </a:r>
            <a:r>
              <a:rPr lang="fr-FR" sz="3200" b="1" dirty="0" smtClean="0"/>
              <a:t> </a:t>
            </a:r>
            <a:r>
              <a:rPr lang="fr-FR" sz="3200" b="1" dirty="0" err="1"/>
              <a:t>Pledge</a:t>
            </a:r>
            <a:r>
              <a:rPr lang="fr-FR" sz="3200" b="1" dirty="0"/>
              <a:t> (</a:t>
            </a:r>
            <a:r>
              <a:rPr lang="fr-FR" sz="3200" b="1" dirty="0" err="1"/>
              <a:t>Extracts</a:t>
            </a:r>
            <a:r>
              <a:rPr lang="fr-FR" sz="3200" b="1" dirty="0" smtClean="0"/>
              <a:t>)</a:t>
            </a:r>
            <a:endParaRPr lang="en-US" sz="32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 We </a:t>
            </a:r>
            <a:r>
              <a:rPr lang="en-US" dirty="0"/>
              <a:t>pledge to follow the imperative of human security for all and to promote the protection of civilians against risks stemming from nuclear weapons, </a:t>
            </a:r>
          </a:p>
          <a:p>
            <a:pPr marL="0" indent="0">
              <a:buNone/>
            </a:pPr>
            <a:endParaRPr lang="en-US" dirty="0"/>
          </a:p>
          <a:p>
            <a:pPr marL="0" indent="0">
              <a:buNone/>
            </a:pPr>
            <a:r>
              <a:rPr lang="en-US" dirty="0"/>
              <a:t>We call on all states parties to the NPT to renew their commitment to the urgent and full implementation of existing obligations under Article VI, and to this end, </a:t>
            </a:r>
            <a:r>
              <a:rPr lang="en-US" b="1" dirty="0"/>
              <a:t>to identify and pursue effective measures to fill the legal gap for the prohibition and elimination of nuclear weapons and we pledge to cooperate with all stakeholders to achieve this goal, </a:t>
            </a:r>
            <a:r>
              <a:rPr lang="en-US" b="1" dirty="0" smtClean="0"/>
              <a:t>[…]”</a:t>
            </a:r>
          </a:p>
          <a:p>
            <a:pPr marL="0" indent="0">
              <a:buNone/>
            </a:pPr>
            <a:endParaRPr lang="en-US" dirty="0"/>
          </a:p>
          <a:p>
            <a:pPr marL="0" indent="0">
              <a:buNone/>
            </a:pPr>
            <a:r>
              <a:rPr lang="en-US" dirty="0"/>
              <a:t>Taken from: </a:t>
            </a:r>
            <a:r>
              <a:rPr lang="en-US" dirty="0">
                <a:hlinkClick r:id="rId2"/>
              </a:rPr>
              <a:t>http://</a:t>
            </a:r>
            <a:r>
              <a:rPr lang="en-US" dirty="0" smtClean="0">
                <a:hlinkClick r:id="rId2"/>
              </a:rPr>
              <a:t>reachingcriticalwill.org/images/documents/Disarmament-fora/vienna-2014/humanitarian-pledge.pdf</a:t>
            </a:r>
            <a:r>
              <a:rPr lang="en-US" dirty="0" smtClean="0"/>
              <a:t> </a:t>
            </a:r>
            <a:endParaRPr lang="en-US" dirty="0"/>
          </a:p>
        </p:txBody>
      </p:sp>
      <p:sp>
        <p:nvSpPr>
          <p:cNvPr id="4" name="Date Placeholder 3"/>
          <p:cNvSpPr>
            <a:spLocks noGrp="1"/>
          </p:cNvSpPr>
          <p:nvPr>
            <p:ph type="dt" sz="half" idx="10"/>
          </p:nvPr>
        </p:nvSpPr>
        <p:spPr/>
        <p:txBody>
          <a:bodyPr/>
          <a:lstStyle/>
          <a:p>
            <a:fld id="{C8EBAB8B-4E06-47F0-9C2F-BC8D27106A4D}" type="datetime1">
              <a:rPr lang="fr-CH" smtClean="0"/>
              <a:t>16.03.2016</a:t>
            </a:fld>
            <a:endParaRPr lang="fr-CH" dirty="0"/>
          </a:p>
        </p:txBody>
      </p:sp>
      <p:pic>
        <p:nvPicPr>
          <p:cNvPr id="7" name="Image 6"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8" name="Espace réservé du numéro de diapositive 7"/>
          <p:cNvSpPr>
            <a:spLocks noGrp="1"/>
          </p:cNvSpPr>
          <p:nvPr>
            <p:ph type="sldNum" sz="quarter" idx="12"/>
          </p:nvPr>
        </p:nvSpPr>
        <p:spPr/>
        <p:txBody>
          <a:bodyPr/>
          <a:lstStyle/>
          <a:p>
            <a:fld id="{C1157B04-8284-4AC9-B54A-E7835B87D6DB}" type="slidenum">
              <a:rPr lang="fr-CH" smtClean="0"/>
              <a:pPr/>
              <a:t>77</a:t>
            </a:fld>
            <a:endParaRPr lang="fr-CH" dirty="0"/>
          </a:p>
        </p:txBody>
      </p:sp>
    </p:spTree>
    <p:extLst>
      <p:ext uri="{BB962C8B-B14F-4D97-AF65-F5344CB8AC3E}">
        <p14:creationId xmlns:p14="http://schemas.microsoft.com/office/powerpoint/2010/main" val="27397299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a:bodyPr>
          <a:lstStyle/>
          <a:p>
            <a:pPr marL="0" indent="0">
              <a:buNone/>
            </a:pPr>
            <a:endParaRPr lang="fr-CH" sz="2000" dirty="0" smtClean="0"/>
          </a:p>
          <a:p>
            <a:pPr marL="0" indent="0">
              <a:buNone/>
            </a:pPr>
            <a:endParaRPr lang="fr-CH" sz="2000" dirty="0" smtClean="0"/>
          </a:p>
          <a:p>
            <a:pPr marL="0" indent="0">
              <a:buNone/>
            </a:pPr>
            <a:endParaRPr lang="fr-CH" sz="2000" dirty="0"/>
          </a:p>
          <a:p>
            <a:pPr marL="0" indent="0">
              <a:buNone/>
            </a:pPr>
            <a:endParaRPr lang="fr-CH" sz="2000" u="sng"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736" cy="908720"/>
          </a:xfrm>
          <a:prstGeom prst="rect">
            <a:avLst/>
          </a:prstGeom>
          <a:noFill/>
          <a:ln>
            <a:noFill/>
          </a:ln>
        </p:spPr>
      </p:pic>
      <p:sp>
        <p:nvSpPr>
          <p:cNvPr id="7" name="ZoneTexte 6"/>
          <p:cNvSpPr txBox="1"/>
          <p:nvPr/>
        </p:nvSpPr>
        <p:spPr>
          <a:xfrm>
            <a:off x="2860239" y="191542"/>
            <a:ext cx="5760640" cy="1077218"/>
          </a:xfrm>
          <a:prstGeom prst="rect">
            <a:avLst/>
          </a:prstGeom>
          <a:noFill/>
        </p:spPr>
        <p:txBody>
          <a:bodyPr wrap="square" rtlCol="0">
            <a:spAutoFit/>
          </a:bodyPr>
          <a:lstStyle/>
          <a:p>
            <a:pPr algn="ctr"/>
            <a:r>
              <a:rPr lang="fr-FR" sz="3200" b="1" dirty="0" smtClean="0"/>
              <a:t>3.2.12. HA – </a:t>
            </a:r>
            <a:r>
              <a:rPr lang="fr-FR" sz="3200" b="1" dirty="0" err="1" smtClean="0"/>
              <a:t>Starting</a:t>
            </a:r>
            <a:r>
              <a:rPr lang="fr-FR" sz="3200" b="1" dirty="0" smtClean="0"/>
              <a:t> point</a:t>
            </a:r>
          </a:p>
          <a:p>
            <a:pPr algn="ctr"/>
            <a:r>
              <a:rPr lang="fr-FR" sz="3200" b="1" dirty="0" err="1" smtClean="0"/>
              <a:t>Diplomatic</a:t>
            </a:r>
            <a:r>
              <a:rPr lang="fr-FR" sz="3200" b="1" dirty="0" smtClean="0"/>
              <a:t> note by the Chair</a:t>
            </a:r>
          </a:p>
        </p:txBody>
      </p:sp>
      <p:sp>
        <p:nvSpPr>
          <p:cNvPr id="4" name="Espace réservé de la date 3"/>
          <p:cNvSpPr>
            <a:spLocks noGrp="1"/>
          </p:cNvSpPr>
          <p:nvPr>
            <p:ph type="dt" sz="half" idx="10"/>
          </p:nvPr>
        </p:nvSpPr>
        <p:spPr/>
        <p:txBody>
          <a:bodyPr/>
          <a:lstStyle/>
          <a:p>
            <a:fld id="{FDCD4134-0EFC-4C21-B0FA-447A4A59C4AB}" type="datetime1">
              <a:rPr lang="fr-CH" smtClean="0"/>
              <a:t>16.03.2016</a:t>
            </a:fld>
            <a:endParaRPr lang="fr-CH" dirty="0"/>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7633" t="24015" r="36478" b="10610"/>
          <a:stretch/>
        </p:blipFill>
        <p:spPr bwMode="auto">
          <a:xfrm>
            <a:off x="395536" y="1213848"/>
            <a:ext cx="3950530" cy="545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7379" t="22324" r="36106" b="12553"/>
          <a:stretch/>
        </p:blipFill>
        <p:spPr bwMode="auto">
          <a:xfrm>
            <a:off x="4542737" y="1268760"/>
            <a:ext cx="4078142" cy="547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C1157B04-8284-4AC9-B54A-E7835B87D6DB}" type="slidenum">
              <a:rPr lang="fr-CH" smtClean="0"/>
              <a:pPr/>
              <a:t>78</a:t>
            </a:fld>
            <a:endParaRPr lang="fr-CH" dirty="0"/>
          </a:p>
        </p:txBody>
      </p:sp>
    </p:spTree>
    <p:extLst>
      <p:ext uri="{BB962C8B-B14F-4D97-AF65-F5344CB8AC3E}">
        <p14:creationId xmlns:p14="http://schemas.microsoft.com/office/powerpoint/2010/main" val="34020929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44624"/>
            <a:ext cx="8229600" cy="1143000"/>
          </a:xfrm>
        </p:spPr>
        <p:txBody>
          <a:bodyPr>
            <a:normAutofit/>
          </a:bodyPr>
          <a:lstStyle/>
          <a:p>
            <a:r>
              <a:rPr lang="fr-CH" sz="3200" b="1" dirty="0" smtClean="0"/>
              <a:t>              3.2.13. HA - </a:t>
            </a:r>
            <a:r>
              <a:rPr lang="fr-CH" sz="3200" b="1" dirty="0" err="1" smtClean="0"/>
              <a:t>Negotiation</a:t>
            </a:r>
            <a:endParaRPr lang="fr-CH" sz="3200" b="1" dirty="0"/>
          </a:p>
        </p:txBody>
      </p:sp>
      <p:sp>
        <p:nvSpPr>
          <p:cNvPr id="3" name="Espace réservé du contenu 2"/>
          <p:cNvSpPr>
            <a:spLocks noGrp="1"/>
          </p:cNvSpPr>
          <p:nvPr>
            <p:ph idx="1"/>
          </p:nvPr>
        </p:nvSpPr>
        <p:spPr/>
        <p:txBody>
          <a:bodyPr>
            <a:normAutofit fontScale="92500" lnSpcReduction="20000"/>
          </a:bodyPr>
          <a:lstStyle/>
          <a:p>
            <a:r>
              <a:rPr lang="fr-CH" dirty="0" err="1"/>
              <a:t>We</a:t>
            </a:r>
            <a:r>
              <a:rPr lang="fr-CH" dirty="0"/>
              <a:t> </a:t>
            </a:r>
            <a:r>
              <a:rPr lang="fr-CH" dirty="0" err="1" smtClean="0"/>
              <a:t>work</a:t>
            </a:r>
            <a:r>
              <a:rPr lang="fr-CH" dirty="0" smtClean="0"/>
              <a:t> </a:t>
            </a:r>
            <a:r>
              <a:rPr lang="fr-CH" dirty="0"/>
              <a:t>on the basis of </a:t>
            </a:r>
            <a:r>
              <a:rPr lang="fr-CH" dirty="0" err="1"/>
              <a:t>our</a:t>
            </a:r>
            <a:r>
              <a:rPr lang="fr-CH" dirty="0"/>
              <a:t> «Programme of </a:t>
            </a:r>
            <a:r>
              <a:rPr lang="fr-CH" dirty="0" err="1"/>
              <a:t>work</a:t>
            </a:r>
            <a:r>
              <a:rPr lang="fr-CH" dirty="0"/>
              <a:t>»</a:t>
            </a:r>
          </a:p>
          <a:p>
            <a:pPr lvl="1"/>
            <a:r>
              <a:rPr lang="fr-CH" dirty="0" err="1"/>
              <a:t>Exactly</a:t>
            </a:r>
            <a:r>
              <a:rPr lang="fr-CH" dirty="0"/>
              <a:t> the </a:t>
            </a:r>
            <a:r>
              <a:rPr lang="fr-CH" dirty="0" err="1"/>
              <a:t>same</a:t>
            </a:r>
            <a:r>
              <a:rPr lang="fr-CH" dirty="0"/>
              <a:t> as a real </a:t>
            </a:r>
            <a:r>
              <a:rPr lang="fr-CH" dirty="0" err="1"/>
              <a:t>conference</a:t>
            </a:r>
            <a:r>
              <a:rPr lang="fr-CH" dirty="0"/>
              <a:t>:</a:t>
            </a:r>
          </a:p>
          <a:p>
            <a:pPr lvl="2"/>
            <a:r>
              <a:rPr lang="fr-CH" dirty="0"/>
              <a:t>Confirmation of the </a:t>
            </a:r>
            <a:r>
              <a:rPr lang="fr-CH" dirty="0" err="1"/>
              <a:t>President</a:t>
            </a:r>
            <a:endParaRPr lang="fr-CH" dirty="0"/>
          </a:p>
          <a:p>
            <a:pPr lvl="2"/>
            <a:r>
              <a:rPr lang="fr-CH" dirty="0"/>
              <a:t>Adoption of the </a:t>
            </a:r>
            <a:r>
              <a:rPr lang="fr-CH" b="1" dirty="0" err="1"/>
              <a:t>Rules</a:t>
            </a:r>
            <a:r>
              <a:rPr lang="fr-CH" b="1" dirty="0"/>
              <a:t> of </a:t>
            </a:r>
            <a:r>
              <a:rPr lang="fr-CH" b="1" dirty="0" err="1" smtClean="0"/>
              <a:t>Procedure</a:t>
            </a:r>
            <a:r>
              <a:rPr lang="fr-CH" b="1" dirty="0" smtClean="0"/>
              <a:t> </a:t>
            </a:r>
          </a:p>
          <a:p>
            <a:pPr marL="914400" lvl="2" indent="0">
              <a:buNone/>
            </a:pPr>
            <a:r>
              <a:rPr lang="fr-CH" dirty="0" smtClean="0"/>
              <a:t>(</a:t>
            </a:r>
            <a:r>
              <a:rPr lang="en-US" dirty="0" smtClean="0"/>
              <a:t>TBNWC/Draft.1/Rev.1; available on </a:t>
            </a:r>
            <a:r>
              <a:rPr lang="en-US" dirty="0" err="1" smtClean="0"/>
              <a:t>dropbox</a:t>
            </a:r>
            <a:r>
              <a:rPr lang="en-US" dirty="0" smtClean="0"/>
              <a:t>: </a:t>
            </a:r>
            <a:r>
              <a:rPr lang="fr-CH" dirty="0" smtClean="0">
                <a:hlinkClick r:id="rId2"/>
              </a:rPr>
              <a:t>https</a:t>
            </a:r>
            <a:r>
              <a:rPr lang="fr-CH" dirty="0">
                <a:hlinkClick r:id="rId2"/>
              </a:rPr>
              <a:t>://</a:t>
            </a:r>
            <a:r>
              <a:rPr lang="fr-CH" dirty="0" smtClean="0">
                <a:hlinkClick r:id="rId2"/>
              </a:rPr>
              <a:t>www.dropbox.com/sh/02cog1xkg3xrsny/AABphaLVUfXD8CLB4ZPzhBq2a?dl=0</a:t>
            </a:r>
            <a:r>
              <a:rPr lang="fr-CH" dirty="0" smtClean="0"/>
              <a:t> )</a:t>
            </a:r>
            <a:endParaRPr lang="fr-CH" dirty="0"/>
          </a:p>
          <a:p>
            <a:pPr lvl="2"/>
            <a:r>
              <a:rPr lang="fr-CH" dirty="0"/>
              <a:t>Adoption of the Agenda</a:t>
            </a:r>
          </a:p>
          <a:p>
            <a:pPr lvl="2"/>
            <a:r>
              <a:rPr lang="fr-CH" dirty="0"/>
              <a:t>General exchange of </a:t>
            </a:r>
            <a:r>
              <a:rPr lang="fr-CH" dirty="0" err="1"/>
              <a:t>views</a:t>
            </a:r>
            <a:r>
              <a:rPr lang="fr-CH" dirty="0"/>
              <a:t> (</a:t>
            </a:r>
            <a:r>
              <a:rPr lang="fr-CH" dirty="0" err="1"/>
              <a:t>prepare</a:t>
            </a:r>
            <a:r>
              <a:rPr lang="fr-CH" dirty="0"/>
              <a:t> </a:t>
            </a:r>
            <a:r>
              <a:rPr lang="fr-CH" dirty="0" err="1"/>
              <a:t>statements</a:t>
            </a:r>
            <a:r>
              <a:rPr lang="fr-CH" dirty="0"/>
              <a:t>)</a:t>
            </a:r>
          </a:p>
          <a:p>
            <a:pPr lvl="2"/>
            <a:r>
              <a:rPr lang="fr-CH" dirty="0" err="1" smtClean="0"/>
              <a:t>Presentation</a:t>
            </a:r>
            <a:r>
              <a:rPr lang="fr-CH" dirty="0" smtClean="0"/>
              <a:t> </a:t>
            </a:r>
            <a:r>
              <a:rPr lang="fr-CH" dirty="0"/>
              <a:t>of the </a:t>
            </a:r>
            <a:r>
              <a:rPr lang="fr-CH" dirty="0" err="1" smtClean="0"/>
              <a:t>draft</a:t>
            </a:r>
            <a:r>
              <a:rPr lang="fr-CH" dirty="0" smtClean="0"/>
              <a:t> </a:t>
            </a:r>
            <a:r>
              <a:rPr lang="fr-CH" dirty="0" err="1" smtClean="0"/>
              <a:t>treaty</a:t>
            </a:r>
            <a:r>
              <a:rPr lang="fr-CH" dirty="0" smtClean="0"/>
              <a:t> </a:t>
            </a:r>
            <a:r>
              <a:rPr lang="fr-CH" dirty="0" err="1"/>
              <a:t>prepared</a:t>
            </a:r>
            <a:r>
              <a:rPr lang="fr-CH" dirty="0"/>
              <a:t> by the Chair</a:t>
            </a:r>
          </a:p>
          <a:p>
            <a:pPr lvl="2"/>
            <a:r>
              <a:rPr lang="fr-CH" dirty="0" err="1"/>
              <a:t>Formal</a:t>
            </a:r>
            <a:r>
              <a:rPr lang="fr-CH" dirty="0"/>
              <a:t> </a:t>
            </a:r>
            <a:r>
              <a:rPr lang="fr-CH" dirty="0" err="1"/>
              <a:t>negotiations</a:t>
            </a:r>
            <a:r>
              <a:rPr lang="fr-CH" dirty="0"/>
              <a:t> article by article</a:t>
            </a:r>
          </a:p>
          <a:p>
            <a:endParaRPr lang="fr-CH" dirty="0"/>
          </a:p>
        </p:txBody>
      </p:sp>
      <p:sp>
        <p:nvSpPr>
          <p:cNvPr id="4" name="Espace réservé de la date 3"/>
          <p:cNvSpPr>
            <a:spLocks noGrp="1"/>
          </p:cNvSpPr>
          <p:nvPr>
            <p:ph type="dt" sz="half" idx="10"/>
          </p:nvPr>
        </p:nvSpPr>
        <p:spPr/>
        <p:txBody>
          <a:bodyPr/>
          <a:lstStyle/>
          <a:p>
            <a:fld id="{F6C8C28D-EB67-4C79-A2CB-42EA947EB989}" type="datetime1">
              <a:rPr lang="fr-CH" smtClean="0"/>
              <a:t>16.03.2016</a:t>
            </a:fld>
            <a:endParaRPr lang="fr-CH" dirty="0"/>
          </a:p>
        </p:txBody>
      </p:sp>
      <p:pic>
        <p:nvPicPr>
          <p:cNvPr id="7" name="Image 6"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8" name="Espace réservé du numéro de diapositive 7"/>
          <p:cNvSpPr>
            <a:spLocks noGrp="1"/>
          </p:cNvSpPr>
          <p:nvPr>
            <p:ph type="sldNum" sz="quarter" idx="12"/>
          </p:nvPr>
        </p:nvSpPr>
        <p:spPr/>
        <p:txBody>
          <a:bodyPr/>
          <a:lstStyle/>
          <a:p>
            <a:fld id="{C1157B04-8284-4AC9-B54A-E7835B87D6DB}" type="slidenum">
              <a:rPr lang="fr-CH" smtClean="0"/>
              <a:pPr/>
              <a:t>79</a:t>
            </a:fld>
            <a:endParaRPr lang="fr-CH" dirty="0"/>
          </a:p>
        </p:txBody>
      </p:sp>
    </p:spTree>
    <p:extLst>
      <p:ext uri="{BB962C8B-B14F-4D97-AF65-F5344CB8AC3E}">
        <p14:creationId xmlns:p14="http://schemas.microsoft.com/office/powerpoint/2010/main" val="1342082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539552" y="1844824"/>
            <a:ext cx="8208912" cy="3877985"/>
          </a:xfrm>
          <a:prstGeom prst="rect">
            <a:avLst/>
          </a:prstGeom>
          <a:noFill/>
        </p:spPr>
        <p:txBody>
          <a:bodyPr wrap="square" rtlCol="0">
            <a:spAutoFit/>
          </a:bodyPr>
          <a:lstStyle/>
          <a:p>
            <a:pPr algn="ctr"/>
            <a:r>
              <a:rPr lang="fr-CH" sz="3200" b="1" dirty="0" smtClean="0">
                <a:cs typeface="Arial" panose="020B0604020202020204" pitchFamily="34" charset="0"/>
              </a:rPr>
              <a:t>2. </a:t>
            </a:r>
            <a:r>
              <a:rPr lang="fr-CH" sz="3200" b="1" dirty="0" err="1" smtClean="0">
                <a:cs typeface="Arial" panose="020B0604020202020204" pitchFamily="34" charset="0"/>
              </a:rPr>
              <a:t>Negotiation</a:t>
            </a:r>
            <a:r>
              <a:rPr lang="fr-CH" sz="3200" b="1" dirty="0" smtClean="0">
                <a:cs typeface="Arial" panose="020B0604020202020204" pitchFamily="34" charset="0"/>
              </a:rPr>
              <a:t> </a:t>
            </a:r>
            <a:r>
              <a:rPr lang="fr-CH" sz="3200" b="1" dirty="0" err="1" smtClean="0">
                <a:cs typeface="Arial" panose="020B0604020202020204" pitchFamily="34" charset="0"/>
              </a:rPr>
              <a:t>method</a:t>
            </a:r>
            <a:r>
              <a:rPr lang="fr-CH" sz="3200" b="1" dirty="0" smtClean="0">
                <a:cs typeface="Arial" panose="020B0604020202020204" pitchFamily="34" charset="0"/>
              </a:rPr>
              <a:t>: </a:t>
            </a:r>
          </a:p>
          <a:p>
            <a:pPr algn="ctr"/>
            <a:endParaRPr lang="fr-CH" sz="1600" b="1" dirty="0" smtClean="0">
              <a:cs typeface="Arial" panose="020B0604020202020204" pitchFamily="34" charset="0"/>
            </a:endParaRPr>
          </a:p>
          <a:p>
            <a:pPr algn="ctr"/>
            <a:r>
              <a:rPr lang="fr-CH" sz="3200" b="1" dirty="0" err="1" smtClean="0">
                <a:cs typeface="Arial" panose="020B0604020202020204" pitchFamily="34" charset="0"/>
              </a:rPr>
              <a:t>Diplomatic</a:t>
            </a:r>
            <a:r>
              <a:rPr lang="fr-CH" sz="3200" b="1" dirty="0" smtClean="0">
                <a:cs typeface="Arial" panose="020B0604020202020204" pitchFamily="34" charset="0"/>
              </a:rPr>
              <a:t> Engineering</a:t>
            </a:r>
          </a:p>
          <a:p>
            <a:pPr algn="ctr"/>
            <a:endParaRPr lang="fr-CH" sz="3200" b="1" dirty="0" smtClean="0">
              <a:cs typeface="Arial" panose="020B0604020202020204" pitchFamily="34" charset="0"/>
            </a:endParaRPr>
          </a:p>
          <a:p>
            <a:pPr algn="ctr"/>
            <a:endParaRPr lang="fr-CH" sz="1400" b="1" dirty="0" smtClean="0">
              <a:cs typeface="Arial" panose="020B0604020202020204" pitchFamily="34" charset="0"/>
            </a:endParaRPr>
          </a:p>
          <a:p>
            <a:r>
              <a:rPr lang="fr-CH" sz="2000" dirty="0" smtClean="0">
                <a:cs typeface="Arial" panose="020B0604020202020204" pitchFamily="34" charset="0"/>
              </a:rPr>
              <a:t>Cf. Micheline </a:t>
            </a:r>
            <a:r>
              <a:rPr lang="fr-CH" sz="2000" dirty="0" err="1" smtClean="0">
                <a:cs typeface="Arial" panose="020B0604020202020204" pitchFamily="34" charset="0"/>
              </a:rPr>
              <a:t>Calmy</a:t>
            </a:r>
            <a:r>
              <a:rPr lang="fr-CH" sz="2000" dirty="0" smtClean="0">
                <a:cs typeface="Arial" panose="020B0604020202020204" pitchFamily="34" charset="0"/>
              </a:rPr>
              <a:t>-Rey, </a:t>
            </a:r>
            <a:r>
              <a:rPr lang="fr-CH" sz="2000" i="1" dirty="0" smtClean="0">
                <a:cs typeface="Arial" panose="020B0604020202020204" pitchFamily="34" charset="0"/>
              </a:rPr>
              <a:t>La Suisse que je souhaite</a:t>
            </a:r>
            <a:r>
              <a:rPr lang="fr-CH" sz="2000" dirty="0" smtClean="0">
                <a:cs typeface="Arial" panose="020B0604020202020204" pitchFamily="34" charset="0"/>
              </a:rPr>
              <a:t>, Lausanne: Editions Favre, 2014, pp. 120-125.</a:t>
            </a:r>
          </a:p>
          <a:p>
            <a:endParaRPr lang="fr-CH" sz="2000" dirty="0" smtClean="0">
              <a:cs typeface="Arial" panose="020B0604020202020204" pitchFamily="34" charset="0"/>
            </a:endParaRPr>
          </a:p>
          <a:p>
            <a:r>
              <a:rPr lang="fr-CH" sz="2000" dirty="0" err="1" smtClean="0">
                <a:cs typeface="Arial" panose="020B0604020202020204" pitchFamily="34" charset="0"/>
              </a:rPr>
              <a:t>See</a:t>
            </a:r>
            <a:r>
              <a:rPr lang="fr-CH" sz="2000" dirty="0" smtClean="0">
                <a:cs typeface="Arial" panose="020B0604020202020204" pitchFamily="34" charset="0"/>
              </a:rPr>
              <a:t> </a:t>
            </a:r>
            <a:r>
              <a:rPr lang="fr-CH" sz="2000" dirty="0" err="1" smtClean="0">
                <a:cs typeface="Arial" panose="020B0604020202020204" pitchFamily="34" charset="0"/>
              </a:rPr>
              <a:t>also</a:t>
            </a:r>
            <a:r>
              <a:rPr lang="fr-CH" sz="2000" dirty="0" smtClean="0">
                <a:cs typeface="Arial" panose="020B0604020202020204" pitchFamily="34" charset="0"/>
              </a:rPr>
              <a:t> « </a:t>
            </a:r>
            <a:r>
              <a:rPr lang="fr-CH" sz="2000" dirty="0" err="1" smtClean="0">
                <a:cs typeface="Arial" panose="020B0604020202020204" pitchFamily="34" charset="0"/>
              </a:rPr>
              <a:t>Negotiation</a:t>
            </a:r>
            <a:r>
              <a:rPr lang="fr-CH" sz="2000" dirty="0" smtClean="0">
                <a:cs typeface="Arial" panose="020B0604020202020204" pitchFamily="34" charset="0"/>
              </a:rPr>
              <a:t> engineering » cf. </a:t>
            </a:r>
            <a:r>
              <a:rPr lang="en-US" sz="2000" dirty="0">
                <a:cs typeface="Arial" panose="020B0604020202020204" pitchFamily="34" charset="0"/>
              </a:rPr>
              <a:t>Chair of Negotiation and Conflict Management (</a:t>
            </a:r>
            <a:r>
              <a:rPr lang="en-US" sz="2000" dirty="0" smtClean="0">
                <a:cs typeface="Arial" panose="020B0604020202020204" pitchFamily="34" charset="0"/>
              </a:rPr>
              <a:t>NECOM), Department </a:t>
            </a:r>
            <a:r>
              <a:rPr lang="en-US" sz="2000" dirty="0">
                <a:cs typeface="Arial" panose="020B0604020202020204" pitchFamily="34" charset="0"/>
              </a:rPr>
              <a:t>of Management, Technology, and </a:t>
            </a:r>
            <a:r>
              <a:rPr lang="en-US" sz="2000" dirty="0" smtClean="0">
                <a:cs typeface="Arial" panose="020B0604020202020204" pitchFamily="34" charset="0"/>
              </a:rPr>
              <a:t>Economics, </a:t>
            </a:r>
            <a:r>
              <a:rPr lang="fr-CH" sz="2000" dirty="0" smtClean="0">
                <a:cs typeface="Arial" panose="020B0604020202020204" pitchFamily="34" charset="0"/>
              </a:rPr>
              <a:t>ETH Zurich</a:t>
            </a:r>
            <a:endParaRPr lang="en-US" sz="2000" dirty="0" smtClean="0">
              <a:cs typeface="Arial" panose="020B0604020202020204" pitchFamily="34" charset="0"/>
            </a:endParaRPr>
          </a:p>
        </p:txBody>
      </p:sp>
      <p:pic>
        <p:nvPicPr>
          <p:cNvPr id="25" name="Image 24"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448272" cy="1080120"/>
          </a:xfrm>
          <a:prstGeom prst="rect">
            <a:avLst/>
          </a:prstGeom>
          <a:noFill/>
          <a:ln>
            <a:noFill/>
          </a:ln>
        </p:spPr>
      </p:pic>
      <p:sp>
        <p:nvSpPr>
          <p:cNvPr id="2" name="Espace réservé de la date 1"/>
          <p:cNvSpPr>
            <a:spLocks noGrp="1"/>
          </p:cNvSpPr>
          <p:nvPr>
            <p:ph type="dt" sz="half" idx="10"/>
          </p:nvPr>
        </p:nvSpPr>
        <p:spPr/>
        <p:txBody>
          <a:bodyPr/>
          <a:lstStyle/>
          <a:p>
            <a:fld id="{8B65ADA1-CB1B-488D-A946-F26EFCD63D3C}" type="datetime1">
              <a:rPr lang="fr-CH" smtClean="0"/>
              <a:t>16.03.2016</a:t>
            </a:fld>
            <a:endParaRPr lang="fr-CH" dirty="0"/>
          </a:p>
        </p:txBody>
      </p:sp>
      <p:sp>
        <p:nvSpPr>
          <p:cNvPr id="5" name="Espace réservé du numéro de diapositive 4"/>
          <p:cNvSpPr>
            <a:spLocks noGrp="1"/>
          </p:cNvSpPr>
          <p:nvPr>
            <p:ph type="sldNum" sz="quarter" idx="12"/>
          </p:nvPr>
        </p:nvSpPr>
        <p:spPr/>
        <p:txBody>
          <a:bodyPr/>
          <a:lstStyle/>
          <a:p>
            <a:fld id="{C1157B04-8284-4AC9-B54A-E7835B87D6DB}" type="slidenum">
              <a:rPr lang="fr-CH" smtClean="0"/>
              <a:pPr/>
              <a:t>8</a:t>
            </a:fld>
            <a:endParaRPr lang="fr-CH" dirty="0"/>
          </a:p>
        </p:txBody>
      </p:sp>
    </p:spTree>
    <p:extLst>
      <p:ext uri="{BB962C8B-B14F-4D97-AF65-F5344CB8AC3E}">
        <p14:creationId xmlns:p14="http://schemas.microsoft.com/office/powerpoint/2010/main" val="19734680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04280"/>
            <a:ext cx="8579296" cy="5277048"/>
          </a:xfrm>
        </p:spPr>
        <p:txBody>
          <a:bodyPr>
            <a:normAutofit fontScale="25000" lnSpcReduction="20000"/>
          </a:bodyPr>
          <a:lstStyle/>
          <a:p>
            <a:pPr marL="0" indent="0">
              <a:buNone/>
            </a:pPr>
            <a:r>
              <a:rPr lang="en-US" sz="8000" b="1" dirty="0" smtClean="0"/>
              <a:t>Draft </a:t>
            </a:r>
            <a:r>
              <a:rPr lang="en-US" sz="8000" b="1" dirty="0"/>
              <a:t>provisional agenda of the Conference</a:t>
            </a:r>
            <a:endParaRPr lang="fr-CH" sz="8000" dirty="0"/>
          </a:p>
          <a:p>
            <a:pPr marL="0" indent="0">
              <a:buNone/>
            </a:pPr>
            <a:endParaRPr lang="fr-CH" sz="8000" dirty="0"/>
          </a:p>
          <a:p>
            <a:pPr marL="0" lvl="0" indent="0">
              <a:buNone/>
            </a:pPr>
            <a:r>
              <a:rPr lang="en-US" sz="8000" dirty="0" smtClean="0"/>
              <a:t>1. Opening </a:t>
            </a:r>
            <a:r>
              <a:rPr lang="en-US" sz="8000" dirty="0"/>
              <a:t>of the Conference.</a:t>
            </a:r>
            <a:endParaRPr lang="fr-CH" sz="8000" dirty="0"/>
          </a:p>
          <a:p>
            <a:pPr marL="0" lvl="0" indent="0">
              <a:buNone/>
            </a:pPr>
            <a:r>
              <a:rPr lang="en-US" sz="8000" dirty="0" smtClean="0"/>
              <a:t>2. Confirmation </a:t>
            </a:r>
            <a:r>
              <a:rPr lang="en-US" sz="8000" dirty="0"/>
              <a:t>of the President.</a:t>
            </a:r>
            <a:endParaRPr lang="fr-CH" sz="8000" dirty="0"/>
          </a:p>
          <a:p>
            <a:pPr marL="0" lvl="0" indent="0">
              <a:buNone/>
            </a:pPr>
            <a:r>
              <a:rPr lang="en-US" sz="8000" dirty="0" smtClean="0"/>
              <a:t>3. Statement </a:t>
            </a:r>
            <a:r>
              <a:rPr lang="en-US" sz="8000" dirty="0"/>
              <a:t>by the President.</a:t>
            </a:r>
            <a:endParaRPr lang="fr-CH" sz="8000" dirty="0"/>
          </a:p>
          <a:p>
            <a:pPr marL="0" lvl="0" indent="0">
              <a:buNone/>
            </a:pPr>
            <a:r>
              <a:rPr lang="en-US" sz="8000" dirty="0" smtClean="0"/>
              <a:t>4. Adoption </a:t>
            </a:r>
            <a:r>
              <a:rPr lang="en-US" sz="8000" dirty="0"/>
              <a:t>of the rules of procedure.</a:t>
            </a:r>
            <a:endParaRPr lang="fr-CH" sz="8000" dirty="0"/>
          </a:p>
          <a:p>
            <a:pPr marL="0" lvl="0" indent="0">
              <a:buNone/>
            </a:pPr>
            <a:r>
              <a:rPr lang="en-US" sz="8000" dirty="0" smtClean="0"/>
              <a:t>5. Adoption </a:t>
            </a:r>
            <a:r>
              <a:rPr lang="en-US" sz="8000" dirty="0"/>
              <a:t>of the agenda.</a:t>
            </a:r>
            <a:endParaRPr lang="fr-CH" sz="8000" dirty="0"/>
          </a:p>
          <a:p>
            <a:pPr marL="0" lvl="0" indent="0">
              <a:buNone/>
            </a:pPr>
            <a:r>
              <a:rPr lang="en-US" sz="8000" dirty="0" smtClean="0"/>
              <a:t>6. Organization </a:t>
            </a:r>
            <a:r>
              <a:rPr lang="en-US" sz="8000" dirty="0"/>
              <a:t>of work.</a:t>
            </a:r>
            <a:endParaRPr lang="fr-CH" sz="8000" dirty="0"/>
          </a:p>
          <a:p>
            <a:pPr marL="0" lvl="0" indent="0">
              <a:buNone/>
            </a:pPr>
            <a:r>
              <a:rPr lang="en-US" sz="8000" dirty="0" smtClean="0"/>
              <a:t>7. General </a:t>
            </a:r>
            <a:r>
              <a:rPr lang="en-US" sz="8000" dirty="0"/>
              <a:t>exchange of views.</a:t>
            </a:r>
            <a:endParaRPr lang="fr-CH" sz="8000" dirty="0"/>
          </a:p>
          <a:p>
            <a:pPr marL="0" lvl="0" indent="0">
              <a:buNone/>
            </a:pPr>
            <a:r>
              <a:rPr lang="en-US" sz="8000" dirty="0" smtClean="0"/>
              <a:t>8. Presentation </a:t>
            </a:r>
            <a:r>
              <a:rPr lang="en-US" sz="8000" dirty="0"/>
              <a:t>of the </a:t>
            </a:r>
            <a:r>
              <a:rPr lang="en-US" sz="8000" dirty="0" smtClean="0"/>
              <a:t>draft treaty </a:t>
            </a:r>
            <a:r>
              <a:rPr lang="en-US" sz="8000" dirty="0"/>
              <a:t>prepared by the </a:t>
            </a:r>
            <a:r>
              <a:rPr lang="en-US" sz="8000" dirty="0" smtClean="0"/>
              <a:t>Chair (available </a:t>
            </a:r>
            <a:r>
              <a:rPr lang="fr-CH" sz="8000" dirty="0" smtClean="0"/>
              <a:t>at: </a:t>
            </a:r>
            <a:r>
              <a:rPr lang="fr-CH" sz="6400" dirty="0" smtClean="0">
                <a:hlinkClick r:id="rId2"/>
              </a:rPr>
              <a:t>https://www.dropbox.com/sh/02cog1xkg3xrsny/AABphaLVUfXD8CLB4ZPzhBq2a?dl=0</a:t>
            </a:r>
            <a:r>
              <a:rPr lang="fr-CH" sz="8000" dirty="0" smtClean="0"/>
              <a:t>)</a:t>
            </a:r>
          </a:p>
          <a:p>
            <a:pPr marL="0" lvl="0" indent="0">
              <a:buNone/>
            </a:pPr>
            <a:r>
              <a:rPr lang="en-US" sz="8000" dirty="0" smtClean="0"/>
              <a:t>9. Formal </a:t>
            </a:r>
            <a:r>
              <a:rPr lang="en-US" sz="8000" dirty="0"/>
              <a:t>negotiations on </a:t>
            </a:r>
            <a:endParaRPr lang="fr-CH" sz="8000" dirty="0"/>
          </a:p>
          <a:p>
            <a:pPr marL="457200" lvl="1" indent="0">
              <a:buNone/>
            </a:pPr>
            <a:r>
              <a:rPr lang="en-US" sz="8000" dirty="0"/>
              <a:t>Principles/Preamble</a:t>
            </a:r>
            <a:endParaRPr lang="fr-CH" sz="8000" dirty="0"/>
          </a:p>
          <a:p>
            <a:pPr marL="457200" lvl="1" indent="0">
              <a:buNone/>
            </a:pPr>
            <a:r>
              <a:rPr lang="en-US" sz="8000" dirty="0"/>
              <a:t>Scope (including verification and elimination)</a:t>
            </a:r>
            <a:endParaRPr lang="fr-CH" sz="8000" dirty="0"/>
          </a:p>
          <a:p>
            <a:pPr marL="457200" lvl="1" indent="0">
              <a:buNone/>
            </a:pPr>
            <a:r>
              <a:rPr lang="en-US" sz="8000" dirty="0"/>
              <a:t>Entry into force</a:t>
            </a:r>
            <a:endParaRPr lang="fr-CH" sz="8000" dirty="0"/>
          </a:p>
          <a:p>
            <a:pPr marL="0" lvl="0" indent="0">
              <a:buNone/>
            </a:pPr>
            <a:r>
              <a:rPr lang="en-US" sz="8000" dirty="0" smtClean="0"/>
              <a:t>10. General </a:t>
            </a:r>
            <a:r>
              <a:rPr lang="en-US" sz="8000" dirty="0"/>
              <a:t>exchange of views.</a:t>
            </a:r>
            <a:endParaRPr lang="fr-CH" sz="8000" dirty="0"/>
          </a:p>
          <a:p>
            <a:pPr marL="0" lvl="0" indent="0">
              <a:buNone/>
            </a:pPr>
            <a:r>
              <a:rPr lang="en-US" sz="8000" dirty="0" smtClean="0"/>
              <a:t>11. Consideration </a:t>
            </a:r>
            <a:r>
              <a:rPr lang="en-US" sz="8000" dirty="0"/>
              <a:t>and adoption of the final documents of the Conference.</a:t>
            </a:r>
            <a:endParaRPr lang="fr-CH" sz="8000" dirty="0"/>
          </a:p>
          <a:p>
            <a:pPr marL="0" lvl="0" indent="0">
              <a:buNone/>
            </a:pPr>
            <a:r>
              <a:rPr lang="en-US" sz="8000" dirty="0" smtClean="0"/>
              <a:t>12. Other </a:t>
            </a:r>
            <a:r>
              <a:rPr lang="en-US" sz="8000" dirty="0"/>
              <a:t>matters.</a:t>
            </a:r>
            <a:endParaRPr lang="fr-CH" sz="8000" dirty="0"/>
          </a:p>
          <a:p>
            <a:endParaRPr lang="fr-CH" sz="5000" dirty="0"/>
          </a:p>
        </p:txBody>
      </p:sp>
      <p:sp>
        <p:nvSpPr>
          <p:cNvPr id="4" name="Espace réservé de la date 3"/>
          <p:cNvSpPr>
            <a:spLocks noGrp="1"/>
          </p:cNvSpPr>
          <p:nvPr>
            <p:ph type="dt" sz="half" idx="10"/>
          </p:nvPr>
        </p:nvSpPr>
        <p:spPr/>
        <p:txBody>
          <a:bodyPr/>
          <a:lstStyle/>
          <a:p>
            <a:fld id="{40E3E5A2-676B-4CE2-8769-FD2574C5DC43}" type="datetime1">
              <a:rPr lang="fr-CH" smtClean="0"/>
              <a:t>16.03.2016</a:t>
            </a:fld>
            <a:endParaRPr lang="fr-CH" dirty="0"/>
          </a:p>
        </p:txBody>
      </p:sp>
      <p:sp>
        <p:nvSpPr>
          <p:cNvPr id="7" name="Titre 1"/>
          <p:cNvSpPr>
            <a:spLocks noGrp="1"/>
          </p:cNvSpPr>
          <p:nvPr>
            <p:ph type="title"/>
          </p:nvPr>
        </p:nvSpPr>
        <p:spPr>
          <a:xfrm>
            <a:off x="662880" y="-27384"/>
            <a:ext cx="8229600" cy="1143000"/>
          </a:xfrm>
        </p:spPr>
        <p:txBody>
          <a:bodyPr>
            <a:normAutofit/>
          </a:bodyPr>
          <a:lstStyle/>
          <a:p>
            <a:r>
              <a:rPr lang="fr-CH" sz="3200" b="1" dirty="0" smtClean="0"/>
              <a:t>              3.2.14. HA - </a:t>
            </a:r>
            <a:r>
              <a:rPr lang="fr-CH" sz="3200" b="1" dirty="0" err="1" smtClean="0"/>
              <a:t>Negotiation</a:t>
            </a:r>
            <a:endParaRPr lang="fr-CH" sz="3200" b="1"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880" y="0"/>
            <a:ext cx="2448272" cy="1080120"/>
          </a:xfrm>
          <a:prstGeom prst="rect">
            <a:avLst/>
          </a:prstGeom>
          <a:noFill/>
          <a:ln>
            <a:noFill/>
          </a:ln>
        </p:spPr>
      </p:pic>
      <p:sp>
        <p:nvSpPr>
          <p:cNvPr id="2" name="Espace réservé du numéro de diapositive 1"/>
          <p:cNvSpPr>
            <a:spLocks noGrp="1"/>
          </p:cNvSpPr>
          <p:nvPr>
            <p:ph type="sldNum" sz="quarter" idx="12"/>
          </p:nvPr>
        </p:nvSpPr>
        <p:spPr/>
        <p:txBody>
          <a:bodyPr/>
          <a:lstStyle/>
          <a:p>
            <a:fld id="{C1157B04-8284-4AC9-B54A-E7835B87D6DB}" type="slidenum">
              <a:rPr lang="fr-CH" smtClean="0"/>
              <a:pPr/>
              <a:t>80</a:t>
            </a:fld>
            <a:endParaRPr lang="fr-CH" dirty="0"/>
          </a:p>
        </p:txBody>
      </p:sp>
    </p:spTree>
    <p:extLst>
      <p:ext uri="{BB962C8B-B14F-4D97-AF65-F5344CB8AC3E}">
        <p14:creationId xmlns:p14="http://schemas.microsoft.com/office/powerpoint/2010/main" val="40908410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080120"/>
            <a:ext cx="8568952" cy="5445224"/>
          </a:xfrm>
        </p:spPr>
        <p:txBody>
          <a:bodyPr numCol="2">
            <a:normAutofit fontScale="40000" lnSpcReduction="20000"/>
          </a:bodyPr>
          <a:lstStyle/>
          <a:p>
            <a:pPr marL="0" indent="0">
              <a:buNone/>
            </a:pPr>
            <a:r>
              <a:rPr lang="en-US" sz="4800" b="1" dirty="0" err="1"/>
              <a:t>Programme</a:t>
            </a:r>
            <a:r>
              <a:rPr lang="en-US" sz="4800" b="1" dirty="0"/>
              <a:t> of work</a:t>
            </a:r>
            <a:endParaRPr lang="fr-CH" sz="4800" dirty="0"/>
          </a:p>
          <a:p>
            <a:pPr marL="0" indent="0">
              <a:buNone/>
            </a:pPr>
            <a:r>
              <a:rPr lang="en-US" sz="4800" b="1" dirty="0"/>
              <a:t> </a:t>
            </a:r>
            <a:endParaRPr lang="fr-CH" sz="4800" dirty="0"/>
          </a:p>
          <a:p>
            <a:pPr marL="0" indent="0">
              <a:buNone/>
            </a:pPr>
            <a:r>
              <a:rPr lang="en-US" sz="4800" i="1" u="sng" dirty="0"/>
              <a:t>Thursday </a:t>
            </a:r>
            <a:endParaRPr lang="fr-CH" sz="4800" dirty="0"/>
          </a:p>
          <a:p>
            <a:pPr marL="0" indent="0">
              <a:buNone/>
            </a:pPr>
            <a:r>
              <a:rPr lang="fr-CH" sz="4800" i="1" dirty="0" err="1" smtClean="0"/>
              <a:t>Morning</a:t>
            </a:r>
            <a:endParaRPr lang="fr-CH" sz="4800" i="1" dirty="0"/>
          </a:p>
          <a:p>
            <a:pPr marL="0" lvl="0" indent="0">
              <a:buNone/>
            </a:pPr>
            <a:r>
              <a:rPr lang="en-US" sz="4800" dirty="0" smtClean="0"/>
              <a:t>1. Opening </a:t>
            </a:r>
            <a:r>
              <a:rPr lang="en-US" sz="4800" dirty="0"/>
              <a:t>of the Conference.</a:t>
            </a:r>
            <a:endParaRPr lang="fr-CH" sz="4800" dirty="0"/>
          </a:p>
          <a:p>
            <a:pPr marL="0" lvl="0" indent="0">
              <a:buNone/>
            </a:pPr>
            <a:r>
              <a:rPr lang="en-US" sz="4800" dirty="0" smtClean="0"/>
              <a:t>2. Confirmation </a:t>
            </a:r>
            <a:r>
              <a:rPr lang="en-US" sz="4800" dirty="0"/>
              <a:t>of the President.</a:t>
            </a:r>
            <a:endParaRPr lang="fr-CH" sz="4800" dirty="0"/>
          </a:p>
          <a:p>
            <a:pPr marL="0" lvl="0" indent="0">
              <a:buNone/>
            </a:pPr>
            <a:r>
              <a:rPr lang="en-US" sz="4800" dirty="0" smtClean="0"/>
              <a:t>3. Statement </a:t>
            </a:r>
            <a:r>
              <a:rPr lang="en-US" sz="4800" dirty="0"/>
              <a:t>by the President.</a:t>
            </a:r>
            <a:endParaRPr lang="fr-CH" sz="4800" dirty="0"/>
          </a:p>
          <a:p>
            <a:pPr marL="0" lvl="0" indent="0">
              <a:buNone/>
            </a:pPr>
            <a:r>
              <a:rPr lang="en-US" sz="4800" dirty="0" smtClean="0"/>
              <a:t>4. Adoption </a:t>
            </a:r>
            <a:r>
              <a:rPr lang="en-US" sz="4800" dirty="0"/>
              <a:t>of the rules of procedure.</a:t>
            </a:r>
            <a:endParaRPr lang="fr-CH" sz="4800" dirty="0"/>
          </a:p>
          <a:p>
            <a:pPr marL="0" lvl="0" indent="0">
              <a:buNone/>
            </a:pPr>
            <a:r>
              <a:rPr lang="en-US" sz="4800" dirty="0" smtClean="0"/>
              <a:t>5. Adoption </a:t>
            </a:r>
            <a:r>
              <a:rPr lang="en-US" sz="4800" dirty="0"/>
              <a:t>of the agenda.</a:t>
            </a:r>
            <a:endParaRPr lang="fr-CH" sz="4800" dirty="0"/>
          </a:p>
          <a:p>
            <a:pPr marL="0" lvl="0" indent="0">
              <a:buNone/>
            </a:pPr>
            <a:r>
              <a:rPr lang="en-US" sz="4800" dirty="0" smtClean="0"/>
              <a:t>6. Organization </a:t>
            </a:r>
            <a:r>
              <a:rPr lang="en-US" sz="4800" dirty="0"/>
              <a:t>of work</a:t>
            </a:r>
            <a:endParaRPr lang="fr-CH" sz="4800" dirty="0"/>
          </a:p>
          <a:p>
            <a:pPr marL="0" lvl="0" indent="0">
              <a:buNone/>
            </a:pPr>
            <a:r>
              <a:rPr lang="en-US" sz="4800" dirty="0" smtClean="0"/>
              <a:t>7. General </a:t>
            </a:r>
            <a:r>
              <a:rPr lang="en-US" sz="4800" dirty="0"/>
              <a:t>exchange of views.</a:t>
            </a:r>
            <a:endParaRPr lang="fr-CH" sz="4800" dirty="0"/>
          </a:p>
          <a:p>
            <a:pPr marL="0" indent="0">
              <a:buNone/>
            </a:pPr>
            <a:endParaRPr lang="fr-CH" sz="4800" i="1" dirty="0"/>
          </a:p>
          <a:p>
            <a:pPr marL="0" indent="0">
              <a:buNone/>
            </a:pPr>
            <a:r>
              <a:rPr lang="fr-CH" sz="4800" i="1" dirty="0" err="1" smtClean="0"/>
              <a:t>Afternoon</a:t>
            </a:r>
            <a:r>
              <a:rPr lang="fr-CH" sz="4800" i="1" dirty="0" smtClean="0"/>
              <a:t> </a:t>
            </a:r>
            <a:endParaRPr lang="fr-CH" sz="4800" i="1" dirty="0"/>
          </a:p>
          <a:p>
            <a:pPr marL="0" indent="0">
              <a:buNone/>
            </a:pPr>
            <a:r>
              <a:rPr lang="en-US" sz="4800" dirty="0"/>
              <a:t>8.   </a:t>
            </a:r>
            <a:r>
              <a:rPr lang="en-US" sz="4800" dirty="0" smtClean="0"/>
              <a:t>Presentation </a:t>
            </a:r>
            <a:r>
              <a:rPr lang="en-US" sz="4800" dirty="0"/>
              <a:t>of the </a:t>
            </a:r>
            <a:r>
              <a:rPr lang="en-US" sz="4800" dirty="0" smtClean="0"/>
              <a:t>draft treaty </a:t>
            </a:r>
            <a:r>
              <a:rPr lang="en-US" sz="4800" dirty="0"/>
              <a:t>prepared by the Chair.</a:t>
            </a:r>
            <a:endParaRPr lang="fr-CH" sz="4800" dirty="0"/>
          </a:p>
          <a:p>
            <a:pPr marL="0" indent="0">
              <a:buNone/>
            </a:pPr>
            <a:r>
              <a:rPr lang="en-US" sz="4800" dirty="0"/>
              <a:t>9. </a:t>
            </a:r>
            <a:r>
              <a:rPr lang="en-US" sz="4800" dirty="0" smtClean="0"/>
              <a:t>Formal </a:t>
            </a:r>
            <a:r>
              <a:rPr lang="en-US" sz="4800" dirty="0"/>
              <a:t>negotiations on </a:t>
            </a:r>
            <a:endParaRPr lang="fr-CH" sz="4800" dirty="0"/>
          </a:p>
          <a:p>
            <a:pPr marL="457200" lvl="1" indent="0">
              <a:buNone/>
            </a:pPr>
            <a:r>
              <a:rPr lang="en-US" sz="4800" dirty="0"/>
              <a:t>Principles/Preamble</a:t>
            </a:r>
            <a:endParaRPr lang="fr-CH" sz="4800" dirty="0"/>
          </a:p>
          <a:p>
            <a:pPr marL="457200" lvl="1" indent="0">
              <a:buNone/>
            </a:pPr>
            <a:r>
              <a:rPr lang="en-US" sz="4800" dirty="0"/>
              <a:t>Scope (including verification and elimination)</a:t>
            </a:r>
            <a:endParaRPr lang="fr-CH" sz="4800" dirty="0"/>
          </a:p>
          <a:p>
            <a:pPr marL="0" indent="0">
              <a:buNone/>
            </a:pPr>
            <a:r>
              <a:rPr lang="en-US" sz="4800" dirty="0"/>
              <a:t> </a:t>
            </a:r>
            <a:endParaRPr lang="fr-CH" sz="4800" dirty="0"/>
          </a:p>
          <a:p>
            <a:pPr marL="0" indent="0">
              <a:buNone/>
            </a:pPr>
            <a:endParaRPr lang="en-US" sz="4800" i="1" u="sng" dirty="0"/>
          </a:p>
          <a:p>
            <a:pPr marL="0" indent="0">
              <a:buNone/>
            </a:pPr>
            <a:r>
              <a:rPr lang="en-US" sz="4800" i="1" u="sng" dirty="0" smtClean="0"/>
              <a:t>Friday</a:t>
            </a:r>
            <a:endParaRPr lang="fr-CH" sz="4800" dirty="0"/>
          </a:p>
          <a:p>
            <a:pPr marL="0" indent="0">
              <a:buNone/>
            </a:pPr>
            <a:r>
              <a:rPr lang="fr-CH" sz="4800" i="1" dirty="0" err="1" smtClean="0"/>
              <a:t>Morning</a:t>
            </a:r>
            <a:endParaRPr lang="fr-CH" sz="4800" i="1" dirty="0"/>
          </a:p>
          <a:p>
            <a:pPr marL="0" indent="0">
              <a:buNone/>
            </a:pPr>
            <a:r>
              <a:rPr lang="en-US" sz="4800" dirty="0"/>
              <a:t>9.   Formal negotiations on</a:t>
            </a:r>
            <a:endParaRPr lang="fr-CH" sz="4800" dirty="0"/>
          </a:p>
          <a:p>
            <a:pPr marL="457200" lvl="1" indent="0">
              <a:buNone/>
            </a:pPr>
            <a:r>
              <a:rPr lang="en-US" sz="4800" dirty="0"/>
              <a:t>Scope (including verification and elimination) </a:t>
            </a:r>
            <a:endParaRPr lang="fr-CH" sz="4800" dirty="0"/>
          </a:p>
          <a:p>
            <a:pPr marL="457200" lvl="1" indent="0">
              <a:buNone/>
            </a:pPr>
            <a:r>
              <a:rPr lang="en-US" sz="4800" dirty="0"/>
              <a:t>Entry into force</a:t>
            </a:r>
            <a:endParaRPr lang="fr-CH" sz="4800" dirty="0"/>
          </a:p>
          <a:p>
            <a:pPr marL="0" indent="0">
              <a:buNone/>
            </a:pPr>
            <a:r>
              <a:rPr lang="en-US" sz="4800" dirty="0"/>
              <a:t> </a:t>
            </a:r>
            <a:endParaRPr lang="fr-CH" sz="4800" dirty="0"/>
          </a:p>
          <a:p>
            <a:pPr marL="0" indent="0">
              <a:buNone/>
            </a:pPr>
            <a:r>
              <a:rPr lang="fr-CH" sz="4800" i="1" dirty="0" err="1" smtClean="0"/>
              <a:t>Afternoon</a:t>
            </a:r>
            <a:endParaRPr lang="fr-CH" sz="4800" i="1" dirty="0"/>
          </a:p>
          <a:p>
            <a:pPr marL="0" indent="0">
              <a:buNone/>
            </a:pPr>
            <a:r>
              <a:rPr lang="en-US" sz="4800" dirty="0" smtClean="0"/>
              <a:t>10</a:t>
            </a:r>
            <a:r>
              <a:rPr lang="en-US" sz="4800" dirty="0"/>
              <a:t>. </a:t>
            </a:r>
            <a:r>
              <a:rPr lang="en-US" sz="4800" dirty="0" smtClean="0"/>
              <a:t>General </a:t>
            </a:r>
            <a:r>
              <a:rPr lang="en-US" sz="4800" dirty="0"/>
              <a:t>exchange of views. </a:t>
            </a:r>
            <a:endParaRPr lang="fr-CH" sz="4800" dirty="0"/>
          </a:p>
          <a:p>
            <a:pPr marL="0" lvl="0" indent="0">
              <a:buNone/>
            </a:pPr>
            <a:r>
              <a:rPr lang="en-US" sz="4800" dirty="0" smtClean="0"/>
              <a:t>11. Consideration </a:t>
            </a:r>
            <a:r>
              <a:rPr lang="en-US" sz="4800" dirty="0"/>
              <a:t>and adoption of the </a:t>
            </a:r>
            <a:endParaRPr lang="en-US" sz="4800" dirty="0" smtClean="0"/>
          </a:p>
          <a:p>
            <a:pPr marL="0" lvl="0" indent="0">
              <a:buNone/>
            </a:pPr>
            <a:r>
              <a:rPr lang="en-US" sz="4800" dirty="0"/>
              <a:t> </a:t>
            </a:r>
            <a:r>
              <a:rPr lang="en-US" sz="4800" dirty="0" smtClean="0"/>
              <a:t>      final </a:t>
            </a:r>
            <a:r>
              <a:rPr lang="en-US" sz="4800" dirty="0"/>
              <a:t>documents of the Conference.</a:t>
            </a:r>
            <a:endParaRPr lang="fr-CH" sz="4800" dirty="0"/>
          </a:p>
          <a:p>
            <a:pPr marL="0" indent="0">
              <a:buNone/>
            </a:pPr>
            <a:r>
              <a:rPr lang="en-US" sz="4800" dirty="0" smtClean="0"/>
              <a:t>12. Other </a:t>
            </a:r>
            <a:r>
              <a:rPr lang="en-US" sz="4800" dirty="0"/>
              <a:t>matters</a:t>
            </a:r>
            <a:endParaRPr lang="fr-CH" sz="4800" dirty="0"/>
          </a:p>
          <a:p>
            <a:pPr marL="0" indent="0">
              <a:buNone/>
            </a:pPr>
            <a:r>
              <a:rPr lang="en-US" sz="4800" dirty="0"/>
              <a:t> </a:t>
            </a:r>
            <a:endParaRPr lang="fr-CH" sz="4800" dirty="0"/>
          </a:p>
          <a:p>
            <a:pPr marL="0" indent="0">
              <a:buNone/>
            </a:pPr>
            <a:r>
              <a:rPr lang="en-US" sz="4800" i="1" u="sng" dirty="0"/>
              <a:t>Saturday</a:t>
            </a:r>
            <a:endParaRPr lang="fr-CH" sz="4800" dirty="0"/>
          </a:p>
          <a:p>
            <a:pPr marL="0" indent="0">
              <a:buNone/>
            </a:pPr>
            <a:r>
              <a:rPr lang="en-US" sz="4800" dirty="0" smtClean="0"/>
              <a:t>Meeting </a:t>
            </a:r>
            <a:r>
              <a:rPr lang="en-US" sz="4800" dirty="0"/>
              <a:t>continued if needed.</a:t>
            </a:r>
            <a:endParaRPr lang="fr-CH" sz="4800" dirty="0"/>
          </a:p>
          <a:p>
            <a:endParaRPr lang="fr-CH" dirty="0"/>
          </a:p>
        </p:txBody>
      </p:sp>
      <p:sp>
        <p:nvSpPr>
          <p:cNvPr id="4" name="Espace réservé de la date 3"/>
          <p:cNvSpPr>
            <a:spLocks noGrp="1"/>
          </p:cNvSpPr>
          <p:nvPr>
            <p:ph type="dt" sz="half" idx="10"/>
          </p:nvPr>
        </p:nvSpPr>
        <p:spPr/>
        <p:txBody>
          <a:bodyPr/>
          <a:lstStyle/>
          <a:p>
            <a:fld id="{B4B99489-4706-42C0-B9EA-2C2552A61D47}" type="datetime1">
              <a:rPr lang="fr-CH" smtClean="0"/>
              <a:t>16.03.2016</a:t>
            </a:fld>
            <a:endParaRPr lang="fr-CH" dirty="0"/>
          </a:p>
        </p:txBody>
      </p:sp>
      <p:pic>
        <p:nvPicPr>
          <p:cNvPr id="7" name="Image 6"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80" y="0"/>
            <a:ext cx="2448272" cy="1080120"/>
          </a:xfrm>
          <a:prstGeom prst="rect">
            <a:avLst/>
          </a:prstGeom>
          <a:noFill/>
          <a:ln>
            <a:noFill/>
          </a:ln>
        </p:spPr>
      </p:pic>
      <p:sp>
        <p:nvSpPr>
          <p:cNvPr id="8" name="Titre 1"/>
          <p:cNvSpPr>
            <a:spLocks noGrp="1"/>
          </p:cNvSpPr>
          <p:nvPr>
            <p:ph type="title"/>
          </p:nvPr>
        </p:nvSpPr>
        <p:spPr>
          <a:xfrm>
            <a:off x="467544" y="44624"/>
            <a:ext cx="8229600" cy="963488"/>
          </a:xfrm>
        </p:spPr>
        <p:txBody>
          <a:bodyPr>
            <a:normAutofit/>
          </a:bodyPr>
          <a:lstStyle/>
          <a:p>
            <a:r>
              <a:rPr lang="fr-CH" sz="3200" b="1" dirty="0" smtClean="0"/>
              <a:t>              3.2.15. HA - </a:t>
            </a:r>
            <a:r>
              <a:rPr lang="fr-CH" sz="3200" b="1" dirty="0" err="1" smtClean="0"/>
              <a:t>Negotiation</a:t>
            </a:r>
            <a:endParaRPr lang="fr-CH" sz="3200" b="1" dirty="0"/>
          </a:p>
        </p:txBody>
      </p:sp>
      <p:sp>
        <p:nvSpPr>
          <p:cNvPr id="2" name="Espace réservé du numéro de diapositive 1"/>
          <p:cNvSpPr>
            <a:spLocks noGrp="1"/>
          </p:cNvSpPr>
          <p:nvPr>
            <p:ph type="sldNum" sz="quarter" idx="12"/>
          </p:nvPr>
        </p:nvSpPr>
        <p:spPr/>
        <p:txBody>
          <a:bodyPr/>
          <a:lstStyle/>
          <a:p>
            <a:fld id="{C1157B04-8284-4AC9-B54A-E7835B87D6DB}" type="slidenum">
              <a:rPr lang="fr-CH" smtClean="0"/>
              <a:pPr/>
              <a:t>81</a:t>
            </a:fld>
            <a:endParaRPr lang="fr-CH" dirty="0"/>
          </a:p>
        </p:txBody>
      </p:sp>
    </p:spTree>
    <p:extLst>
      <p:ext uri="{BB962C8B-B14F-4D97-AF65-F5344CB8AC3E}">
        <p14:creationId xmlns:p14="http://schemas.microsoft.com/office/powerpoint/2010/main" val="24256598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4B99489-4706-42C0-B9EA-2C2552A61D47}" type="datetime1">
              <a:rPr lang="fr-CH" smtClean="0"/>
              <a:t>16.03.2016</a:t>
            </a:fld>
            <a:endParaRPr lang="fr-CH" dirty="0"/>
          </a:p>
        </p:txBody>
      </p:sp>
      <p:pic>
        <p:nvPicPr>
          <p:cNvPr id="7" name="Image 6"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80" y="0"/>
            <a:ext cx="2448272" cy="1080120"/>
          </a:xfrm>
          <a:prstGeom prst="rect">
            <a:avLst/>
          </a:prstGeom>
          <a:noFill/>
          <a:ln>
            <a:noFill/>
          </a:ln>
        </p:spPr>
      </p:pic>
      <p:sp>
        <p:nvSpPr>
          <p:cNvPr id="8" name="Titre 1"/>
          <p:cNvSpPr>
            <a:spLocks noGrp="1"/>
          </p:cNvSpPr>
          <p:nvPr>
            <p:ph type="title"/>
          </p:nvPr>
        </p:nvSpPr>
        <p:spPr>
          <a:xfrm>
            <a:off x="467544" y="116632"/>
            <a:ext cx="8229600" cy="963488"/>
          </a:xfrm>
        </p:spPr>
        <p:txBody>
          <a:bodyPr>
            <a:normAutofit/>
          </a:bodyPr>
          <a:lstStyle/>
          <a:p>
            <a:r>
              <a:rPr lang="fr-CH" sz="3200" b="1" dirty="0" smtClean="0"/>
              <a:t>              3.2.16. HA - </a:t>
            </a:r>
            <a:r>
              <a:rPr lang="fr-CH" sz="3200" b="1" dirty="0" err="1" smtClean="0"/>
              <a:t>Negotiation</a:t>
            </a:r>
            <a:endParaRPr lang="fr-CH" sz="3200" b="1" dirty="0"/>
          </a:p>
        </p:txBody>
      </p:sp>
      <p:sp>
        <p:nvSpPr>
          <p:cNvPr id="2" name="Espace réservé du numéro de diapositive 1"/>
          <p:cNvSpPr>
            <a:spLocks noGrp="1"/>
          </p:cNvSpPr>
          <p:nvPr>
            <p:ph type="sldNum" sz="quarter" idx="12"/>
          </p:nvPr>
        </p:nvSpPr>
        <p:spPr/>
        <p:txBody>
          <a:bodyPr/>
          <a:lstStyle/>
          <a:p>
            <a:fld id="{C1157B04-8284-4AC9-B54A-E7835B87D6DB}" type="slidenum">
              <a:rPr lang="fr-CH" smtClean="0"/>
              <a:pPr/>
              <a:t>82</a:t>
            </a:fld>
            <a:endParaRPr lang="fr-CH" dirty="0"/>
          </a:p>
        </p:txBody>
      </p:sp>
      <p:sp>
        <p:nvSpPr>
          <p:cNvPr id="3" name="Espace réservé du contenu 2"/>
          <p:cNvSpPr>
            <a:spLocks noGrp="1"/>
          </p:cNvSpPr>
          <p:nvPr>
            <p:ph idx="1"/>
          </p:nvPr>
        </p:nvSpPr>
        <p:spPr/>
        <p:txBody>
          <a:bodyPr>
            <a:normAutofit/>
          </a:bodyPr>
          <a:lstStyle/>
          <a:p>
            <a:pPr marL="0" indent="0">
              <a:buNone/>
            </a:pPr>
            <a:endParaRPr lang="fr-CH" sz="2400" dirty="0" smtClean="0"/>
          </a:p>
          <a:p>
            <a:pPr marL="0" indent="0">
              <a:buNone/>
            </a:pPr>
            <a:r>
              <a:rPr lang="fr-CH" sz="2400" dirty="0" smtClean="0"/>
              <a:t>Séquence vidéo: impressions de la négociation</a:t>
            </a:r>
            <a:endParaRPr lang="fr-CH" sz="2400" dirty="0"/>
          </a:p>
        </p:txBody>
      </p:sp>
    </p:spTree>
    <p:extLst>
      <p:ext uri="{BB962C8B-B14F-4D97-AF65-F5344CB8AC3E}">
        <p14:creationId xmlns:p14="http://schemas.microsoft.com/office/powerpoint/2010/main" val="41192433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5200" y="1196752"/>
            <a:ext cx="8799288" cy="5328592"/>
          </a:xfrm>
        </p:spPr>
        <p:txBody>
          <a:bodyPr>
            <a:normAutofit/>
          </a:bodyPr>
          <a:lstStyle/>
          <a:p>
            <a:pPr marL="0" indent="0">
              <a:buNone/>
            </a:pPr>
            <a:endParaRPr lang="fr-CH" sz="4000" dirty="0"/>
          </a:p>
          <a:p>
            <a:endParaRPr lang="fr-CH" dirty="0"/>
          </a:p>
        </p:txBody>
      </p:sp>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t="15589"/>
          <a:stretch/>
        </p:blipFill>
        <p:spPr>
          <a:xfrm>
            <a:off x="457201" y="4308441"/>
            <a:ext cx="3894860" cy="24657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45" y="1359393"/>
            <a:ext cx="3839054" cy="2879290"/>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1364228"/>
            <a:ext cx="3528392" cy="2646295"/>
          </a:xfrm>
          <a:prstGeom prst="rect">
            <a:avLst/>
          </a:prstGeom>
        </p:spPr>
      </p:pic>
      <p:sp>
        <p:nvSpPr>
          <p:cNvPr id="12"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3.2.17. HA – </a:t>
            </a:r>
            <a:r>
              <a:rPr lang="fr-FR" sz="3200" b="1" dirty="0" err="1" smtClean="0"/>
              <a:t>Negotiation</a:t>
            </a:r>
            <a:r>
              <a:rPr lang="fr-FR" sz="3200" b="1" dirty="0" smtClean="0"/>
              <a:t/>
            </a:r>
            <a:br>
              <a:rPr lang="fr-FR" sz="3200" b="1" dirty="0" smtClean="0"/>
            </a:br>
            <a:r>
              <a:rPr lang="fr-FR" sz="3200" b="1" dirty="0" smtClean="0"/>
              <a:t>               26-27 </a:t>
            </a:r>
            <a:r>
              <a:rPr lang="fr-FR" sz="3200" b="1" dirty="0" err="1" smtClean="0"/>
              <a:t>November</a:t>
            </a:r>
            <a:r>
              <a:rPr lang="fr-FR" sz="3200" b="1" dirty="0" smtClean="0"/>
              <a:t> 2015</a:t>
            </a:r>
            <a:endParaRPr lang="fr-CH" sz="3200" dirty="0"/>
          </a:p>
        </p:txBody>
      </p:sp>
      <p:pic>
        <p:nvPicPr>
          <p:cNvPr id="13" name="Image 12"/>
          <p:cNvPicPr>
            <a:picLocks noChangeAspect="1"/>
          </p:cNvPicPr>
          <p:nvPr/>
        </p:nvPicPr>
        <p:blipFill rotWithShape="1">
          <a:blip r:embed="rId6" cstate="print">
            <a:extLst>
              <a:ext uri="{28A0092B-C50C-407E-A947-70E740481C1C}">
                <a14:useLocalDpi xmlns:a14="http://schemas.microsoft.com/office/drawing/2010/main" val="0"/>
              </a:ext>
            </a:extLst>
          </a:blip>
          <a:srcRect l="12706" t="12427"/>
          <a:stretch/>
        </p:blipFill>
        <p:spPr>
          <a:xfrm>
            <a:off x="4797028" y="4075758"/>
            <a:ext cx="3653756" cy="2749078"/>
          </a:xfrm>
          <a:prstGeom prst="rect">
            <a:avLst/>
          </a:prstGeom>
        </p:spPr>
      </p:pic>
      <p:sp>
        <p:nvSpPr>
          <p:cNvPr id="6" name="Espace réservé de la date 5"/>
          <p:cNvSpPr>
            <a:spLocks noGrp="1"/>
          </p:cNvSpPr>
          <p:nvPr>
            <p:ph type="dt" sz="half" idx="10"/>
          </p:nvPr>
        </p:nvSpPr>
        <p:spPr/>
        <p:txBody>
          <a:bodyPr/>
          <a:lstStyle/>
          <a:p>
            <a:fld id="{6BAEEBE8-2D4D-45E1-8C26-5D7FEFD4DFB4}" type="datetime1">
              <a:rPr lang="fr-CH" smtClean="0"/>
              <a:t>16.03.2016</a:t>
            </a:fld>
            <a:endParaRPr lang="fr-CH" dirty="0"/>
          </a:p>
        </p:txBody>
      </p:sp>
      <p:sp>
        <p:nvSpPr>
          <p:cNvPr id="7" name="Espace réservé du numéro de diapositive 6"/>
          <p:cNvSpPr>
            <a:spLocks noGrp="1"/>
          </p:cNvSpPr>
          <p:nvPr>
            <p:ph type="sldNum" sz="quarter" idx="12"/>
          </p:nvPr>
        </p:nvSpPr>
        <p:spPr/>
        <p:txBody>
          <a:bodyPr/>
          <a:lstStyle/>
          <a:p>
            <a:fld id="{C1157B04-8284-4AC9-B54A-E7835B87D6DB}" type="slidenum">
              <a:rPr lang="fr-CH" smtClean="0"/>
              <a:pPr/>
              <a:t>83</a:t>
            </a:fld>
            <a:endParaRPr lang="fr-CH" dirty="0"/>
          </a:p>
        </p:txBody>
      </p:sp>
    </p:spTree>
    <p:extLst>
      <p:ext uri="{BB962C8B-B14F-4D97-AF65-F5344CB8AC3E}">
        <p14:creationId xmlns:p14="http://schemas.microsoft.com/office/powerpoint/2010/main" val="41626049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8448" y="4133219"/>
            <a:ext cx="3168352" cy="2376263"/>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501008"/>
            <a:ext cx="4020492" cy="3015370"/>
          </a:xfrm>
          <a:prstGeom prst="rect">
            <a:avLst/>
          </a:prstGeom>
        </p:spPr>
      </p:pic>
      <p:sp>
        <p:nvSpPr>
          <p:cNvPr id="3" name="Espace réservé du contenu 2"/>
          <p:cNvSpPr>
            <a:spLocks noGrp="1"/>
          </p:cNvSpPr>
          <p:nvPr>
            <p:ph idx="1"/>
          </p:nvPr>
        </p:nvSpPr>
        <p:spPr>
          <a:xfrm>
            <a:off x="165200" y="1196752"/>
            <a:ext cx="8799288" cy="5328592"/>
          </a:xfrm>
        </p:spPr>
        <p:txBody>
          <a:bodyPr>
            <a:normAutofit/>
          </a:bodyPr>
          <a:lstStyle/>
          <a:p>
            <a:pPr marL="0" indent="0">
              <a:buNone/>
            </a:pPr>
            <a:endParaRPr lang="fr-CH" sz="4000" dirty="0"/>
          </a:p>
          <a:p>
            <a:endParaRPr lang="fr-CH" dirty="0"/>
          </a:p>
        </p:txBody>
      </p:sp>
      <p:pic>
        <p:nvPicPr>
          <p:cNvPr id="5" name="Image 4" descr="C:\Users\RAUCH\Downloads\global_inst50.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856" y="1272208"/>
            <a:ext cx="3436326" cy="2577244"/>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1973" y="1457536"/>
            <a:ext cx="3780747" cy="2835560"/>
          </a:xfrm>
          <a:prstGeom prst="rect">
            <a:avLst/>
          </a:prstGeom>
        </p:spPr>
      </p:pic>
      <p:sp>
        <p:nvSpPr>
          <p:cNvPr id="11"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3.2.18. HA – </a:t>
            </a:r>
            <a:r>
              <a:rPr lang="fr-FR" sz="3200" b="1" dirty="0" err="1" smtClean="0"/>
              <a:t>Negotiation</a:t>
            </a:r>
            <a:r>
              <a:rPr lang="fr-FR" sz="3200" b="1" dirty="0" smtClean="0"/>
              <a:t/>
            </a:r>
            <a:br>
              <a:rPr lang="fr-FR" sz="3200" b="1" dirty="0" smtClean="0"/>
            </a:br>
            <a:r>
              <a:rPr lang="fr-FR" sz="3200" b="1" dirty="0" smtClean="0"/>
              <a:t>               26-27 </a:t>
            </a:r>
            <a:r>
              <a:rPr lang="fr-FR" sz="3200" b="1" dirty="0" err="1" smtClean="0"/>
              <a:t>November</a:t>
            </a:r>
            <a:r>
              <a:rPr lang="fr-FR" sz="3200" b="1" dirty="0" smtClean="0"/>
              <a:t> 2015</a:t>
            </a:r>
            <a:endParaRPr lang="fr-CH" sz="3200" dirty="0"/>
          </a:p>
        </p:txBody>
      </p:sp>
      <p:sp>
        <p:nvSpPr>
          <p:cNvPr id="6" name="Espace réservé de la date 5"/>
          <p:cNvSpPr>
            <a:spLocks noGrp="1"/>
          </p:cNvSpPr>
          <p:nvPr>
            <p:ph type="dt" sz="half" idx="10"/>
          </p:nvPr>
        </p:nvSpPr>
        <p:spPr/>
        <p:txBody>
          <a:bodyPr/>
          <a:lstStyle/>
          <a:p>
            <a:fld id="{631D4F8F-8F5F-4018-830F-EEFA6401E325}" type="datetime1">
              <a:rPr lang="fr-CH" smtClean="0"/>
              <a:t>16.03.2016</a:t>
            </a:fld>
            <a:endParaRPr lang="fr-CH" dirty="0"/>
          </a:p>
        </p:txBody>
      </p:sp>
      <p:sp>
        <p:nvSpPr>
          <p:cNvPr id="12" name="Espace réservé du numéro de diapositive 11"/>
          <p:cNvSpPr>
            <a:spLocks noGrp="1"/>
          </p:cNvSpPr>
          <p:nvPr>
            <p:ph type="sldNum" sz="quarter" idx="12"/>
          </p:nvPr>
        </p:nvSpPr>
        <p:spPr/>
        <p:txBody>
          <a:bodyPr/>
          <a:lstStyle/>
          <a:p>
            <a:fld id="{C1157B04-8284-4AC9-B54A-E7835B87D6DB}" type="slidenum">
              <a:rPr lang="fr-CH" smtClean="0"/>
              <a:pPr/>
              <a:t>84</a:t>
            </a:fld>
            <a:endParaRPr lang="fr-CH" dirty="0"/>
          </a:p>
        </p:txBody>
      </p:sp>
    </p:spTree>
    <p:extLst>
      <p:ext uri="{BB962C8B-B14F-4D97-AF65-F5344CB8AC3E}">
        <p14:creationId xmlns:p14="http://schemas.microsoft.com/office/powerpoint/2010/main" val="22021381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800" dirty="0" smtClean="0"/>
              <a:t>                          </a:t>
            </a:r>
            <a:endParaRPr lang="fr-CH" sz="2800" dirty="0"/>
          </a:p>
        </p:txBody>
      </p:sp>
      <p:sp>
        <p:nvSpPr>
          <p:cNvPr id="3" name="Espace réservé du contenu 2"/>
          <p:cNvSpPr>
            <a:spLocks noGrp="1"/>
          </p:cNvSpPr>
          <p:nvPr>
            <p:ph idx="1"/>
          </p:nvPr>
        </p:nvSpPr>
        <p:spPr>
          <a:xfrm>
            <a:off x="467544" y="1484784"/>
            <a:ext cx="8316416" cy="4896543"/>
          </a:xfrm>
        </p:spPr>
        <p:txBody>
          <a:bodyPr>
            <a:normAutofit/>
          </a:bodyPr>
          <a:lstStyle/>
          <a:p>
            <a:pPr marL="0" indent="0">
              <a:buNone/>
            </a:pPr>
            <a:endParaRPr lang="en-US" sz="2000" dirty="0" smtClean="0"/>
          </a:p>
          <a:p>
            <a:pPr marL="0" indent="0">
              <a:buNone/>
            </a:pPr>
            <a:endParaRPr lang="fr-CH" sz="2000" u="sng" dirty="0" smtClean="0"/>
          </a:p>
          <a:p>
            <a:pPr marL="0" indent="0">
              <a:buNone/>
            </a:pPr>
            <a:endParaRPr lang="fr-CH" sz="2000" u="sng" dirty="0"/>
          </a:p>
          <a:p>
            <a:pPr marL="0" indent="0">
              <a:buNone/>
            </a:pPr>
            <a:endParaRPr lang="fr-CH" sz="2000" u="sng" dirty="0"/>
          </a:p>
        </p:txBody>
      </p:sp>
      <p:pic>
        <p:nvPicPr>
          <p:cNvPr id="8" name="Image 7"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448272" cy="1080120"/>
          </a:xfrm>
          <a:prstGeom prst="rect">
            <a:avLst/>
          </a:prstGeom>
          <a:noFill/>
          <a:ln>
            <a:noFill/>
          </a:ln>
        </p:spPr>
      </p:pic>
      <p:sp>
        <p:nvSpPr>
          <p:cNvPr id="7" name="ZoneTexte 6"/>
          <p:cNvSpPr txBox="1"/>
          <p:nvPr/>
        </p:nvSpPr>
        <p:spPr>
          <a:xfrm>
            <a:off x="2915816" y="188640"/>
            <a:ext cx="5760640" cy="1077218"/>
          </a:xfrm>
          <a:prstGeom prst="rect">
            <a:avLst/>
          </a:prstGeom>
          <a:noFill/>
        </p:spPr>
        <p:txBody>
          <a:bodyPr wrap="square" rtlCol="0">
            <a:spAutoFit/>
          </a:bodyPr>
          <a:lstStyle/>
          <a:p>
            <a:pPr algn="ctr"/>
            <a:r>
              <a:rPr lang="fr-FR" sz="3200" b="1" dirty="0" smtClean="0"/>
              <a:t>3.2.19. HA - </a:t>
            </a:r>
            <a:r>
              <a:rPr lang="fr-FR" sz="3200" b="1" dirty="0" err="1" smtClean="0"/>
              <a:t>Negotiation</a:t>
            </a:r>
            <a:endParaRPr lang="fr-FR" sz="3200" b="1" dirty="0" smtClean="0"/>
          </a:p>
          <a:p>
            <a:pPr algn="ctr"/>
            <a:r>
              <a:rPr lang="fr-FR" sz="3200" b="1" dirty="0" err="1" smtClean="0"/>
              <a:t>Treaty</a:t>
            </a:r>
            <a:r>
              <a:rPr lang="fr-FR" sz="3200" b="1" dirty="0" smtClean="0"/>
              <a:t> </a:t>
            </a:r>
            <a:r>
              <a:rPr lang="fr-FR" sz="3200" b="1" dirty="0" err="1" smtClean="0"/>
              <a:t>elements</a:t>
            </a:r>
            <a:endParaRPr lang="fr-FR" sz="3200" b="1" dirty="0"/>
          </a:p>
        </p:txBody>
      </p:sp>
      <p:sp>
        <p:nvSpPr>
          <p:cNvPr id="4" name="Espace réservé de la date 3"/>
          <p:cNvSpPr>
            <a:spLocks noGrp="1"/>
          </p:cNvSpPr>
          <p:nvPr>
            <p:ph type="dt" sz="half" idx="10"/>
          </p:nvPr>
        </p:nvSpPr>
        <p:spPr/>
        <p:txBody>
          <a:bodyPr/>
          <a:lstStyle/>
          <a:p>
            <a:fld id="{2094FEF8-2B80-4E53-985C-F13557F53BDC}" type="datetime1">
              <a:rPr lang="fr-CH" smtClean="0"/>
              <a:t>16.03.2016</a:t>
            </a:fld>
            <a:endParaRPr lang="fr-CH" dirty="0"/>
          </a:p>
        </p:txBody>
      </p:sp>
      <p:sp>
        <p:nvSpPr>
          <p:cNvPr id="9"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H" dirty="0" err="1" smtClean="0"/>
              <a:t>Negotiations</a:t>
            </a:r>
            <a:r>
              <a:rPr lang="fr-CH" dirty="0" smtClean="0"/>
              <a:t> on: </a:t>
            </a:r>
          </a:p>
          <a:p>
            <a:pPr marL="0" indent="0">
              <a:buNone/>
            </a:pPr>
            <a:endParaRPr lang="fr-CH" sz="800" dirty="0" smtClean="0"/>
          </a:p>
          <a:p>
            <a:pPr lvl="1"/>
            <a:r>
              <a:rPr lang="en-US" dirty="0" smtClean="0"/>
              <a:t>Principles/Preamble</a:t>
            </a:r>
            <a:endParaRPr lang="fr-CH" sz="3200" dirty="0" smtClean="0"/>
          </a:p>
          <a:p>
            <a:pPr lvl="1"/>
            <a:r>
              <a:rPr lang="en-US" dirty="0" smtClean="0"/>
              <a:t>Scope:</a:t>
            </a:r>
          </a:p>
          <a:p>
            <a:pPr lvl="2"/>
            <a:r>
              <a:rPr lang="en-US" dirty="0" smtClean="0"/>
              <a:t>Ban </a:t>
            </a:r>
            <a:r>
              <a:rPr lang="en-US" dirty="0"/>
              <a:t>on what? </a:t>
            </a:r>
          </a:p>
          <a:p>
            <a:pPr lvl="2"/>
            <a:r>
              <a:rPr lang="en-US" dirty="0"/>
              <a:t>Verification? </a:t>
            </a:r>
          </a:p>
          <a:p>
            <a:pPr lvl="2"/>
            <a:r>
              <a:rPr lang="en-US" dirty="0"/>
              <a:t>Elimination</a:t>
            </a:r>
          </a:p>
          <a:p>
            <a:pPr lvl="1"/>
            <a:r>
              <a:rPr lang="en-US" dirty="0" smtClean="0"/>
              <a:t>Provisions on entry into force</a:t>
            </a:r>
            <a:endParaRPr lang="fr-CH" sz="3200" dirty="0"/>
          </a:p>
          <a:p>
            <a:pPr lvl="1"/>
            <a:r>
              <a:rPr lang="en-US" dirty="0" smtClean="0"/>
              <a:t>Each </a:t>
            </a:r>
            <a:r>
              <a:rPr lang="en-US" dirty="0"/>
              <a:t>article</a:t>
            </a:r>
            <a:endParaRPr lang="fr-CH" dirty="0"/>
          </a:p>
          <a:p>
            <a:endParaRPr lang="fr-CH" dirty="0"/>
          </a:p>
        </p:txBody>
      </p:sp>
      <p:sp>
        <p:nvSpPr>
          <p:cNvPr id="11" name="Espace réservé du numéro de diapositive 10"/>
          <p:cNvSpPr>
            <a:spLocks noGrp="1"/>
          </p:cNvSpPr>
          <p:nvPr>
            <p:ph type="sldNum" sz="quarter" idx="12"/>
          </p:nvPr>
        </p:nvSpPr>
        <p:spPr/>
        <p:txBody>
          <a:bodyPr/>
          <a:lstStyle/>
          <a:p>
            <a:fld id="{C1157B04-8284-4AC9-B54A-E7835B87D6DB}" type="slidenum">
              <a:rPr lang="fr-CH" smtClean="0"/>
              <a:pPr/>
              <a:t>85</a:t>
            </a:fld>
            <a:endParaRPr lang="fr-CH" dirty="0"/>
          </a:p>
        </p:txBody>
      </p:sp>
    </p:spTree>
    <p:extLst>
      <p:ext uri="{BB962C8B-B14F-4D97-AF65-F5344CB8AC3E}">
        <p14:creationId xmlns:p14="http://schemas.microsoft.com/office/powerpoint/2010/main" val="32842877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rmAutofit/>
          </a:bodyPr>
          <a:lstStyle/>
          <a:p>
            <a:r>
              <a:rPr lang="fr-FR" sz="3200" b="1" dirty="0" smtClean="0"/>
              <a:t>             3.2.20. </a:t>
            </a:r>
            <a:r>
              <a:rPr lang="fr-FR" sz="3200" b="1" dirty="0"/>
              <a:t>HA - </a:t>
            </a:r>
            <a:r>
              <a:rPr lang="fr-FR" sz="3200" b="1" dirty="0" err="1" smtClean="0"/>
              <a:t>Negotiation</a:t>
            </a:r>
            <a:r>
              <a:rPr lang="fr-FR" sz="3200" b="1" dirty="0"/>
              <a:t/>
            </a:r>
            <a:br>
              <a:rPr lang="fr-FR" sz="3200" b="1" dirty="0"/>
            </a:br>
            <a:r>
              <a:rPr lang="fr-FR" sz="3200" b="1" dirty="0" smtClean="0"/>
              <a:t>              </a:t>
            </a:r>
            <a:r>
              <a:rPr lang="fr-FR" sz="3200" b="1" dirty="0" err="1" smtClean="0"/>
              <a:t>Treaty</a:t>
            </a:r>
            <a:r>
              <a:rPr lang="fr-FR" sz="3200" b="1" dirty="0" smtClean="0"/>
              <a:t> </a:t>
            </a:r>
            <a:r>
              <a:rPr lang="fr-FR" sz="3200" b="1" dirty="0" err="1" smtClean="0"/>
              <a:t>elements</a:t>
            </a:r>
            <a:endParaRPr lang="fr-CH" sz="3200"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CH" sz="3000" u="sng" dirty="0" smtClean="0"/>
              <a:t>Scope</a:t>
            </a:r>
          </a:p>
          <a:p>
            <a:pPr marL="0" indent="0">
              <a:buNone/>
            </a:pPr>
            <a:endParaRPr lang="fr-CH" sz="1200" u="sng" dirty="0" smtClean="0"/>
          </a:p>
          <a:p>
            <a:r>
              <a:rPr lang="en-US" sz="3000" dirty="0" smtClean="0"/>
              <a:t>comprehensive </a:t>
            </a:r>
            <a:r>
              <a:rPr lang="en-US" sz="3000" dirty="0"/>
              <a:t>ban/ban on: nuclear weapons on soil/territory/under jurisdiction - development, production, stockpiling, transfer, possession, use, threat of use, investment in</a:t>
            </a:r>
            <a:endParaRPr lang="fr-CH" sz="3000" dirty="0"/>
          </a:p>
          <a:p>
            <a:r>
              <a:rPr lang="en-US" sz="3000" dirty="0" smtClean="0"/>
              <a:t>ban </a:t>
            </a:r>
            <a:r>
              <a:rPr lang="en-US" sz="3000" dirty="0"/>
              <a:t>on certain types of NW: tactical/non-strategic, strategic, in storage</a:t>
            </a:r>
            <a:endParaRPr lang="fr-CH" sz="3000" dirty="0"/>
          </a:p>
          <a:p>
            <a:r>
              <a:rPr lang="en-US" sz="3000" dirty="0" smtClean="0"/>
              <a:t>ban </a:t>
            </a:r>
            <a:r>
              <a:rPr lang="en-US" sz="3000" dirty="0"/>
              <a:t>on NW using certain means of delivery (air/sea/land)</a:t>
            </a:r>
            <a:endParaRPr lang="fr-CH" sz="3000" dirty="0"/>
          </a:p>
          <a:p>
            <a:r>
              <a:rPr lang="en-US" sz="3000" dirty="0" smtClean="0"/>
              <a:t>ban on certain </a:t>
            </a:r>
            <a:r>
              <a:rPr lang="en-US" sz="3000" dirty="0"/>
              <a:t>means of delivery (air/sea/land)</a:t>
            </a:r>
            <a:endParaRPr lang="fr-CH" sz="3000" dirty="0"/>
          </a:p>
          <a:p>
            <a:endParaRPr lang="fr-CH" dirty="0"/>
          </a:p>
          <a:p>
            <a:endParaRPr lang="fr-CH" dirty="0"/>
          </a:p>
        </p:txBody>
      </p:sp>
      <p:pic>
        <p:nvPicPr>
          <p:cNvPr id="4" name="Image 3"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188640"/>
            <a:ext cx="2448272" cy="1080120"/>
          </a:xfrm>
          <a:prstGeom prst="rect">
            <a:avLst/>
          </a:prstGeom>
          <a:noFill/>
          <a:ln>
            <a:noFill/>
          </a:ln>
        </p:spPr>
      </p:pic>
      <p:sp>
        <p:nvSpPr>
          <p:cNvPr id="5" name="Espace réservé de la date 4"/>
          <p:cNvSpPr>
            <a:spLocks noGrp="1"/>
          </p:cNvSpPr>
          <p:nvPr>
            <p:ph type="dt" sz="half" idx="10"/>
          </p:nvPr>
        </p:nvSpPr>
        <p:spPr/>
        <p:txBody>
          <a:bodyPr/>
          <a:lstStyle/>
          <a:p>
            <a:fld id="{F278C4EC-BDAA-4D45-9CD7-F96AFC124DB1}"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86</a:t>
            </a:fld>
            <a:endParaRPr lang="fr-CH" dirty="0"/>
          </a:p>
        </p:txBody>
      </p:sp>
    </p:spTree>
    <p:extLst>
      <p:ext uri="{BB962C8B-B14F-4D97-AF65-F5344CB8AC3E}">
        <p14:creationId xmlns:p14="http://schemas.microsoft.com/office/powerpoint/2010/main" val="13845578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CH" sz="2800" u="sng" dirty="0" err="1" smtClean="0"/>
              <a:t>Verification</a:t>
            </a:r>
            <a:endParaRPr lang="fr-CH" sz="2800" u="sng" dirty="0" smtClean="0"/>
          </a:p>
          <a:p>
            <a:pPr marL="0" indent="0">
              <a:buNone/>
            </a:pPr>
            <a:endParaRPr lang="fr-CH" sz="1050" u="sng" dirty="0" smtClean="0"/>
          </a:p>
          <a:p>
            <a:r>
              <a:rPr lang="en-US" sz="2800" dirty="0" smtClean="0"/>
              <a:t>included</a:t>
            </a:r>
            <a:r>
              <a:rPr lang="en-US" sz="2800" dirty="0"/>
              <a:t>: NPT IAEA regime for </a:t>
            </a:r>
            <a:r>
              <a:rPr lang="en-US" sz="2800" dirty="0" smtClean="0"/>
              <a:t>States </a:t>
            </a:r>
            <a:r>
              <a:rPr lang="en-US" sz="2800" dirty="0"/>
              <a:t>parties to the </a:t>
            </a:r>
            <a:r>
              <a:rPr lang="en-US" sz="2800" dirty="0" smtClean="0"/>
              <a:t>treaty </a:t>
            </a:r>
            <a:endParaRPr lang="fr-CH" sz="2800" dirty="0"/>
          </a:p>
          <a:p>
            <a:r>
              <a:rPr lang="en-US" sz="2800" dirty="0" smtClean="0"/>
              <a:t>included</a:t>
            </a:r>
            <a:r>
              <a:rPr lang="en-US" sz="2800" dirty="0"/>
              <a:t>: new regime </a:t>
            </a:r>
            <a:endParaRPr lang="fr-CH" sz="2800" dirty="0"/>
          </a:p>
          <a:p>
            <a:r>
              <a:rPr lang="en-US" sz="2800" dirty="0" smtClean="0"/>
              <a:t>not included</a:t>
            </a:r>
            <a:endParaRPr lang="fr-CH" sz="2800" dirty="0"/>
          </a:p>
          <a:p>
            <a:endParaRPr lang="fr-CH" dirty="0"/>
          </a:p>
        </p:txBody>
      </p:sp>
      <p:sp>
        <p:nvSpPr>
          <p:cNvPr id="4" name="Titre 1"/>
          <p:cNvSpPr>
            <a:spLocks noGrp="1"/>
          </p:cNvSpPr>
          <p:nvPr>
            <p:ph type="title"/>
          </p:nvPr>
        </p:nvSpPr>
        <p:spPr>
          <a:xfrm>
            <a:off x="457200" y="274638"/>
            <a:ext cx="8229600" cy="1143000"/>
          </a:xfrm>
        </p:spPr>
        <p:txBody>
          <a:bodyPr>
            <a:normAutofit/>
          </a:bodyPr>
          <a:lstStyle/>
          <a:p>
            <a:r>
              <a:rPr lang="fr-FR" sz="3200" b="1" dirty="0" smtClean="0"/>
              <a:t>             3.2.21. </a:t>
            </a:r>
            <a:r>
              <a:rPr lang="fr-FR" sz="3200" b="1" dirty="0"/>
              <a:t>HA - </a:t>
            </a:r>
            <a:r>
              <a:rPr lang="fr-FR" sz="3200" b="1" dirty="0" err="1" smtClean="0"/>
              <a:t>Negotiation</a:t>
            </a:r>
            <a:r>
              <a:rPr lang="fr-FR" sz="3200" b="1" dirty="0"/>
              <a:t/>
            </a:r>
            <a:br>
              <a:rPr lang="fr-FR" sz="3200" b="1" dirty="0"/>
            </a:br>
            <a:r>
              <a:rPr lang="fr-FR" sz="3200" b="1" dirty="0" smtClean="0"/>
              <a:t>             </a:t>
            </a:r>
            <a:r>
              <a:rPr lang="fr-FR" sz="3200" b="1" dirty="0" err="1" smtClean="0"/>
              <a:t>Treaty</a:t>
            </a:r>
            <a:r>
              <a:rPr lang="fr-FR" sz="3200" b="1" dirty="0" smtClean="0"/>
              <a:t> </a:t>
            </a:r>
            <a:r>
              <a:rPr lang="fr-FR" sz="3200" b="1" dirty="0" err="1" smtClean="0"/>
              <a:t>elements</a:t>
            </a:r>
            <a:endParaRPr lang="fr-CH" sz="3200" dirty="0"/>
          </a:p>
        </p:txBody>
      </p:sp>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188640"/>
            <a:ext cx="2448272" cy="1080120"/>
          </a:xfrm>
          <a:prstGeom prst="rect">
            <a:avLst/>
          </a:prstGeom>
          <a:noFill/>
          <a:ln>
            <a:noFill/>
          </a:ln>
        </p:spPr>
      </p:pic>
      <p:sp>
        <p:nvSpPr>
          <p:cNvPr id="2" name="Espace réservé de la date 1"/>
          <p:cNvSpPr>
            <a:spLocks noGrp="1"/>
          </p:cNvSpPr>
          <p:nvPr>
            <p:ph type="dt" sz="half" idx="10"/>
          </p:nvPr>
        </p:nvSpPr>
        <p:spPr/>
        <p:txBody>
          <a:bodyPr/>
          <a:lstStyle/>
          <a:p>
            <a:fld id="{F58761A9-A10A-4A51-B20F-CDBCD822E6C3}"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87</a:t>
            </a:fld>
            <a:endParaRPr lang="fr-CH" dirty="0"/>
          </a:p>
        </p:txBody>
      </p:sp>
    </p:spTree>
    <p:extLst>
      <p:ext uri="{BB962C8B-B14F-4D97-AF65-F5344CB8AC3E}">
        <p14:creationId xmlns:p14="http://schemas.microsoft.com/office/powerpoint/2010/main" val="28691357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CH" sz="2800" u="sng" dirty="0" smtClean="0"/>
              <a:t>Elimination</a:t>
            </a:r>
          </a:p>
          <a:p>
            <a:pPr marL="0" indent="0">
              <a:buNone/>
            </a:pPr>
            <a:endParaRPr lang="fr-CH" sz="1000" u="sng" dirty="0" smtClean="0"/>
          </a:p>
          <a:p>
            <a:r>
              <a:rPr lang="en-US" sz="2800" dirty="0" smtClean="0"/>
              <a:t>included</a:t>
            </a:r>
            <a:r>
              <a:rPr lang="en-US" sz="2800" dirty="0"/>
              <a:t>: adapt security/military doctrines </a:t>
            </a:r>
            <a:r>
              <a:rPr lang="en-US" sz="2800" dirty="0" smtClean="0"/>
              <a:t>regarding </a:t>
            </a:r>
            <a:r>
              <a:rPr lang="en-US" sz="2800" dirty="0"/>
              <a:t>nuclear weapons, dismantlement of retired warheads/active warheads, destruct dismantled warheads</a:t>
            </a:r>
            <a:endParaRPr lang="fr-CH" sz="2800" dirty="0"/>
          </a:p>
          <a:p>
            <a:r>
              <a:rPr lang="en-US" sz="2800" dirty="0" smtClean="0"/>
              <a:t>not </a:t>
            </a:r>
            <a:r>
              <a:rPr lang="en-US" sz="2800" dirty="0"/>
              <a:t>included</a:t>
            </a:r>
            <a:endParaRPr lang="fr-CH" sz="2800" dirty="0"/>
          </a:p>
        </p:txBody>
      </p:sp>
      <p:sp>
        <p:nvSpPr>
          <p:cNvPr id="4" name="Titre 1"/>
          <p:cNvSpPr>
            <a:spLocks noGrp="1"/>
          </p:cNvSpPr>
          <p:nvPr>
            <p:ph type="title"/>
          </p:nvPr>
        </p:nvSpPr>
        <p:spPr>
          <a:xfrm>
            <a:off x="457200" y="274638"/>
            <a:ext cx="8229600" cy="1143000"/>
          </a:xfrm>
        </p:spPr>
        <p:txBody>
          <a:bodyPr>
            <a:normAutofit/>
          </a:bodyPr>
          <a:lstStyle/>
          <a:p>
            <a:r>
              <a:rPr lang="fr-FR" sz="3200" b="1" dirty="0" smtClean="0"/>
              <a:t>             3.2.22. </a:t>
            </a:r>
            <a:r>
              <a:rPr lang="fr-FR" sz="3200" b="1" dirty="0"/>
              <a:t>HA - </a:t>
            </a:r>
            <a:r>
              <a:rPr lang="fr-FR" sz="3200" b="1" dirty="0" err="1" smtClean="0"/>
              <a:t>Negotiation</a:t>
            </a:r>
            <a:r>
              <a:rPr lang="fr-FR" sz="3200" b="1" dirty="0"/>
              <a:t/>
            </a:r>
            <a:br>
              <a:rPr lang="fr-FR" sz="3200" b="1" dirty="0"/>
            </a:br>
            <a:r>
              <a:rPr lang="fr-FR" sz="3200" b="1" dirty="0" smtClean="0"/>
              <a:t>            </a:t>
            </a:r>
            <a:r>
              <a:rPr lang="fr-FR" sz="3200" b="1" dirty="0" err="1" smtClean="0"/>
              <a:t>Treaty</a:t>
            </a:r>
            <a:r>
              <a:rPr lang="fr-FR" sz="3200" b="1" dirty="0" smtClean="0"/>
              <a:t> </a:t>
            </a:r>
            <a:r>
              <a:rPr lang="fr-FR" sz="3200" b="1" dirty="0" err="1" smtClean="0"/>
              <a:t>elements</a:t>
            </a:r>
            <a:endParaRPr lang="fr-CH" sz="3200" dirty="0"/>
          </a:p>
        </p:txBody>
      </p:sp>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188640"/>
            <a:ext cx="2448272" cy="1080120"/>
          </a:xfrm>
          <a:prstGeom prst="rect">
            <a:avLst/>
          </a:prstGeom>
          <a:noFill/>
          <a:ln>
            <a:noFill/>
          </a:ln>
        </p:spPr>
      </p:pic>
      <p:sp>
        <p:nvSpPr>
          <p:cNvPr id="2" name="Espace réservé de la date 1"/>
          <p:cNvSpPr>
            <a:spLocks noGrp="1"/>
          </p:cNvSpPr>
          <p:nvPr>
            <p:ph type="dt" sz="half" idx="10"/>
          </p:nvPr>
        </p:nvSpPr>
        <p:spPr/>
        <p:txBody>
          <a:bodyPr/>
          <a:lstStyle/>
          <a:p>
            <a:fld id="{821F016B-28B6-4A6C-8EAA-DD097482F719}"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88</a:t>
            </a:fld>
            <a:endParaRPr lang="fr-CH" dirty="0"/>
          </a:p>
        </p:txBody>
      </p:sp>
    </p:spTree>
    <p:extLst>
      <p:ext uri="{BB962C8B-B14F-4D97-AF65-F5344CB8AC3E}">
        <p14:creationId xmlns:p14="http://schemas.microsoft.com/office/powerpoint/2010/main" val="8031628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CH" sz="2800" u="sng" dirty="0"/>
              <a:t>Entry </a:t>
            </a:r>
            <a:r>
              <a:rPr lang="fr-CH" sz="2800" u="sng" dirty="0" err="1"/>
              <a:t>into</a:t>
            </a:r>
            <a:r>
              <a:rPr lang="fr-CH" sz="2800" u="sng" dirty="0"/>
              <a:t> </a:t>
            </a:r>
            <a:r>
              <a:rPr lang="fr-CH" sz="2800" u="sng" dirty="0" smtClean="0"/>
              <a:t>force</a:t>
            </a:r>
          </a:p>
          <a:p>
            <a:pPr marL="0" indent="0">
              <a:buNone/>
            </a:pPr>
            <a:endParaRPr lang="fr-CH" sz="1100" u="sng" dirty="0" smtClean="0"/>
          </a:p>
          <a:p>
            <a:r>
              <a:rPr lang="en-US" sz="2800" dirty="0" smtClean="0"/>
              <a:t>50 </a:t>
            </a:r>
            <a:r>
              <a:rPr lang="en-US" sz="2800" dirty="0"/>
              <a:t>states ratify</a:t>
            </a:r>
            <a:endParaRPr lang="fr-CH" sz="2800" dirty="0"/>
          </a:p>
          <a:p>
            <a:r>
              <a:rPr lang="en-US" sz="2800" dirty="0" smtClean="0"/>
              <a:t>2/3 </a:t>
            </a:r>
            <a:r>
              <a:rPr lang="en-US" sz="2800" dirty="0"/>
              <a:t>signatories ratify</a:t>
            </a:r>
            <a:endParaRPr lang="fr-CH" sz="2800" dirty="0"/>
          </a:p>
          <a:p>
            <a:r>
              <a:rPr lang="en-US" sz="2800" dirty="0" smtClean="0"/>
              <a:t>2/3 </a:t>
            </a:r>
            <a:r>
              <a:rPr lang="en-US" sz="2800" dirty="0"/>
              <a:t>member states of the UN ratify</a:t>
            </a:r>
            <a:endParaRPr lang="fr-CH" sz="2800" dirty="0"/>
          </a:p>
          <a:p>
            <a:r>
              <a:rPr lang="en-US" sz="2800" dirty="0" smtClean="0"/>
              <a:t>List </a:t>
            </a:r>
            <a:r>
              <a:rPr lang="en-US" sz="2800" dirty="0"/>
              <a:t>of certain states that need to ratify the treaty </a:t>
            </a:r>
            <a:r>
              <a:rPr lang="en-US" sz="2800" dirty="0" smtClean="0"/>
              <a:t>(ex. CTBT)</a:t>
            </a:r>
            <a:endParaRPr lang="fr-CH" sz="2800" dirty="0"/>
          </a:p>
          <a:p>
            <a:endParaRPr lang="fr-CH" dirty="0"/>
          </a:p>
        </p:txBody>
      </p:sp>
      <p:sp>
        <p:nvSpPr>
          <p:cNvPr id="4" name="Titre 1"/>
          <p:cNvSpPr>
            <a:spLocks noGrp="1"/>
          </p:cNvSpPr>
          <p:nvPr>
            <p:ph type="title"/>
          </p:nvPr>
        </p:nvSpPr>
        <p:spPr>
          <a:xfrm>
            <a:off x="457200" y="116632"/>
            <a:ext cx="8229600" cy="1143000"/>
          </a:xfrm>
        </p:spPr>
        <p:txBody>
          <a:bodyPr>
            <a:normAutofit/>
          </a:bodyPr>
          <a:lstStyle/>
          <a:p>
            <a:r>
              <a:rPr lang="fr-FR" sz="3200" b="1" dirty="0" smtClean="0"/>
              <a:t>             3.2.23. </a:t>
            </a:r>
            <a:r>
              <a:rPr lang="fr-FR" sz="3200" b="1" dirty="0"/>
              <a:t>HA - </a:t>
            </a:r>
            <a:r>
              <a:rPr lang="fr-FR" sz="3200" b="1" dirty="0" err="1" smtClean="0"/>
              <a:t>Negotiation</a:t>
            </a:r>
            <a:r>
              <a:rPr lang="fr-FR" sz="3200" b="1" dirty="0"/>
              <a:t/>
            </a:r>
            <a:br>
              <a:rPr lang="fr-FR" sz="3200" b="1" dirty="0"/>
            </a:br>
            <a:r>
              <a:rPr lang="fr-FR" sz="3200" b="1" dirty="0" smtClean="0"/>
              <a:t>            </a:t>
            </a:r>
            <a:r>
              <a:rPr lang="fr-FR" sz="3200" b="1" dirty="0" err="1" smtClean="0"/>
              <a:t>Treaty</a:t>
            </a:r>
            <a:r>
              <a:rPr lang="fr-FR" sz="3200" b="1" dirty="0" smtClean="0"/>
              <a:t> </a:t>
            </a:r>
            <a:r>
              <a:rPr lang="fr-FR" sz="3200" b="1" dirty="0" err="1" smtClean="0"/>
              <a:t>elements</a:t>
            </a:r>
            <a:endParaRPr lang="fr-CH" sz="3200" dirty="0"/>
          </a:p>
        </p:txBody>
      </p:sp>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116632"/>
            <a:ext cx="2448272" cy="1080120"/>
          </a:xfrm>
          <a:prstGeom prst="rect">
            <a:avLst/>
          </a:prstGeom>
          <a:noFill/>
          <a:ln>
            <a:noFill/>
          </a:ln>
        </p:spPr>
      </p:pic>
      <p:sp>
        <p:nvSpPr>
          <p:cNvPr id="2" name="Espace réservé de la date 1"/>
          <p:cNvSpPr>
            <a:spLocks noGrp="1"/>
          </p:cNvSpPr>
          <p:nvPr>
            <p:ph type="dt" sz="half" idx="10"/>
          </p:nvPr>
        </p:nvSpPr>
        <p:spPr/>
        <p:txBody>
          <a:bodyPr/>
          <a:lstStyle/>
          <a:p>
            <a:fld id="{30A94B7C-6FB8-483B-AE07-53CA6E049A6C}"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89</a:t>
            </a:fld>
            <a:endParaRPr lang="fr-CH" dirty="0"/>
          </a:p>
        </p:txBody>
      </p:sp>
    </p:spTree>
    <p:extLst>
      <p:ext uri="{BB962C8B-B14F-4D97-AF65-F5344CB8AC3E}">
        <p14:creationId xmlns:p14="http://schemas.microsoft.com/office/powerpoint/2010/main" val="150894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95736" y="260648"/>
            <a:ext cx="6624736" cy="1077218"/>
          </a:xfrm>
          <a:prstGeom prst="rect">
            <a:avLst/>
          </a:prstGeom>
          <a:noFill/>
        </p:spPr>
        <p:txBody>
          <a:bodyPr wrap="square" rtlCol="0">
            <a:spAutoFit/>
          </a:bodyPr>
          <a:lstStyle/>
          <a:p>
            <a:pPr algn="ctr"/>
            <a:r>
              <a:rPr lang="fr-CH" sz="3200" b="1" dirty="0" smtClean="0">
                <a:cs typeface="Arial" panose="020B0604020202020204" pitchFamily="34" charset="0"/>
              </a:rPr>
              <a:t>2.1. </a:t>
            </a:r>
            <a:r>
              <a:rPr lang="fr-CH" sz="3200" b="1" dirty="0" err="1" smtClean="0">
                <a:cs typeface="Arial" panose="020B0604020202020204" pitchFamily="34" charset="0"/>
              </a:rPr>
              <a:t>Diplomatic</a:t>
            </a:r>
            <a:r>
              <a:rPr lang="fr-CH" sz="3200" b="1" dirty="0" smtClean="0">
                <a:cs typeface="Arial" panose="020B0604020202020204" pitchFamily="34" charset="0"/>
              </a:rPr>
              <a:t> Engineering</a:t>
            </a:r>
          </a:p>
          <a:p>
            <a:pPr algn="ctr"/>
            <a:r>
              <a:rPr lang="fr-CH" sz="3200" b="1" dirty="0" err="1" smtClean="0">
                <a:cs typeface="Arial" panose="020B0604020202020204" pitchFamily="34" charset="0"/>
              </a:rPr>
              <a:t>Definition</a:t>
            </a:r>
            <a:r>
              <a:rPr lang="fr-CH" sz="3200" b="1" dirty="0" smtClean="0">
                <a:cs typeface="Arial" panose="020B0604020202020204" pitchFamily="34" charset="0"/>
              </a:rPr>
              <a:t> </a:t>
            </a:r>
            <a:endParaRPr lang="en-US" sz="2000" dirty="0" smtClean="0">
              <a:cs typeface="Arial" panose="020B0604020202020204" pitchFamily="34" charset="0"/>
            </a:endParaRPr>
          </a:p>
        </p:txBody>
      </p:sp>
      <p:sp>
        <p:nvSpPr>
          <p:cNvPr id="2" name="ZoneTexte 1"/>
          <p:cNvSpPr txBox="1"/>
          <p:nvPr/>
        </p:nvSpPr>
        <p:spPr>
          <a:xfrm>
            <a:off x="755576" y="2263512"/>
            <a:ext cx="7704856" cy="2677656"/>
          </a:xfrm>
          <a:prstGeom prst="rect">
            <a:avLst/>
          </a:prstGeom>
          <a:noFill/>
        </p:spPr>
        <p:txBody>
          <a:bodyPr wrap="square" rtlCol="0">
            <a:spAutoFit/>
          </a:bodyPr>
          <a:lstStyle/>
          <a:p>
            <a:pPr marL="457200" indent="-457200">
              <a:buFont typeface="Arial" panose="020B0604020202020204" pitchFamily="34" charset="0"/>
              <a:buChar char="•"/>
            </a:pPr>
            <a:r>
              <a:rPr lang="fr-CH" sz="2800" dirty="0" err="1" smtClean="0"/>
              <a:t>Process-based</a:t>
            </a:r>
            <a:r>
              <a:rPr lang="fr-CH" sz="2800" dirty="0" smtClean="0"/>
              <a:t> </a:t>
            </a:r>
            <a:r>
              <a:rPr lang="fr-CH" sz="2800" dirty="0" err="1" smtClean="0"/>
              <a:t>approach</a:t>
            </a:r>
            <a:r>
              <a:rPr lang="fr-CH" sz="2800" dirty="0" smtClean="0"/>
              <a:t> to split a </a:t>
            </a:r>
            <a:r>
              <a:rPr lang="fr-CH" sz="2800" dirty="0" err="1" smtClean="0"/>
              <a:t>complex</a:t>
            </a:r>
            <a:r>
              <a:rPr lang="fr-CH" sz="2800" dirty="0" smtClean="0"/>
              <a:t> </a:t>
            </a:r>
            <a:r>
              <a:rPr lang="fr-CH" sz="2800" dirty="0" err="1" smtClean="0"/>
              <a:t>negotiation</a:t>
            </a:r>
            <a:r>
              <a:rPr lang="fr-CH" sz="2800" dirty="0" smtClean="0"/>
              <a:t> </a:t>
            </a:r>
            <a:r>
              <a:rPr lang="fr-CH" sz="2800" dirty="0" err="1" smtClean="0"/>
              <a:t>problem</a:t>
            </a:r>
            <a:r>
              <a:rPr lang="fr-CH" sz="2800" dirty="0" smtClean="0"/>
              <a:t> in </a:t>
            </a:r>
            <a:r>
              <a:rPr lang="fr-CH" sz="2800" dirty="0" err="1" smtClean="0"/>
              <a:t>precise</a:t>
            </a:r>
            <a:r>
              <a:rPr lang="fr-CH" sz="2800" dirty="0" smtClean="0"/>
              <a:t> </a:t>
            </a:r>
            <a:r>
              <a:rPr lang="fr-CH" sz="2800" dirty="0"/>
              <a:t>(</a:t>
            </a:r>
            <a:r>
              <a:rPr lang="fr-CH" sz="2800" dirty="0" err="1"/>
              <a:t>technical</a:t>
            </a:r>
            <a:r>
              <a:rPr lang="fr-CH" sz="2800" dirty="0"/>
              <a:t>) </a:t>
            </a:r>
            <a:r>
              <a:rPr lang="fr-CH" sz="2800" dirty="0" err="1" smtClean="0"/>
              <a:t>sub-problems</a:t>
            </a:r>
            <a:endParaRPr lang="fr-CH" sz="2800" dirty="0" smtClean="0"/>
          </a:p>
          <a:p>
            <a:endParaRPr lang="fr-CH" sz="2800" dirty="0" smtClean="0"/>
          </a:p>
          <a:p>
            <a:pPr marL="457200" indent="-457200">
              <a:buFont typeface="Arial" panose="020B0604020202020204" pitchFamily="34" charset="0"/>
              <a:buChar char="•"/>
            </a:pPr>
            <a:r>
              <a:rPr lang="fr-CH" sz="2800" dirty="0" smtClean="0"/>
              <a:t>Application of </a:t>
            </a:r>
            <a:r>
              <a:rPr lang="fr-CH" sz="2800" dirty="0" err="1" smtClean="0"/>
              <a:t>technical</a:t>
            </a:r>
            <a:r>
              <a:rPr lang="fr-CH" sz="2800" dirty="0" smtClean="0"/>
              <a:t> </a:t>
            </a:r>
            <a:r>
              <a:rPr lang="fr-CH" sz="2800" dirty="0" err="1" smtClean="0"/>
              <a:t>knowledge</a:t>
            </a:r>
            <a:r>
              <a:rPr lang="fr-CH" sz="2800" dirty="0" smtClean="0"/>
              <a:t> and objective </a:t>
            </a:r>
            <a:r>
              <a:rPr lang="fr-CH" sz="2800" dirty="0" err="1" smtClean="0"/>
              <a:t>criteria</a:t>
            </a:r>
            <a:r>
              <a:rPr lang="fr-CH" sz="2800" dirty="0" smtClean="0"/>
              <a:t> to </a:t>
            </a:r>
            <a:r>
              <a:rPr lang="fr-CH" sz="2800" dirty="0" err="1" smtClean="0"/>
              <a:t>solve</a:t>
            </a:r>
            <a:r>
              <a:rPr lang="fr-CH" sz="2800" dirty="0" smtClean="0"/>
              <a:t> the </a:t>
            </a:r>
            <a:r>
              <a:rPr lang="fr-CH" sz="2800" dirty="0" err="1" smtClean="0"/>
              <a:t>sub-problems</a:t>
            </a:r>
            <a:r>
              <a:rPr lang="fr-CH" sz="2800" dirty="0" smtClean="0"/>
              <a:t>.</a:t>
            </a:r>
          </a:p>
        </p:txBody>
      </p:sp>
      <p:sp>
        <p:nvSpPr>
          <p:cNvPr id="3" name="Espace réservé de la date 2"/>
          <p:cNvSpPr>
            <a:spLocks noGrp="1"/>
          </p:cNvSpPr>
          <p:nvPr>
            <p:ph type="dt" sz="half" idx="10"/>
          </p:nvPr>
        </p:nvSpPr>
        <p:spPr/>
        <p:txBody>
          <a:bodyPr/>
          <a:lstStyle/>
          <a:p>
            <a:fld id="{A75BFB9B-D421-4008-A15C-35DDAE9832C0}"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9</a:t>
            </a:fld>
            <a:endParaRPr lang="fr-CH" dirty="0"/>
          </a:p>
        </p:txBody>
      </p:sp>
      <p:pic>
        <p:nvPicPr>
          <p:cNvPr id="7" name="Image 6" descr="C:\Users\RAUCH\Downloads\global_inst50.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448272" cy="1080120"/>
          </a:xfrm>
          <a:prstGeom prst="rect">
            <a:avLst/>
          </a:prstGeom>
          <a:noFill/>
          <a:ln>
            <a:noFill/>
          </a:ln>
        </p:spPr>
      </p:pic>
    </p:spTree>
    <p:extLst>
      <p:ext uri="{BB962C8B-B14F-4D97-AF65-F5344CB8AC3E}">
        <p14:creationId xmlns:p14="http://schemas.microsoft.com/office/powerpoint/2010/main" val="14339793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6"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3.2.24. HA – </a:t>
            </a:r>
            <a:r>
              <a:rPr lang="fr-FR" sz="3200" b="1" dirty="0" err="1" smtClean="0"/>
              <a:t>Negotiation</a:t>
            </a:r>
            <a:r>
              <a:rPr lang="fr-FR" sz="3200" b="1" dirty="0" smtClean="0"/>
              <a:t/>
            </a:r>
            <a:br>
              <a:rPr lang="fr-FR" sz="3200" b="1" dirty="0" smtClean="0"/>
            </a:br>
            <a:r>
              <a:rPr lang="fr-FR" sz="3200" b="1" dirty="0" smtClean="0"/>
              <a:t>               26-27 </a:t>
            </a:r>
            <a:r>
              <a:rPr lang="fr-FR" sz="3200" b="1" dirty="0" err="1" smtClean="0"/>
              <a:t>November</a:t>
            </a:r>
            <a:r>
              <a:rPr lang="fr-FR" sz="3200" b="1" dirty="0" smtClean="0"/>
              <a:t> 2015</a:t>
            </a:r>
            <a:endParaRPr lang="fr-CH" sz="3200" dirty="0"/>
          </a:p>
        </p:txBody>
      </p:sp>
      <p:sp>
        <p:nvSpPr>
          <p:cNvPr id="7" name="Espace réservé de la date 6"/>
          <p:cNvSpPr>
            <a:spLocks noGrp="1"/>
          </p:cNvSpPr>
          <p:nvPr>
            <p:ph type="dt" sz="half" idx="10"/>
          </p:nvPr>
        </p:nvSpPr>
        <p:spPr/>
        <p:txBody>
          <a:bodyPr/>
          <a:lstStyle/>
          <a:p>
            <a:fld id="{A5A018CA-DABA-4712-816C-9F293D13AA5D}" type="datetime1">
              <a:rPr lang="fr-CH" smtClean="0"/>
              <a:t>16.03.2016</a:t>
            </a:fld>
            <a:endParaRPr lang="fr-CH" dirty="0"/>
          </a:p>
        </p:txBody>
      </p:sp>
      <p:sp>
        <p:nvSpPr>
          <p:cNvPr id="8" name="Espace réservé du numéro de diapositive 7"/>
          <p:cNvSpPr>
            <a:spLocks noGrp="1"/>
          </p:cNvSpPr>
          <p:nvPr>
            <p:ph type="sldNum" sz="quarter" idx="12"/>
          </p:nvPr>
        </p:nvSpPr>
        <p:spPr/>
        <p:txBody>
          <a:bodyPr/>
          <a:lstStyle/>
          <a:p>
            <a:fld id="{C1157B04-8284-4AC9-B54A-E7835B87D6DB}" type="slidenum">
              <a:rPr lang="fr-CH" smtClean="0"/>
              <a:pPr/>
              <a:t>90</a:t>
            </a:fld>
            <a:endParaRPr lang="fr-CH" dirty="0"/>
          </a:p>
        </p:txBody>
      </p:sp>
      <p:sp>
        <p:nvSpPr>
          <p:cNvPr id="3" name="Espace réservé du contenu 2"/>
          <p:cNvSpPr>
            <a:spLocks noGrp="1"/>
          </p:cNvSpPr>
          <p:nvPr>
            <p:ph idx="1"/>
          </p:nvPr>
        </p:nvSpPr>
        <p:spPr/>
        <p:txBody>
          <a:bodyPr>
            <a:normAutofit/>
          </a:bodyPr>
          <a:lstStyle/>
          <a:p>
            <a:pPr marL="0" indent="0">
              <a:buNone/>
            </a:pPr>
            <a:endParaRPr lang="fr-CH" sz="2400" dirty="0" smtClean="0"/>
          </a:p>
          <a:p>
            <a:pPr marL="0" indent="0">
              <a:buNone/>
            </a:pPr>
            <a:endParaRPr lang="fr-CH" sz="2400" dirty="0"/>
          </a:p>
          <a:p>
            <a:pPr marL="0" indent="0">
              <a:buNone/>
            </a:pPr>
            <a:r>
              <a:rPr lang="fr-CH" sz="2400" dirty="0" smtClean="0"/>
              <a:t>Séquence vidéo: adoption of the </a:t>
            </a:r>
            <a:r>
              <a:rPr lang="fr-CH" sz="2400" dirty="0" err="1" smtClean="0"/>
              <a:t>outcome</a:t>
            </a:r>
            <a:r>
              <a:rPr lang="fr-CH" sz="2400" dirty="0" smtClean="0"/>
              <a:t> document</a:t>
            </a:r>
            <a:endParaRPr lang="fr-CH" sz="2400" dirty="0"/>
          </a:p>
        </p:txBody>
      </p:sp>
    </p:spTree>
    <p:extLst>
      <p:ext uri="{BB962C8B-B14F-4D97-AF65-F5344CB8AC3E}">
        <p14:creationId xmlns:p14="http://schemas.microsoft.com/office/powerpoint/2010/main" val="38663915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6"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3.2.25. HA – </a:t>
            </a:r>
            <a:r>
              <a:rPr lang="fr-FR" sz="3200" b="1" dirty="0" err="1" smtClean="0"/>
              <a:t>Negotiation</a:t>
            </a:r>
            <a:r>
              <a:rPr lang="fr-FR" sz="3200" b="1" dirty="0" smtClean="0"/>
              <a:t> </a:t>
            </a:r>
            <a:r>
              <a:rPr lang="fr-FR" sz="3200" b="1" dirty="0" err="1" smtClean="0"/>
              <a:t>outcome</a:t>
            </a:r>
            <a:endParaRPr lang="fr-CH" sz="3200" dirty="0"/>
          </a:p>
        </p:txBody>
      </p:sp>
      <p:sp>
        <p:nvSpPr>
          <p:cNvPr id="2" name="Espace réservé de la date 1"/>
          <p:cNvSpPr>
            <a:spLocks noGrp="1"/>
          </p:cNvSpPr>
          <p:nvPr>
            <p:ph type="dt" sz="half" idx="10"/>
          </p:nvPr>
        </p:nvSpPr>
        <p:spPr/>
        <p:txBody>
          <a:bodyPr/>
          <a:lstStyle/>
          <a:p>
            <a:fld id="{0455A3AB-F34E-44F6-9525-DD12EFE22FE0}"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91</a:t>
            </a:fld>
            <a:endParaRPr lang="fr-CH" dirty="0"/>
          </a:p>
        </p:txBody>
      </p:sp>
      <p:pic>
        <p:nvPicPr>
          <p:cNvPr id="3075"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824" t="25444" r="28847" b="6345"/>
          <a:stretch/>
        </p:blipFill>
        <p:spPr bwMode="auto">
          <a:xfrm>
            <a:off x="2195736" y="980728"/>
            <a:ext cx="6624736" cy="570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88492" y="2564904"/>
            <a:ext cx="1791220" cy="1661993"/>
          </a:xfrm>
          <a:prstGeom prst="rect">
            <a:avLst/>
          </a:prstGeom>
          <a:noFill/>
        </p:spPr>
        <p:txBody>
          <a:bodyPr wrap="square" rtlCol="0">
            <a:spAutoFit/>
          </a:bodyPr>
          <a:lstStyle/>
          <a:p>
            <a:r>
              <a:rPr lang="en-US" sz="1400" dirty="0" smtClean="0"/>
              <a:t>The entire treaty is available </a:t>
            </a:r>
            <a:r>
              <a:rPr lang="en-US" sz="1400" dirty="0"/>
              <a:t>on </a:t>
            </a:r>
            <a:r>
              <a:rPr lang="en-US" sz="1400" dirty="0" err="1"/>
              <a:t>dropbox</a:t>
            </a:r>
            <a:r>
              <a:rPr lang="en-US" sz="1400" dirty="0"/>
              <a:t>, </a:t>
            </a:r>
            <a:r>
              <a:rPr lang="en-US" sz="1400" u="sng" dirty="0">
                <a:hlinkClick r:id="rId4"/>
              </a:rPr>
              <a:t>https://</a:t>
            </a:r>
            <a:r>
              <a:rPr lang="en-US" sz="1400" u="sng" dirty="0" smtClean="0">
                <a:hlinkClick r:id="rId4"/>
              </a:rPr>
              <a:t>www.dropbox.com/sh/02cog1xkg3xrsny/AABphaLVUfXD8CLB4ZPzhBq2a?dl=0</a:t>
            </a:r>
            <a:endParaRPr lang="en-US" sz="1400" u="sng" dirty="0"/>
          </a:p>
          <a:p>
            <a:endParaRPr lang="fr-CH" dirty="0">
              <a:solidFill>
                <a:srgbClr val="FF0000"/>
              </a:solidFill>
            </a:endParaRPr>
          </a:p>
        </p:txBody>
      </p:sp>
    </p:spTree>
    <p:extLst>
      <p:ext uri="{BB962C8B-B14F-4D97-AF65-F5344CB8AC3E}">
        <p14:creationId xmlns:p14="http://schemas.microsoft.com/office/powerpoint/2010/main" val="11750301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6"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3.2.26. HA – </a:t>
            </a:r>
            <a:r>
              <a:rPr lang="fr-FR" sz="3200" b="1" dirty="0" err="1" smtClean="0"/>
              <a:t>Negotiation</a:t>
            </a:r>
            <a:r>
              <a:rPr lang="fr-FR" sz="3200" b="1" dirty="0" smtClean="0"/>
              <a:t> </a:t>
            </a:r>
            <a:r>
              <a:rPr lang="fr-FR" sz="3200" b="1" dirty="0" err="1" smtClean="0"/>
              <a:t>outcome</a:t>
            </a:r>
            <a:endParaRPr lang="fr-FR" sz="3200" b="1" dirty="0" smtClean="0"/>
          </a:p>
          <a:p>
            <a:r>
              <a:rPr lang="fr-FR" sz="3200" b="1" dirty="0"/>
              <a:t> </a:t>
            </a:r>
            <a:r>
              <a:rPr lang="fr-FR" sz="3200" b="1" dirty="0" smtClean="0"/>
              <a:t>               (</a:t>
            </a:r>
            <a:r>
              <a:rPr lang="fr-FR" sz="3200" b="1" dirty="0" err="1" smtClean="0"/>
              <a:t>extracts</a:t>
            </a:r>
            <a:r>
              <a:rPr lang="fr-FR" sz="3200" b="1" dirty="0" smtClean="0"/>
              <a:t>)</a:t>
            </a:r>
            <a:endParaRPr lang="fr-CH" sz="3200" dirty="0"/>
          </a:p>
        </p:txBody>
      </p:sp>
      <p:sp>
        <p:nvSpPr>
          <p:cNvPr id="2" name="Espace réservé de la date 1"/>
          <p:cNvSpPr>
            <a:spLocks noGrp="1"/>
          </p:cNvSpPr>
          <p:nvPr>
            <p:ph type="dt" sz="half" idx="10"/>
          </p:nvPr>
        </p:nvSpPr>
        <p:spPr/>
        <p:txBody>
          <a:bodyPr/>
          <a:lstStyle/>
          <a:p>
            <a:fld id="{0455A3AB-F34E-44F6-9525-DD12EFE22FE0}"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92</a:t>
            </a:fld>
            <a:endParaRPr lang="fr-CH" dirty="0"/>
          </a:p>
        </p:txBody>
      </p:sp>
      <p:sp>
        <p:nvSpPr>
          <p:cNvPr id="3" name="Espace réservé du contenu 2"/>
          <p:cNvSpPr>
            <a:spLocks noGrp="1"/>
          </p:cNvSpPr>
          <p:nvPr>
            <p:ph idx="1"/>
          </p:nvPr>
        </p:nvSpPr>
        <p:spPr>
          <a:xfrm>
            <a:off x="216024" y="1259632"/>
            <a:ext cx="8748464" cy="5121696"/>
          </a:xfrm>
        </p:spPr>
        <p:txBody>
          <a:bodyPr>
            <a:noAutofit/>
          </a:bodyPr>
          <a:lstStyle/>
          <a:p>
            <a:pPr marL="0" indent="0">
              <a:buNone/>
            </a:pPr>
            <a:r>
              <a:rPr lang="en-GB" sz="1600" b="1" dirty="0"/>
              <a:t>Article I</a:t>
            </a:r>
            <a:endParaRPr lang="fr-CH" sz="1600" dirty="0"/>
          </a:p>
          <a:p>
            <a:pPr marL="0" lvl="0" indent="0">
              <a:buNone/>
            </a:pPr>
            <a:r>
              <a:rPr lang="en-GB" sz="1600" dirty="0" smtClean="0"/>
              <a:t>1. Recognizing </a:t>
            </a:r>
            <a:r>
              <a:rPr lang="en-GB" sz="1600" dirty="0"/>
              <a:t>that nuclear weapons are inherently immoral and unethical due to their indiscriminate and uncontrollable nature and potential to annihilate humanity, each State Party to this Treaty undertakes never in any circumstances to neither develop, produce, test, acquire, and transfer:</a:t>
            </a:r>
            <a:endParaRPr lang="fr-CH" sz="1600" dirty="0"/>
          </a:p>
          <a:p>
            <a:pPr marL="0" indent="0">
              <a:buNone/>
            </a:pPr>
            <a:r>
              <a:rPr lang="en-GB" sz="1600" dirty="0" smtClean="0"/>
              <a:t>(</a:t>
            </a:r>
            <a:r>
              <a:rPr lang="en-GB" sz="1600" dirty="0"/>
              <a:t>1)     all kinds of nuclear weapons;</a:t>
            </a:r>
            <a:endParaRPr lang="fr-CH" sz="1600" dirty="0"/>
          </a:p>
          <a:p>
            <a:pPr marL="0" indent="0">
              <a:buNone/>
            </a:pPr>
            <a:r>
              <a:rPr lang="en-GB" sz="1600" dirty="0"/>
              <a:t>(2)     and their delivery systems</a:t>
            </a:r>
            <a:endParaRPr lang="fr-CH" sz="1600" dirty="0"/>
          </a:p>
          <a:p>
            <a:pPr marL="0" indent="0">
              <a:buNone/>
            </a:pPr>
            <a:r>
              <a:rPr lang="en-GB" sz="1600" dirty="0" smtClean="0"/>
              <a:t>nor </a:t>
            </a:r>
            <a:r>
              <a:rPr lang="en-GB" sz="1600" dirty="0"/>
              <a:t>encourage or induce any of these activities</a:t>
            </a:r>
            <a:r>
              <a:rPr lang="en-GB" sz="1600" dirty="0" smtClean="0"/>
              <a:t>.</a:t>
            </a:r>
          </a:p>
          <a:p>
            <a:pPr marL="0" indent="0">
              <a:buNone/>
            </a:pPr>
            <a:endParaRPr lang="fr-CH" sz="800" dirty="0"/>
          </a:p>
          <a:p>
            <a:pPr marL="0" indent="0">
              <a:buNone/>
            </a:pPr>
            <a:r>
              <a:rPr lang="en-GB" sz="1600" dirty="0" smtClean="0"/>
              <a:t>2. States </a:t>
            </a:r>
            <a:r>
              <a:rPr lang="en-GB" sz="1600" dirty="0"/>
              <a:t>Parties also recognize that the threat of use and use are regarded as illegal under international law, especially international humanitarian </a:t>
            </a:r>
            <a:r>
              <a:rPr lang="en-GB" sz="1600" dirty="0" smtClean="0"/>
              <a:t>law.</a:t>
            </a:r>
          </a:p>
          <a:p>
            <a:pPr marL="0" indent="0">
              <a:buNone/>
            </a:pPr>
            <a:endParaRPr lang="en-GB" sz="800" dirty="0"/>
          </a:p>
          <a:p>
            <a:pPr marL="0" indent="0">
              <a:buNone/>
            </a:pPr>
            <a:r>
              <a:rPr lang="en-GB" sz="1600" dirty="0" smtClean="0"/>
              <a:t>3. Stockpiling </a:t>
            </a:r>
            <a:r>
              <a:rPr lang="en-GB" sz="1600" dirty="0"/>
              <a:t>and deployment of nuclear weapons are forbidden for non-nuclear weapons states</a:t>
            </a:r>
            <a:r>
              <a:rPr lang="en-GB" sz="1600" dirty="0" smtClean="0"/>
              <a:t>.</a:t>
            </a:r>
          </a:p>
          <a:p>
            <a:pPr marL="0" indent="0">
              <a:buNone/>
            </a:pPr>
            <a:endParaRPr lang="fr-CH" sz="800" dirty="0"/>
          </a:p>
          <a:p>
            <a:pPr marL="0" lvl="0" indent="0">
              <a:buNone/>
            </a:pPr>
            <a:r>
              <a:rPr lang="en-GB" sz="1600" dirty="0" smtClean="0"/>
              <a:t>4. States </a:t>
            </a:r>
            <a:r>
              <a:rPr lang="en-GB" sz="1600" dirty="0"/>
              <a:t>possessing nuclear weapons acceding to this Treaty commit to reduce and eventually completely eliminate nuclear weapons within a timeframe to be set by each of them in agreement with the Conference of States Parties provided for in Article 8. Such timeframe shall be set at the latest within five years after the ratification of, or accession to, the Treaty by the State possessing nuclear weapons, and shall not exceed 30 years. If it becomes apparent to a State Party that it will not be able to meet the timeframe set, for practical reasons and despite its best efforts in good faith, it may submit a request to the Conference of State Parties for an extension of the deadline.</a:t>
            </a:r>
            <a:endParaRPr lang="fr-CH" sz="1600" dirty="0"/>
          </a:p>
          <a:p>
            <a:pPr marL="0" indent="0">
              <a:buNone/>
            </a:pPr>
            <a:endParaRPr lang="en-GB" sz="1600" dirty="0"/>
          </a:p>
          <a:p>
            <a:pPr marL="0" indent="0">
              <a:buNone/>
            </a:pPr>
            <a:r>
              <a:rPr lang="en-GB" sz="1600" dirty="0"/>
              <a:t> </a:t>
            </a:r>
            <a:endParaRPr lang="fr-CH" sz="1600" dirty="0"/>
          </a:p>
        </p:txBody>
      </p:sp>
    </p:spTree>
    <p:extLst>
      <p:ext uri="{BB962C8B-B14F-4D97-AF65-F5344CB8AC3E}">
        <p14:creationId xmlns:p14="http://schemas.microsoft.com/office/powerpoint/2010/main" val="27798409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6"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3.2.27. HA – </a:t>
            </a:r>
            <a:r>
              <a:rPr lang="fr-FR" sz="3200" b="1" dirty="0" err="1" smtClean="0"/>
              <a:t>Negotiation</a:t>
            </a:r>
            <a:r>
              <a:rPr lang="fr-FR" sz="3200" b="1" dirty="0" smtClean="0"/>
              <a:t> </a:t>
            </a:r>
            <a:r>
              <a:rPr lang="fr-FR" sz="3200" b="1" dirty="0" err="1" smtClean="0"/>
              <a:t>outcome</a:t>
            </a:r>
            <a:endParaRPr lang="fr-FR" sz="3200" b="1" dirty="0" smtClean="0"/>
          </a:p>
          <a:p>
            <a:r>
              <a:rPr lang="fr-FR" sz="3200" b="1" dirty="0"/>
              <a:t> </a:t>
            </a:r>
            <a:r>
              <a:rPr lang="fr-FR" sz="3200" b="1" dirty="0" smtClean="0"/>
              <a:t>                (</a:t>
            </a:r>
            <a:r>
              <a:rPr lang="fr-FR" sz="3200" b="1" dirty="0" err="1" smtClean="0"/>
              <a:t>extracts</a:t>
            </a:r>
            <a:r>
              <a:rPr lang="fr-FR" sz="3200" b="1" dirty="0" smtClean="0"/>
              <a:t>)</a:t>
            </a:r>
            <a:endParaRPr lang="fr-CH" sz="3200" dirty="0"/>
          </a:p>
        </p:txBody>
      </p:sp>
      <p:sp>
        <p:nvSpPr>
          <p:cNvPr id="2" name="Espace réservé de la date 1"/>
          <p:cNvSpPr>
            <a:spLocks noGrp="1"/>
          </p:cNvSpPr>
          <p:nvPr>
            <p:ph type="dt" sz="half" idx="10"/>
          </p:nvPr>
        </p:nvSpPr>
        <p:spPr/>
        <p:txBody>
          <a:bodyPr/>
          <a:lstStyle/>
          <a:p>
            <a:fld id="{0455A3AB-F34E-44F6-9525-DD12EFE22FE0}"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93</a:t>
            </a:fld>
            <a:endParaRPr lang="fr-CH" dirty="0"/>
          </a:p>
        </p:txBody>
      </p:sp>
      <p:sp>
        <p:nvSpPr>
          <p:cNvPr id="3" name="Espace réservé du contenu 2"/>
          <p:cNvSpPr>
            <a:spLocks noGrp="1"/>
          </p:cNvSpPr>
          <p:nvPr>
            <p:ph idx="1"/>
          </p:nvPr>
        </p:nvSpPr>
        <p:spPr>
          <a:xfrm>
            <a:off x="216024" y="1403648"/>
            <a:ext cx="8748464" cy="5121696"/>
          </a:xfrm>
        </p:spPr>
        <p:txBody>
          <a:bodyPr>
            <a:normAutofit fontScale="47500" lnSpcReduction="20000"/>
          </a:bodyPr>
          <a:lstStyle/>
          <a:p>
            <a:pPr marL="0" indent="0">
              <a:buNone/>
            </a:pPr>
            <a:r>
              <a:rPr lang="en-GB" sz="3800" b="1" dirty="0" smtClean="0"/>
              <a:t>Article </a:t>
            </a:r>
            <a:r>
              <a:rPr lang="en-GB" sz="3800" b="1" dirty="0"/>
              <a:t>II</a:t>
            </a:r>
            <a:endParaRPr lang="fr-CH" sz="3800" dirty="0"/>
          </a:p>
          <a:p>
            <a:pPr marL="0" indent="0">
              <a:buNone/>
            </a:pPr>
            <a:r>
              <a:rPr lang="en-GB" sz="3800" dirty="0" smtClean="0"/>
              <a:t>Nuclear </a:t>
            </a:r>
            <a:r>
              <a:rPr lang="en-GB" sz="3800" dirty="0"/>
              <a:t>weapon possessing states and states members of military alliances together with nuclear weapon possessing states may join the treaty provided that they do not put any reservations on any of the provisions of Article 1 and provided that they fully comply with these </a:t>
            </a:r>
            <a:r>
              <a:rPr lang="en-GB" sz="3800" dirty="0" smtClean="0"/>
              <a:t>provisions.</a:t>
            </a:r>
          </a:p>
          <a:p>
            <a:pPr marL="0" indent="0">
              <a:buNone/>
            </a:pPr>
            <a:endParaRPr lang="en-GB" sz="3800" dirty="0" smtClean="0"/>
          </a:p>
          <a:p>
            <a:pPr marL="0" indent="0">
              <a:buNone/>
            </a:pPr>
            <a:r>
              <a:rPr lang="en-GB" sz="3800" dirty="0" smtClean="0"/>
              <a:t>[…]</a:t>
            </a:r>
          </a:p>
          <a:p>
            <a:pPr marL="0" indent="0">
              <a:buNone/>
            </a:pPr>
            <a:endParaRPr lang="en-GB" sz="3800" b="1" dirty="0"/>
          </a:p>
          <a:p>
            <a:pPr marL="0" indent="0">
              <a:buNone/>
            </a:pPr>
            <a:r>
              <a:rPr lang="en-GB" sz="3800" b="1" dirty="0" smtClean="0"/>
              <a:t>Article </a:t>
            </a:r>
            <a:r>
              <a:rPr lang="en-GB" sz="3800" b="1" dirty="0"/>
              <a:t>VIII</a:t>
            </a:r>
            <a:endParaRPr lang="fr-CH" sz="3800" dirty="0"/>
          </a:p>
          <a:p>
            <a:pPr marL="0" indent="0">
              <a:buNone/>
            </a:pPr>
            <a:r>
              <a:rPr lang="en-GB" sz="3800" dirty="0"/>
              <a:t>1. One year after the entry into force of this Treaty, a conference of States Parties to the Treaty shall be held in Geneva, Switzerland, to review the operation of the Treaty, with a view to assuring that the purposes of the preamble and the provisions of the Treaty, including the provisions concerning negotiations on effective measures for the complete elimination of nuclear weapons, are being realised. Such a conference shall thereafter meet every year to review progress of the implementation.</a:t>
            </a:r>
            <a:endParaRPr lang="fr-CH" sz="3800" dirty="0"/>
          </a:p>
          <a:p>
            <a:pPr marL="0" indent="0">
              <a:buNone/>
            </a:pPr>
            <a:r>
              <a:rPr lang="en-GB" sz="3800" dirty="0"/>
              <a:t>2. States Parties of this Treaty are encouraged to discuss the further implementation of effective verification mechanisms to control the fulfilment of the agreements decided in the Treaty, in particular Article 1 and 2. This discussion will take place within the upcoming Conference of States Parties.</a:t>
            </a:r>
            <a:endParaRPr lang="fr-CH" sz="3800" dirty="0"/>
          </a:p>
          <a:p>
            <a:pPr marL="0" indent="0">
              <a:buNone/>
            </a:pPr>
            <a:endParaRPr lang="fr-CH" dirty="0"/>
          </a:p>
          <a:p>
            <a:pPr marL="0" indent="0">
              <a:buNone/>
            </a:pPr>
            <a:r>
              <a:rPr lang="en-GB" dirty="0"/>
              <a:t> </a:t>
            </a:r>
            <a:endParaRPr lang="fr-CH" dirty="0"/>
          </a:p>
        </p:txBody>
      </p:sp>
    </p:spTree>
    <p:extLst>
      <p:ext uri="{BB962C8B-B14F-4D97-AF65-F5344CB8AC3E}">
        <p14:creationId xmlns:p14="http://schemas.microsoft.com/office/powerpoint/2010/main" val="32886066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6"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3.2.28. HA – </a:t>
            </a:r>
            <a:r>
              <a:rPr lang="fr-FR" sz="3200" b="1" dirty="0" err="1" smtClean="0"/>
              <a:t>Negotiation</a:t>
            </a:r>
            <a:r>
              <a:rPr lang="fr-FR" sz="3200" b="1" dirty="0" smtClean="0"/>
              <a:t> </a:t>
            </a:r>
            <a:r>
              <a:rPr lang="fr-FR" sz="3200" b="1" dirty="0" err="1" smtClean="0"/>
              <a:t>outcome</a:t>
            </a:r>
            <a:endParaRPr lang="fr-FR" sz="3200" b="1" dirty="0" smtClean="0"/>
          </a:p>
          <a:p>
            <a:r>
              <a:rPr lang="fr-FR" sz="3200" b="1" dirty="0" smtClean="0"/>
              <a:t>                Evaluation</a:t>
            </a:r>
            <a:endParaRPr lang="fr-CH" sz="3200" dirty="0"/>
          </a:p>
        </p:txBody>
      </p:sp>
      <p:sp>
        <p:nvSpPr>
          <p:cNvPr id="2" name="Espace réservé de la date 1"/>
          <p:cNvSpPr>
            <a:spLocks noGrp="1"/>
          </p:cNvSpPr>
          <p:nvPr>
            <p:ph type="dt" sz="half" idx="10"/>
          </p:nvPr>
        </p:nvSpPr>
        <p:spPr/>
        <p:txBody>
          <a:bodyPr/>
          <a:lstStyle/>
          <a:p>
            <a:fld id="{0455A3AB-F34E-44F6-9525-DD12EFE22FE0}"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94</a:t>
            </a:fld>
            <a:endParaRPr lang="fr-CH" dirty="0"/>
          </a:p>
        </p:txBody>
      </p:sp>
      <p:sp>
        <p:nvSpPr>
          <p:cNvPr id="3" name="Espace réservé du contenu 2"/>
          <p:cNvSpPr>
            <a:spLocks noGrp="1"/>
          </p:cNvSpPr>
          <p:nvPr>
            <p:ph idx="1"/>
          </p:nvPr>
        </p:nvSpPr>
        <p:spPr>
          <a:xfrm>
            <a:off x="197768" y="1340768"/>
            <a:ext cx="8748464" cy="5121696"/>
          </a:xfrm>
        </p:spPr>
        <p:txBody>
          <a:bodyPr>
            <a:normAutofit fontScale="47500" lnSpcReduction="20000"/>
          </a:bodyPr>
          <a:lstStyle/>
          <a:p>
            <a:pPr lvl="0"/>
            <a:r>
              <a:rPr lang="en-US" sz="3400" dirty="0" smtClean="0"/>
              <a:t>The </a:t>
            </a:r>
            <a:r>
              <a:rPr lang="en-US" sz="3400" dirty="0"/>
              <a:t>treaty represents a compromise between the </a:t>
            </a:r>
            <a:r>
              <a:rPr lang="en-GB" sz="3400" dirty="0"/>
              <a:t>Group of 7 (South Africa, New Zealand, Indonesia, Austria, Costa Rica, Mexico and Egypt) and the Group of 2 (Denmark, Germany</a:t>
            </a:r>
            <a:r>
              <a:rPr lang="en-GB" sz="3400" dirty="0" smtClean="0"/>
              <a:t>).</a:t>
            </a:r>
          </a:p>
          <a:p>
            <a:pPr marL="0" lvl="0" indent="0">
              <a:buNone/>
            </a:pPr>
            <a:endParaRPr lang="fr-CH" sz="3400" dirty="0"/>
          </a:p>
          <a:p>
            <a:pPr lvl="0"/>
            <a:r>
              <a:rPr lang="en-GB" sz="3400" dirty="0"/>
              <a:t>Main points of disagreement concerned Article I and II, in particular the ban of use and threat of use and the timeframe for elimination of nuclear weapons. The following compromises were </a:t>
            </a:r>
            <a:r>
              <a:rPr lang="en-GB" sz="3400" dirty="0" smtClean="0"/>
              <a:t>reached in informal meetings:</a:t>
            </a:r>
            <a:endParaRPr lang="fr-CH" sz="3400" dirty="0"/>
          </a:p>
          <a:p>
            <a:pPr lvl="1"/>
            <a:r>
              <a:rPr lang="en-GB" sz="3400" dirty="0" smtClean="0"/>
              <a:t>Art. I: The </a:t>
            </a:r>
            <a:r>
              <a:rPr lang="en-GB" sz="3400" dirty="0"/>
              <a:t>use and threat of use are regarded as illegal under international </a:t>
            </a:r>
            <a:r>
              <a:rPr lang="en-GB" sz="3400" dirty="0" smtClean="0"/>
              <a:t>law. </a:t>
            </a:r>
            <a:r>
              <a:rPr lang="en-GB" sz="3400" dirty="0"/>
              <a:t>This </a:t>
            </a:r>
            <a:r>
              <a:rPr lang="en-GB" sz="3400" dirty="0" smtClean="0"/>
              <a:t>formulation leaves room for interpretation and therefore is flexible enough to allow NATO </a:t>
            </a:r>
            <a:r>
              <a:rPr lang="en-GB" sz="3400" dirty="0"/>
              <a:t>states to join the </a:t>
            </a:r>
            <a:r>
              <a:rPr lang="en-GB" sz="3400" dirty="0" smtClean="0"/>
              <a:t>treaty.</a:t>
            </a:r>
          </a:p>
          <a:p>
            <a:pPr lvl="1"/>
            <a:r>
              <a:rPr lang="en-GB" sz="3400" dirty="0" smtClean="0"/>
              <a:t>Art</a:t>
            </a:r>
            <a:r>
              <a:rPr lang="en-GB" sz="3400" dirty="0"/>
              <a:t>. </a:t>
            </a:r>
            <a:r>
              <a:rPr lang="en-GB" sz="3400" dirty="0" smtClean="0"/>
              <a:t>I.4 in combination with Art. VIII</a:t>
            </a:r>
            <a:r>
              <a:rPr lang="fr-CH" sz="3400" dirty="0" smtClean="0"/>
              <a:t>:</a:t>
            </a:r>
            <a:endParaRPr lang="fr-CH" sz="3400" dirty="0"/>
          </a:p>
          <a:p>
            <a:pPr marL="457200" lvl="1" indent="0">
              <a:buNone/>
            </a:pPr>
            <a:r>
              <a:rPr lang="en-GB" sz="3400" dirty="0" smtClean="0"/>
              <a:t>The </a:t>
            </a:r>
            <a:r>
              <a:rPr lang="en-GB" sz="3400" dirty="0"/>
              <a:t>complete elimination of nuclear weapons after ratification, within a timeframe decided individually by each state possessing these weapons </a:t>
            </a:r>
            <a:r>
              <a:rPr lang="en-GB" sz="3400" dirty="0" smtClean="0"/>
              <a:t>acceding </a:t>
            </a:r>
            <a:r>
              <a:rPr lang="en-GB" sz="3400" dirty="0"/>
              <a:t>to this treaty. This timeframe must be set within 5 years after ratification and must not exceed 30 </a:t>
            </a:r>
            <a:r>
              <a:rPr lang="en-GB" sz="3400" dirty="0" smtClean="0"/>
              <a:t>years. </a:t>
            </a:r>
            <a:r>
              <a:rPr lang="en-US" sz="3400" dirty="0" smtClean="0"/>
              <a:t>The </a:t>
            </a:r>
            <a:r>
              <a:rPr lang="en-US" sz="3400" dirty="0"/>
              <a:t>timeframe can be extended under special circumstances, agreed upon in the Conference of State </a:t>
            </a:r>
            <a:r>
              <a:rPr lang="en-US" sz="3400" dirty="0" smtClean="0"/>
              <a:t>parties.</a:t>
            </a:r>
          </a:p>
          <a:p>
            <a:pPr marL="457200" lvl="1" indent="0">
              <a:buNone/>
            </a:pPr>
            <a:endParaRPr lang="en-GB" sz="3400" dirty="0" smtClean="0"/>
          </a:p>
          <a:p>
            <a:pPr>
              <a:buFont typeface="Symbol"/>
              <a:buChar char="Þ"/>
            </a:pPr>
            <a:r>
              <a:rPr lang="en-GB" sz="3400" dirty="0" smtClean="0"/>
              <a:t>Thus, nuclear-weapon </a:t>
            </a:r>
            <a:r>
              <a:rPr lang="en-GB" sz="3400" dirty="0"/>
              <a:t>states </a:t>
            </a:r>
            <a:r>
              <a:rPr lang="en-GB" sz="3400" dirty="0" smtClean="0"/>
              <a:t>can join </a:t>
            </a:r>
            <a:r>
              <a:rPr lang="en-GB" sz="3400" dirty="0"/>
              <a:t>the treaty </a:t>
            </a:r>
            <a:r>
              <a:rPr lang="en-GB" sz="3400" dirty="0" smtClean="0"/>
              <a:t>as long as they subscribe to Art. I and agree </a:t>
            </a:r>
            <a:r>
              <a:rPr lang="en-GB" sz="3400" dirty="0"/>
              <a:t>to a deadline for the total elimination of their </a:t>
            </a:r>
            <a:r>
              <a:rPr lang="en-GB" sz="3400" dirty="0" smtClean="0"/>
              <a:t>arsenal. This deadline can be further negotiated with the Conference of State parties. </a:t>
            </a:r>
          </a:p>
          <a:p>
            <a:pPr>
              <a:buFont typeface="Symbol"/>
              <a:buChar char="Þ"/>
            </a:pPr>
            <a:r>
              <a:rPr lang="en-GB" sz="3400" dirty="0" smtClean="0"/>
              <a:t>The combination of Art. I and Art. VIII is an interesting formula and shows that procedures can be interpreted creatively.</a:t>
            </a:r>
          </a:p>
          <a:p>
            <a:pPr marL="0" indent="0">
              <a:buNone/>
            </a:pPr>
            <a:endParaRPr lang="en-GB" sz="3400" dirty="0" smtClean="0"/>
          </a:p>
          <a:p>
            <a:pPr marL="0" indent="0">
              <a:buNone/>
            </a:pPr>
            <a:r>
              <a:rPr lang="en-GB" sz="3400" dirty="0" smtClean="0"/>
              <a:t>Further compromises involved paragraphs </a:t>
            </a:r>
            <a:r>
              <a:rPr lang="en-GB" sz="3400" dirty="0"/>
              <a:t>17 and 18 </a:t>
            </a:r>
            <a:r>
              <a:rPr lang="en-GB" sz="3400" dirty="0" smtClean="0"/>
              <a:t>(concessions by NATO states) and paragraphs 5 and 7 of the preamble.</a:t>
            </a:r>
            <a:endParaRPr lang="en-US" sz="2400" u="sng" dirty="0" smtClean="0"/>
          </a:p>
        </p:txBody>
      </p:sp>
    </p:spTree>
    <p:extLst>
      <p:ext uri="{BB962C8B-B14F-4D97-AF65-F5344CB8AC3E}">
        <p14:creationId xmlns:p14="http://schemas.microsoft.com/office/powerpoint/2010/main" val="12538789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6"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3.2.29. HA – </a:t>
            </a:r>
            <a:r>
              <a:rPr lang="fr-FR" sz="3200" b="1" dirty="0" err="1" smtClean="0"/>
              <a:t>Negotiation</a:t>
            </a:r>
            <a:r>
              <a:rPr lang="fr-FR" sz="3200" b="1" dirty="0" smtClean="0"/>
              <a:t> </a:t>
            </a:r>
            <a:r>
              <a:rPr lang="fr-FR" sz="3200" b="1" dirty="0" err="1" smtClean="0"/>
              <a:t>outcome</a:t>
            </a:r>
            <a:endParaRPr lang="fr-FR" sz="3200" b="1" dirty="0" smtClean="0"/>
          </a:p>
          <a:p>
            <a:r>
              <a:rPr lang="fr-FR" sz="3200" b="1" dirty="0" smtClean="0"/>
              <a:t>             Evaluation</a:t>
            </a:r>
            <a:endParaRPr lang="fr-CH" sz="3200" dirty="0"/>
          </a:p>
        </p:txBody>
      </p:sp>
      <p:sp>
        <p:nvSpPr>
          <p:cNvPr id="2" name="Espace réservé de la date 1"/>
          <p:cNvSpPr>
            <a:spLocks noGrp="1"/>
          </p:cNvSpPr>
          <p:nvPr>
            <p:ph type="dt" sz="half" idx="10"/>
          </p:nvPr>
        </p:nvSpPr>
        <p:spPr/>
        <p:txBody>
          <a:bodyPr/>
          <a:lstStyle/>
          <a:p>
            <a:fld id="{0455A3AB-F34E-44F6-9525-DD12EFE22FE0}"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95</a:t>
            </a:fld>
            <a:endParaRPr lang="fr-CH" dirty="0"/>
          </a:p>
        </p:txBody>
      </p:sp>
      <p:sp>
        <p:nvSpPr>
          <p:cNvPr id="3" name="Espace réservé du contenu 2"/>
          <p:cNvSpPr>
            <a:spLocks noGrp="1"/>
          </p:cNvSpPr>
          <p:nvPr>
            <p:ph idx="1"/>
          </p:nvPr>
        </p:nvSpPr>
        <p:spPr>
          <a:xfrm>
            <a:off x="216024" y="1475656"/>
            <a:ext cx="8748464" cy="5121696"/>
          </a:xfrm>
        </p:spPr>
        <p:txBody>
          <a:bodyPr>
            <a:normAutofit/>
          </a:bodyPr>
          <a:lstStyle/>
          <a:p>
            <a:r>
              <a:rPr lang="en-GB" sz="2200" dirty="0"/>
              <a:t>The recognition that nuclear weapons are “immoral and unethical” provides a moral narrative for abolishing nuclear weapons. This may have an important normative effect</a:t>
            </a:r>
            <a:r>
              <a:rPr lang="en-GB" sz="2200" dirty="0" smtClean="0"/>
              <a:t>.</a:t>
            </a:r>
          </a:p>
          <a:p>
            <a:pPr marL="0" indent="0">
              <a:buNone/>
            </a:pPr>
            <a:endParaRPr lang="en-GB" sz="800" dirty="0"/>
          </a:p>
          <a:p>
            <a:r>
              <a:rPr lang="en-GB" sz="2200" dirty="0"/>
              <a:t>The treaty reaffirms the importance for all states to join the NPT, and for the Comprehensive nuclear Test-Ban Treaty to enter into force at an early </a:t>
            </a:r>
            <a:r>
              <a:rPr lang="en-GB" sz="2200" dirty="0" smtClean="0"/>
              <a:t>date.</a:t>
            </a:r>
          </a:p>
          <a:p>
            <a:pPr marL="0" indent="0">
              <a:buNone/>
            </a:pPr>
            <a:endParaRPr lang="fr-CH" sz="800" dirty="0"/>
          </a:p>
          <a:p>
            <a:pPr lvl="0"/>
            <a:r>
              <a:rPr lang="en-GB" sz="2200" dirty="0" smtClean="0"/>
              <a:t>States </a:t>
            </a:r>
            <a:r>
              <a:rPr lang="en-GB" sz="2200" dirty="0"/>
              <a:t>agreed that the treaty will come into effect after ratification by 40 </a:t>
            </a:r>
            <a:r>
              <a:rPr lang="en-GB" sz="2200" dirty="0" smtClean="0"/>
              <a:t>states, which seems to be realistic given the fact that 121 states have to date signed the Humanitarian Pledge. </a:t>
            </a:r>
          </a:p>
          <a:p>
            <a:pPr marL="0" lvl="0" indent="0">
              <a:buNone/>
            </a:pPr>
            <a:endParaRPr lang="fr-CH" sz="800" dirty="0"/>
          </a:p>
          <a:p>
            <a:r>
              <a:rPr lang="en-GB" sz="2200" dirty="0" smtClean="0"/>
              <a:t>The </a:t>
            </a:r>
            <a:r>
              <a:rPr lang="en-GB" sz="2200" dirty="0"/>
              <a:t>outcome of this treaty is in line with the 2010 NPT Action Plan as it gives solid provisions for disarmament and re-addresses the WMDFZ in the Middle-East in Art. VII.</a:t>
            </a:r>
            <a:endParaRPr lang="en-US" sz="2200" u="sng" dirty="0"/>
          </a:p>
          <a:p>
            <a:pPr lvl="0"/>
            <a:endParaRPr lang="fr-CH" sz="2400" dirty="0"/>
          </a:p>
          <a:p>
            <a:pPr marL="0" indent="0">
              <a:buNone/>
            </a:pPr>
            <a:endParaRPr lang="en-US" sz="2400" u="sng" dirty="0" smtClean="0"/>
          </a:p>
        </p:txBody>
      </p:sp>
    </p:spTree>
    <p:extLst>
      <p:ext uri="{BB962C8B-B14F-4D97-AF65-F5344CB8AC3E}">
        <p14:creationId xmlns:p14="http://schemas.microsoft.com/office/powerpoint/2010/main" val="13138226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6"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3.2.30. HA – </a:t>
            </a:r>
            <a:r>
              <a:rPr lang="fr-FR" sz="3200" b="1" dirty="0" err="1" smtClean="0"/>
              <a:t>Negotiation</a:t>
            </a:r>
            <a:r>
              <a:rPr lang="fr-FR" sz="3200" b="1" dirty="0" smtClean="0"/>
              <a:t> </a:t>
            </a:r>
            <a:r>
              <a:rPr lang="fr-FR" sz="3200" b="1" dirty="0" err="1" smtClean="0"/>
              <a:t>outcome</a:t>
            </a:r>
            <a:endParaRPr lang="fr-FR" sz="3200" b="1" dirty="0" smtClean="0"/>
          </a:p>
          <a:p>
            <a:r>
              <a:rPr lang="fr-FR" sz="3200" b="1" dirty="0" smtClean="0"/>
              <a:t>              Evaluation</a:t>
            </a:r>
            <a:endParaRPr lang="fr-CH" sz="3200" dirty="0"/>
          </a:p>
        </p:txBody>
      </p:sp>
      <p:sp>
        <p:nvSpPr>
          <p:cNvPr id="2" name="Espace réservé de la date 1"/>
          <p:cNvSpPr>
            <a:spLocks noGrp="1"/>
          </p:cNvSpPr>
          <p:nvPr>
            <p:ph type="dt" sz="half" idx="10"/>
          </p:nvPr>
        </p:nvSpPr>
        <p:spPr/>
        <p:txBody>
          <a:bodyPr/>
          <a:lstStyle/>
          <a:p>
            <a:fld id="{0455A3AB-F34E-44F6-9525-DD12EFE22FE0}"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96</a:t>
            </a:fld>
            <a:endParaRPr lang="fr-CH" dirty="0"/>
          </a:p>
        </p:txBody>
      </p:sp>
      <p:sp>
        <p:nvSpPr>
          <p:cNvPr id="3" name="Espace réservé du contenu 2"/>
          <p:cNvSpPr>
            <a:spLocks noGrp="1"/>
          </p:cNvSpPr>
          <p:nvPr>
            <p:ph idx="1"/>
          </p:nvPr>
        </p:nvSpPr>
        <p:spPr>
          <a:xfrm>
            <a:off x="197768" y="1412776"/>
            <a:ext cx="8748464" cy="5121696"/>
          </a:xfrm>
        </p:spPr>
        <p:txBody>
          <a:bodyPr>
            <a:normAutofit fontScale="92500" lnSpcReduction="20000"/>
          </a:bodyPr>
          <a:lstStyle/>
          <a:p>
            <a:pPr lvl="0"/>
            <a:r>
              <a:rPr lang="en-GB" sz="2400" dirty="0" smtClean="0"/>
              <a:t>The </a:t>
            </a:r>
            <a:r>
              <a:rPr lang="en-GB" sz="2400" dirty="0"/>
              <a:t>treaty prohibits the “use” and “threat of use” but not </a:t>
            </a:r>
            <a:r>
              <a:rPr lang="en-US" sz="2400" dirty="0"/>
              <a:t>nuclear weapons as such =&gt; provisions have been watered down by the G2. </a:t>
            </a:r>
            <a:endParaRPr lang="en-US" sz="2400" dirty="0" smtClean="0"/>
          </a:p>
          <a:p>
            <a:pPr marL="0" lvl="0" indent="0">
              <a:lnSpc>
                <a:spcPct val="120000"/>
              </a:lnSpc>
              <a:buNone/>
            </a:pPr>
            <a:endParaRPr lang="fr-CH" sz="900" dirty="0"/>
          </a:p>
          <a:p>
            <a:pPr lvl="0"/>
            <a:r>
              <a:rPr lang="en-US" sz="2400" dirty="0"/>
              <a:t>Ambiguous and vague language might weaken existing legal obligations such as the NPT or CTBT. </a:t>
            </a:r>
            <a:endParaRPr lang="en-US" sz="2400" dirty="0" smtClean="0"/>
          </a:p>
          <a:p>
            <a:pPr marL="0" lvl="0" indent="0">
              <a:buNone/>
            </a:pPr>
            <a:endParaRPr lang="fr-CH" sz="900" dirty="0"/>
          </a:p>
          <a:p>
            <a:pPr lvl="0"/>
            <a:r>
              <a:rPr lang="en-GB" sz="2400" dirty="0"/>
              <a:t>Limited application of the treaty: Article </a:t>
            </a:r>
            <a:r>
              <a:rPr lang="en-GB" sz="2400" dirty="0" smtClean="0"/>
              <a:t>III only extends the treaty to </a:t>
            </a:r>
            <a:r>
              <a:rPr lang="en-GB" sz="2400" dirty="0"/>
              <a:t>anyone under the ratifying states jurisdiction, compared to the initial draft which provided for both jurisdiction and territory. This risks justifying NATO’s interpretation of the NPT allowing for its nuclear sharing agreements to remain unchallenged</a:t>
            </a:r>
            <a:r>
              <a:rPr lang="en-GB" sz="2400" dirty="0" smtClean="0"/>
              <a:t>.</a:t>
            </a:r>
          </a:p>
          <a:p>
            <a:pPr lvl="0"/>
            <a:endParaRPr lang="fr-CH" sz="900" dirty="0"/>
          </a:p>
          <a:p>
            <a:pPr lvl="0"/>
            <a:r>
              <a:rPr lang="en-GB" sz="2400" dirty="0" smtClean="0"/>
              <a:t>The timeframe </a:t>
            </a:r>
            <a:r>
              <a:rPr lang="en-GB" sz="2400" dirty="0"/>
              <a:t>set out could have been more ambitious. It is excessive to grant five years </a:t>
            </a:r>
            <a:r>
              <a:rPr lang="en-GB" sz="2400" dirty="0" smtClean="0"/>
              <a:t>to </a:t>
            </a:r>
            <a:r>
              <a:rPr lang="en-GB" sz="2400" dirty="0"/>
              <a:t>enter the agreement and define the disarmament schedule. The further thirty years for the complete elimination is an arbitrarily long timeframe</a:t>
            </a:r>
            <a:r>
              <a:rPr lang="en-GB" sz="2400" dirty="0" smtClean="0"/>
              <a:t>.</a:t>
            </a:r>
          </a:p>
          <a:p>
            <a:pPr marL="0" lvl="0" indent="0">
              <a:buNone/>
            </a:pPr>
            <a:endParaRPr lang="en-GB" sz="900" dirty="0" smtClean="0"/>
          </a:p>
          <a:p>
            <a:pPr lvl="0"/>
            <a:r>
              <a:rPr lang="en-GB" sz="2400" dirty="0" smtClean="0"/>
              <a:t>The treaty is rooted in the NPT Art. 6. Hence, the intention was to reinforce the NPT and not to elaborate an alternative instrument to it.</a:t>
            </a:r>
            <a:endParaRPr lang="fr-CH" sz="2400" dirty="0"/>
          </a:p>
          <a:p>
            <a:pPr marL="0" indent="0">
              <a:buNone/>
            </a:pPr>
            <a:endParaRPr lang="en-US" sz="2400" u="sng" dirty="0" smtClean="0"/>
          </a:p>
        </p:txBody>
      </p:sp>
    </p:spTree>
    <p:extLst>
      <p:ext uri="{BB962C8B-B14F-4D97-AF65-F5344CB8AC3E}">
        <p14:creationId xmlns:p14="http://schemas.microsoft.com/office/powerpoint/2010/main" val="11627189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6"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3.2.31. HA – </a:t>
            </a:r>
            <a:r>
              <a:rPr lang="fr-FR" sz="3200" b="1" dirty="0" err="1" smtClean="0"/>
              <a:t>Negotiation</a:t>
            </a:r>
            <a:r>
              <a:rPr lang="fr-FR" sz="3200" b="1" dirty="0" smtClean="0"/>
              <a:t> </a:t>
            </a:r>
            <a:r>
              <a:rPr lang="fr-FR" sz="3200" b="1" dirty="0" err="1" smtClean="0"/>
              <a:t>outcome</a:t>
            </a:r>
            <a:endParaRPr lang="fr-FR" sz="3200" b="1" dirty="0" smtClean="0"/>
          </a:p>
          <a:p>
            <a:r>
              <a:rPr lang="fr-FR" sz="3200" b="1" dirty="0" smtClean="0"/>
              <a:t>                         </a:t>
            </a:r>
            <a:r>
              <a:rPr lang="fr-FR" sz="3200" b="1" dirty="0" err="1" smtClean="0"/>
              <a:t>Overall</a:t>
            </a:r>
            <a:r>
              <a:rPr lang="fr-FR" sz="3200" b="1" dirty="0" smtClean="0"/>
              <a:t> </a:t>
            </a:r>
            <a:r>
              <a:rPr lang="fr-FR" sz="3200" b="1" dirty="0" err="1" smtClean="0"/>
              <a:t>evaluation</a:t>
            </a:r>
            <a:r>
              <a:rPr lang="fr-FR" sz="3200" b="1" dirty="0" smtClean="0"/>
              <a:t> by the experts</a:t>
            </a:r>
            <a:endParaRPr lang="fr-CH" sz="3200" dirty="0"/>
          </a:p>
        </p:txBody>
      </p:sp>
      <p:sp>
        <p:nvSpPr>
          <p:cNvPr id="2" name="Espace réservé de la date 1"/>
          <p:cNvSpPr>
            <a:spLocks noGrp="1"/>
          </p:cNvSpPr>
          <p:nvPr>
            <p:ph type="dt" sz="half" idx="10"/>
          </p:nvPr>
        </p:nvSpPr>
        <p:spPr/>
        <p:txBody>
          <a:bodyPr/>
          <a:lstStyle/>
          <a:p>
            <a:fld id="{0455A3AB-F34E-44F6-9525-DD12EFE22FE0}"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97</a:t>
            </a:fld>
            <a:endParaRPr lang="fr-CH" dirty="0"/>
          </a:p>
        </p:txBody>
      </p:sp>
      <p:sp>
        <p:nvSpPr>
          <p:cNvPr id="3" name="Espace réservé du contenu 2"/>
          <p:cNvSpPr>
            <a:spLocks noGrp="1"/>
          </p:cNvSpPr>
          <p:nvPr>
            <p:ph idx="1"/>
          </p:nvPr>
        </p:nvSpPr>
        <p:spPr>
          <a:xfrm>
            <a:off x="216024" y="1547664"/>
            <a:ext cx="8748464" cy="5121696"/>
          </a:xfrm>
        </p:spPr>
        <p:txBody>
          <a:bodyPr>
            <a:normAutofit/>
          </a:bodyPr>
          <a:lstStyle/>
          <a:p>
            <a:pPr marL="0" indent="0">
              <a:buNone/>
            </a:pPr>
            <a:r>
              <a:rPr lang="en-US" sz="2400" dirty="0" smtClean="0"/>
              <a:t>The agreement shows that with the right amount of political will and readiness to compromise even a consensus document on nuclear weapons disarmament is possible.</a:t>
            </a:r>
          </a:p>
          <a:p>
            <a:pPr marL="0" indent="0">
              <a:buNone/>
            </a:pPr>
            <a:r>
              <a:rPr lang="en-US" sz="2400" dirty="0" smtClean="0"/>
              <a:t>While the rules allowed for a vote, this was not invoked and the Chairs encouraged the students to think creatively to find solutions everyone could agree to. Throughout the negotiations, the humanitarian motivation served as a corrective to take a step back and move towards the negotiating partner. </a:t>
            </a:r>
          </a:p>
          <a:p>
            <a:pPr marL="0" indent="0">
              <a:buNone/>
            </a:pPr>
            <a:r>
              <a:rPr lang="en-US" sz="2400" dirty="0" smtClean="0"/>
              <a:t>While the final treaty may not be what each of the participants envisioned, it definitely proves that compromise can allow everyone to move forward. </a:t>
            </a:r>
            <a:endParaRPr lang="en-US" sz="2400" dirty="0"/>
          </a:p>
        </p:txBody>
      </p:sp>
    </p:spTree>
    <p:extLst>
      <p:ext uri="{BB962C8B-B14F-4D97-AF65-F5344CB8AC3E}">
        <p14:creationId xmlns:p14="http://schemas.microsoft.com/office/powerpoint/2010/main" val="37923399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5200" y="1268760"/>
            <a:ext cx="8871296" cy="5472608"/>
          </a:xfrm>
        </p:spPr>
        <p:txBody>
          <a:bodyPr>
            <a:normAutofit fontScale="55000" lnSpcReduction="20000"/>
          </a:bodyPr>
          <a:lstStyle/>
          <a:p>
            <a:pPr marL="0" indent="0">
              <a:buNone/>
            </a:pPr>
            <a:r>
              <a:rPr lang="fr-CH" sz="2800" dirty="0" smtClean="0"/>
              <a:t>Note </a:t>
            </a:r>
            <a:r>
              <a:rPr lang="fr-CH" sz="2800" dirty="0" err="1" smtClean="0"/>
              <a:t>taker</a:t>
            </a:r>
            <a:r>
              <a:rPr lang="fr-CH" sz="2800" dirty="0" smtClean="0"/>
              <a:t>: « […] ces </a:t>
            </a:r>
            <a:r>
              <a:rPr lang="fr-CH" sz="2800" dirty="0"/>
              <a:t>deux jours ont été une expérience des plus </a:t>
            </a:r>
            <a:r>
              <a:rPr lang="fr-CH" sz="2800" dirty="0" smtClean="0"/>
              <a:t>enrichissante […] »</a:t>
            </a:r>
          </a:p>
          <a:p>
            <a:pPr marL="0" indent="0">
              <a:buNone/>
            </a:pPr>
            <a:endParaRPr lang="fr-CH" sz="2800" dirty="0" smtClean="0"/>
          </a:p>
          <a:p>
            <a:pPr marL="0" indent="0">
              <a:buNone/>
            </a:pPr>
            <a:r>
              <a:rPr lang="fr-CH" sz="2800" dirty="0" smtClean="0"/>
              <a:t>Head of </a:t>
            </a:r>
            <a:r>
              <a:rPr lang="fr-CH" sz="2800" dirty="0" err="1" smtClean="0"/>
              <a:t>delegation</a:t>
            </a:r>
            <a:r>
              <a:rPr lang="fr-CH" sz="2800" dirty="0" smtClean="0"/>
              <a:t>: « It </a:t>
            </a:r>
            <a:r>
              <a:rPr lang="fr-CH" sz="2800" dirty="0"/>
              <a:t>has been an </a:t>
            </a:r>
            <a:r>
              <a:rPr lang="fr-CH" sz="2800" dirty="0" err="1"/>
              <a:t>outstanding</a:t>
            </a:r>
            <a:r>
              <a:rPr lang="fr-CH" sz="2800" dirty="0"/>
              <a:t> </a:t>
            </a:r>
            <a:r>
              <a:rPr lang="fr-CH" sz="2800" dirty="0" err="1" smtClean="0"/>
              <a:t>learning</a:t>
            </a:r>
            <a:r>
              <a:rPr lang="fr-CH" sz="2800" dirty="0" smtClean="0"/>
              <a:t> </a:t>
            </a:r>
            <a:r>
              <a:rPr lang="fr-CH" sz="2800" dirty="0" err="1" smtClean="0"/>
              <a:t>experience</a:t>
            </a:r>
            <a:r>
              <a:rPr lang="fr-CH" sz="2800" dirty="0" smtClean="0"/>
              <a:t> »</a:t>
            </a:r>
          </a:p>
          <a:p>
            <a:pPr marL="0" indent="0">
              <a:buNone/>
            </a:pPr>
            <a:endParaRPr lang="fr-CH" sz="2800" dirty="0" smtClean="0"/>
          </a:p>
          <a:p>
            <a:pPr marL="0" indent="0">
              <a:buNone/>
            </a:pPr>
            <a:r>
              <a:rPr lang="fr-CH" sz="2800" dirty="0" smtClean="0"/>
              <a:t>Head of </a:t>
            </a:r>
            <a:r>
              <a:rPr lang="fr-CH" sz="2800" dirty="0" err="1" smtClean="0"/>
              <a:t>delegation</a:t>
            </a:r>
            <a:r>
              <a:rPr lang="fr-CH" sz="2800" dirty="0" smtClean="0"/>
              <a:t>: « </a:t>
            </a:r>
            <a:r>
              <a:rPr lang="fr-CH" sz="2800" dirty="0" err="1" smtClean="0"/>
              <a:t>Again</a:t>
            </a:r>
            <a:r>
              <a:rPr lang="fr-CH" sz="2800" dirty="0" smtClean="0"/>
              <a:t> </a:t>
            </a:r>
            <a:r>
              <a:rPr lang="fr-CH" sz="2800" dirty="0"/>
              <a:t>- </a:t>
            </a:r>
            <a:r>
              <a:rPr lang="fr-CH" sz="2800" dirty="0" err="1"/>
              <a:t>Thank</a:t>
            </a:r>
            <a:r>
              <a:rPr lang="fr-CH" sz="2800" dirty="0"/>
              <a:t> </a:t>
            </a:r>
            <a:r>
              <a:rPr lang="fr-CH" sz="2800" dirty="0" err="1"/>
              <a:t>you</a:t>
            </a:r>
            <a:r>
              <a:rPr lang="fr-CH" sz="2800" dirty="0"/>
              <a:t> </a:t>
            </a:r>
            <a:r>
              <a:rPr lang="fr-CH" sz="2800" dirty="0" err="1"/>
              <a:t>very</a:t>
            </a:r>
            <a:r>
              <a:rPr lang="fr-CH" sz="2800" dirty="0"/>
              <a:t> </a:t>
            </a:r>
            <a:r>
              <a:rPr lang="fr-CH" sz="2800" dirty="0" err="1"/>
              <a:t>much</a:t>
            </a:r>
            <a:r>
              <a:rPr lang="fr-CH" sz="2800" dirty="0"/>
              <a:t> for </a:t>
            </a:r>
            <a:r>
              <a:rPr lang="fr-CH" sz="2800" dirty="0" err="1"/>
              <a:t>organising</a:t>
            </a:r>
            <a:r>
              <a:rPr lang="fr-CH" sz="2800" dirty="0"/>
              <a:t> </a:t>
            </a:r>
            <a:r>
              <a:rPr lang="fr-CH" sz="2800" dirty="0" err="1"/>
              <a:t>those</a:t>
            </a:r>
            <a:r>
              <a:rPr lang="fr-CH" sz="2800" dirty="0"/>
              <a:t> </a:t>
            </a:r>
            <a:r>
              <a:rPr lang="fr-CH" sz="2800" dirty="0" err="1"/>
              <a:t>two</a:t>
            </a:r>
            <a:r>
              <a:rPr lang="fr-CH" sz="2800" dirty="0"/>
              <a:t> </a:t>
            </a:r>
            <a:r>
              <a:rPr lang="fr-CH" sz="2800" dirty="0" err="1"/>
              <a:t>days</a:t>
            </a:r>
            <a:r>
              <a:rPr lang="fr-CH" sz="2800" dirty="0"/>
              <a:t>. </a:t>
            </a:r>
            <a:r>
              <a:rPr lang="fr-CH" sz="2800" dirty="0" err="1"/>
              <a:t>Thanks</a:t>
            </a:r>
            <a:r>
              <a:rPr lang="fr-CH" sz="2800" dirty="0"/>
              <a:t> to the set up, </a:t>
            </a:r>
            <a:r>
              <a:rPr lang="fr-CH" sz="2800" dirty="0" err="1"/>
              <a:t>it</a:t>
            </a:r>
            <a:r>
              <a:rPr lang="fr-CH" sz="2800" dirty="0"/>
              <a:t> </a:t>
            </a:r>
            <a:r>
              <a:rPr lang="fr-CH" sz="2800" dirty="0" err="1"/>
              <a:t>was</a:t>
            </a:r>
            <a:r>
              <a:rPr lang="fr-CH" sz="2800" dirty="0"/>
              <a:t> </a:t>
            </a:r>
            <a:r>
              <a:rPr lang="fr-CH" sz="2800" dirty="0" err="1"/>
              <a:t>very</a:t>
            </a:r>
            <a:r>
              <a:rPr lang="fr-CH" sz="2800" dirty="0"/>
              <a:t> </a:t>
            </a:r>
            <a:r>
              <a:rPr lang="fr-CH" sz="2800" dirty="0" err="1"/>
              <a:t>inspiring</a:t>
            </a:r>
            <a:r>
              <a:rPr lang="fr-CH" sz="2800" dirty="0"/>
              <a:t> and </a:t>
            </a:r>
            <a:r>
              <a:rPr lang="fr-CH" sz="2800" dirty="0" err="1"/>
              <a:t>we</a:t>
            </a:r>
            <a:r>
              <a:rPr lang="fr-CH" sz="2800" dirty="0"/>
              <a:t> all </a:t>
            </a:r>
            <a:r>
              <a:rPr lang="fr-CH" sz="2800" dirty="0" err="1"/>
              <a:t>learnt</a:t>
            </a:r>
            <a:r>
              <a:rPr lang="fr-CH" sz="2800" dirty="0"/>
              <a:t> a lot out of </a:t>
            </a:r>
            <a:r>
              <a:rPr lang="fr-CH" sz="2800" dirty="0" err="1" smtClean="0"/>
              <a:t>it</a:t>
            </a:r>
            <a:r>
              <a:rPr lang="fr-CH" sz="2800" dirty="0"/>
              <a:t> </a:t>
            </a:r>
            <a:r>
              <a:rPr lang="fr-CH" sz="2800" dirty="0" smtClean="0"/>
              <a:t>»</a:t>
            </a:r>
          </a:p>
          <a:p>
            <a:pPr marL="0" indent="0">
              <a:buNone/>
            </a:pPr>
            <a:endParaRPr lang="fr-CH" sz="2800" dirty="0" smtClean="0"/>
          </a:p>
          <a:p>
            <a:pPr marL="0" indent="0">
              <a:buNone/>
            </a:pPr>
            <a:r>
              <a:rPr lang="en-US" sz="2900" dirty="0"/>
              <a:t>Head of delegation: </a:t>
            </a:r>
            <a:r>
              <a:rPr lang="en-US" sz="2900" dirty="0" smtClean="0"/>
              <a:t>“Thanks </a:t>
            </a:r>
            <a:r>
              <a:rPr lang="en-US" sz="2900" dirty="0"/>
              <a:t>again for all the organization and the possibility for this good experience of simulating </a:t>
            </a:r>
            <a:r>
              <a:rPr lang="en-US" sz="2900" dirty="0" smtClean="0"/>
              <a:t>negotiations”</a:t>
            </a:r>
          </a:p>
          <a:p>
            <a:pPr marL="0" indent="0">
              <a:buNone/>
            </a:pPr>
            <a:endParaRPr lang="fr-CH" sz="2900" dirty="0" smtClean="0"/>
          </a:p>
          <a:p>
            <a:pPr marL="0" indent="0">
              <a:buNone/>
            </a:pPr>
            <a:r>
              <a:rPr lang="fr-CH" sz="2900" dirty="0"/>
              <a:t>Note </a:t>
            </a:r>
            <a:r>
              <a:rPr lang="fr-CH" sz="2900" dirty="0" err="1" smtClean="0"/>
              <a:t>taker</a:t>
            </a:r>
            <a:r>
              <a:rPr lang="fr-CH" sz="2900" dirty="0" smtClean="0"/>
              <a:t>: « Merci de </a:t>
            </a:r>
            <a:r>
              <a:rPr lang="fr-CH" sz="2900" dirty="0"/>
              <a:t>nous avoir permis de participer à ce projet, ce fut très intéressant et enrichissant pour notre vision des réelles conférences mises en œuvre ces temps </a:t>
            </a:r>
            <a:r>
              <a:rPr lang="fr-CH" sz="2900" dirty="0" smtClean="0"/>
              <a:t>! »</a:t>
            </a:r>
          </a:p>
          <a:p>
            <a:pPr marL="0" indent="0">
              <a:buNone/>
            </a:pPr>
            <a:endParaRPr lang="fr-CH" sz="2900" dirty="0" smtClean="0"/>
          </a:p>
          <a:p>
            <a:pPr marL="0" indent="0">
              <a:buNone/>
            </a:pPr>
            <a:r>
              <a:rPr lang="fr-CH" sz="2900" dirty="0"/>
              <a:t>Note </a:t>
            </a:r>
            <a:r>
              <a:rPr lang="fr-CH" sz="2900" dirty="0" err="1" smtClean="0"/>
              <a:t>taker</a:t>
            </a:r>
            <a:r>
              <a:rPr lang="fr-CH" sz="2900" dirty="0" smtClean="0"/>
              <a:t>: « C'était </a:t>
            </a:r>
            <a:r>
              <a:rPr lang="fr-CH" sz="2900" dirty="0"/>
              <a:t>une bonne expérience pour moi qui m'a donné une bonne idée de comment se peuvent passer des Conférences dans la réalité, même si c'était pas toujours </a:t>
            </a:r>
            <a:r>
              <a:rPr lang="fr-CH" sz="2900" dirty="0" smtClean="0"/>
              <a:t>formel »</a:t>
            </a:r>
          </a:p>
          <a:p>
            <a:pPr marL="0" indent="0">
              <a:buNone/>
            </a:pPr>
            <a:endParaRPr lang="fr-CH" sz="2900" dirty="0"/>
          </a:p>
          <a:p>
            <a:pPr marL="0" indent="0">
              <a:buNone/>
            </a:pPr>
            <a:r>
              <a:rPr lang="fr-CH" sz="2900" dirty="0"/>
              <a:t>Note </a:t>
            </a:r>
            <a:r>
              <a:rPr lang="fr-CH" sz="2900" dirty="0" err="1"/>
              <a:t>taker</a:t>
            </a:r>
            <a:r>
              <a:rPr lang="fr-CH" sz="2900" dirty="0"/>
              <a:t>: </a:t>
            </a:r>
            <a:r>
              <a:rPr lang="fr-CH" sz="2900" dirty="0" smtClean="0"/>
              <a:t>« Je </a:t>
            </a:r>
            <a:r>
              <a:rPr lang="fr-CH" sz="2900" dirty="0"/>
              <a:t>tenais </a:t>
            </a:r>
            <a:r>
              <a:rPr lang="fr-CH" sz="2900" dirty="0" smtClean="0"/>
              <a:t>à </a:t>
            </a:r>
            <a:r>
              <a:rPr lang="fr-CH" sz="2900" dirty="0"/>
              <a:t>vous remercier pour l'organisation de cette simulation et pour l'opportunité qui nous a été offerte d'y participer: j'ai beaucoup appris</a:t>
            </a:r>
            <a:r>
              <a:rPr lang="fr-CH" sz="2900" dirty="0" smtClean="0"/>
              <a:t>! »</a:t>
            </a:r>
          </a:p>
          <a:p>
            <a:pPr marL="0" indent="0">
              <a:buNone/>
            </a:pPr>
            <a:endParaRPr lang="fr-CH" sz="2900" dirty="0" smtClean="0"/>
          </a:p>
          <a:p>
            <a:pPr marL="0" indent="0">
              <a:buNone/>
            </a:pPr>
            <a:r>
              <a:rPr lang="fr-CH" sz="2900" dirty="0"/>
              <a:t>Note </a:t>
            </a:r>
            <a:r>
              <a:rPr lang="fr-CH" sz="2900" dirty="0" err="1"/>
              <a:t>taker</a:t>
            </a:r>
            <a:r>
              <a:rPr lang="fr-CH" sz="2900" dirty="0"/>
              <a:t>: « </a:t>
            </a:r>
            <a:r>
              <a:rPr lang="fr-CH" sz="2900" dirty="0" smtClean="0"/>
              <a:t>Je me permets […] de </a:t>
            </a:r>
            <a:r>
              <a:rPr lang="fr-CH" sz="2900" dirty="0"/>
              <a:t>vous remercier de nous avoir permis de participer en tant que preneur de note à cette enrichissante </a:t>
            </a:r>
            <a:r>
              <a:rPr lang="fr-CH" sz="2900" dirty="0" smtClean="0"/>
              <a:t>expérience »</a:t>
            </a:r>
            <a:endParaRPr lang="fr-CH" sz="2900" dirty="0"/>
          </a:p>
          <a:p>
            <a:pPr marL="0" indent="0">
              <a:buNone/>
            </a:pPr>
            <a:r>
              <a:rPr lang="fr-CH" sz="2000" dirty="0"/>
              <a:t> </a:t>
            </a:r>
          </a:p>
          <a:p>
            <a:pPr marL="0" indent="0">
              <a:buNone/>
            </a:pPr>
            <a:r>
              <a:rPr lang="fr-CH" sz="2900" dirty="0"/>
              <a:t>Note </a:t>
            </a:r>
            <a:r>
              <a:rPr lang="fr-CH" sz="2900" dirty="0" err="1"/>
              <a:t>taker</a:t>
            </a:r>
            <a:r>
              <a:rPr lang="fr-CH" sz="2900" dirty="0"/>
              <a:t>: « Merci encore de nous avoir inclus dans cette expérience très </a:t>
            </a:r>
            <a:r>
              <a:rPr lang="fr-CH" sz="2900" dirty="0" smtClean="0"/>
              <a:t>intéressante »</a:t>
            </a:r>
            <a:endParaRPr lang="fr-CH" sz="2900" dirty="0"/>
          </a:p>
          <a:p>
            <a:pPr marL="0" indent="0">
              <a:buNone/>
            </a:pPr>
            <a:endParaRPr lang="fr-CH" sz="2800" dirty="0"/>
          </a:p>
          <a:p>
            <a:pPr marL="0" indent="0">
              <a:buNone/>
            </a:pPr>
            <a:endParaRPr lang="fr-CH" sz="2800" dirty="0"/>
          </a:p>
          <a:p>
            <a:pPr marL="0" indent="0">
              <a:buNone/>
            </a:pPr>
            <a:endParaRPr lang="fr-CH" sz="2800" dirty="0"/>
          </a:p>
          <a:p>
            <a:pPr marL="0" indent="0">
              <a:buNone/>
            </a:pPr>
            <a:endParaRPr lang="fr-CH" sz="4000" dirty="0"/>
          </a:p>
          <a:p>
            <a:endParaRPr lang="fr-CH" dirty="0"/>
          </a:p>
        </p:txBody>
      </p:sp>
      <p:sp>
        <p:nvSpPr>
          <p:cNvPr id="4" name="Titre 1"/>
          <p:cNvSpPr>
            <a:spLocks noGrp="1"/>
          </p:cNvSpPr>
          <p:nvPr>
            <p:ph type="title"/>
          </p:nvPr>
        </p:nvSpPr>
        <p:spPr>
          <a:xfrm>
            <a:off x="457200" y="116632"/>
            <a:ext cx="8229600" cy="1008112"/>
          </a:xfrm>
        </p:spPr>
        <p:txBody>
          <a:bodyPr>
            <a:normAutofit/>
          </a:bodyPr>
          <a:lstStyle/>
          <a:p>
            <a:r>
              <a:rPr lang="fr-FR" sz="3200" b="1" dirty="0" smtClean="0"/>
              <a:t>             4. Feedback</a:t>
            </a:r>
            <a:endParaRPr lang="fr-CH" sz="3200" dirty="0"/>
          </a:p>
        </p:txBody>
      </p:sp>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2" name="Espace réservé de la date 1"/>
          <p:cNvSpPr>
            <a:spLocks noGrp="1"/>
          </p:cNvSpPr>
          <p:nvPr>
            <p:ph type="dt" sz="half" idx="10"/>
          </p:nvPr>
        </p:nvSpPr>
        <p:spPr/>
        <p:txBody>
          <a:bodyPr/>
          <a:lstStyle/>
          <a:p>
            <a:fld id="{81A7FEB3-B76A-4531-99EB-A8FD259A7C2C}" type="datetime1">
              <a:rPr lang="fr-CH" smtClean="0"/>
              <a:t>16.03.2016</a:t>
            </a:fld>
            <a:endParaRPr lang="fr-CH" dirty="0"/>
          </a:p>
        </p:txBody>
      </p:sp>
      <p:sp>
        <p:nvSpPr>
          <p:cNvPr id="6" name="Espace réservé du numéro de diapositive 5"/>
          <p:cNvSpPr>
            <a:spLocks noGrp="1"/>
          </p:cNvSpPr>
          <p:nvPr>
            <p:ph type="sldNum" sz="quarter" idx="12"/>
          </p:nvPr>
        </p:nvSpPr>
        <p:spPr/>
        <p:txBody>
          <a:bodyPr/>
          <a:lstStyle/>
          <a:p>
            <a:fld id="{C1157B04-8284-4AC9-B54A-E7835B87D6DB}" type="slidenum">
              <a:rPr lang="fr-CH" smtClean="0"/>
              <a:pPr/>
              <a:t>98</a:t>
            </a:fld>
            <a:endParaRPr lang="fr-CH" dirty="0"/>
          </a:p>
        </p:txBody>
      </p:sp>
    </p:spTree>
    <p:extLst>
      <p:ext uri="{BB962C8B-B14F-4D97-AF65-F5344CB8AC3E}">
        <p14:creationId xmlns:p14="http://schemas.microsoft.com/office/powerpoint/2010/main" val="4985199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RAUCH\Downloads\global_inst5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0" y="44624"/>
            <a:ext cx="2448272" cy="1080120"/>
          </a:xfrm>
          <a:prstGeom prst="rect">
            <a:avLst/>
          </a:prstGeom>
          <a:noFill/>
          <a:ln>
            <a:noFill/>
          </a:ln>
        </p:spPr>
      </p:pic>
      <p:sp>
        <p:nvSpPr>
          <p:cNvPr id="6"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5. Informations complémentaires</a:t>
            </a:r>
            <a:endParaRPr lang="fr-CH" sz="3200" dirty="0"/>
          </a:p>
        </p:txBody>
      </p:sp>
      <p:sp>
        <p:nvSpPr>
          <p:cNvPr id="2" name="Espace réservé de la date 1"/>
          <p:cNvSpPr>
            <a:spLocks noGrp="1"/>
          </p:cNvSpPr>
          <p:nvPr>
            <p:ph type="dt" sz="half" idx="10"/>
          </p:nvPr>
        </p:nvSpPr>
        <p:spPr/>
        <p:txBody>
          <a:bodyPr/>
          <a:lstStyle/>
          <a:p>
            <a:fld id="{0455A3AB-F34E-44F6-9525-DD12EFE22FE0}" type="datetime1">
              <a:rPr lang="fr-CH" smtClean="0"/>
              <a:t>16.03.2016</a:t>
            </a:fld>
            <a:endParaRPr lang="fr-CH" dirty="0"/>
          </a:p>
        </p:txBody>
      </p:sp>
      <p:sp>
        <p:nvSpPr>
          <p:cNvPr id="4" name="Espace réservé du numéro de diapositive 3"/>
          <p:cNvSpPr>
            <a:spLocks noGrp="1"/>
          </p:cNvSpPr>
          <p:nvPr>
            <p:ph type="sldNum" sz="quarter" idx="12"/>
          </p:nvPr>
        </p:nvSpPr>
        <p:spPr/>
        <p:txBody>
          <a:bodyPr/>
          <a:lstStyle/>
          <a:p>
            <a:fld id="{C1157B04-8284-4AC9-B54A-E7835B87D6DB}" type="slidenum">
              <a:rPr lang="fr-CH" smtClean="0"/>
              <a:pPr/>
              <a:t>99</a:t>
            </a:fld>
            <a:endParaRPr lang="fr-CH" dirty="0"/>
          </a:p>
        </p:txBody>
      </p:sp>
      <p:sp>
        <p:nvSpPr>
          <p:cNvPr id="3" name="Espace réservé du contenu 2"/>
          <p:cNvSpPr>
            <a:spLocks noGrp="1"/>
          </p:cNvSpPr>
          <p:nvPr>
            <p:ph idx="1"/>
          </p:nvPr>
        </p:nvSpPr>
        <p:spPr>
          <a:xfrm>
            <a:off x="197768" y="1412776"/>
            <a:ext cx="8748464" cy="5121696"/>
          </a:xfrm>
        </p:spPr>
        <p:txBody>
          <a:bodyPr>
            <a:normAutofit/>
          </a:bodyPr>
          <a:lstStyle/>
          <a:p>
            <a:pPr lvl="0"/>
            <a:r>
              <a:rPr lang="fr-CH" sz="2400" dirty="0" smtClean="0"/>
              <a:t>Vidéo résumant les deux jours de simulation: </a:t>
            </a:r>
          </a:p>
          <a:p>
            <a:pPr marL="0" lvl="0" indent="0">
              <a:buNone/>
            </a:pPr>
            <a:r>
              <a:rPr lang="fr-CH" sz="2400" dirty="0">
                <a:hlinkClick r:id="rId3"/>
              </a:rPr>
              <a:t>https://</a:t>
            </a:r>
            <a:r>
              <a:rPr lang="fr-CH" sz="2400" dirty="0" smtClean="0">
                <a:hlinkClick r:id="rId3"/>
              </a:rPr>
              <a:t>mediaserver.unige.ch/play/92721</a:t>
            </a:r>
            <a:r>
              <a:rPr lang="fr-CH" sz="2400" dirty="0" smtClean="0"/>
              <a:t> </a:t>
            </a:r>
          </a:p>
          <a:p>
            <a:pPr marL="0" lvl="0" indent="0">
              <a:buNone/>
            </a:pPr>
            <a:endParaRPr lang="fr-CH" sz="2400" dirty="0"/>
          </a:p>
          <a:p>
            <a:pPr lvl="0"/>
            <a:r>
              <a:rPr lang="fr-CH" sz="2400" dirty="0" smtClean="0"/>
              <a:t>Reportages radio</a:t>
            </a:r>
          </a:p>
          <a:p>
            <a:pPr marL="0" lvl="0" indent="0">
              <a:buNone/>
            </a:pPr>
            <a:r>
              <a:rPr lang="fr-CH" sz="2400" dirty="0" smtClean="0"/>
              <a:t>« Des </a:t>
            </a:r>
            <a:r>
              <a:rPr lang="fr-CH" sz="2400" dirty="0"/>
              <a:t>étudiants dégrippent les négociations sur le désarmement à </a:t>
            </a:r>
            <a:r>
              <a:rPr lang="fr-CH" sz="2400" dirty="0" smtClean="0"/>
              <a:t>Genève », émission </a:t>
            </a:r>
            <a:r>
              <a:rPr lang="fr-CH" sz="2400" dirty="0"/>
              <a:t>« Tout un monde </a:t>
            </a:r>
            <a:r>
              <a:rPr lang="fr-CH" sz="2400" dirty="0" smtClean="0"/>
              <a:t>», </a:t>
            </a:r>
            <a:r>
              <a:rPr lang="fr-CH" sz="2400" dirty="0"/>
              <a:t>RTS la </a:t>
            </a:r>
            <a:r>
              <a:rPr lang="fr-CH" sz="2400" dirty="0" smtClean="0"/>
              <a:t>1</a:t>
            </a:r>
            <a:r>
              <a:rPr lang="fr-CH" sz="2400" baseline="30000" dirty="0" smtClean="0"/>
              <a:t>ère</a:t>
            </a:r>
            <a:r>
              <a:rPr lang="fr-CH" sz="2400" dirty="0" smtClean="0"/>
              <a:t> , </a:t>
            </a:r>
          </a:p>
          <a:p>
            <a:pPr marL="0" lvl="0" indent="0">
              <a:buNone/>
            </a:pPr>
            <a:r>
              <a:rPr lang="fr-CH" sz="2400" dirty="0" smtClean="0"/>
              <a:t>18 </a:t>
            </a:r>
            <a:r>
              <a:rPr lang="fr-CH" sz="2400" dirty="0"/>
              <a:t>décembre </a:t>
            </a:r>
            <a:r>
              <a:rPr lang="fr-CH" sz="2400" dirty="0" smtClean="0"/>
              <a:t>2015, </a:t>
            </a:r>
            <a:r>
              <a:rPr lang="fr-CH" sz="1800" dirty="0">
                <a:hlinkClick r:id="rId4"/>
              </a:rPr>
              <a:t>https://</a:t>
            </a:r>
            <a:r>
              <a:rPr lang="fr-CH" sz="1800" dirty="0" smtClean="0">
                <a:hlinkClick r:id="rId4"/>
              </a:rPr>
              <a:t>www.rts.ch/la-1ere/programmes/tout-un-monde/7330040-des-etudiants-degrippent-les-negociations-sur-le-desarmement-a-geneve-18-12-2015.html?f=player/popup</a:t>
            </a:r>
            <a:r>
              <a:rPr lang="fr-CH" sz="1800" dirty="0" smtClean="0"/>
              <a:t>   </a:t>
            </a:r>
          </a:p>
          <a:p>
            <a:pPr marL="0" lvl="0" indent="0">
              <a:buNone/>
            </a:pPr>
            <a:r>
              <a:rPr lang="fr-CH" sz="2400" dirty="0" smtClean="0"/>
              <a:t>et</a:t>
            </a:r>
          </a:p>
          <a:p>
            <a:pPr marL="0" lvl="0" indent="0">
              <a:buNone/>
            </a:pPr>
            <a:r>
              <a:rPr lang="fr-CH" sz="2400" dirty="0" smtClean="0"/>
              <a:t>16 février 2016, </a:t>
            </a:r>
            <a:r>
              <a:rPr lang="fr-CH" sz="1600" u="sng" dirty="0" smtClean="0">
                <a:hlinkClick r:id="rId5"/>
              </a:rPr>
              <a:t>http</a:t>
            </a:r>
            <a:r>
              <a:rPr lang="fr-CH" sz="1600" u="sng" dirty="0">
                <a:hlinkClick r:id="rId5"/>
              </a:rPr>
              <a:t>://www.rts.ch/la-1ere/programmes/tout-un-monde/7480996-tout-un-monde-du-16-02-2016.html</a:t>
            </a:r>
            <a:endParaRPr lang="fr-CH" sz="1600" dirty="0"/>
          </a:p>
          <a:p>
            <a:pPr lvl="0"/>
            <a:endParaRPr lang="en-US" sz="2400" u="sng" dirty="0" smtClean="0"/>
          </a:p>
        </p:txBody>
      </p:sp>
    </p:spTree>
    <p:extLst>
      <p:ext uri="{BB962C8B-B14F-4D97-AF65-F5344CB8AC3E}">
        <p14:creationId xmlns:p14="http://schemas.microsoft.com/office/powerpoint/2010/main" val="963813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5988</TotalTime>
  <Words>9354</Words>
  <Application>Microsoft Office PowerPoint</Application>
  <PresentationFormat>Affichage à l'écran (4:3)</PresentationFormat>
  <Paragraphs>1286</Paragraphs>
  <Slides>99</Slides>
  <Notes>48</Notes>
  <HiddenSlides>0</HiddenSlides>
  <MMClips>0</MMClips>
  <ScaleCrop>false</ScaleCrop>
  <HeadingPairs>
    <vt:vector size="4" baseType="variant">
      <vt:variant>
        <vt:lpstr>Thème</vt:lpstr>
      </vt:variant>
      <vt:variant>
        <vt:i4>1</vt:i4>
      </vt:variant>
      <vt:variant>
        <vt:lpstr>Titres des diapositives</vt:lpstr>
      </vt:variant>
      <vt:variant>
        <vt:i4>99</vt:i4>
      </vt:variant>
    </vt:vector>
  </HeadingPairs>
  <TitlesOfParts>
    <vt:vector size="100" baseType="lpstr">
      <vt:lpstr>Thème Office</vt:lpstr>
      <vt:lpstr>Global Governance VII *** Simulation of negotiations on nuclear disarmament issues</vt:lpstr>
      <vt:lpstr>Présentation PowerPoint</vt:lpstr>
      <vt:lpstr>Présentation PowerPoint</vt:lpstr>
      <vt:lpstr>Présentation PowerPoint</vt:lpstr>
      <vt:lpstr>1.3. Roles </vt:lpstr>
      <vt:lpstr>                          </vt:lpstr>
      <vt:lpstr>                          </vt:lpstr>
      <vt:lpstr>Présentation PowerPoint</vt:lpstr>
      <vt:lpstr>Présentation PowerPoint</vt:lpstr>
      <vt:lpstr>Présentation PowerPoint</vt:lpstr>
      <vt:lpstr>                          </vt:lpstr>
      <vt:lpstr>Présentation PowerPoint</vt:lpstr>
      <vt:lpstr>Présentation PowerPoint</vt:lpstr>
      <vt:lpstr>                        </vt:lpstr>
      <vt:lpstr>                        </vt:lpstr>
      <vt:lpstr>                          </vt:lpstr>
      <vt:lpstr>                          </vt:lpstr>
      <vt:lpstr>                          </vt:lpstr>
      <vt:lpstr>                          </vt:lpstr>
      <vt:lpstr>                          </vt:lpstr>
      <vt:lpstr>                          </vt:lpstr>
      <vt:lpstr>                          </vt:lpstr>
      <vt:lpstr>                          </vt:lpstr>
      <vt:lpstr>                          </vt:lpstr>
      <vt:lpstr>                          </vt:lpstr>
      <vt:lpstr>                          </vt:lpstr>
      <vt:lpstr>                          </vt:lpstr>
      <vt:lpstr>              3.1.15. FMCT – Negotiation    </vt:lpstr>
      <vt:lpstr>              3.1.16. FMCT- Negotiation</vt:lpstr>
      <vt:lpstr>Présentation PowerPoint</vt:lpstr>
      <vt:lpstr>3.1.18. Negotiation: treaty elements</vt:lpstr>
      <vt:lpstr>3.1.19. Negotiation: What does “fissile material” mean?*</vt:lpstr>
      <vt:lpstr> 3.1.20. Negotiation: What does “fissile material” mean?  </vt:lpstr>
      <vt:lpstr> 3.1.21. Negotiation: What does “fissile material” mean? </vt:lpstr>
      <vt:lpstr>Options overview</vt:lpstr>
      <vt:lpstr>3.1.23. Negotiation: What does “production” mean?</vt:lpstr>
      <vt:lpstr>Possible production start points</vt:lpstr>
      <vt:lpstr>The NPT-IAEA option</vt:lpstr>
      <vt:lpstr>Présentation PowerPoint</vt:lpstr>
      <vt:lpstr>Présentation PowerPoint</vt:lpstr>
      <vt:lpstr>Présentation PowerPoint</vt:lpstr>
      <vt:lpstr>3.1.29. Negotiation: Stocks Simulation 26-27 November 2015</vt:lpstr>
      <vt:lpstr>3.1.30. Negotiation: Stocks</vt:lpstr>
      <vt:lpstr>Potential categories of stocks </vt:lpstr>
      <vt:lpstr>Présentation PowerPoint</vt:lpstr>
      <vt:lpstr>Présentation PowerPoint</vt:lpstr>
      <vt:lpstr>“Effectively verifiable”??</vt:lpstr>
      <vt:lpstr>Disposition of unused fissile material</vt:lpstr>
      <vt:lpstr>Disposition and irreversibly </vt:lpstr>
      <vt:lpstr>Disposition: technical options</vt:lpstr>
      <vt:lpstr>Présentation PowerPoint</vt:lpstr>
      <vt:lpstr>“Non-proscribed activities” ?</vt:lpstr>
      <vt:lpstr>Options for non-proscribed activities</vt:lpstr>
      <vt:lpstr>Beyond “sensitive facilities”, which other facilities are technically relevant for a FMCT?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                          </vt:lpstr>
      <vt:lpstr>                          </vt:lpstr>
      <vt:lpstr>                          </vt:lpstr>
      <vt:lpstr>3.2.5. HA - History</vt:lpstr>
      <vt:lpstr>3.2.6. HA – History  Joint statements on the humanitarian impact of nuclear weapons</vt:lpstr>
      <vt:lpstr>            3.2.7. HA – History  </vt:lpstr>
      <vt:lpstr>        3.2.8. In the real world… </vt:lpstr>
      <vt:lpstr>               3.2.9. For the purposes of our         simulation: </vt:lpstr>
      <vt:lpstr>                          </vt:lpstr>
      <vt:lpstr>             3.2.11. HA - Starting point:                    Humanitarian Pledge (Extracts)</vt:lpstr>
      <vt:lpstr>                          </vt:lpstr>
      <vt:lpstr>              3.2.13. HA - Negotiation</vt:lpstr>
      <vt:lpstr>              3.2.14. HA - Negotiation</vt:lpstr>
      <vt:lpstr>              3.2.15. HA - Negotiation</vt:lpstr>
      <vt:lpstr>              3.2.16. HA - Negotiation</vt:lpstr>
      <vt:lpstr>Présentation PowerPoint</vt:lpstr>
      <vt:lpstr>Présentation PowerPoint</vt:lpstr>
      <vt:lpstr>                          </vt:lpstr>
      <vt:lpstr>             3.2.20. HA - Negotiation               Treaty elements</vt:lpstr>
      <vt:lpstr>             3.2.21. HA - Negotiation              Treaty elements</vt:lpstr>
      <vt:lpstr>             3.2.22. HA - Negotiation             Treaty elements</vt:lpstr>
      <vt:lpstr>             3.2.23. HA - Negotiation             Treaty elements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4. Feedback</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Gouvernance globale I</dc:title>
  <dc:creator>RAUCH</dc:creator>
  <cp:lastModifiedBy>RAUCH</cp:lastModifiedBy>
  <cp:revision>3011</cp:revision>
  <cp:lastPrinted>2016-01-27T17:07:11Z</cp:lastPrinted>
  <dcterms:created xsi:type="dcterms:W3CDTF">2012-09-05T10:20:47Z</dcterms:created>
  <dcterms:modified xsi:type="dcterms:W3CDTF">2016-03-16T11:30:08Z</dcterms:modified>
</cp:coreProperties>
</file>