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99" r:id="rId1"/>
  </p:sldMasterIdLst>
  <p:notesMasterIdLst>
    <p:notesMasterId r:id="rId21"/>
  </p:notesMasterIdLst>
  <p:handoutMasterIdLst>
    <p:handoutMasterId r:id="rId22"/>
  </p:handoutMasterIdLst>
  <p:sldIdLst>
    <p:sldId id="399" r:id="rId2"/>
    <p:sldId id="332" r:id="rId3"/>
    <p:sldId id="279" r:id="rId4"/>
    <p:sldId id="277" r:id="rId5"/>
    <p:sldId id="334" r:id="rId6"/>
    <p:sldId id="278" r:id="rId7"/>
    <p:sldId id="412" r:id="rId8"/>
    <p:sldId id="281" r:id="rId9"/>
    <p:sldId id="403" r:id="rId10"/>
    <p:sldId id="287" r:id="rId11"/>
    <p:sldId id="404" r:id="rId12"/>
    <p:sldId id="405" r:id="rId13"/>
    <p:sldId id="406" r:id="rId14"/>
    <p:sldId id="407" r:id="rId15"/>
    <p:sldId id="408" r:id="rId16"/>
    <p:sldId id="409" r:id="rId17"/>
    <p:sldId id="410" r:id="rId18"/>
    <p:sldId id="415" r:id="rId19"/>
    <p:sldId id="413" r:id="rId20"/>
  </p:sldIdLst>
  <p:sldSz cx="9144000" cy="6858000" type="screen4x3"/>
  <p:notesSz cx="6811963" cy="99425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d Preher" initials="MP" lastIdx="13" clrIdx="0">
    <p:extLst>
      <p:ext uri="{19B8F6BF-5375-455C-9EA6-DF929625EA0E}">
        <p15:presenceInfo xmlns:p15="http://schemas.microsoft.com/office/powerpoint/2012/main" userId="S-1-5-21-2549886845-264585227-397852783-27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3D86"/>
    <a:srgbClr val="FFE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655" autoAdjust="0"/>
  </p:normalViewPr>
  <p:slideViewPr>
    <p:cSldViewPr snapToGrid="0" snapToObjects="1"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780" y="0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0FB1B813-4E34-4D13-9F45-286A50BF07F3}" type="datetime1">
              <a:rPr lang="fr-FR" smtClean="0"/>
              <a:t>15/09/2023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780" y="9443321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AEDC97A5-E651-0C4B-B3A8-E5D2BE0DC7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94687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780" y="0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879" y="4723251"/>
            <a:ext cx="5450207" cy="4473654"/>
          </a:xfrm>
          <a:prstGeom prst="rect">
            <a:avLst/>
          </a:prstGeom>
        </p:spPr>
        <p:txBody>
          <a:bodyPr vert="horz" lIns="91595" tIns="45798" rIns="91595" bIns="45798" rtlCol="0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321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780" y="9443321"/>
            <a:ext cx="2952593" cy="497603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8B7AF3F1-6A96-E644-86BF-EC109DB1C6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396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baseline="0" dirty="0"/>
              <a:t>Mobilité : enseignement à option et à orientation incluent dans les 120 crédits</a:t>
            </a:r>
          </a:p>
          <a:p>
            <a:r>
              <a:rPr lang="fr-CH" baseline="0" dirty="0"/>
              <a:t>Obligatoire ce semestre : Tronc commun</a:t>
            </a:r>
          </a:p>
          <a:p>
            <a:r>
              <a:rPr lang="fr-CH" baseline="0" dirty="0"/>
              <a:t>Possibilité de suivre des enseignements des autres blocs en parallèle du tronc commun</a:t>
            </a:r>
          </a:p>
          <a:p>
            <a:r>
              <a:rPr lang="fr-CH" baseline="0" dirty="0"/>
              <a:t>Enseignements de spécialisation obligatoires : «</a:t>
            </a:r>
            <a:r>
              <a:rPr lang="fr-CH" dirty="0"/>
              <a:t>Les Arméniens entre l'Empire ottoman/Turquie, l'Iran et la Russie aux XIXe-XXe siècles» et «Les relations entre la Russie et l'Union européenne dans une perspective juridique»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EFF3374-87A6-4E85-AADC-55711145269F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87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dirty="0"/>
              <a:t>Le semestre de printemps inclut la session d’août/septembre</a:t>
            </a:r>
          </a:p>
          <a:p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385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Les dates exactes des examens sont communiquées aux étudiants</a:t>
            </a:r>
            <a:r>
              <a:rPr lang="fr-CH" baseline="0" dirty="0"/>
              <a:t> via leur portail</a:t>
            </a:r>
            <a:r>
              <a:rPr lang="fr-CH" dirty="0"/>
              <a:t> 2 à 3 semaines avant le début de la session d’examens.</a:t>
            </a:r>
          </a:p>
          <a:p>
            <a:r>
              <a:rPr lang="fr-CH" dirty="0"/>
              <a:t>Pas d’inscription d’office donc attention au formulaire IEL !</a:t>
            </a:r>
          </a:p>
          <a:p>
            <a:r>
              <a:rPr lang="fr-CH" baseline="0" dirty="0"/>
              <a:t>Faire une analyse du calendrier académique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3D6A364-5E68-423A-823C-C87EF55C22D7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95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Mobilité organisée</a:t>
            </a:r>
          </a:p>
          <a:p>
            <a:r>
              <a:rPr lang="fr-CH" dirty="0"/>
              <a:t>1 semestre </a:t>
            </a:r>
          </a:p>
          <a:p>
            <a:r>
              <a:rPr lang="fr-CH" dirty="0"/>
              <a:t>12 crédits</a:t>
            </a:r>
            <a:r>
              <a:rPr lang="fr-CH" baseline="0" dirty="0"/>
              <a:t> mini - </a:t>
            </a:r>
            <a:r>
              <a:rPr lang="fr-CH" dirty="0"/>
              <a:t>30 crédits max</a:t>
            </a:r>
          </a:p>
          <a:p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771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Prendre connaissance de la directive</a:t>
            </a:r>
            <a:r>
              <a:rPr lang="fr-CH" baseline="0" dirty="0"/>
              <a:t> sur le travail de fin d’études</a:t>
            </a:r>
            <a:endParaRPr lang="fr-CH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676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Soit d’ici au 18 septembre 2023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836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Stage intra-cursus = aucun impact sur la moyenne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0C8B152-3638-40F8-9DBF-F240B1DFCAC3}" type="datetime1">
              <a:rPr lang="fr-FR" smtClean="0"/>
              <a:t>15/09/2023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7AF3F1-6A96-E644-86BF-EC109DB1C6C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455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0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CH">
              <a:ea typeface="ＭＳ Ｐゴシック" charset="0"/>
            </a:endParaRPr>
          </a:p>
        </p:txBody>
      </p:sp>
      <p:sp>
        <p:nvSpPr>
          <p:cNvPr id="217091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213" indent="-286236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943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920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898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02F9C5-0C5A-044B-89E9-3C6E56D91A68}" type="slidenum">
              <a:rPr lang="fr-FR" sz="1200">
                <a:latin typeface="Times" charset="0"/>
              </a:rPr>
              <a:pPr/>
              <a:t>18</a:t>
            </a:fld>
            <a:endParaRPr lang="fr-FR" sz="1200">
              <a:latin typeface="Times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D0B3D10-2C0D-4E61-8E68-16FC9041187C}" type="datetime1">
              <a:rPr lang="fr-FR" smtClean="0"/>
              <a:t>15/09/2023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179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0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CH">
              <a:ea typeface="ＭＳ Ｐゴシック" charset="0"/>
            </a:endParaRPr>
          </a:p>
        </p:txBody>
      </p:sp>
      <p:sp>
        <p:nvSpPr>
          <p:cNvPr id="217091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213" indent="-286236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943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920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898" indent="-228989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02F9C5-0C5A-044B-89E9-3C6E56D91A68}" type="slidenum">
              <a:rPr lang="fr-FR" sz="1200">
                <a:latin typeface="Times" charset="0"/>
              </a:rPr>
              <a:pPr/>
              <a:t>19</a:t>
            </a:fld>
            <a:endParaRPr lang="fr-FR" sz="1200">
              <a:latin typeface="Times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D0B3D10-2C0D-4E61-8E68-16FC9041187C}" type="datetime1">
              <a:rPr lang="fr-FR" smtClean="0"/>
              <a:t>15/09/2023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64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CH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A39A3-0528-491D-B800-A9837FFC7CA8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F0AF5-56D5-594F-AAF0-0077FFD4F46B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86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F4D6A-FC47-44E3-BD33-6D6E8AB07F5E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BCED2-0D6A-6E43-986E-7CFB26D5053F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481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9B687-6FEE-410A-9C14-7B41F794D5A0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12413-E350-3D40-B82F-0F9440838FA7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7750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MP</a:t>
            </a:r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9430860-AB97-4DA3-B004-1077940233C1}" type="datetime1">
              <a:rPr lang="fr-CH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15.09.2023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956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107950" y="6524625"/>
            <a:ext cx="2133600" cy="333375"/>
          </a:xfrm>
        </p:spPr>
        <p:txBody>
          <a:bodyPr/>
          <a:lstStyle>
            <a:lvl1pPr>
              <a:defRPr sz="900" cap="all">
                <a:solidFill>
                  <a:schemeClr val="bg1"/>
                </a:solidFill>
                <a:latin typeface="Calibri"/>
              </a:defRPr>
            </a:lvl1pPr>
          </a:lstStyle>
          <a:p>
            <a:pPr>
              <a:defRPr/>
            </a:pPr>
            <a:fld id="{660A7D25-60FF-4455-AFC3-2E6AAC3AA002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885113" y="6381750"/>
            <a:ext cx="1265237" cy="476250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AC47B3A-30D9-584D-9930-DE8FB707EF2D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099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9EF5-8C88-41B3-BDA9-1E42D5B1629E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567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MP</a:t>
            </a:r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EF39DB3-E9D1-4938-9FE3-C06E207FD909}" type="datetime1">
              <a:rPr lang="fr-CH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15.09.2023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064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4AD67-3FA3-4186-84CA-BE84EB9E7F05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54742-2DD6-FA42-BA75-EAA534E4A5DB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280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1E5FF-E3BC-45A4-BFBA-F19B44F9CFA0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5503-9D8C-1C4A-A061-AAFA43605FF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086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Cliquez et modifiez le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0524C-0D3E-49E8-AA69-02FB0A57425B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2211D-06C8-FE42-81EF-244D4D3CF73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063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B7D3C-CBFA-435F-ADFF-192CF09F2036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17E0-53E1-6E40-961F-F6DD5ACE53AC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17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25DC4-42DE-4906-BF78-76FDFD2AA9EF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9F637-BFF7-944E-97C6-88109ED658D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318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/>
              <a:t>Cliquez et modifiez le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CH" noProof="0"/>
              <a:t>Faire glisser l'image vers l'espace réservé ou cliquer sur l'icône pour l'ajouter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5156E-D6C8-4115-BBA5-7B18A9341C64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8F1F5-E546-C246-A9DA-ED5E9E10FC9C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065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MP</a:t>
            </a:r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pic>
        <p:nvPicPr>
          <p:cNvPr id="2" name="Image 12" descr="Bandeau_IEUG.jp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5762625"/>
            <a:ext cx="91440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Calibri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FDEC4009-7EFC-42FE-8F9C-B3E2EF51B449}" type="datetime1">
              <a:rPr lang="fr-CH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t>15.09.2023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24625"/>
            <a:ext cx="21336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white">
                    <a:tint val="75000"/>
                  </a:prstClr>
                </a:solidFill>
                <a:latin typeface="Trebuchet MS"/>
                <a:ea typeface="+mn-ea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en-US" dirty="0">
              <a:solidFill>
                <a:prstClr val="white">
                  <a:tint val="75000"/>
                </a:prstClr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26988" y="76200"/>
            <a:ext cx="3240087" cy="358775"/>
          </a:xfrm>
          <a:prstGeom prst="rect">
            <a:avLst/>
          </a:prstGeom>
          <a:solidFill>
            <a:srgbClr val="CF0063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charset="-128"/>
          <a:cs typeface="ヒラギノ角ゴ Pro W3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ge.ch/dife/carrier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ge.ch/gsi/f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1047523"/>
            <a:ext cx="7772400" cy="2552928"/>
          </a:xfrm>
        </p:spPr>
        <p:txBody>
          <a:bodyPr/>
          <a:lstStyle/>
          <a:p>
            <a:r>
              <a:rPr lang="fr-FR" sz="3800" b="1" dirty="0"/>
              <a:t>SEANCE DE RENTREE POUR LES ETUDIANT-ES DE 1</a:t>
            </a:r>
            <a:r>
              <a:rPr lang="fr-FR" sz="3800" b="1" baseline="30000" dirty="0"/>
              <a:t>ère</a:t>
            </a:r>
            <a:r>
              <a:rPr lang="fr-FR" sz="3800" b="1" dirty="0"/>
              <a:t> ANNEE </a:t>
            </a:r>
            <a:br>
              <a:rPr lang="fr-FR" sz="3800" b="1" dirty="0"/>
            </a:br>
            <a:r>
              <a:rPr lang="fr-FR" sz="3800" b="1" dirty="0"/>
              <a:t>DU MASTER EUROPE CENTRALE ET ORIENTALE, ASIE CENTRALE ET CAUCASE (MAEAC)</a:t>
            </a:r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4124620"/>
            <a:ext cx="6400800" cy="15141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Lundi 18 septembre 2023</a:t>
            </a:r>
          </a:p>
          <a:p>
            <a:pPr>
              <a:lnSpc>
                <a:spcPct val="80000"/>
              </a:lnSpc>
            </a:pPr>
            <a:r>
              <a:rPr lang="fr-FR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13h15</a:t>
            </a:r>
          </a:p>
          <a:p>
            <a:pPr>
              <a:lnSpc>
                <a:spcPct val="80000"/>
              </a:lnSpc>
            </a:pPr>
            <a:r>
              <a:rPr lang="fr-FR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Salle 3H8 (SIP)</a:t>
            </a:r>
          </a:p>
        </p:txBody>
      </p:sp>
    </p:spTree>
    <p:extLst>
      <p:ext uri="{BB962C8B-B14F-4D97-AF65-F5344CB8AC3E}">
        <p14:creationId xmlns:p14="http://schemas.microsoft.com/office/powerpoint/2010/main" val="2517824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84455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Mobilité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20801"/>
            <a:ext cx="8229600" cy="4460240"/>
          </a:xfrm>
        </p:spPr>
        <p:txBody>
          <a:bodyPr/>
          <a:lstStyle/>
          <a:p>
            <a:pPr marL="0" indent="0" algn="ctr">
              <a:buNone/>
            </a:pPr>
            <a:r>
              <a:rPr lang="fr-FR" sz="2000" b="1" dirty="0"/>
              <a:t>Possibilité d’effectuer un semestre à l’étranger dans le cadre d’un séjour de mobilité au sein d’une de nos Universités partenaires</a:t>
            </a:r>
          </a:p>
          <a:p>
            <a:pPr marL="0" indent="0" algn="ctr">
              <a:buNone/>
            </a:pPr>
            <a:endParaRPr lang="fr-FR" sz="1000" b="1" dirty="0"/>
          </a:p>
          <a:p>
            <a:pPr marL="0" indent="0" algn="ctr">
              <a:buNone/>
            </a:pPr>
            <a:r>
              <a:rPr lang="fr-FR" sz="2000" b="1" dirty="0">
                <a:solidFill>
                  <a:srgbClr val="000000"/>
                </a:solidFill>
              </a:rPr>
              <a:t>Ça vous intéresse ?</a:t>
            </a:r>
          </a:p>
          <a:p>
            <a:pPr marL="0" indent="0" algn="ctr">
              <a:buNone/>
            </a:pPr>
            <a:endParaRPr lang="fr-FR" sz="1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sz="2000" b="1" dirty="0">
                <a:solidFill>
                  <a:srgbClr val="FF0000"/>
                </a:solidFill>
              </a:rPr>
              <a:t>JOURNEE INTERNATIONALE LE MERCREDI 4 OCTOBRE 2023</a:t>
            </a:r>
          </a:p>
          <a:p>
            <a:pPr marL="0" indent="0" algn="ctr">
              <a:buNone/>
            </a:pPr>
            <a:r>
              <a:rPr lang="fr-FR" sz="2000" b="1" dirty="0">
                <a:solidFill>
                  <a:srgbClr val="FF0000"/>
                </a:solidFill>
              </a:rPr>
              <a:t>SEANCE D’INFORMATION A 8h15 (Phil 201)</a:t>
            </a:r>
          </a:p>
          <a:p>
            <a:pPr marL="0" indent="0" algn="ctr">
              <a:buNone/>
            </a:pPr>
            <a:endParaRPr lang="fr-FR" sz="2000" b="1" dirty="0">
              <a:solidFill>
                <a:srgbClr val="FF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Où partir ?</a:t>
            </a: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Comment monter son dossier ?</a:t>
            </a: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Quels sont les documents à compléter et à fournir ?</a:t>
            </a: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Quel est le délai pour le rendre ?</a:t>
            </a:r>
          </a:p>
          <a:p>
            <a:pPr algn="just">
              <a:buFont typeface="Wingdings" charset="2"/>
              <a:buChar char="ü"/>
            </a:pPr>
            <a:r>
              <a:rPr lang="fr-FR" sz="1800" dirty="0">
                <a:solidFill>
                  <a:srgbClr val="000000"/>
                </a:solidFill>
              </a:rPr>
              <a:t>Etc…</a:t>
            </a:r>
          </a:p>
          <a:p>
            <a:pPr>
              <a:buFont typeface="Wingdings" charset="2"/>
              <a:buChar char="ü"/>
            </a:pPr>
            <a:endParaRPr lang="fr-FR" sz="20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3396916-5831-4750-B43B-003C91795DF5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655544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Mémoire de recherche ou stage de terrain : Cadre réglementaire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69459"/>
            <a:ext cx="8229600" cy="3475194"/>
          </a:xfrm>
        </p:spPr>
        <p:txBody>
          <a:bodyPr/>
          <a:lstStyle/>
          <a:p>
            <a:pPr marL="0" indent="0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b="1" dirty="0"/>
              <a:t>Article 2 al.2 du Règlement d’études</a:t>
            </a:r>
          </a:p>
          <a:p>
            <a:pPr marL="0" indent="0" algn="just">
              <a:buNone/>
            </a:pPr>
            <a:endParaRPr lang="fr-FR" sz="1000" b="1" dirty="0"/>
          </a:p>
          <a:p>
            <a:pPr marL="0" indent="0" algn="just">
              <a:buNone/>
            </a:pPr>
            <a:r>
              <a:rPr lang="fr-FR" sz="2800" dirty="0"/>
              <a:t>«  Le Master prépare à l’accès à une formation approfondie ou à l’exercice d’une activité professionnelle. Seule l’obtention du Master incluant la rédaction et la soutenance d’un mémoire permet l’accès à une formation approfondie. »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74320" y="209296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4668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Mémoire de recherche ou stage de terrain : Cadre réglementaire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84028"/>
            <a:ext cx="8229600" cy="3347196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000" dirty="0"/>
              <a:t>Avant la fin du 2</a:t>
            </a:r>
            <a:r>
              <a:rPr lang="fr-FR" sz="2000" baseline="30000" dirty="0"/>
              <a:t>ème</a:t>
            </a:r>
            <a:r>
              <a:rPr lang="fr-FR" sz="2000" dirty="0"/>
              <a:t> semestre d’études, informer la Conseillère  académique du choix : mémoire / stage comme travail de fin d’études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Le stage vaut 30 crédits ECTS </a:t>
            </a:r>
            <a:r>
              <a:rPr lang="fr-FR" sz="2000" u="sng" dirty="0"/>
              <a:t>s’il est choisi comme travail de fin d’études</a:t>
            </a:r>
          </a:p>
          <a:p>
            <a:pPr algn="just">
              <a:buFont typeface="Wingdings" charset="2"/>
              <a:buChar char="ü"/>
            </a:pPr>
            <a:endParaRPr lang="fr-FR" sz="2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Le mémoire vaut 30 crédits ECTS </a:t>
            </a:r>
          </a:p>
          <a:p>
            <a:pPr marL="0" indent="0" algn="just">
              <a:buNone/>
            </a:pPr>
            <a:endParaRPr lang="fr-FR" sz="2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Possibilité de changer de choix avant la fin du 3</a:t>
            </a:r>
            <a:r>
              <a:rPr lang="fr-FR" sz="2000" baseline="30000" dirty="0"/>
              <a:t>ème</a:t>
            </a:r>
            <a:r>
              <a:rPr lang="fr-FR" sz="2000" dirty="0"/>
              <a:t> semestre d’études (c’est à dire avant la fin du 1</a:t>
            </a:r>
            <a:r>
              <a:rPr lang="fr-FR" sz="2000" baseline="30000" dirty="0"/>
              <a:t>er</a:t>
            </a:r>
            <a:r>
              <a:rPr lang="fr-FR" sz="2000" dirty="0"/>
              <a:t> semestre de la 2</a:t>
            </a:r>
            <a:r>
              <a:rPr lang="fr-FR" sz="2000" baseline="30000" dirty="0"/>
              <a:t>ème</a:t>
            </a:r>
            <a:r>
              <a:rPr lang="fr-FR" sz="2000" dirty="0"/>
              <a:t> année de Master)</a:t>
            </a:r>
          </a:p>
          <a:p>
            <a:pPr>
              <a:buFont typeface="Wingdings" charset="2"/>
              <a:buChar char="ü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49030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347716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 mémoire de recherche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346417"/>
            <a:ext cx="8229600" cy="4457721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000" dirty="0"/>
              <a:t>Travail de recherche personnel et original, d’au moins 80 pages, dont le sujet est déterminé en accord avec </a:t>
            </a:r>
            <a:r>
              <a:rPr lang="fr-FR" sz="2000" dirty="0" err="1"/>
              <a:t>un-e</a:t>
            </a:r>
            <a:r>
              <a:rPr lang="fr-FR" sz="2000" dirty="0"/>
              <a:t> directeur-</a:t>
            </a:r>
            <a:r>
              <a:rPr lang="fr-FR" sz="2000" dirty="0" err="1"/>
              <a:t>trice</a:t>
            </a:r>
            <a:r>
              <a:rPr lang="fr-FR" sz="2000" dirty="0"/>
              <a:t> de mémoire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Large dimension liée à la zone géographique du Master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Soutenance autorisée dès lors que l’</a:t>
            </a:r>
            <a:r>
              <a:rPr lang="fr-FR" sz="2000" dirty="0" err="1"/>
              <a:t>étudiant-e</a:t>
            </a:r>
            <a:r>
              <a:rPr lang="fr-FR" sz="2000" dirty="0"/>
              <a:t> est </a:t>
            </a:r>
            <a:r>
              <a:rPr lang="fr-FR" sz="2000" dirty="0" err="1"/>
              <a:t>sûr-e</a:t>
            </a:r>
            <a:r>
              <a:rPr lang="fr-FR" sz="2000" dirty="0"/>
              <a:t> d’obtenir au moins la note minimale de 4.0/6.0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Soutenance obligatoire en la présence du-de la directeur-</a:t>
            </a:r>
            <a:r>
              <a:rPr lang="fr-FR" sz="2000" dirty="0" err="1"/>
              <a:t>trice</a:t>
            </a:r>
            <a:r>
              <a:rPr lang="fr-FR" sz="2000" dirty="0"/>
              <a:t> de mémoire et de, au moins, 1 </a:t>
            </a:r>
            <a:r>
              <a:rPr lang="fr-FR" sz="2000" dirty="0" err="1"/>
              <a:t>juré-e</a:t>
            </a:r>
            <a:endParaRPr lang="fr-FR" sz="2000" dirty="0"/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000" dirty="0"/>
              <a:t>Si obtention d’une note minimale de 5.50/6.0, possibilité de soumission du mémoire pour publication électronique sur le site internet du GSI ainsi que dépôt dans l’Archive ouverte de l’Université de Genève (L’UNIGE en devient alors automatiquement l’éditeur)</a:t>
            </a:r>
          </a:p>
        </p:txBody>
      </p:sp>
    </p:spTree>
    <p:extLst>
      <p:ext uri="{BB962C8B-B14F-4D97-AF65-F5344CB8AC3E}">
        <p14:creationId xmlns:p14="http://schemas.microsoft.com/office/powerpoint/2010/main" val="3961776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 stage hors-cursus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600200"/>
            <a:ext cx="8229600" cy="4074691"/>
          </a:xfrm>
        </p:spPr>
        <p:txBody>
          <a:bodyPr/>
          <a:lstStyle/>
          <a:p>
            <a:pPr marL="0" indent="0" algn="just">
              <a:buNone/>
            </a:pPr>
            <a:r>
              <a:rPr lang="fr-FR" sz="2000" dirty="0"/>
              <a:t>Les </a:t>
            </a:r>
            <a:r>
              <a:rPr lang="fr-FR" sz="2000" dirty="0" err="1"/>
              <a:t>étudiant-es</a:t>
            </a:r>
            <a:r>
              <a:rPr lang="fr-FR" sz="2000" dirty="0"/>
              <a:t> qui choisissent le mémoire comme travail de fin d’études peuvent également effectuer un stage durant le Master. </a:t>
            </a:r>
          </a:p>
          <a:p>
            <a:pPr marL="0" indent="0" algn="just">
              <a:buNone/>
            </a:pPr>
            <a:endParaRPr lang="fr-FR" sz="2000" dirty="0"/>
          </a:p>
          <a:p>
            <a:pPr marL="0" indent="0" algn="just">
              <a:buNone/>
            </a:pPr>
            <a:r>
              <a:rPr lang="fr-FR" sz="2000" b="1" u="sng" dirty="0">
                <a:solidFill>
                  <a:srgbClr val="FF0000"/>
                </a:solidFill>
              </a:rPr>
              <a:t>Attention, noter que :</a:t>
            </a:r>
          </a:p>
          <a:p>
            <a:pPr marL="0" indent="0" algn="just">
              <a:buNone/>
            </a:pPr>
            <a:endParaRPr lang="fr-FR" sz="1000" b="1" u="sng" dirty="0">
              <a:solidFill>
                <a:srgbClr val="FF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/>
              <a:t>Aucun crédit ne sera accordé  à l’issue du stage effectué en-dehors du cursus</a:t>
            </a:r>
          </a:p>
          <a:p>
            <a:pPr algn="just">
              <a:buFont typeface="Wingdings" charset="2"/>
              <a:buChar char="ü"/>
            </a:pPr>
            <a:r>
              <a:rPr lang="fr-FR" sz="2000" dirty="0"/>
              <a:t>Aucune convention tripartite ne sera signée par le GSI </a:t>
            </a:r>
            <a:r>
              <a:rPr lang="fr-FR" sz="2000" dirty="0">
                <a:sym typeface="Wingdings"/>
              </a:rPr>
              <a:t> se tourner vers le centre des carrières  (</a:t>
            </a:r>
            <a:r>
              <a:rPr lang="fr-FR" sz="2000" dirty="0">
                <a:sym typeface="Wingdings"/>
                <a:hlinkClick r:id="rId2"/>
              </a:rPr>
              <a:t>https://www.unige.ch/dife/carriere/</a:t>
            </a:r>
            <a:r>
              <a:rPr lang="fr-FR" sz="2000" dirty="0">
                <a:sym typeface="Wingdings"/>
              </a:rPr>
              <a:t>) </a:t>
            </a:r>
          </a:p>
          <a:p>
            <a:pPr algn="just">
              <a:buFont typeface="Wingdings" charset="2"/>
              <a:buChar char="ü"/>
            </a:pPr>
            <a:r>
              <a:rPr lang="fr-FR" sz="2000" dirty="0">
                <a:sym typeface="Wingdings"/>
              </a:rPr>
              <a:t>Possibilité pour la Conseillère académique d’émettre des lettres de soutien (lettres qui précisent que le stage n’est pas obligatoire mais peut-être un « plus » pour l’étudiant)</a:t>
            </a:r>
          </a:p>
          <a:p>
            <a:pPr algn="just">
              <a:buFont typeface="Wingdings" charset="2"/>
              <a:buChar char="ü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025982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34337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 stage intra-cursus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267569"/>
            <a:ext cx="8229600" cy="4525963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000" dirty="0"/>
              <a:t>Transposition des connaissances académiques acquises dans le cadre du Master dans le monde professionnel. </a:t>
            </a:r>
            <a:r>
              <a:rPr lang="fr-FR" sz="2000" b="1" dirty="0">
                <a:solidFill>
                  <a:srgbClr val="FF0000"/>
                </a:solidFill>
              </a:rPr>
              <a:t>ATTENTION : IL NE S’AGIT EN AUCUN CAS D’UN EMPLOI !</a:t>
            </a:r>
          </a:p>
          <a:p>
            <a:pPr marL="0" indent="0" algn="just">
              <a:buNone/>
            </a:pPr>
            <a:endParaRPr lang="fr-FR" sz="1000" b="1" dirty="0">
              <a:solidFill>
                <a:srgbClr val="FF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Avant de débuter le stage, avoir acquis au préalable </a:t>
            </a:r>
            <a:r>
              <a:rPr lang="fr-FR" sz="2000" u="sng" dirty="0">
                <a:solidFill>
                  <a:srgbClr val="000000"/>
                </a:solidFill>
              </a:rPr>
              <a:t>60 crédits ECTS minimum</a:t>
            </a:r>
            <a:r>
              <a:rPr lang="fr-FR" sz="2000" dirty="0">
                <a:solidFill>
                  <a:srgbClr val="000000"/>
                </a:solidFill>
              </a:rPr>
              <a:t> dont ceux du </a:t>
            </a:r>
            <a:r>
              <a:rPr lang="fr-FR" sz="2000">
                <a:solidFill>
                  <a:srgbClr val="000000"/>
                </a:solidFill>
              </a:rPr>
              <a:t>tronc commun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Durée : entre 2 et 6 mois 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Temps partiel autorisé si le stage est de 4 mois minimum. En dessous de 4 mois, temps plein (100%) obligatoire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Avant de s’engager en signant une convention de stage avec l’entreprise, l’institution ou l’organisme d’accueil, il est impératif d’avoir l’accord de la conseillère académique</a:t>
            </a:r>
            <a:r>
              <a:rPr lang="fr-FR" sz="2000" dirty="0">
                <a:solidFill>
                  <a:srgbClr val="000000"/>
                </a:solidFill>
                <a:sym typeface="Wingdings"/>
              </a:rPr>
              <a:t> garante de l’intérêt du stage proposé</a:t>
            </a:r>
            <a:endParaRPr lang="fr-FR" sz="2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42209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34337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 stage intra-cursus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146612"/>
            <a:ext cx="8229600" cy="4659316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000" dirty="0"/>
              <a:t>Processus de validation du stage : rédaction d’un rapport de stage d’une trentaine de pages (sans les annexes), évaluation dudit rapport par </a:t>
            </a:r>
            <a:r>
              <a:rPr lang="fr-FR" sz="2000" dirty="0" err="1"/>
              <a:t>un-e</a:t>
            </a:r>
            <a:r>
              <a:rPr lang="fr-FR" sz="2000" dirty="0"/>
              <a:t> enseignante-e </a:t>
            </a:r>
            <a:r>
              <a:rPr lang="fr-FR" sz="2000" dirty="0" err="1"/>
              <a:t>référent-e</a:t>
            </a:r>
            <a:r>
              <a:rPr lang="fr-FR" sz="2000" dirty="0"/>
              <a:t> + prise en compte de l’attestation de stage remise par </a:t>
            </a:r>
            <a:r>
              <a:rPr lang="fr-FR" sz="2000" dirty="0">
                <a:solidFill>
                  <a:srgbClr val="000000"/>
                </a:solidFill>
              </a:rPr>
              <a:t>l’entreprise, l’institution ou l’organisme d’accueil</a:t>
            </a:r>
            <a:endParaRPr lang="fr-FR" sz="20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sz="1000" b="1" dirty="0">
              <a:solidFill>
                <a:srgbClr val="FF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Remise du rapport de stage : au plus tard 1 mois après la fin du stage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Choix de l’</a:t>
            </a:r>
            <a:r>
              <a:rPr lang="fr-FR" sz="2000" dirty="0"/>
              <a:t>enseignante-e </a:t>
            </a:r>
            <a:r>
              <a:rPr lang="fr-FR" sz="2000" dirty="0" err="1"/>
              <a:t>référent-e</a:t>
            </a:r>
            <a:r>
              <a:rPr lang="fr-FR" sz="2000" dirty="0"/>
              <a:t> </a:t>
            </a:r>
            <a:r>
              <a:rPr lang="fr-FR" sz="2000" dirty="0">
                <a:solidFill>
                  <a:srgbClr val="000000"/>
                </a:solidFill>
              </a:rPr>
              <a:t>: en fonction des missions confiées dans le cadre du stage </a:t>
            </a:r>
            <a:r>
              <a:rPr lang="fr-FR" sz="1400" dirty="0">
                <a:solidFill>
                  <a:srgbClr val="000000"/>
                </a:solidFill>
              </a:rPr>
              <a:t>(ex : si stage au sein d’un service juridique, ne pas choisir un enseignant non juriste)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>
                <a:solidFill>
                  <a:srgbClr val="000000"/>
                </a:solidFill>
              </a:rPr>
              <a:t>Le rapport de stage : ce n’est pas un descriptif des tâches effectuées mais une véritable analyse autour d’une problématique. Ne pas oublier la bibliographie qui permettra d’établir un lien avec les études </a:t>
            </a:r>
          </a:p>
          <a:p>
            <a:pPr marL="0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fr-FR" sz="2000" dirty="0"/>
              <a:t>Validation : pas de note mais une équivalence de 30 crédits ECTS</a:t>
            </a:r>
          </a:p>
        </p:txBody>
      </p:sp>
    </p:spTree>
    <p:extLst>
      <p:ext uri="{BB962C8B-B14F-4D97-AF65-F5344CB8AC3E}">
        <p14:creationId xmlns:p14="http://schemas.microsoft.com/office/powerpoint/2010/main" val="2053563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4227"/>
            <a:ext cx="8229600" cy="816458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Autour du stage intra-cursus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722"/>
            <a:ext cx="8229600" cy="4273807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fr-FR" sz="2000" dirty="0"/>
              <a:t>1 seul stage conventionné par </a:t>
            </a:r>
            <a:r>
              <a:rPr lang="fr-FR" sz="2000" dirty="0" err="1"/>
              <a:t>étudiant-e</a:t>
            </a:r>
            <a:endParaRPr lang="fr-FR" sz="2000" dirty="0"/>
          </a:p>
          <a:p>
            <a:pPr marL="0" indent="0">
              <a:buNone/>
            </a:pPr>
            <a:endParaRPr lang="fr-FR" sz="1200" dirty="0"/>
          </a:p>
          <a:p>
            <a:pPr>
              <a:buFont typeface="Wingdings" charset="2"/>
              <a:buChar char="ü"/>
            </a:pPr>
            <a:r>
              <a:rPr lang="fr-FR" sz="2000" dirty="0"/>
              <a:t>Recherche autonome : c’est VOUS qui savez ce qui vous intéresse</a:t>
            </a:r>
          </a:p>
          <a:p>
            <a:pPr marL="0" indent="0">
              <a:buNone/>
            </a:pPr>
            <a:endParaRPr lang="fr-FR" sz="1200" dirty="0"/>
          </a:p>
          <a:p>
            <a:pPr>
              <a:buFont typeface="Wingdings" charset="2"/>
              <a:buChar char="ü"/>
            </a:pPr>
            <a:r>
              <a:rPr lang="fr-FR" sz="2000" dirty="0"/>
              <a:t>En suisse</a:t>
            </a:r>
            <a:r>
              <a:rPr lang="fr-FR" sz="1000" dirty="0"/>
              <a:t>  </a:t>
            </a:r>
            <a:r>
              <a:rPr lang="fr-FR" sz="2000" dirty="0"/>
              <a:t>ou à  l’étranger</a:t>
            </a:r>
          </a:p>
          <a:p>
            <a:pPr marL="0" indent="0">
              <a:buNone/>
            </a:pPr>
            <a:endParaRPr lang="fr-FR" sz="1000" dirty="0"/>
          </a:p>
          <a:p>
            <a:pPr marL="0" indent="0">
              <a:buNone/>
            </a:pPr>
            <a:endParaRPr lang="fr-FR" sz="1000" dirty="0"/>
          </a:p>
          <a:p>
            <a:pPr>
              <a:buFont typeface="Wingdings" charset="2"/>
              <a:buChar char="ü"/>
            </a:pPr>
            <a:r>
              <a:rPr lang="fr-FR" sz="2000" dirty="0"/>
              <a:t> DFAE, RTS, ONU, Missions permanentes, Délégation de l’UE auprès de l’ONU, ONG, Ambassades, Consulats, Conseil de l’Europe, OCDE, fondations, GCSP, chambres de commerce, laboratoires de recherche, musées…</a:t>
            </a:r>
          </a:p>
          <a:p>
            <a:pPr marL="0" indent="0">
              <a:buNone/>
            </a:pPr>
            <a:endParaRPr lang="fr-FR" sz="1200" dirty="0"/>
          </a:p>
          <a:p>
            <a:pPr>
              <a:buFont typeface="Wingdings" charset="2"/>
              <a:buChar char="ü"/>
            </a:pPr>
            <a:r>
              <a:rPr lang="fr-FR" sz="2000" dirty="0"/>
              <a:t>Possibilité d’enchaîner séjour de mobilité et stage sur le terrain</a:t>
            </a:r>
          </a:p>
          <a:p>
            <a:pPr marL="0" indent="0">
              <a:buNone/>
            </a:pP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  <a:p>
            <a:pPr>
              <a:buFont typeface="Wingdings" charset="2"/>
              <a:buChar char="ü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19086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Titr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008063"/>
          </a:xfrm>
        </p:spPr>
        <p:txBody>
          <a:bodyPr/>
          <a:lstStyle/>
          <a:p>
            <a:r>
              <a:rPr lang="fr-FR" b="1" dirty="0">
                <a:solidFill>
                  <a:srgbClr val="983D86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Contacts</a:t>
            </a:r>
          </a:p>
        </p:txBody>
      </p:sp>
      <p:sp>
        <p:nvSpPr>
          <p:cNvPr id="216066" name="Espace réservé du contenu 2"/>
          <p:cNvSpPr>
            <a:spLocks noGrp="1"/>
          </p:cNvSpPr>
          <p:nvPr>
            <p:ph idx="1"/>
          </p:nvPr>
        </p:nvSpPr>
        <p:spPr>
          <a:xfrm>
            <a:off x="143436" y="1484313"/>
            <a:ext cx="8866094" cy="4324816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Conseillère académique</a:t>
            </a:r>
          </a:p>
          <a:p>
            <a:pPr marL="0" indent="0">
              <a:buNone/>
            </a:pP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Maud Preher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E-mail: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 Maud.Preher@unige.ch / Téléphone : +41 22 379 37 11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Réception ouverte sans RDV: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  mardi de 11h à 12h / mercredi de 10h à 11h30 / </a:t>
            </a:r>
          </a:p>
          <a:p>
            <a:pPr marL="0" indent="0">
              <a:buNone/>
            </a:pP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jeudi de 10h30 à 11h30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Permanences téléphoniques: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 jeudi de 14h30 à 15h30 / vendredi de 10h à 11h</a:t>
            </a:r>
          </a:p>
          <a:p>
            <a:pPr marL="0" indent="0">
              <a:buNone/>
            </a:pPr>
            <a:endParaRPr lang="fr-FR" sz="2000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>
              <a:buFont typeface="Wingdings" charset="2"/>
              <a:buChar char="ü"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Secrétariat des étudiants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Horaires d'ouverture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: du lundi au jeudi, de 9h à 12h et de 13h à 15h </a:t>
            </a: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E-mail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: secretariat-etugsi@unige.ch</a:t>
            </a:r>
            <a:endParaRPr lang="fr-FR" sz="2000" b="1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 marL="0" indent="0">
              <a:buNone/>
            </a:pPr>
            <a:r>
              <a:rPr lang="fr-FR" sz="2000" u="sng" dirty="0">
                <a:latin typeface="Corbel" charset="0"/>
                <a:ea typeface="ヒラギノ角ゴ Pro W3" charset="0"/>
                <a:cs typeface="ヒラギノ角ゴ Pro W3" charset="0"/>
              </a:rPr>
              <a:t>Téléphones</a:t>
            </a:r>
            <a:r>
              <a:rPr lang="fr-FR" sz="2000" dirty="0">
                <a:latin typeface="Corbel" charset="0"/>
                <a:ea typeface="ヒラギノ角ゴ Pro W3" charset="0"/>
                <a:cs typeface="ヒラギノ角ゴ Pro W3" charset="0"/>
              </a:rPr>
              <a:t>:  +41 22 379 37 14/ 13/ 10/ 09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61D278C-0F56-4B6B-B33E-974A4EDF94B6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0884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Titr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008063"/>
          </a:xfrm>
        </p:spPr>
        <p:txBody>
          <a:bodyPr/>
          <a:lstStyle/>
          <a:p>
            <a:r>
              <a:rPr lang="fr-FR" b="1" dirty="0">
                <a:solidFill>
                  <a:srgbClr val="983D86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QUESTIONS/REPONSES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61D278C-0F56-4B6B-B33E-974A4EDF94B6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121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Site de référence</a:t>
            </a:r>
            <a:endParaRPr lang="fr-FR" b="1" dirty="0">
              <a:latin typeface="Corbe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1986" name="Espace réservé du contenu 2"/>
          <p:cNvSpPr>
            <a:spLocks noGrp="1"/>
          </p:cNvSpPr>
          <p:nvPr>
            <p:ph idx="1"/>
          </p:nvPr>
        </p:nvSpPr>
        <p:spPr>
          <a:xfrm>
            <a:off x="457200" y="1781644"/>
            <a:ext cx="8229600" cy="3773488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fr-FR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 marL="0" indent="0" algn="ctr" eaLnBrk="1" hangingPunct="1">
              <a:buFontTx/>
              <a:buNone/>
            </a:pPr>
            <a:r>
              <a:rPr lang="fr-FR" sz="3000" dirty="0">
                <a:latin typeface="Corbel" charset="0"/>
                <a:ea typeface="ヒラギノ角ゴ Pro W3" charset="0"/>
                <a:cs typeface="ヒラギノ角ゴ Pro W3" charset="0"/>
              </a:rPr>
              <a:t>Celui du Global </a:t>
            </a:r>
            <a:r>
              <a:rPr lang="fr-FR" sz="3000" dirty="0" err="1">
                <a:latin typeface="Corbel" charset="0"/>
                <a:ea typeface="ヒラギノ角ゴ Pro W3" charset="0"/>
                <a:cs typeface="ヒラギノ角ゴ Pro W3" charset="0"/>
              </a:rPr>
              <a:t>Studies</a:t>
            </a:r>
            <a:r>
              <a:rPr lang="fr-FR" sz="3000" dirty="0">
                <a:latin typeface="Corbel" charset="0"/>
                <a:ea typeface="ヒラギノ角ゴ Pro W3" charset="0"/>
                <a:cs typeface="ヒラギノ角ゴ Pro W3" charset="0"/>
              </a:rPr>
              <a:t> Institute (GSI)</a:t>
            </a:r>
          </a:p>
          <a:p>
            <a:pPr marL="0" indent="0" algn="ctr" eaLnBrk="1" hangingPunct="1">
              <a:buFontTx/>
              <a:buNone/>
            </a:pPr>
            <a:endParaRPr lang="fr-FR" sz="3000" dirty="0">
              <a:latin typeface="Corbel" charset="0"/>
              <a:ea typeface="ヒラギノ角ゴ Pro W3" charset="0"/>
              <a:cs typeface="ヒラギノ角ゴ Pro W3" charset="0"/>
            </a:endParaRPr>
          </a:p>
          <a:p>
            <a:pPr marL="0" indent="0" algn="ctr" eaLnBrk="1" hangingPunct="1">
              <a:buFontTx/>
              <a:buNone/>
            </a:pPr>
            <a:r>
              <a:rPr lang="fr-FR" sz="3000" dirty="0">
                <a:latin typeface="Corbel" charset="0"/>
                <a:ea typeface="ヒラギノ角ゴ Pro W3" charset="0"/>
                <a:cs typeface="ヒラギノ角ゴ Pro W3" charset="0"/>
                <a:hlinkClick r:id="rId2"/>
              </a:rPr>
              <a:t>http://www.unige.ch/gsi/fr/</a:t>
            </a:r>
            <a:endParaRPr lang="fr-FR" sz="3000" dirty="0">
              <a:latin typeface="Corbe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5BCAD26-0F14-4876-BDA9-C6FD923FA8EF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808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358084"/>
            <a:ext cx="8229600" cy="600349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Organisation du Master</a:t>
            </a:r>
            <a:endParaRPr lang="fr-FR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half" idx="2"/>
          </p:nvPr>
        </p:nvSpPr>
        <p:spPr>
          <a:xfrm>
            <a:off x="4240306" y="1116071"/>
            <a:ext cx="4670612" cy="4544478"/>
          </a:xfrm>
        </p:spPr>
        <p:txBody>
          <a:bodyPr/>
          <a:lstStyle/>
          <a:p>
            <a:pPr marL="0" indent="0" algn="just">
              <a:buNone/>
            </a:pPr>
            <a:r>
              <a:rPr lang="fr-CH" sz="1600" u="sng" dirty="0"/>
              <a:t>Enseignements obligatoires à suivre au 1</a:t>
            </a:r>
            <a:r>
              <a:rPr lang="fr-CH" sz="1600" u="sng" baseline="30000" dirty="0"/>
              <a:t>er</a:t>
            </a:r>
            <a:r>
              <a:rPr lang="fr-CH" sz="1600" u="sng" dirty="0"/>
              <a:t> semestre</a:t>
            </a:r>
          </a:p>
          <a:p>
            <a:pPr marL="0" indent="0" algn="just">
              <a:buNone/>
            </a:pPr>
            <a:endParaRPr lang="fr-CH" sz="2000" dirty="0"/>
          </a:p>
          <a:p>
            <a:pPr marL="0" indent="0" algn="just">
              <a:buNone/>
            </a:pPr>
            <a:endParaRPr lang="fr-CH" sz="2000" dirty="0"/>
          </a:p>
          <a:p>
            <a:pPr algn="just">
              <a:buAutoNum type="arabicParenR"/>
            </a:pPr>
            <a:r>
              <a:rPr lang="fr-CH" sz="1600" dirty="0"/>
              <a:t>12 crédits ECTS obligatoires au semestre de printemps 24</a:t>
            </a:r>
          </a:p>
          <a:p>
            <a:pPr algn="just">
              <a:buAutoNum type="arabicParenR"/>
            </a:pPr>
            <a:r>
              <a:rPr lang="fr-CH" sz="1600" dirty="0"/>
              <a:t>36 crédits ETCS à choisir parmi 3 des 4 blocs du plan d’études</a:t>
            </a:r>
          </a:p>
          <a:p>
            <a:pPr marL="0" indent="0" algn="just">
              <a:buNone/>
            </a:pPr>
            <a:endParaRPr lang="fr-CH" sz="2000" dirty="0"/>
          </a:p>
          <a:p>
            <a:pPr marL="0" indent="0" algn="just">
              <a:buNone/>
            </a:pPr>
            <a:r>
              <a:rPr lang="fr-CH" sz="1600" dirty="0"/>
              <a:t>Enseignements à choisir parmi ceux  proposés dans d’autres programmes de niveau Master de l’Université de Genève, d’IHEID et du Triangle Azur ou Enseignements de langues inscrits au plan d’études du MAREM</a:t>
            </a:r>
          </a:p>
          <a:p>
            <a:pPr marL="0" indent="0" algn="just">
              <a:buNone/>
            </a:pPr>
            <a:endParaRPr lang="fr-CH" sz="1600" dirty="0"/>
          </a:p>
          <a:p>
            <a:pPr marL="0" indent="0" algn="just">
              <a:buNone/>
            </a:pPr>
            <a:r>
              <a:rPr lang="fr-CH" sz="1600" dirty="0"/>
              <a:t>Mémoire de recherche ou stage intra-cursus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8AEECAE-4778-4233-9C2C-11606B77BF5A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2211D-06C8-FE42-81EF-244D4D3CF73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265097" y="1192934"/>
            <a:ext cx="2550070" cy="5390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Tronc commun</a:t>
            </a:r>
            <a:endParaRPr lang="fr-FR" sz="80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fr-FR" sz="120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(30 crédits ECTS)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312699" y="2047187"/>
            <a:ext cx="2550070" cy="8203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Enseignements de spécialisation</a:t>
            </a:r>
            <a:endParaRPr lang="fr-FR" sz="80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fr-FR" sz="120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(48 crédits ECTS)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97604" y="3333135"/>
            <a:ext cx="2550070" cy="65736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Enseignements à option</a:t>
            </a:r>
            <a:endParaRPr lang="fr-FR" sz="40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fr-FR" sz="120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(12 crédits ECTS)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252530" y="4438399"/>
            <a:ext cx="2550070" cy="65742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Travail de fin d’études</a:t>
            </a:r>
            <a:endParaRPr lang="fr-FR" sz="800" dirty="0">
              <a:ln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fr-FR" sz="1200" dirty="0">
                <a:ln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(30 crédits ECTS)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flipH="1">
            <a:off x="2527564" y="1773136"/>
            <a:ext cx="1" cy="23085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608232" y="2971100"/>
            <a:ext cx="0" cy="24753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2608232" y="4096426"/>
            <a:ext cx="0" cy="2771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883267" y="1354859"/>
            <a:ext cx="3570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Imag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278" y="2378088"/>
            <a:ext cx="475529" cy="15851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3267" y="3559826"/>
            <a:ext cx="475529" cy="158510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9306" y="4771587"/>
            <a:ext cx="475529" cy="15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Durée des études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874597"/>
            <a:ext cx="8229600" cy="3450438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800" dirty="0"/>
              <a:t>4 semestres réglementaires</a:t>
            </a:r>
          </a:p>
          <a:p>
            <a:pPr marL="0" indent="0" algn="just">
              <a:buNone/>
            </a:pPr>
            <a:endParaRPr lang="fr-FR" sz="1000" dirty="0"/>
          </a:p>
          <a:p>
            <a:pPr algn="just">
              <a:buFont typeface="Wingdings" charset="2"/>
              <a:buChar char="ü"/>
            </a:pPr>
            <a:r>
              <a:rPr lang="fr-FR" sz="2800" dirty="0"/>
              <a:t>6 semestres au maximum</a:t>
            </a:r>
          </a:p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2800" dirty="0">
                <a:sym typeface="Wingdings"/>
              </a:rPr>
              <a:t> En principe 3 premiers semestres dédiés aux enseignements et quatrième semestre pour stage/mémoire</a:t>
            </a:r>
            <a:endParaRPr lang="fr-FR" sz="28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2A44213-D4B1-4387-BEBA-09EC4240A97A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Réussite du 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994647"/>
            <a:ext cx="8229600" cy="2828365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fr-FR" sz="2400" dirty="0"/>
              <a:t>Avoir obtenu une moyenne minimale de 4.0/6.0 et/ou un « Acquis » à chacun des blocs qui composent le Master</a:t>
            </a:r>
          </a:p>
          <a:p>
            <a:pPr marL="0" indent="0">
              <a:buNone/>
            </a:pPr>
            <a:endParaRPr lang="fr-FR" sz="1000" dirty="0"/>
          </a:p>
          <a:p>
            <a:pPr marL="457200" lvl="1" indent="0">
              <a:buNone/>
            </a:pPr>
            <a:endParaRPr lang="fr-FR" sz="1000" dirty="0">
              <a:sym typeface="Wingdings"/>
            </a:endParaRPr>
          </a:p>
          <a:p>
            <a:pPr marL="360363" lvl="1" indent="-360363">
              <a:buFont typeface="Wingdings" charset="2"/>
              <a:buChar char="ü"/>
            </a:pPr>
            <a:r>
              <a:rPr lang="fr-FR" sz="2400" dirty="0"/>
              <a:t>Avoir totalisé 120 crédits ECTS conformément au Règlement et au plan d’études, dans les délais impartis</a:t>
            </a:r>
            <a:endParaRPr lang="fr-FR" sz="2400" dirty="0">
              <a:sym typeface="Wingdings"/>
            </a:endParaRPr>
          </a:p>
          <a:p>
            <a:pPr marL="457200" lvl="1" indent="0">
              <a:buNone/>
            </a:pPr>
            <a:endParaRPr lang="fr-FR" sz="2400" dirty="0">
              <a:sym typeface="Wingdings"/>
            </a:endParaRPr>
          </a:p>
          <a:p>
            <a:pPr lvl="1">
              <a:buFont typeface="Wingdings" charset="0"/>
              <a:buChar char="à"/>
            </a:pPr>
            <a:endParaRPr lang="fr-FR" sz="24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767ADB5-DF94-4638-8E89-793952774B5C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311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Echec du 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9250"/>
            <a:ext cx="8229600" cy="3911974"/>
          </a:xfrm>
        </p:spPr>
        <p:txBody>
          <a:bodyPr/>
          <a:lstStyle/>
          <a:p>
            <a:pPr marL="0" lvl="1" indent="0" algn="just">
              <a:buNone/>
            </a:pPr>
            <a:endParaRPr lang="fr-FR" sz="2200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Non-respect de l’inscription au Tronc Commun au cours du premier semestre d’études</a:t>
            </a: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Non acquisition de la moyenne minimale de 4.0/6.0 au Tronc Commun </a:t>
            </a:r>
            <a:r>
              <a:rPr lang="fr-FR" sz="2200" b="1" u="sng" dirty="0">
                <a:sym typeface="Wingdings"/>
              </a:rPr>
              <a:t>à l’issue des deux premiers semestres d’études</a:t>
            </a:r>
            <a:endParaRPr lang="fr-FR" sz="1200" b="1" u="sng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Non acquisition de la moyenne minimale de 4.0/6.0 dans un des blocs d’enseignements et plus de tentatives pour y parvenir</a:t>
            </a:r>
            <a:endParaRPr lang="fr-FR" sz="1200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Echec au mémoire ou au stage</a:t>
            </a:r>
            <a:endParaRPr lang="fr-FR" sz="1200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Non obtention des 120 crédits ECTS dans les délais</a:t>
            </a:r>
            <a:endParaRPr lang="fr-FR" sz="1200" dirty="0">
              <a:sym typeface="Wingdings"/>
            </a:endParaRPr>
          </a:p>
          <a:p>
            <a:pPr marL="360363" lvl="1" indent="-360363" algn="just">
              <a:buFont typeface="Wingdings" charset="2"/>
              <a:buChar char="ü"/>
            </a:pPr>
            <a:r>
              <a:rPr lang="fr-FR" sz="2200" dirty="0">
                <a:sym typeface="Wingdings"/>
              </a:rPr>
              <a:t>Cas de fraude/Plagiat</a:t>
            </a:r>
          </a:p>
          <a:p>
            <a:pPr marL="457200" lvl="1" indent="0">
              <a:buNone/>
            </a:pPr>
            <a:endParaRPr lang="fr-FR" sz="24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D8A131E-6EDB-4DA1-802B-16FDA58765AD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725488"/>
          </a:xfrm>
        </p:spPr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Les enseignements/examens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9701" y="1304366"/>
            <a:ext cx="8328212" cy="3993776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/>
              <a:t>2 tentatives par enseignement : 1 en session ordinaire (janvier/février ou mai/juin) et 1 en session extraordinaire de la même année académique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/>
              <a:t>Les enseignements se compensent entre eux à l’intérieur d’un bloc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/>
              <a:t>Un EXC = Absence excusée à l’examen </a:t>
            </a:r>
            <a:r>
              <a:rPr lang="fr-CH" sz="2200" dirty="0">
                <a:sym typeface="Wingdings" panose="05000000000000000000" pitchFamily="2" charset="2"/>
              </a:rPr>
              <a:t> pas de tentative perdue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Un ABS = zéro  tentative perdue ET le zéro compte dans la moyenne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Un EQUIV/ACQUIS/OUI = crédits ECTS octroyés mais pas d’impact sur la moyenne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CH" sz="2200" dirty="0">
                <a:sym typeface="Wingdings" panose="05000000000000000000" pitchFamily="2" charset="2"/>
              </a:rPr>
              <a:t>Un NON = Aucun crédit ECTS octroyé et peut avoir un impact sur la poursuite du cursus </a:t>
            </a:r>
            <a:endParaRPr lang="fr-CH" sz="2200" dirty="0"/>
          </a:p>
          <a:p>
            <a:pPr marL="0" indent="0" algn="just">
              <a:buNone/>
            </a:pPr>
            <a:endParaRPr lang="fr-CH" sz="2200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7A4AD67-3FA3-4186-84CA-BE84EB9E7F05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54742-2DD6-FA42-BA75-EAA534E4A5DB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5213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Plan d’études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752601"/>
            <a:ext cx="8229600" cy="3653118"/>
          </a:xfrm>
        </p:spPr>
        <p:txBody>
          <a:bodyPr/>
          <a:lstStyle/>
          <a:p>
            <a:pPr marL="0" indent="0" algn="just">
              <a:buNone/>
            </a:pPr>
            <a:r>
              <a:rPr lang="fr-FR" sz="2600" dirty="0">
                <a:solidFill>
                  <a:srgbClr val="000000"/>
                </a:solidFill>
              </a:rPr>
              <a:t>Y figurent :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L’intitulé de l’enseignement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Le code de l’enseignement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Le volume horaire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Le nombre de crédits ECTS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Le semestre d’enseignement (A / P / AN)</a:t>
            </a:r>
          </a:p>
          <a:p>
            <a:pPr marL="457200" lvl="1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ACA056A3-F3BF-4825-BAE6-1F44C9C8A50D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035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570043"/>
            <a:ext cx="8229600" cy="69005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AC1460"/>
                </a:solidFill>
                <a:latin typeface="Corbel" charset="0"/>
                <a:ea typeface="ヒラギノ角ゴ Pro W3" charset="0"/>
                <a:cs typeface="ヒラギノ角ゴ Pro W3" charset="0"/>
              </a:rPr>
              <a:t>Calendrier Académique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933576"/>
            <a:ext cx="8229600" cy="3238500"/>
          </a:xfrm>
        </p:spPr>
        <p:txBody>
          <a:bodyPr/>
          <a:lstStyle/>
          <a:p>
            <a:pPr algn="just">
              <a:buFont typeface="Wingdings" charset="2"/>
              <a:buChar char="ü"/>
            </a:pPr>
            <a:r>
              <a:rPr lang="fr-FR" sz="2800" dirty="0">
                <a:solidFill>
                  <a:srgbClr val="000000"/>
                </a:solidFill>
              </a:rPr>
              <a:t>Y figurent :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Périodes des sessions d’examens (x3)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Délais d’inscription aux enseignements / examens (x3)</a:t>
            </a:r>
          </a:p>
          <a:p>
            <a:pPr lvl="1" algn="just">
              <a:buFont typeface="Wingdings" charset="0"/>
              <a:buChar char="à"/>
            </a:pPr>
            <a:r>
              <a:rPr lang="fr-FR" sz="2200" dirty="0">
                <a:solidFill>
                  <a:srgbClr val="000000"/>
                </a:solidFill>
                <a:sym typeface="Wingdings"/>
              </a:rPr>
              <a:t>Dates importantes : semaine internationale, délai de dépôt d’un projet de mobilité, délai pour demander un aménagement des examens pour raisons médicales, semaine d’études libres…</a:t>
            </a:r>
          </a:p>
          <a:p>
            <a:pPr marL="457200" lvl="1" indent="0" algn="just">
              <a:buNone/>
            </a:pPr>
            <a:endParaRPr lang="fr-FR" sz="1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AFF0518-C421-4FAC-BA78-1BC22F53913D}" type="datetime1">
              <a:rPr lang="fr-CH" smtClean="0"/>
              <a:t>15.09.2023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807041-A0B4-CF49-83AA-851874C0FCB7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6725931"/>
      </p:ext>
    </p:extLst>
  </p:cSld>
  <p:clrMapOvr>
    <a:masterClrMapping/>
  </p:clrMapOvr>
</p:sld>
</file>

<file path=ppt/theme/theme1.xml><?xml version="1.0" encoding="utf-8"?>
<a:theme xmlns:a="http://schemas.openxmlformats.org/drawingml/2006/main" name="Thème par dé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5880</TotalTime>
  <Words>1527</Words>
  <Application>Microsoft Office PowerPoint</Application>
  <PresentationFormat>Affichage à l'écran (4:3)</PresentationFormat>
  <Paragraphs>210</Paragraphs>
  <Slides>19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Times</vt:lpstr>
      <vt:lpstr>Trebuchet MS</vt:lpstr>
      <vt:lpstr>Wingdings</vt:lpstr>
      <vt:lpstr>Thème par défaut</vt:lpstr>
      <vt:lpstr>SEANCE DE RENTREE POUR LES ETUDIANT-ES DE 1ère ANNEE  DU MASTER EUROPE CENTRALE ET ORIENTALE, ASIE CENTRALE ET CAUCASE (MAEAC)</vt:lpstr>
      <vt:lpstr>Site de référence</vt:lpstr>
      <vt:lpstr>Organisation du Master</vt:lpstr>
      <vt:lpstr>Durée des études</vt:lpstr>
      <vt:lpstr>Réussite du programme</vt:lpstr>
      <vt:lpstr>Echec du programme</vt:lpstr>
      <vt:lpstr>Les enseignements/examens</vt:lpstr>
      <vt:lpstr>Plan d’études</vt:lpstr>
      <vt:lpstr>Calendrier Académique</vt:lpstr>
      <vt:lpstr>Mobilité</vt:lpstr>
      <vt:lpstr>Mémoire de recherche ou stage de terrain : Cadre réglementaire</vt:lpstr>
      <vt:lpstr>Mémoire de recherche ou stage de terrain : Cadre réglementaire</vt:lpstr>
      <vt:lpstr>Le mémoire de recherche</vt:lpstr>
      <vt:lpstr>Le stage hors-cursus</vt:lpstr>
      <vt:lpstr>Le stage intra-cursus</vt:lpstr>
      <vt:lpstr>Le stage intra-cursus</vt:lpstr>
      <vt:lpstr>Autour du stage intra-cursus</vt:lpstr>
      <vt:lpstr>Contacts</vt:lpstr>
      <vt:lpstr>QUESTIONS/REPONSES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Global Studies Institute (GSI)</dc:title>
  <dc:creator>Maud Preher</dc:creator>
  <cp:lastModifiedBy>Université de Genève</cp:lastModifiedBy>
  <cp:revision>253</cp:revision>
  <cp:lastPrinted>2020-09-21T09:44:37Z</cp:lastPrinted>
  <dcterms:created xsi:type="dcterms:W3CDTF">2018-07-20T12:43:22Z</dcterms:created>
  <dcterms:modified xsi:type="dcterms:W3CDTF">2023-09-15T07:01:28Z</dcterms:modified>
</cp:coreProperties>
</file>