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04" r:id="rId2"/>
    <p:sldId id="264" r:id="rId3"/>
    <p:sldId id="303" r:id="rId4"/>
    <p:sldId id="305" r:id="rId5"/>
    <p:sldId id="306" r:id="rId6"/>
    <p:sldId id="307" r:id="rId7"/>
    <p:sldId id="308" r:id="rId8"/>
    <p:sldId id="309" r:id="rId9"/>
    <p:sldId id="312" r:id="rId10"/>
    <p:sldId id="313" r:id="rId11"/>
    <p:sldId id="314" r:id="rId12"/>
    <p:sldId id="319" r:id="rId13"/>
    <p:sldId id="315" r:id="rId14"/>
    <p:sldId id="316" r:id="rId15"/>
    <p:sldId id="318" r:id="rId16"/>
    <p:sldId id="320" r:id="rId17"/>
    <p:sldId id="326" r:id="rId18"/>
    <p:sldId id="342" r:id="rId19"/>
    <p:sldId id="343" r:id="rId20"/>
    <p:sldId id="344" r:id="rId21"/>
    <p:sldId id="327" r:id="rId22"/>
    <p:sldId id="328" r:id="rId23"/>
    <p:sldId id="337" r:id="rId24"/>
    <p:sldId id="338" r:id="rId25"/>
    <p:sldId id="270" r:id="rId26"/>
    <p:sldId id="298" r:id="rId27"/>
    <p:sldId id="271" r:id="rId28"/>
    <p:sldId id="329" r:id="rId29"/>
    <p:sldId id="330" r:id="rId30"/>
    <p:sldId id="331" r:id="rId31"/>
    <p:sldId id="332" r:id="rId32"/>
    <p:sldId id="300" r:id="rId33"/>
    <p:sldId id="333" r:id="rId34"/>
    <p:sldId id="334" r:id="rId35"/>
    <p:sldId id="335" r:id="rId36"/>
    <p:sldId id="336" r:id="rId37"/>
    <p:sldId id="301" r:id="rId38"/>
    <p:sldId id="274" r:id="rId39"/>
  </p:sldIdLst>
  <p:sldSz cx="12192000" cy="6858000"/>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p:restoredTop sz="84422"/>
  </p:normalViewPr>
  <p:slideViewPr>
    <p:cSldViewPr snapToGrid="0">
      <p:cViewPr varScale="1">
        <p:scale>
          <a:sx n="78" d="100"/>
          <a:sy n="78" d="100"/>
        </p:scale>
        <p:origin x="948" y="5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18A281CB-8F3A-9341-8B33-9FF10DC013F6}" type="datetimeFigureOut">
              <a:rPr lang="fr-FR" smtClean="0"/>
              <a:t>18/09/2023</a:t>
            </a:fld>
            <a:endParaRPr lang="fr-FR"/>
          </a:p>
        </p:txBody>
      </p:sp>
      <p:sp>
        <p:nvSpPr>
          <p:cNvPr id="4" name="Espace réservé de l'image des diapositives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87B70D1F-DD79-3F49-A11D-A547F55CCD21}" type="slidenum">
              <a:rPr lang="fr-FR" smtClean="0"/>
              <a:t>‹N°›</a:t>
            </a:fld>
            <a:endParaRPr lang="fr-FR"/>
          </a:p>
        </p:txBody>
      </p:sp>
    </p:spTree>
    <p:extLst>
      <p:ext uri="{BB962C8B-B14F-4D97-AF65-F5344CB8AC3E}">
        <p14:creationId xmlns:p14="http://schemas.microsoft.com/office/powerpoint/2010/main" val="205605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a:t>
            </a:fld>
            <a:endParaRPr lang="fr-FR"/>
          </a:p>
        </p:txBody>
      </p:sp>
    </p:spTree>
    <p:extLst>
      <p:ext uri="{BB962C8B-B14F-4D97-AF65-F5344CB8AC3E}">
        <p14:creationId xmlns:p14="http://schemas.microsoft.com/office/powerpoint/2010/main" val="111842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donnerai un aperçu des questions que l’on se pose et des données que l’on examine dans ces domaines dans le cours d’introduction du premier demi-module BA1a, en procédant un peu comme on vient de le faire avec ces exemples. Le cours commence ce vendredi à 10h en salle Athénée, et sera accompagné d’un TP qui commencera mercredi prochain et qui sera assuré par Gioia </a:t>
            </a:r>
            <a:r>
              <a:rPr lang="fr-FR" dirty="0" err="1"/>
              <a:t>Cacchioli</a:t>
            </a:r>
            <a:r>
              <a:rPr lang="fr-FR" dirty="0"/>
              <a:t> qui va ensuite vous parler des </a:t>
            </a:r>
            <a:r>
              <a:rPr lang="fr-FR" dirty="0" err="1"/>
              <a:t>TPs</a:t>
            </a:r>
            <a:r>
              <a:rPr lang="fr-FR" dirty="0"/>
              <a:t> en général.</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11</a:t>
            </a:fld>
            <a:endParaRPr lang="fr-FR"/>
          </a:p>
        </p:txBody>
      </p:sp>
    </p:spTree>
    <p:extLst>
      <p:ext uri="{BB962C8B-B14F-4D97-AF65-F5344CB8AC3E}">
        <p14:creationId xmlns:p14="http://schemas.microsoft.com/office/powerpoint/2010/main" val="72425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avant cela, je vais brièvement vous présenter l’autre cours que j’enseignerai cette année, au printemps cette fois, qui s’appelle langage et cognition, dans lequel nous nous concentrerons sur ce que la maîtrise du langage nous apprend sur la cognition humaine.</a:t>
            </a:r>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12</a:t>
            </a:fld>
            <a:endParaRPr lang="fr-FR"/>
          </a:p>
        </p:txBody>
      </p:sp>
    </p:spTree>
    <p:extLst>
      <p:ext uri="{BB962C8B-B14F-4D97-AF65-F5344CB8AC3E}">
        <p14:creationId xmlns:p14="http://schemas.microsoft.com/office/powerpoint/2010/main" val="78266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continuer avec le même exemple, nous avons vu que les contraintes d’interprétation à l’</a:t>
            </a:r>
            <a:r>
              <a:rPr lang="fr-FR" dirty="0" err="1"/>
              <a:t>oeuvre</a:t>
            </a:r>
            <a:r>
              <a:rPr lang="fr-FR" dirty="0"/>
              <a:t> dans ces phrases semblent correspondre à une propriété cognitive générale parce qu’elles semblent universelles. Un deuxième argument pour cela est qu’elles semblent connues des enfants – sans qu’on n’ait pu leur apprendre explicitement puisque nous avons vu que nous n’avons pas conscience de la règle que nous utilisons ici</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13</a:t>
            </a:fld>
            <a:endParaRPr lang="fr-FR"/>
          </a:p>
        </p:txBody>
      </p:sp>
    </p:spTree>
    <p:extLst>
      <p:ext uri="{BB962C8B-B14F-4D97-AF65-F5344CB8AC3E}">
        <p14:creationId xmlns:p14="http://schemas.microsoft.com/office/powerpoint/2010/main" val="24753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le sait-on ? Pour cela, les chercheurs ont mis en place des expériences adaptées aux enfants utilisant des petites histoires avec des figurines. Nous verrons les détails en cours, mais par exemple, une expérience célèbre se base sur une histoire de compétition de saut avec des personnages comme le troll et Robocop, et à la fin, la marionnette </a:t>
            </a:r>
            <a:r>
              <a:rPr lang="fr-FR" dirty="0" err="1"/>
              <a:t>Kermit</a:t>
            </a:r>
            <a:r>
              <a:rPr lang="fr-FR" dirty="0"/>
              <a:t> la grenouille s’exclame - en anglais dans l’expérience originale  : il dit que le troll est le meilleur sauteur. L’enfant doit dire si elle a raison ou non, et sa réponse peut ainsi nous indiquer si l’enfant peut interpréter la phrase comme voulant dire a, qui est vrai dans l’histoire, mais qui est une interprétation impossible pour l’adulte à cause de la règle implicite que nous avons évoquée. ou alors si l’enfant interprète la phrase comme un adulte. comme en b : quelqu’un d’autre que le troll, en l’occurrence Robocop… ce qui est faux dans l’histoire.</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14</a:t>
            </a:fld>
            <a:endParaRPr lang="fr-FR"/>
          </a:p>
        </p:txBody>
      </p:sp>
    </p:spTree>
    <p:extLst>
      <p:ext uri="{BB962C8B-B14F-4D97-AF65-F5344CB8AC3E}">
        <p14:creationId xmlns:p14="http://schemas.microsoft.com/office/powerpoint/2010/main" val="238437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tandis que nous nous concentrerons sur la structure dans le cours d’introduction à l’automne, dans ce cours langage et cognition au printemps, nous examinerons des questions plus larges…</a:t>
            </a:r>
          </a:p>
          <a:p>
            <a:endParaRPr lang="fr-FR" dirty="0"/>
          </a:p>
          <a:p>
            <a:r>
              <a:rPr lang="fr-FR" dirty="0"/>
              <a:t>Bien sûr, nous n’aurons le temps que d’effleurer ces questions qui sont des questions de recherche en cours d’investigation.</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15</a:t>
            </a:fld>
            <a:endParaRPr lang="fr-FR"/>
          </a:p>
        </p:txBody>
      </p:sp>
    </p:spTree>
    <p:extLst>
      <p:ext uri="{BB962C8B-B14F-4D97-AF65-F5344CB8AC3E}">
        <p14:creationId xmlns:p14="http://schemas.microsoft.com/office/powerpoint/2010/main" val="86020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module vous aurez un deuxième demi-module au printemps qui complètera également le cours d’introduction, dont les </a:t>
            </a:r>
            <a:r>
              <a:rPr lang="fr-FR" dirty="0" err="1"/>
              <a:t>TPs</a:t>
            </a:r>
            <a:r>
              <a:rPr lang="fr-FR" baseline="0" dirty="0"/>
              <a:t> seront assurés également par Gioia.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NN </a:t>
            </a:r>
            <a:r>
              <a:rPr lang="en-US" dirty="0" err="1"/>
              <a:t>montre</a:t>
            </a:r>
            <a:r>
              <a:rPr lang="en-US" dirty="0"/>
              <a:t> que la </a:t>
            </a:r>
            <a:r>
              <a:rPr lang="en-US" dirty="0" err="1"/>
              <a:t>personne</a:t>
            </a:r>
            <a:r>
              <a:rPr lang="en-US" dirty="0"/>
              <a:t> qui </a:t>
            </a:r>
            <a:r>
              <a:rPr lang="en-US" dirty="0" err="1"/>
              <a:t>enseignera</a:t>
            </a:r>
            <a:r>
              <a:rPr lang="en-US" dirty="0"/>
              <a:t> le </a:t>
            </a:r>
            <a:r>
              <a:rPr lang="en-US" dirty="0" err="1"/>
              <a:t>cours</a:t>
            </a:r>
            <a:r>
              <a:rPr lang="en-US" dirty="0"/>
              <a:t> </a:t>
            </a:r>
            <a:r>
              <a:rPr lang="en-US" dirty="0" err="1"/>
              <a:t>n’est</a:t>
            </a:r>
            <a:r>
              <a:rPr lang="en-US" dirty="0"/>
              <a:t> pas encore </a:t>
            </a:r>
            <a:r>
              <a:rPr lang="en-US" dirty="0" err="1"/>
              <a:t>déterminée</a:t>
            </a:r>
            <a:r>
              <a:rPr lang="en-US" dirty="0"/>
              <a:t> (</a:t>
            </a:r>
            <a:r>
              <a:rPr lang="en-US" dirty="0" err="1"/>
              <a:t>dû</a:t>
            </a:r>
            <a:r>
              <a:rPr lang="en-US" dirty="0"/>
              <a:t> </a:t>
            </a:r>
            <a:r>
              <a:rPr lang="en-US" dirty="0" err="1"/>
              <a:t>à</a:t>
            </a:r>
            <a:r>
              <a:rPr lang="en-US" dirty="0"/>
              <a:t> un </a:t>
            </a:r>
            <a:r>
              <a:rPr lang="en-US" dirty="0" err="1"/>
              <a:t>départ</a:t>
            </a:r>
            <a:r>
              <a:rPr lang="en-US" dirty="0"/>
              <a:t> </a:t>
            </a:r>
            <a:r>
              <a:rPr lang="en-US" dirty="0" err="1"/>
              <a:t>à</a:t>
            </a:r>
            <a:r>
              <a:rPr lang="en-US" dirty="0"/>
              <a:t> la </a:t>
            </a:r>
            <a:r>
              <a:rPr lang="en-US" dirty="0" err="1"/>
              <a:t>retraite</a:t>
            </a:r>
            <a:r>
              <a:rPr lang="en-US" dirty="0"/>
              <a:t>),</a:t>
            </a:r>
            <a:r>
              <a:rPr lang="en-US" baseline="0" dirty="0"/>
              <a:t> </a:t>
            </a:r>
            <a:r>
              <a:rPr lang="en-US" baseline="0" dirty="0" err="1"/>
              <a:t>mais</a:t>
            </a:r>
            <a:r>
              <a:rPr lang="en-US" baseline="0" dirty="0"/>
              <a:t> </a:t>
            </a:r>
            <a:r>
              <a:rPr lang="en-US" baseline="0" dirty="0" err="1"/>
              <a:t>elle</a:t>
            </a:r>
            <a:r>
              <a:rPr lang="en-US" baseline="0" dirty="0"/>
              <a:t> sera </a:t>
            </a:r>
            <a:r>
              <a:rPr lang="en-US" baseline="0" dirty="0" err="1"/>
              <a:t>annoncée</a:t>
            </a:r>
            <a:r>
              <a:rPr lang="en-US" baseline="0" dirty="0"/>
              <a:t> </a:t>
            </a:r>
            <a:r>
              <a:rPr lang="en-US" baseline="0" dirty="0" err="1"/>
              <a:t>à</a:t>
            </a:r>
            <a:r>
              <a:rPr lang="en-US" baseline="0" dirty="0"/>
              <a:t> la fin du </a:t>
            </a:r>
            <a:r>
              <a:rPr lang="en-US" baseline="0" dirty="0" err="1"/>
              <a:t>semestre</a:t>
            </a:r>
            <a:r>
              <a:rPr lang="en-US" baseline="0" dirty="0"/>
              <a:t>.</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16</a:t>
            </a:fld>
            <a:endParaRPr lang="fr-FR"/>
          </a:p>
        </p:txBody>
      </p:sp>
    </p:spTree>
    <p:extLst>
      <p:ext uri="{BB962C8B-B14F-4D97-AF65-F5344CB8AC3E}">
        <p14:creationId xmlns:p14="http://schemas.microsoft.com/office/powerpoint/2010/main" val="366139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Maintenant je vais laisser la parole à </a:t>
            </a:r>
            <a:r>
              <a:rPr lang="fr-FR" dirty="0" err="1"/>
              <a:t>Tabea</a:t>
            </a:r>
            <a:r>
              <a:rPr lang="fr-FR" baseline="0" dirty="0"/>
              <a:t> </a:t>
            </a:r>
            <a:r>
              <a:rPr lang="fr-FR" baseline="0" dirty="0" err="1"/>
              <a:t>Ihsane</a:t>
            </a:r>
            <a:r>
              <a:rPr lang="fr-FR" dirty="0"/>
              <a:t>, merci pour votre attention et à bientôt</a:t>
            </a:r>
          </a:p>
          <a:p>
            <a:endParaRPr lang="en-US" dirty="0"/>
          </a:p>
        </p:txBody>
      </p:sp>
      <p:sp>
        <p:nvSpPr>
          <p:cNvPr id="4" name="Slide Number Placeholder 3"/>
          <p:cNvSpPr>
            <a:spLocks noGrp="1"/>
          </p:cNvSpPr>
          <p:nvPr>
            <p:ph type="sldNum" sz="quarter" idx="10"/>
          </p:nvPr>
        </p:nvSpPr>
        <p:spPr/>
        <p:txBody>
          <a:bodyPr/>
          <a:lstStyle/>
          <a:p>
            <a:fld id="{87B70D1F-DD79-3F49-A11D-A547F55CCD21}" type="slidenum">
              <a:rPr lang="fr-FR" smtClean="0"/>
              <a:t>17</a:t>
            </a:fld>
            <a:endParaRPr lang="fr-FR"/>
          </a:p>
        </p:txBody>
      </p:sp>
    </p:spTree>
    <p:extLst>
      <p:ext uri="{BB962C8B-B14F-4D97-AF65-F5344CB8AC3E}">
        <p14:creationId xmlns:p14="http://schemas.microsoft.com/office/powerpoint/2010/main" val="213831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70D1F-DD79-3F49-A11D-A547F55CCD21}" type="slidenum">
              <a:rPr lang="fr-FR" smtClean="0"/>
              <a:t>28</a:t>
            </a:fld>
            <a:endParaRPr lang="fr-FR"/>
          </a:p>
        </p:txBody>
      </p:sp>
    </p:spTree>
    <p:extLst>
      <p:ext uri="{BB962C8B-B14F-4D97-AF65-F5344CB8AC3E}">
        <p14:creationId xmlns:p14="http://schemas.microsoft.com/office/powerpoint/2010/main" val="4174765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70D1F-DD79-3F49-A11D-A547F55CCD21}" type="slidenum">
              <a:rPr lang="fr-FR" smtClean="0"/>
              <a:t>29</a:t>
            </a:fld>
            <a:endParaRPr lang="fr-FR"/>
          </a:p>
        </p:txBody>
      </p:sp>
    </p:spTree>
    <p:extLst>
      <p:ext uri="{BB962C8B-B14F-4D97-AF65-F5344CB8AC3E}">
        <p14:creationId xmlns:p14="http://schemas.microsoft.com/office/powerpoint/2010/main" val="183407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70D1F-DD79-3F49-A11D-A547F55CCD21}" type="slidenum">
              <a:rPr lang="fr-FR" smtClean="0"/>
              <a:t>30</a:t>
            </a:fld>
            <a:endParaRPr lang="fr-FR"/>
          </a:p>
        </p:txBody>
      </p:sp>
    </p:spTree>
    <p:extLst>
      <p:ext uri="{BB962C8B-B14F-4D97-AF65-F5344CB8AC3E}">
        <p14:creationId xmlns:p14="http://schemas.microsoft.com/office/powerpoint/2010/main" val="28727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et bienvenue à tous pour la séance d’accueil de linguistique</a:t>
            </a:r>
          </a:p>
          <a:p>
            <a:r>
              <a:rPr lang="fr-FR" dirty="0"/>
              <a:t>Je m’appelle IC et pour vous donner une idée du genre de questions que nous nous posons en linguistique, je vais commencer cette séance en vous présentant les deux cours d’introduction que j’enseigne en première année de </a:t>
            </a:r>
            <a:r>
              <a:rPr lang="fr-FR" dirty="0" err="1"/>
              <a:t>bachelor</a:t>
            </a:r>
            <a:r>
              <a:rPr lang="fr-FR" dirty="0"/>
              <a:t>. Ensuite je laisserai la parole à mes collègues qui vous présenteront d’autres cours et aspects du programme de linguistique.</a:t>
            </a:r>
          </a:p>
          <a:p>
            <a:endParaRPr lang="fr-FR" dirty="0"/>
          </a:p>
          <a:p>
            <a:r>
              <a:rPr lang="fr-FR" dirty="0"/>
              <a:t>Voici la page de présentation des études sur notre site internet (que d’ailleurs je vous conseille de consulter en détail pour obtenir plus d’informations sur le programme même si, bien sûr, il ne faut pas hésiter à nous écrire si vous avez des questions) Elle décrit la linguistique comme l’étude scientifique du langage, et le langage comme l’ensemble des connaissances…</a:t>
            </a:r>
          </a:p>
          <a:p>
            <a:endParaRPr lang="fr-FR" dirty="0"/>
          </a:p>
          <a:p>
            <a:r>
              <a:rPr lang="fr-FR" dirty="0"/>
              <a:t>Pour vous donner une idée plus concrète de la manière dont nous procédons pour cela, je vais tout de suite vous donner un exemple.</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3</a:t>
            </a:fld>
            <a:endParaRPr lang="fr-FR"/>
          </a:p>
        </p:txBody>
      </p:sp>
    </p:spTree>
    <p:extLst>
      <p:ext uri="{BB962C8B-B14F-4D97-AF65-F5344CB8AC3E}">
        <p14:creationId xmlns:p14="http://schemas.microsoft.com/office/powerpoint/2010/main" val="1700489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70D1F-DD79-3F49-A11D-A547F55CCD21}" type="slidenum">
              <a:rPr lang="fr-FR" smtClean="0"/>
              <a:t>31</a:t>
            </a:fld>
            <a:endParaRPr lang="fr-FR"/>
          </a:p>
        </p:txBody>
      </p:sp>
    </p:spTree>
    <p:extLst>
      <p:ext uri="{BB962C8B-B14F-4D97-AF65-F5344CB8AC3E}">
        <p14:creationId xmlns:p14="http://schemas.microsoft.com/office/powerpoint/2010/main" val="71310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38</a:t>
            </a:fld>
            <a:endParaRPr lang="fr-FR"/>
          </a:p>
        </p:txBody>
      </p:sp>
    </p:spTree>
    <p:extLst>
      <p:ext uri="{BB962C8B-B14F-4D97-AF65-F5344CB8AC3E}">
        <p14:creationId xmlns:p14="http://schemas.microsoft.com/office/powerpoint/2010/main" val="381724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je dis … vous savez tout de suite que le pronom elle peut référer à Lise</a:t>
            </a:r>
          </a:p>
          <a:p>
            <a:r>
              <a:rPr lang="fr-FR" dirty="0"/>
              <a:t>En revanche, si je vous dis … vous allez immédiatement conclure que elle doit référer à une autre personne, d’où couleur différente ici, sans quoi la phrase est dite agrammaticale, ce que l’on note en linguistique avec un astérisque.</a:t>
            </a:r>
          </a:p>
          <a:p>
            <a:endParaRPr lang="fr-FR" dirty="0"/>
          </a:p>
          <a:p>
            <a:r>
              <a:rPr lang="fr-FR" dirty="0"/>
              <a:t>Comment le sait-on ?</a:t>
            </a:r>
          </a:p>
          <a:p>
            <a:r>
              <a:rPr lang="fr-FR" dirty="0"/>
              <a:t>Au premier abord, on peut penser à une règle très simple : le pronom elle doit suivre le nom propre pour pouvoir avoir la même référence</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4</a:t>
            </a:fld>
            <a:endParaRPr lang="fr-FR"/>
          </a:p>
        </p:txBody>
      </p:sp>
    </p:spTree>
    <p:extLst>
      <p:ext uri="{BB962C8B-B14F-4D97-AF65-F5344CB8AC3E}">
        <p14:creationId xmlns:p14="http://schemas.microsoft.com/office/powerpoint/2010/main" val="105586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cette hypothèse est rapidement falsifiée si l’on regarde d’autres types de phrases.</a:t>
            </a:r>
          </a:p>
          <a:p>
            <a:endParaRPr lang="fr-FR" dirty="0"/>
          </a:p>
          <a:p>
            <a:r>
              <a:rPr lang="fr-FR" dirty="0"/>
              <a:t>Ainsi, dans les phrases 3-4, elle peut désigner Lise même si elle précède Lise. …</a:t>
            </a:r>
          </a:p>
          <a:p>
            <a:endParaRPr lang="fr-FR" dirty="0"/>
          </a:p>
          <a:p>
            <a:r>
              <a:rPr lang="fr-FR" dirty="0"/>
              <a:t>Inversement, en 5, même si elle suit Lise, le pronom ne peut pas référer à Lise …</a:t>
            </a:r>
          </a:p>
          <a:p>
            <a:endParaRPr lang="fr-FR" dirty="0"/>
          </a:p>
          <a:p>
            <a:r>
              <a:rPr lang="fr-FR" dirty="0"/>
              <a:t>Donc ces quelques phrases vous montrent que </a:t>
            </a:r>
            <a:r>
              <a:rPr lang="fr-FR" baseline="0" dirty="0"/>
              <a:t>nous avons une connaissance implicite de notre langue : </a:t>
            </a:r>
            <a:r>
              <a:rPr lang="fr-FR" dirty="0"/>
              <a:t>pour décider des interprétations des pronoms, nous utilisons de manière inconsciente une règle qui n’est pas si facile à formuler. </a:t>
            </a:r>
          </a:p>
          <a:p>
            <a:r>
              <a:rPr lang="fr-FR" dirty="0"/>
              <a:t>Un des fondements de la linguistique, c’est justement de se rendre compte que lorsque nous parlons et comprenons notre propre langue, ce que nous faisons est loin d’être évident. </a:t>
            </a:r>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5</a:t>
            </a:fld>
            <a:endParaRPr lang="fr-FR"/>
          </a:p>
        </p:txBody>
      </p:sp>
    </p:spTree>
    <p:extLst>
      <p:ext uri="{BB962C8B-B14F-4D97-AF65-F5344CB8AC3E}">
        <p14:creationId xmlns:p14="http://schemas.microsoft.com/office/powerpoint/2010/main" val="238778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des questions primordiale de la linguistique, c’est donc de s’interroger sur cette connaissance implicite. Quelle est la structure du système linguistique d’un individu qui en est la source ? </a:t>
            </a:r>
          </a:p>
          <a:p>
            <a:r>
              <a:rPr lang="fr-FR" dirty="0"/>
              <a:t>En d’autres termes, il s’agit d’étudier notre faculté de langage, notre capacité spécifiquement humaine à parler et comprendre au moins une langue.</a:t>
            </a:r>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6</a:t>
            </a:fld>
            <a:endParaRPr lang="fr-FR"/>
          </a:p>
        </p:txBody>
      </p:sp>
    </p:spTree>
    <p:extLst>
      <p:ext uri="{BB962C8B-B14F-4D97-AF65-F5344CB8AC3E}">
        <p14:creationId xmlns:p14="http://schemas.microsoft.com/office/powerpoint/2010/main" val="303000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faire pour étudier une faculté mentale ?</a:t>
            </a:r>
          </a:p>
          <a:p>
            <a:r>
              <a:rPr lang="fr-FR" dirty="0"/>
              <a:t>La première étape consiste à…</a:t>
            </a:r>
          </a:p>
          <a:p>
            <a:r>
              <a:rPr lang="fr-FR" dirty="0"/>
              <a:t>Énoncés oraux, comme ceux des exemples que l’on vient juste d’examiner. Et même les phrases les plus triviales, celles qui semblent le plus évidentes, sont intéressantes, peut-être même les plus intéressantes, car elles peuvent justement nous faire découvrir des règles implicites fondamentales que nous utilisons en parlant.</a:t>
            </a:r>
          </a:p>
          <a:p>
            <a:r>
              <a:rPr lang="fr-FR" dirty="0"/>
              <a:t>Puis il s’agit d’établir des généralisations sur ces données afin d’élaborer des hypothèses prédictives</a:t>
            </a:r>
          </a:p>
          <a:p>
            <a:r>
              <a:rPr lang="fr-FR" dirty="0"/>
              <a:t>Enfin les dernières étapes consistent à isoler des invariants linguistiques (ce qui ne change pas selon les langues) afin d’inférer la structure de la faculté de langage prédisant ces invariants.</a:t>
            </a:r>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7</a:t>
            </a:fld>
            <a:endParaRPr lang="fr-FR"/>
          </a:p>
        </p:txBody>
      </p:sp>
    </p:spTree>
    <p:extLst>
      <p:ext uri="{BB962C8B-B14F-4D97-AF65-F5344CB8AC3E}">
        <p14:creationId xmlns:p14="http://schemas.microsoft.com/office/powerpoint/2010/main" val="256535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revenir à l’exemple précédent, un examen plus détaillé des données, que nous préciserons dans le cours, révèle que la généralisation est que ces contraintes d’interprétation dépendent non pas de l’ordre linéaire comme on l’a vu, mais en fait de la structure grammaticale. </a:t>
            </a:r>
          </a:p>
          <a:p>
            <a:r>
              <a:rPr lang="fr-FR" dirty="0"/>
              <a:t>Cela implique qu’inconsciemment, nous faisons appel à des représentations abstraites.</a:t>
            </a:r>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8</a:t>
            </a:fld>
            <a:endParaRPr lang="fr-FR"/>
          </a:p>
        </p:txBody>
      </p:sp>
    </p:spTree>
    <p:extLst>
      <p:ext uri="{BB962C8B-B14F-4D97-AF65-F5344CB8AC3E}">
        <p14:creationId xmlns:p14="http://schemas.microsoft.com/office/powerpoint/2010/main" val="210614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plus, cette règle implicite que nous utilisons semble universelle.</a:t>
            </a:r>
          </a:p>
          <a:p>
            <a:r>
              <a:rPr lang="fr-FR" dirty="0"/>
              <a:t>On retrouve ces mêmes contraintes d’interprétation dans toutes les langues que l’on a pu examiner, aussi variées soient-elles par exemple ... </a:t>
            </a:r>
            <a:r>
              <a:rPr lang="fr-FR" dirty="0" err="1"/>
              <a:t>goung-be</a:t>
            </a:r>
            <a:r>
              <a:rPr lang="fr-FR" dirty="0"/>
              <a:t> (Bénin, Nigéria) ou mohawk (une population d’Iroquois dans le nord de l’Amérique)</a:t>
            </a:r>
            <a:br>
              <a:rPr lang="fr-FR" dirty="0"/>
            </a:br>
            <a:r>
              <a:rPr lang="fr-FR" dirty="0"/>
              <a:t>c’est en ce sens qu’explorer la faculté de langage ouvre une fenêtre sur la cognition humaine</a:t>
            </a:r>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9</a:t>
            </a:fld>
            <a:endParaRPr lang="fr-FR"/>
          </a:p>
        </p:txBody>
      </p:sp>
    </p:spTree>
    <p:extLst>
      <p:ext uri="{BB962C8B-B14F-4D97-AF65-F5344CB8AC3E}">
        <p14:creationId xmlns:p14="http://schemas.microsoft.com/office/powerpoint/2010/main" val="206738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L’exemple concernait un aspect de la faculté de langage, qui a trait à la structure des phrases, et qui correspond à un domaine de la linguistique la syntaxe.</a:t>
            </a:r>
          </a:p>
          <a:p>
            <a:r>
              <a:rPr lang="fr-FR" dirty="0"/>
              <a:t>Il y en a d’autres :</a:t>
            </a:r>
          </a:p>
          <a:p>
            <a:endParaRPr lang="fr-FR" dirty="0"/>
          </a:p>
        </p:txBody>
      </p:sp>
      <p:sp>
        <p:nvSpPr>
          <p:cNvPr id="4" name="Espace réservé du numéro de diapositive 3"/>
          <p:cNvSpPr>
            <a:spLocks noGrp="1"/>
          </p:cNvSpPr>
          <p:nvPr>
            <p:ph type="sldNum" sz="quarter" idx="5"/>
          </p:nvPr>
        </p:nvSpPr>
        <p:spPr/>
        <p:txBody>
          <a:bodyPr/>
          <a:lstStyle/>
          <a:p>
            <a:fld id="{87B70D1F-DD79-3F49-A11D-A547F55CCD21}" type="slidenum">
              <a:rPr lang="fr-FR" smtClean="0"/>
              <a:t>10</a:t>
            </a:fld>
            <a:endParaRPr lang="fr-FR"/>
          </a:p>
        </p:txBody>
      </p:sp>
    </p:spTree>
    <p:extLst>
      <p:ext uri="{BB962C8B-B14F-4D97-AF65-F5344CB8AC3E}">
        <p14:creationId xmlns:p14="http://schemas.microsoft.com/office/powerpoint/2010/main" val="146466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5CCDF-1EF3-9FC3-314A-6DBF74FF863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C8E3293-BAE5-4096-1773-4DD29FF0C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86603E-84EC-514F-2FAF-91F7CF17E725}"/>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5" name="Espace réservé du pied de page 4">
            <a:extLst>
              <a:ext uri="{FF2B5EF4-FFF2-40B4-BE49-F238E27FC236}">
                <a16:creationId xmlns:a16="http://schemas.microsoft.com/office/drawing/2014/main" id="{C4C26720-6335-6AF0-B9E3-FF7D059E0C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1EFF7A-57AD-26E8-BCFF-28D67C1DB7CB}"/>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1073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99DFF-B7FD-750B-E04E-CB296204701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C2CAE8A-F468-058A-DA66-F669231FDD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591FEB-A67D-EEF9-FD8E-44AE3B7457DE}"/>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5" name="Espace réservé du pied de page 4">
            <a:extLst>
              <a:ext uri="{FF2B5EF4-FFF2-40B4-BE49-F238E27FC236}">
                <a16:creationId xmlns:a16="http://schemas.microsoft.com/office/drawing/2014/main" id="{0BDCACDC-AD5E-F820-D7F2-DEE88F0BF8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69A0BC-B4BE-3D9D-EA1F-FB95F7D03DC1}"/>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41239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11E837-CD78-80A4-C747-4C53949EDF9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2430F43-C2FB-2B16-9C3C-0A71CC87A44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9C3AD0-0DA8-3FC4-8D93-7E72FFFCFA83}"/>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5" name="Espace réservé du pied de page 4">
            <a:extLst>
              <a:ext uri="{FF2B5EF4-FFF2-40B4-BE49-F238E27FC236}">
                <a16:creationId xmlns:a16="http://schemas.microsoft.com/office/drawing/2014/main" id="{60956883-EB6E-55A6-3715-8ED89C3408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F2FEA4-FDFC-9B08-5963-50A98D956844}"/>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11965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1136"/>
            <a:ext cx="12192000" cy="816864"/>
          </a:xfrm>
          <a:prstGeom prst="rect">
            <a:avLst/>
          </a:prstGeom>
        </p:spPr>
      </p:pic>
    </p:spTree>
    <p:extLst>
      <p:ext uri="{BB962C8B-B14F-4D97-AF65-F5344CB8AC3E}">
        <p14:creationId xmlns:p14="http://schemas.microsoft.com/office/powerpoint/2010/main" val="392789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57866-C287-E68C-F90C-C11E019579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68CA14-0C59-59FC-3FCC-2F5F60BA79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3632D3-F309-5F0B-8DC6-B22E5F1C860A}"/>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5" name="Espace réservé du pied de page 4">
            <a:extLst>
              <a:ext uri="{FF2B5EF4-FFF2-40B4-BE49-F238E27FC236}">
                <a16:creationId xmlns:a16="http://schemas.microsoft.com/office/drawing/2014/main" id="{EC3459B1-A785-8622-5C21-28B3552061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62B090-C9B1-CF47-8761-DE085430C282}"/>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24325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2CB6E-38F6-81BD-8094-B9E5ED6C11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1749F-258D-8AE3-4120-807105EA7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A906B2E-8FE1-9B68-B718-4613719A86CB}"/>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5" name="Espace réservé du pied de page 4">
            <a:extLst>
              <a:ext uri="{FF2B5EF4-FFF2-40B4-BE49-F238E27FC236}">
                <a16:creationId xmlns:a16="http://schemas.microsoft.com/office/drawing/2014/main" id="{89186074-58AE-68EF-88E1-EB8F569821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55CEBA-5BFD-DFD8-C6DC-AEE16A0DBD7B}"/>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201357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37256-7400-8DEA-11B5-E21EA005F9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3BD2F88-A8CF-258C-0777-E1E618ADEC9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1BAF2A-360D-65D5-A7A2-5357CB151F7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3699E0B-17C0-0B4E-4720-0E76E11A9DA2}"/>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6" name="Espace réservé du pied de page 5">
            <a:extLst>
              <a:ext uri="{FF2B5EF4-FFF2-40B4-BE49-F238E27FC236}">
                <a16:creationId xmlns:a16="http://schemas.microsoft.com/office/drawing/2014/main" id="{DF572796-6F54-9DD5-6E22-8BB7A6CF26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AE9C8E-B0F3-5275-113D-4C1E43A374DC}"/>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101194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EB63B-D3BC-217D-5326-CEAAF8F59CA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7D5BAA-50E6-ED7E-CCC1-26A2E5FC7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B8A059C-F283-45B8-8AAC-F96B55DD70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820F1BB-16C6-6D0C-8A3F-026B51EB6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C74FC60-1266-5102-4F47-C85EF2BC2B1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CB510DE-1DBE-4175-7CDD-B0AC99292E8C}"/>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8" name="Espace réservé du pied de page 7">
            <a:extLst>
              <a:ext uri="{FF2B5EF4-FFF2-40B4-BE49-F238E27FC236}">
                <a16:creationId xmlns:a16="http://schemas.microsoft.com/office/drawing/2014/main" id="{B1EE39F8-2219-D4F1-2D9C-446255365F1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FF6FA65-2F55-8362-467E-1B73A6863CAD}"/>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94768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08FD2-6A00-952E-75B5-FAE575D8275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A7DBFE-A1FA-A782-8D6F-28E88D75EDE4}"/>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4" name="Espace réservé du pied de page 3">
            <a:extLst>
              <a:ext uri="{FF2B5EF4-FFF2-40B4-BE49-F238E27FC236}">
                <a16:creationId xmlns:a16="http://schemas.microsoft.com/office/drawing/2014/main" id="{0BB9E754-5784-1639-BEE6-505EF6AD984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FEB4EC-86D3-3E5D-0880-4210CDC67D9C}"/>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274253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118144-B3EE-433B-63BC-7FD10ADC1261}"/>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3" name="Espace réservé du pied de page 2">
            <a:extLst>
              <a:ext uri="{FF2B5EF4-FFF2-40B4-BE49-F238E27FC236}">
                <a16:creationId xmlns:a16="http://schemas.microsoft.com/office/drawing/2014/main" id="{4FA033A7-BDB1-EFE8-6A9A-929659E96E8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A6421DD-DB7C-5F71-CD4E-5EB712E6A8B0}"/>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419042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A6EC9-BCE5-DF9B-514B-D4BBDBDB1A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24CC5DB-27A7-4146-5DCB-F333E85B4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DCC544C-CC35-916F-C1CD-547F679E0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6AABD8-787F-BE4D-A3CE-F96415FCA54E}"/>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6" name="Espace réservé du pied de page 5">
            <a:extLst>
              <a:ext uri="{FF2B5EF4-FFF2-40B4-BE49-F238E27FC236}">
                <a16:creationId xmlns:a16="http://schemas.microsoft.com/office/drawing/2014/main" id="{C5317A6B-EAF4-CEA4-45A7-586867F9E1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C5C8F9-155D-28E4-79F8-0E2ADBDCB63C}"/>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96066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1B052-9F87-5230-2220-B6FA85573D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576FFC-D571-B58D-FFAF-5A88B4144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D25F73-2D1A-5E15-1908-A97C346E4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047E50-52B5-AD28-10F0-8053904601E6}"/>
              </a:ext>
            </a:extLst>
          </p:cNvPr>
          <p:cNvSpPr>
            <a:spLocks noGrp="1"/>
          </p:cNvSpPr>
          <p:nvPr>
            <p:ph type="dt" sz="half" idx="10"/>
          </p:nvPr>
        </p:nvSpPr>
        <p:spPr/>
        <p:txBody>
          <a:bodyPr/>
          <a:lstStyle/>
          <a:p>
            <a:fld id="{1E3DC71E-F0EB-5747-B9D0-3C80E4FBC5DD}" type="datetimeFigureOut">
              <a:rPr lang="fr-FR" smtClean="0"/>
              <a:t>18/09/2023</a:t>
            </a:fld>
            <a:endParaRPr lang="fr-FR"/>
          </a:p>
        </p:txBody>
      </p:sp>
      <p:sp>
        <p:nvSpPr>
          <p:cNvPr id="6" name="Espace réservé du pied de page 5">
            <a:extLst>
              <a:ext uri="{FF2B5EF4-FFF2-40B4-BE49-F238E27FC236}">
                <a16:creationId xmlns:a16="http://schemas.microsoft.com/office/drawing/2014/main" id="{5573B17B-978F-62F6-10B6-704394B166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D2DACA-3D54-70CD-7C51-F01CAE1204DF}"/>
              </a:ext>
            </a:extLst>
          </p:cNvPr>
          <p:cNvSpPr>
            <a:spLocks noGrp="1"/>
          </p:cNvSpPr>
          <p:nvPr>
            <p:ph type="sldNum" sz="quarter" idx="12"/>
          </p:nvPr>
        </p:nvSpPr>
        <p:spPr/>
        <p:txBody>
          <a:bodyPr/>
          <a:lstStyle/>
          <a:p>
            <a:fld id="{B06F8543-AB92-A841-AA5F-486CE3884F9C}" type="slidenum">
              <a:rPr lang="fr-FR" smtClean="0"/>
              <a:t>‹N°›</a:t>
            </a:fld>
            <a:endParaRPr lang="fr-FR"/>
          </a:p>
        </p:txBody>
      </p:sp>
    </p:spTree>
    <p:extLst>
      <p:ext uri="{BB962C8B-B14F-4D97-AF65-F5344CB8AC3E}">
        <p14:creationId xmlns:p14="http://schemas.microsoft.com/office/powerpoint/2010/main" val="130352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87F165-CAE0-A6A2-2420-F094AC3B1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EF128A-81B5-0FC9-E608-588C39C5B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85CEE1-4805-9DDA-D352-F00C609E5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DC71E-F0EB-5747-B9D0-3C80E4FBC5DD}" type="datetimeFigureOut">
              <a:rPr lang="fr-FR" smtClean="0"/>
              <a:t>18/09/2023</a:t>
            </a:fld>
            <a:endParaRPr lang="fr-FR"/>
          </a:p>
        </p:txBody>
      </p:sp>
      <p:sp>
        <p:nvSpPr>
          <p:cNvPr id="5" name="Espace réservé du pied de page 4">
            <a:extLst>
              <a:ext uri="{FF2B5EF4-FFF2-40B4-BE49-F238E27FC236}">
                <a16:creationId xmlns:a16="http://schemas.microsoft.com/office/drawing/2014/main" id="{A8898960-9C77-F304-6ED6-036FF9138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55BCD9-87D5-1227-B155-DDDB85974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8543-AB92-A841-AA5F-486CE3884F9C}" type="slidenum">
              <a:rPr lang="fr-FR" smtClean="0"/>
              <a:t>‹N°›</a:t>
            </a:fld>
            <a:endParaRPr lang="fr-FR"/>
          </a:p>
        </p:txBody>
      </p:sp>
    </p:spTree>
    <p:extLst>
      <p:ext uri="{BB962C8B-B14F-4D97-AF65-F5344CB8AC3E}">
        <p14:creationId xmlns:p14="http://schemas.microsoft.com/office/powerpoint/2010/main" val="119598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Christopher.Laenzlinger@unige.ch" TargetMode="External"/><Relationship Id="rId2" Type="http://schemas.openxmlformats.org/officeDocument/2006/relationships/hyperlink" Target="mailto:secretariat-linge@unige.ch" TargetMode="External"/><Relationship Id="rId1" Type="http://schemas.openxmlformats.org/officeDocument/2006/relationships/slideLayout" Target="../slideLayouts/slideLayout12.xml"/><Relationship Id="rId5" Type="http://schemas.openxmlformats.org/officeDocument/2006/relationships/image" Target="../media/image7.tiff"/><Relationship Id="rId4" Type="http://schemas.openxmlformats.org/officeDocument/2006/relationships/hyperlink" Target="https://www.unige.ch/lettres/linguistique/welcome/"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listes.unige.ch/sympa/info/linguistique-etu"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ige.ch/fapse/logopedie/" TargetMode="External"/><Relationship Id="rId2" Type="http://schemas.openxmlformats.org/officeDocument/2006/relationships/hyperlink" Target="https://www.unige.ch/lettres/linguistique/program/bachelor/psycholinguistique/"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mailto:christopher.laenzlinger@unige.ch"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mailto:gioia.cacchioli@unige.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p:cNvSpPr txBox="1"/>
          <p:nvPr/>
        </p:nvSpPr>
        <p:spPr>
          <a:xfrm>
            <a:off x="680168" y="6239703"/>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
        <p:nvSpPr>
          <p:cNvPr id="2" name="ZoneTexte 1">
            <a:extLst>
              <a:ext uri="{FF2B5EF4-FFF2-40B4-BE49-F238E27FC236}">
                <a16:creationId xmlns:a16="http://schemas.microsoft.com/office/drawing/2014/main" id="{952164C8-D0A0-F041-897F-CDA48901C1DB}"/>
              </a:ext>
            </a:extLst>
          </p:cNvPr>
          <p:cNvSpPr txBox="1"/>
          <p:nvPr/>
        </p:nvSpPr>
        <p:spPr>
          <a:xfrm>
            <a:off x="3143674" y="2420888"/>
            <a:ext cx="6120680" cy="1569660"/>
          </a:xfrm>
          <a:prstGeom prst="rect">
            <a:avLst/>
          </a:prstGeom>
          <a:noFill/>
        </p:spPr>
        <p:txBody>
          <a:bodyPr wrap="square" rtlCol="0">
            <a:spAutoFit/>
          </a:bodyPr>
          <a:lstStyle/>
          <a:p>
            <a:pPr algn="ctr"/>
            <a:r>
              <a:rPr lang="fr-CH" sz="4800" b="1" kern="0" dirty="0">
                <a:solidFill>
                  <a:srgbClr val="000000"/>
                </a:solidFill>
                <a:latin typeface="Helvetica"/>
                <a:sym typeface="Helvetica"/>
              </a:rPr>
              <a:t>LA </a:t>
            </a:r>
            <a:r>
              <a:rPr lang="fr-CH" sz="4800" b="1" kern="0" dirty="0">
                <a:solidFill>
                  <a:srgbClr val="C82506"/>
                </a:solidFill>
                <a:latin typeface="Helvetica"/>
                <a:sym typeface="Helvetica"/>
              </a:rPr>
              <a:t>LINGUISTIQUE</a:t>
            </a:r>
            <a:r>
              <a:rPr lang="fr-CH" sz="4800" b="1" kern="0" dirty="0">
                <a:solidFill>
                  <a:srgbClr val="000000"/>
                </a:solidFill>
                <a:latin typeface="Helvetica"/>
                <a:sym typeface="Helvetica"/>
              </a:rPr>
              <a:t> </a:t>
            </a:r>
          </a:p>
          <a:p>
            <a:pPr algn="ctr"/>
            <a:r>
              <a:rPr lang="fr-CH" sz="4800" b="1" kern="0" dirty="0">
                <a:solidFill>
                  <a:srgbClr val="000000"/>
                </a:solidFill>
                <a:latin typeface="Helvetica"/>
                <a:sym typeface="Helvetica"/>
              </a:rPr>
              <a:t>A L’UNIGE</a:t>
            </a:r>
          </a:p>
        </p:txBody>
      </p:sp>
    </p:spTree>
    <p:extLst>
      <p:ext uri="{BB962C8B-B14F-4D97-AF65-F5344CB8AC3E}">
        <p14:creationId xmlns:p14="http://schemas.microsoft.com/office/powerpoint/2010/main" val="3030549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73C79-E7AB-B2B0-EAD7-18431237A2D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Modules de la faculté de langage</a:t>
            </a:r>
            <a:br>
              <a:rPr lang="fr-FR" dirty="0"/>
            </a:br>
            <a:r>
              <a:rPr lang="fr-FR" dirty="0"/>
              <a:t>… ou domaines de la linguistique</a:t>
            </a:r>
          </a:p>
        </p:txBody>
      </p:sp>
      <p:sp>
        <p:nvSpPr>
          <p:cNvPr id="3" name="Espace réservé du contenu 2">
            <a:extLst>
              <a:ext uri="{FF2B5EF4-FFF2-40B4-BE49-F238E27FC236}">
                <a16:creationId xmlns:a16="http://schemas.microsoft.com/office/drawing/2014/main" id="{44835F9E-B5C3-DCA4-03B6-3F4782BD003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1"/>
          </a:p>
          <a:p>
            <a:r>
              <a:rPr lang="fr-FR" b="1">
                <a:solidFill>
                  <a:schemeClr val="accent5">
                    <a:lumMod val="75000"/>
                  </a:schemeClr>
                </a:solidFill>
              </a:rPr>
              <a:t>Syntaxe</a:t>
            </a:r>
            <a:r>
              <a:rPr lang="fr-FR"/>
              <a:t> : étude de la structure des phrases</a:t>
            </a:r>
          </a:p>
          <a:p>
            <a:r>
              <a:rPr lang="fr-FR" b="1">
                <a:solidFill>
                  <a:schemeClr val="accent5">
                    <a:lumMod val="75000"/>
                  </a:schemeClr>
                </a:solidFill>
              </a:rPr>
              <a:t>Morphologie</a:t>
            </a:r>
            <a:r>
              <a:rPr lang="fr-FR"/>
              <a:t> : étude de la structure des mots</a:t>
            </a:r>
          </a:p>
          <a:p>
            <a:r>
              <a:rPr lang="fr-FR" b="1">
                <a:solidFill>
                  <a:schemeClr val="accent5">
                    <a:lumMod val="75000"/>
                  </a:schemeClr>
                </a:solidFill>
              </a:rPr>
              <a:t>Phonétique/phonologie </a:t>
            </a:r>
            <a:r>
              <a:rPr lang="fr-FR"/>
              <a:t>: étude du système des sons</a:t>
            </a:r>
          </a:p>
          <a:p>
            <a:r>
              <a:rPr lang="fr-FR" b="1">
                <a:solidFill>
                  <a:schemeClr val="accent5">
                    <a:lumMod val="75000"/>
                  </a:schemeClr>
                </a:solidFill>
              </a:rPr>
              <a:t>Sémantique/pragmatique </a:t>
            </a:r>
            <a:r>
              <a:rPr lang="fr-FR"/>
              <a:t>: étude de l’interprétation des énoncés</a:t>
            </a:r>
            <a:endParaRPr lang="fr-FR" dirty="0"/>
          </a:p>
        </p:txBody>
      </p:sp>
    </p:spTree>
    <p:extLst>
      <p:ext uri="{BB962C8B-B14F-4D97-AF65-F5344CB8AC3E}">
        <p14:creationId xmlns:p14="http://schemas.microsoft.com/office/powerpoint/2010/main" val="346175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 BA en linguistique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Module BA1 </a:t>
            </a:r>
            <a:r>
              <a:rPr lang="fr-FR" dirty="0"/>
              <a:t>: Introduction à la linguistique 1</a:t>
            </a:r>
          </a:p>
          <a:p>
            <a:pPr lvl="1"/>
            <a:r>
              <a:rPr lang="fr-FR" dirty="0"/>
              <a:t>BA1a : </a:t>
            </a:r>
            <a:r>
              <a:rPr lang="fr-FR" dirty="0">
                <a:solidFill>
                  <a:srgbClr val="0070C0"/>
                </a:solidFill>
                <a:highlight>
                  <a:srgbClr val="00FFFF"/>
                </a:highlight>
              </a:rPr>
              <a:t>Introduction générale aux sciences du langage</a:t>
            </a:r>
            <a:r>
              <a:rPr lang="fr-FR" dirty="0">
                <a:solidFill>
                  <a:srgbClr val="0070C0"/>
                </a:solidFill>
              </a:rPr>
              <a:t> </a:t>
            </a:r>
            <a:r>
              <a:rPr lang="fr-FR" dirty="0"/>
              <a:t>(</a:t>
            </a:r>
            <a:r>
              <a:rPr lang="fr-FR" i="1" dirty="0"/>
              <a:t>I. Charnavel, G. </a:t>
            </a:r>
            <a:r>
              <a:rPr lang="fr-FR" i="1" dirty="0" err="1"/>
              <a:t>Cacchioli</a:t>
            </a:r>
            <a:r>
              <a:rPr lang="fr-FR" i="1" dirty="0"/>
              <a:t>) </a:t>
            </a:r>
            <a:endParaRPr lang="fr-FR" dirty="0"/>
          </a:p>
          <a:p>
            <a:pPr lvl="1"/>
            <a:r>
              <a:rPr lang="fr-FR" dirty="0"/>
              <a:t>BA1b : </a:t>
            </a:r>
            <a:r>
              <a:rPr lang="fr-FR" dirty="0">
                <a:solidFill>
                  <a:srgbClr val="0070C0"/>
                </a:solidFill>
              </a:rPr>
              <a:t>La langue et sa structure </a:t>
            </a:r>
            <a:r>
              <a:rPr lang="fr-FR" dirty="0"/>
              <a:t>(</a:t>
            </a:r>
            <a:r>
              <a:rPr lang="fr-FR" i="1" dirty="0"/>
              <a:t>NN, G. </a:t>
            </a:r>
            <a:r>
              <a:rPr lang="fr-FR" i="1" dirty="0" err="1"/>
              <a:t>Cacchioli</a:t>
            </a:r>
            <a:r>
              <a:rPr lang="fr-FR" dirty="0"/>
              <a:t>)</a:t>
            </a:r>
          </a:p>
          <a:p>
            <a:pPr marL="0" indent="0">
              <a:buNone/>
            </a:pPr>
            <a:endParaRPr lang="fr-FR" dirty="0"/>
          </a:p>
          <a:p>
            <a:r>
              <a:rPr lang="fr-FR" b="1" dirty="0"/>
              <a:t>Module BA2 </a:t>
            </a:r>
            <a:r>
              <a:rPr lang="fr-FR" dirty="0"/>
              <a:t>: Introduction à la linguistique 2</a:t>
            </a:r>
          </a:p>
          <a:p>
            <a:pPr lvl="1"/>
            <a:r>
              <a:rPr lang="fr-FR" dirty="0"/>
              <a:t>BA2a : </a:t>
            </a:r>
            <a:r>
              <a:rPr lang="fr-FR" dirty="0">
                <a:solidFill>
                  <a:srgbClr val="0070C0"/>
                </a:solidFill>
              </a:rPr>
              <a:t>Phonétique et phonologie </a:t>
            </a:r>
            <a:r>
              <a:rPr lang="fr-FR" dirty="0"/>
              <a:t>(</a:t>
            </a:r>
            <a:r>
              <a:rPr lang="fr-FR" i="1" dirty="0"/>
              <a:t>G. </a:t>
            </a:r>
            <a:r>
              <a:rPr lang="fr-FR" i="1" dirty="0" err="1"/>
              <a:t>Magri</a:t>
            </a:r>
            <a:r>
              <a:rPr lang="fr-FR" dirty="0"/>
              <a:t>)</a:t>
            </a:r>
          </a:p>
          <a:p>
            <a:pPr lvl="1"/>
            <a:r>
              <a:rPr lang="fr-FR" dirty="0"/>
              <a:t>BA2b : </a:t>
            </a:r>
            <a:r>
              <a:rPr lang="fr-FR" dirty="0">
                <a:solidFill>
                  <a:srgbClr val="0070C0"/>
                </a:solidFill>
              </a:rPr>
              <a:t>Langage et cognition </a:t>
            </a:r>
            <a:r>
              <a:rPr lang="fr-FR" dirty="0"/>
              <a:t>(</a:t>
            </a:r>
            <a:r>
              <a:rPr lang="fr-FR" i="1" dirty="0"/>
              <a:t>I. Charnavel</a:t>
            </a:r>
            <a:r>
              <a:rPr lang="fr-FR" dirty="0"/>
              <a:t>)</a:t>
            </a:r>
          </a:p>
          <a:p>
            <a:pPr marL="457200" lvl="1" indent="0">
              <a:buNone/>
              <a:tabLst>
                <a:tab pos="1546225" algn="l"/>
              </a:tabLst>
            </a:pPr>
            <a:r>
              <a:rPr lang="fr-FR" dirty="0">
                <a:solidFill>
                  <a:srgbClr val="0070C0"/>
                </a:solidFill>
              </a:rPr>
              <a:t>	Histoire et épistémologie de la linguistique </a:t>
            </a:r>
            <a:r>
              <a:rPr lang="fr-FR" dirty="0"/>
              <a:t>(</a:t>
            </a:r>
            <a:r>
              <a:rPr lang="fr-FR" i="1" dirty="0" err="1"/>
              <a:t>T</a:t>
            </a:r>
            <a:r>
              <a:rPr lang="fr-FR" i="1" dirty="0"/>
              <a:t>. </a:t>
            </a:r>
            <a:r>
              <a:rPr lang="fr-FR" i="1" dirty="0" err="1"/>
              <a:t>Ihsane</a:t>
            </a:r>
            <a:r>
              <a:rPr lang="fr-FR" dirty="0"/>
              <a:t>)</a:t>
            </a:r>
          </a:p>
        </p:txBody>
      </p:sp>
    </p:spTree>
    <p:extLst>
      <p:ext uri="{BB962C8B-B14F-4D97-AF65-F5344CB8AC3E}">
        <p14:creationId xmlns:p14="http://schemas.microsoft.com/office/powerpoint/2010/main" val="171440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 BA en linguistique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Module BA1 </a:t>
            </a:r>
            <a:r>
              <a:rPr lang="fr-FR" dirty="0"/>
              <a:t>: Introduction à la linguistique 1</a:t>
            </a:r>
          </a:p>
          <a:p>
            <a:pPr lvl="1"/>
            <a:r>
              <a:rPr lang="fr-FR" dirty="0"/>
              <a:t>BA1a : </a:t>
            </a:r>
            <a:r>
              <a:rPr lang="fr-FR" dirty="0">
                <a:solidFill>
                  <a:srgbClr val="0070C0"/>
                </a:solidFill>
              </a:rPr>
              <a:t>Introduction générale aux sciences du langage </a:t>
            </a:r>
            <a:r>
              <a:rPr lang="fr-FR" dirty="0"/>
              <a:t>(</a:t>
            </a:r>
            <a:r>
              <a:rPr lang="fr-FR" i="1" dirty="0"/>
              <a:t>I. Charnavel, G. </a:t>
            </a:r>
            <a:r>
              <a:rPr lang="fr-FR" i="1" dirty="0" err="1"/>
              <a:t>Cacchioli</a:t>
            </a:r>
            <a:r>
              <a:rPr lang="fr-FR" dirty="0"/>
              <a:t>)</a:t>
            </a:r>
          </a:p>
          <a:p>
            <a:pPr lvl="1"/>
            <a:r>
              <a:rPr lang="fr-FR" dirty="0"/>
              <a:t>BA1b : </a:t>
            </a:r>
            <a:r>
              <a:rPr lang="fr-FR" dirty="0">
                <a:solidFill>
                  <a:srgbClr val="0070C0"/>
                </a:solidFill>
              </a:rPr>
              <a:t>La langue et sa structure </a:t>
            </a:r>
            <a:r>
              <a:rPr lang="fr-FR" dirty="0"/>
              <a:t>(</a:t>
            </a:r>
            <a:r>
              <a:rPr lang="fr-FR" i="1" dirty="0"/>
              <a:t>NN, G. </a:t>
            </a:r>
            <a:r>
              <a:rPr lang="fr-FR" i="1" dirty="0" err="1"/>
              <a:t>Cacchioli</a:t>
            </a:r>
            <a:r>
              <a:rPr lang="fr-FR" dirty="0"/>
              <a:t>)</a:t>
            </a:r>
          </a:p>
          <a:p>
            <a:pPr marL="0" indent="0">
              <a:buNone/>
            </a:pPr>
            <a:endParaRPr lang="fr-FR" dirty="0"/>
          </a:p>
          <a:p>
            <a:r>
              <a:rPr lang="fr-FR" b="1" dirty="0"/>
              <a:t>Module BA2 </a:t>
            </a:r>
            <a:r>
              <a:rPr lang="fr-FR" dirty="0"/>
              <a:t>: Introduction à la linguistique 2</a:t>
            </a:r>
          </a:p>
          <a:p>
            <a:pPr lvl="1"/>
            <a:r>
              <a:rPr lang="fr-FR" dirty="0"/>
              <a:t>BA2a : </a:t>
            </a:r>
            <a:r>
              <a:rPr lang="fr-FR" dirty="0">
                <a:solidFill>
                  <a:srgbClr val="0070C0"/>
                </a:solidFill>
              </a:rPr>
              <a:t>Phonétique et phonologie </a:t>
            </a:r>
            <a:r>
              <a:rPr lang="fr-FR" dirty="0"/>
              <a:t>(</a:t>
            </a:r>
            <a:r>
              <a:rPr lang="fr-FR" i="1" dirty="0"/>
              <a:t>G. </a:t>
            </a:r>
            <a:r>
              <a:rPr lang="fr-FR" i="1" dirty="0" err="1"/>
              <a:t>Magri</a:t>
            </a:r>
            <a:r>
              <a:rPr lang="fr-FR" dirty="0"/>
              <a:t>)</a:t>
            </a:r>
          </a:p>
          <a:p>
            <a:pPr lvl="1"/>
            <a:r>
              <a:rPr lang="fr-FR" dirty="0"/>
              <a:t>BA2b : </a:t>
            </a:r>
            <a:r>
              <a:rPr lang="fr-FR" dirty="0">
                <a:solidFill>
                  <a:srgbClr val="0070C0"/>
                </a:solidFill>
                <a:highlight>
                  <a:srgbClr val="00FFFF"/>
                </a:highlight>
              </a:rPr>
              <a:t>Langage et cognition </a:t>
            </a:r>
            <a:r>
              <a:rPr lang="fr-FR" dirty="0"/>
              <a:t>(</a:t>
            </a:r>
            <a:r>
              <a:rPr lang="fr-FR" i="1" dirty="0"/>
              <a:t>I. Charnavel</a:t>
            </a:r>
            <a:r>
              <a:rPr lang="fr-FR" dirty="0"/>
              <a:t>)</a:t>
            </a:r>
          </a:p>
          <a:p>
            <a:pPr marL="457200" lvl="1" indent="0">
              <a:buNone/>
              <a:tabLst>
                <a:tab pos="1546225" algn="l"/>
              </a:tabLst>
            </a:pPr>
            <a:r>
              <a:rPr lang="fr-FR" dirty="0">
                <a:solidFill>
                  <a:srgbClr val="0070C0"/>
                </a:solidFill>
              </a:rPr>
              <a:t>	Histoire et épistémologie de la linguistique </a:t>
            </a:r>
            <a:r>
              <a:rPr lang="fr-FR" dirty="0"/>
              <a:t>(</a:t>
            </a:r>
            <a:r>
              <a:rPr lang="fr-FR" i="1" dirty="0" err="1"/>
              <a:t>T</a:t>
            </a:r>
            <a:r>
              <a:rPr lang="fr-FR" i="1" dirty="0"/>
              <a:t>. </a:t>
            </a:r>
            <a:r>
              <a:rPr lang="fr-FR" i="1" dirty="0" err="1"/>
              <a:t>Ihsane</a:t>
            </a:r>
            <a:r>
              <a:rPr lang="fr-FR" dirty="0"/>
              <a:t>)</a:t>
            </a:r>
          </a:p>
        </p:txBody>
      </p:sp>
    </p:spTree>
    <p:extLst>
      <p:ext uri="{BB962C8B-B14F-4D97-AF65-F5344CB8AC3E}">
        <p14:creationId xmlns:p14="http://schemas.microsoft.com/office/powerpoint/2010/main" val="132850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E4377-2F5A-71F9-FFE3-2F9C09A2E89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Un exemple de règle implicite</a:t>
            </a:r>
          </a:p>
        </p:txBody>
      </p:sp>
      <p:sp>
        <p:nvSpPr>
          <p:cNvPr id="3" name="Espace réservé du contenu 2">
            <a:extLst>
              <a:ext uri="{FF2B5EF4-FFF2-40B4-BE49-F238E27FC236}">
                <a16:creationId xmlns:a16="http://schemas.microsoft.com/office/drawing/2014/main" id="{9CF6C72B-DC57-0EB6-8BF9-65D198D1A09B}"/>
              </a:ext>
            </a:extLst>
          </p:cNvPr>
          <p:cNvSpPr txBox="1">
            <a:spLocks/>
          </p:cNvSpPr>
          <p:nvPr/>
        </p:nvSpPr>
        <p:spPr>
          <a:xfrm>
            <a:off x="920393" y="1209175"/>
            <a:ext cx="11151742" cy="4586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tabLst>
                <a:tab pos="703263" algn="l"/>
              </a:tabLst>
            </a:pPr>
            <a:r>
              <a:rPr lang="fr-FR" sz="2400" dirty="0"/>
              <a:t> 	</a:t>
            </a:r>
            <a:r>
              <a:rPr lang="fr-FR" sz="2400" b="1" dirty="0">
                <a:solidFill>
                  <a:schemeClr val="accent5">
                    <a:lumMod val="75000"/>
                  </a:schemeClr>
                </a:solidFill>
              </a:rPr>
              <a:t>Lise</a:t>
            </a:r>
            <a:r>
              <a:rPr lang="fr-FR" sz="2400" dirty="0"/>
              <a:t> pense qu’</a:t>
            </a:r>
            <a:r>
              <a:rPr lang="fr-FR" sz="2400" b="1" dirty="0">
                <a:solidFill>
                  <a:schemeClr val="accent5">
                    <a:lumMod val="75000"/>
                  </a:schemeClr>
                </a:solidFill>
              </a:rPr>
              <a:t>elle</a:t>
            </a:r>
            <a:r>
              <a:rPr lang="fr-FR" sz="2400" dirty="0"/>
              <a:t> est malade.</a:t>
            </a:r>
          </a:p>
          <a:p>
            <a:pPr marL="514350" indent="-514350">
              <a:buFont typeface="+mj-lt"/>
              <a:buAutoNum type="arabicParenR"/>
              <a:tabLst>
                <a:tab pos="703263" algn="l"/>
              </a:tabLst>
            </a:pPr>
            <a:r>
              <a:rPr lang="fr-FR" sz="2400" dirty="0"/>
              <a:t>*	</a:t>
            </a:r>
            <a:r>
              <a:rPr lang="fr-FR" sz="2400" b="1" dirty="0">
                <a:solidFill>
                  <a:schemeClr val="accent5">
                    <a:lumMod val="75000"/>
                  </a:schemeClr>
                </a:solidFill>
              </a:rPr>
              <a:t>Elle</a:t>
            </a:r>
            <a:r>
              <a:rPr lang="fr-FR" sz="2400" dirty="0"/>
              <a:t> pense que </a:t>
            </a:r>
            <a:r>
              <a:rPr lang="fr-FR" sz="2400" b="1" dirty="0">
                <a:solidFill>
                  <a:schemeClr val="accent5">
                    <a:lumMod val="75000"/>
                  </a:schemeClr>
                </a:solidFill>
              </a:rPr>
              <a:t>Lise</a:t>
            </a:r>
            <a:r>
              <a:rPr lang="fr-FR" sz="2400" dirty="0"/>
              <a:t> est malade.</a:t>
            </a:r>
          </a:p>
          <a:p>
            <a:pPr marL="514350" indent="-514350">
              <a:buFont typeface="+mj-lt"/>
              <a:buAutoNum type="arabicParenR"/>
              <a:tabLst>
                <a:tab pos="703263" algn="l"/>
              </a:tabLst>
            </a:pPr>
            <a:r>
              <a:rPr lang="fr-FR" sz="2400" dirty="0"/>
              <a:t> 	Quand </a:t>
            </a:r>
            <a:r>
              <a:rPr lang="fr-FR" sz="2400" b="1" dirty="0">
                <a:solidFill>
                  <a:srgbClr val="0070C0"/>
                </a:solidFill>
              </a:rPr>
              <a:t>elle</a:t>
            </a:r>
            <a:r>
              <a:rPr lang="fr-FR" sz="2400" dirty="0"/>
              <a:t> est malade, </a:t>
            </a:r>
            <a:r>
              <a:rPr lang="fr-FR" sz="2400" b="1" dirty="0">
                <a:solidFill>
                  <a:srgbClr val="0070C0"/>
                </a:solidFill>
              </a:rPr>
              <a:t>Lise</a:t>
            </a:r>
            <a:r>
              <a:rPr lang="fr-FR" sz="2400" dirty="0"/>
              <a:t> est désagréable.</a:t>
            </a:r>
          </a:p>
          <a:p>
            <a:pPr marL="514350" indent="-514350">
              <a:buFont typeface="+mj-lt"/>
              <a:buAutoNum type="arabicParenR"/>
              <a:tabLst>
                <a:tab pos="703263" algn="l"/>
              </a:tabLst>
            </a:pPr>
            <a:r>
              <a:rPr lang="fr-FR" sz="2400" dirty="0"/>
              <a:t> 	Le tableau qu’</a:t>
            </a:r>
            <a:r>
              <a:rPr lang="fr-FR" sz="2400" b="1" dirty="0">
                <a:solidFill>
                  <a:srgbClr val="0070C0"/>
                </a:solidFill>
              </a:rPr>
              <a:t>elle</a:t>
            </a:r>
            <a:r>
              <a:rPr lang="fr-FR" sz="2400" dirty="0"/>
              <a:t> a acheté plaît beaucoup à </a:t>
            </a:r>
            <a:r>
              <a:rPr lang="fr-FR" sz="2400" b="1" dirty="0">
                <a:solidFill>
                  <a:srgbClr val="0070C0"/>
                </a:solidFill>
              </a:rPr>
              <a:t>Lise</a:t>
            </a:r>
            <a:r>
              <a:rPr lang="fr-FR" sz="2400" dirty="0"/>
              <a:t>.</a:t>
            </a:r>
          </a:p>
          <a:p>
            <a:pPr marL="514350" indent="-514350">
              <a:buFont typeface="+mj-lt"/>
              <a:buAutoNum type="arabicParenR"/>
              <a:tabLst>
                <a:tab pos="703263" algn="l"/>
              </a:tabLst>
            </a:pPr>
            <a:r>
              <a:rPr lang="fr-FR" sz="2400" dirty="0"/>
              <a:t>*	Quelle photo de </a:t>
            </a:r>
            <a:r>
              <a:rPr lang="fr-FR" sz="2400" b="1" dirty="0">
                <a:solidFill>
                  <a:srgbClr val="0070C0"/>
                </a:solidFill>
              </a:rPr>
              <a:t>Lise</a:t>
            </a:r>
            <a:r>
              <a:rPr lang="fr-FR" sz="2400" dirty="0"/>
              <a:t> a-t-</a:t>
            </a:r>
            <a:r>
              <a:rPr lang="fr-FR" sz="2400" b="1" dirty="0">
                <a:solidFill>
                  <a:schemeClr val="accent5">
                    <a:lumMod val="75000"/>
                  </a:schemeClr>
                </a:solidFill>
              </a:rPr>
              <a:t>elle</a:t>
            </a:r>
            <a:r>
              <a:rPr lang="fr-FR" sz="2400" dirty="0"/>
              <a:t> vendue ?</a:t>
            </a:r>
            <a:br>
              <a:rPr lang="fr-FR" sz="2400" dirty="0"/>
            </a:br>
            <a:endParaRPr lang="fr-FR" sz="2400" dirty="0"/>
          </a:p>
          <a:p>
            <a:r>
              <a:rPr lang="fr-FR" sz="2600" dirty="0"/>
              <a:t>Ces contraintes d’interprétation, qui dépendent de la </a:t>
            </a:r>
            <a:r>
              <a:rPr lang="fr-FR" sz="2600" b="1" dirty="0"/>
              <a:t>structure grammaticale, </a:t>
            </a:r>
            <a:r>
              <a:rPr lang="fr-FR" sz="2600" dirty="0"/>
              <a:t>correspondent à une </a:t>
            </a:r>
            <a:r>
              <a:rPr lang="fr-FR" sz="2600" b="1" dirty="0"/>
              <a:t>propriété cognitive générale :</a:t>
            </a:r>
          </a:p>
          <a:p>
            <a:pPr lvl="1">
              <a:buFontTx/>
              <a:buChar char="-"/>
            </a:pPr>
            <a:r>
              <a:rPr lang="fr-FR" dirty="0">
                <a:sym typeface="Wingdings" pitchFamily="2" charset="2"/>
              </a:rPr>
              <a:t>elles semblent </a:t>
            </a:r>
            <a:r>
              <a:rPr lang="fr-FR" b="1" dirty="0">
                <a:sym typeface="Wingdings" pitchFamily="2" charset="2"/>
              </a:rPr>
              <a:t>universelles</a:t>
            </a:r>
            <a:r>
              <a:rPr lang="fr-FR" dirty="0">
                <a:sym typeface="Wingdings" pitchFamily="2" charset="2"/>
              </a:rPr>
              <a:t> (valides dans toutes les langues connues)</a:t>
            </a:r>
          </a:p>
          <a:p>
            <a:pPr lvl="1">
              <a:buFontTx/>
              <a:buChar char="-"/>
            </a:pPr>
            <a:r>
              <a:rPr lang="fr-FR" dirty="0">
                <a:sym typeface="Wingdings" pitchFamily="2" charset="2"/>
              </a:rPr>
              <a:t>elles semblent connues des </a:t>
            </a:r>
            <a:r>
              <a:rPr lang="fr-FR" b="1" dirty="0">
                <a:sym typeface="Wingdings" pitchFamily="2" charset="2"/>
              </a:rPr>
              <a:t>enfants</a:t>
            </a:r>
            <a:r>
              <a:rPr lang="fr-FR" dirty="0">
                <a:sym typeface="Wingdings" pitchFamily="2" charset="2"/>
              </a:rPr>
              <a:t> (dès qu’on peut les tester)</a:t>
            </a:r>
          </a:p>
          <a:p>
            <a:pPr>
              <a:buFontTx/>
              <a:buChar char="-"/>
            </a:pPr>
            <a:endParaRPr lang="fr-FR" b="1" dirty="0"/>
          </a:p>
          <a:p>
            <a:endParaRPr lang="fr-FR" dirty="0"/>
          </a:p>
          <a:p>
            <a:endParaRPr lang="fr-FR" dirty="0"/>
          </a:p>
        </p:txBody>
      </p:sp>
    </p:spTree>
    <p:extLst>
      <p:ext uri="{BB962C8B-B14F-4D97-AF65-F5344CB8AC3E}">
        <p14:creationId xmlns:p14="http://schemas.microsoft.com/office/powerpoint/2010/main" val="3439185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D859CC6-F9E9-69D8-4ABA-4BE698BCF4A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Acquisition de règle implicite</a:t>
            </a:r>
          </a:p>
        </p:txBody>
      </p:sp>
      <p:sp>
        <p:nvSpPr>
          <p:cNvPr id="5" name="Espace réservé du contenu 2">
            <a:extLst>
              <a:ext uri="{FF2B5EF4-FFF2-40B4-BE49-F238E27FC236}">
                <a16:creationId xmlns:a16="http://schemas.microsoft.com/office/drawing/2014/main" id="{FFD06AF1-1CEA-56E1-CB90-D9E0072ACBF7}"/>
              </a:ext>
            </a:extLst>
          </p:cNvPr>
          <p:cNvSpPr txBox="1">
            <a:spLocks/>
          </p:cNvSpPr>
          <p:nvPr/>
        </p:nvSpPr>
        <p:spPr>
          <a:xfrm>
            <a:off x="838200" y="1446087"/>
            <a:ext cx="11151742" cy="4586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tabLst>
                <a:tab pos="703263" algn="l"/>
              </a:tabLst>
            </a:pPr>
            <a:r>
              <a:rPr lang="fr-FR" sz="2400" dirty="0"/>
              <a:t> 	He </a:t>
            </a:r>
            <a:r>
              <a:rPr lang="fr-FR" sz="2400" dirty="0" err="1"/>
              <a:t>said</a:t>
            </a:r>
            <a:r>
              <a:rPr lang="fr-FR" sz="2400" dirty="0"/>
              <a:t> </a:t>
            </a:r>
            <a:r>
              <a:rPr lang="fr-FR" sz="2400" dirty="0" err="1"/>
              <a:t>that</a:t>
            </a:r>
            <a:r>
              <a:rPr lang="fr-FR" sz="2400" dirty="0"/>
              <a:t> the Troll </a:t>
            </a:r>
            <a:r>
              <a:rPr lang="fr-FR" sz="2400" dirty="0" err="1"/>
              <a:t>is</a:t>
            </a:r>
            <a:r>
              <a:rPr lang="fr-FR" sz="2400" dirty="0"/>
              <a:t> the best jumper.</a:t>
            </a:r>
          </a:p>
          <a:p>
            <a:pPr marL="0" indent="0">
              <a:buNone/>
              <a:tabLst>
                <a:tab pos="703263" algn="l"/>
              </a:tabLst>
            </a:pPr>
            <a:r>
              <a:rPr lang="fr-FR" sz="2400" dirty="0"/>
              <a:t>	« Il dit que le troll est le meilleur sauteur. »</a:t>
            </a:r>
          </a:p>
          <a:p>
            <a:pPr marL="0" indent="0">
              <a:buNone/>
              <a:tabLst>
                <a:tab pos="703263" algn="l"/>
              </a:tabLst>
            </a:pPr>
            <a:r>
              <a:rPr lang="fr-FR" sz="2400" b="1" dirty="0">
                <a:solidFill>
                  <a:schemeClr val="accent5">
                    <a:lumMod val="75000"/>
                  </a:schemeClr>
                </a:solidFill>
              </a:rPr>
              <a:t>		</a:t>
            </a:r>
            <a:r>
              <a:rPr lang="fr-FR" sz="2400" b="1" dirty="0"/>
              <a:t>a.</a:t>
            </a:r>
            <a:r>
              <a:rPr lang="fr-FR" sz="2400" b="1" dirty="0">
                <a:solidFill>
                  <a:schemeClr val="accent5">
                    <a:lumMod val="75000"/>
                  </a:schemeClr>
                </a:solidFill>
              </a:rPr>
              <a:t> Il</a:t>
            </a:r>
            <a:r>
              <a:rPr lang="fr-FR" sz="2400" dirty="0"/>
              <a:t> (c.-à-d. </a:t>
            </a:r>
            <a:r>
              <a:rPr lang="fr-FR" sz="2400" b="1" dirty="0">
                <a:solidFill>
                  <a:schemeClr val="accent5">
                    <a:lumMod val="75000"/>
                  </a:schemeClr>
                </a:solidFill>
              </a:rPr>
              <a:t>le troll</a:t>
            </a:r>
            <a:r>
              <a:rPr lang="fr-FR" sz="2400" dirty="0"/>
              <a:t>) dit que </a:t>
            </a:r>
            <a:r>
              <a:rPr lang="fr-FR" sz="2400" b="1" dirty="0">
                <a:solidFill>
                  <a:schemeClr val="accent5">
                    <a:lumMod val="75000"/>
                  </a:schemeClr>
                </a:solidFill>
              </a:rPr>
              <a:t>le troll</a:t>
            </a:r>
            <a:r>
              <a:rPr lang="fr-FR" sz="2400" dirty="0"/>
              <a:t> est le meilleur sauteur. 		[vrai]</a:t>
            </a:r>
          </a:p>
          <a:p>
            <a:pPr marL="0" indent="0">
              <a:buNone/>
              <a:tabLst>
                <a:tab pos="703263" algn="l"/>
              </a:tabLst>
            </a:pPr>
            <a:r>
              <a:rPr lang="fr-FR" sz="2400" b="1" dirty="0">
                <a:solidFill>
                  <a:schemeClr val="accent2"/>
                </a:solidFill>
              </a:rPr>
              <a:t>		</a:t>
            </a:r>
            <a:r>
              <a:rPr lang="fr-FR" sz="2400" b="1" dirty="0"/>
              <a:t>b.</a:t>
            </a:r>
            <a:r>
              <a:rPr lang="fr-FR" sz="2400" b="1" dirty="0">
                <a:solidFill>
                  <a:schemeClr val="accent2"/>
                </a:solidFill>
              </a:rPr>
              <a:t> Il</a:t>
            </a:r>
            <a:r>
              <a:rPr lang="fr-FR" sz="2400" dirty="0"/>
              <a:t> (c.-à-d. </a:t>
            </a:r>
            <a:r>
              <a:rPr lang="fr-FR" sz="2400" b="1" dirty="0">
                <a:solidFill>
                  <a:schemeClr val="accent2"/>
                </a:solidFill>
              </a:rPr>
              <a:t>Robocop</a:t>
            </a:r>
            <a:r>
              <a:rPr lang="fr-FR" sz="2400" dirty="0"/>
              <a:t>) dit que </a:t>
            </a:r>
            <a:r>
              <a:rPr lang="fr-FR" sz="2400" b="1" dirty="0">
                <a:solidFill>
                  <a:schemeClr val="accent5">
                    <a:lumMod val="75000"/>
                  </a:schemeClr>
                </a:solidFill>
              </a:rPr>
              <a:t>le troll</a:t>
            </a:r>
            <a:r>
              <a:rPr lang="fr-FR" sz="2400" dirty="0"/>
              <a:t> est le meilleur sauteur. 	[faux]</a:t>
            </a:r>
          </a:p>
          <a:p>
            <a:pPr marL="0" indent="0">
              <a:buNone/>
            </a:pPr>
            <a:endParaRPr lang="fr-FR" dirty="0"/>
          </a:p>
          <a:p>
            <a:endParaRPr lang="fr-FR" dirty="0"/>
          </a:p>
        </p:txBody>
      </p:sp>
      <p:pic>
        <p:nvPicPr>
          <p:cNvPr id="6" name="Image 5" descr="Une image contenant texte&#10;&#10;Description générée automatiquement">
            <a:extLst>
              <a:ext uri="{FF2B5EF4-FFF2-40B4-BE49-F238E27FC236}">
                <a16:creationId xmlns:a16="http://schemas.microsoft.com/office/drawing/2014/main" id="{0AA97CD8-40FF-5E19-4C23-D831B18566E6}"/>
              </a:ext>
            </a:extLst>
          </p:cNvPr>
          <p:cNvPicPr>
            <a:picLocks noChangeAspect="1"/>
          </p:cNvPicPr>
          <p:nvPr/>
        </p:nvPicPr>
        <p:blipFill>
          <a:blip r:embed="rId3"/>
          <a:stretch>
            <a:fillRect/>
          </a:stretch>
        </p:blipFill>
        <p:spPr>
          <a:xfrm>
            <a:off x="1778292" y="3429000"/>
            <a:ext cx="3048000" cy="2298700"/>
          </a:xfrm>
          <a:prstGeom prst="rect">
            <a:avLst/>
          </a:prstGeom>
        </p:spPr>
      </p:pic>
      <p:sp>
        <p:nvSpPr>
          <p:cNvPr id="2" name="AutoShape 926">
            <a:extLst>
              <a:ext uri="{FF2B5EF4-FFF2-40B4-BE49-F238E27FC236}">
                <a16:creationId xmlns:a16="http://schemas.microsoft.com/office/drawing/2014/main" id="{D8F9E46E-1AED-7539-7AAD-4F55DC01FF5B}"/>
              </a:ext>
            </a:extLst>
          </p:cNvPr>
          <p:cNvSpPr>
            <a:spLocks/>
          </p:cNvSpPr>
          <p:nvPr/>
        </p:nvSpPr>
        <p:spPr bwMode="auto">
          <a:xfrm flipH="1" flipV="1">
            <a:off x="1181796" y="2390934"/>
            <a:ext cx="411030" cy="380716"/>
          </a:xfrm>
          <a:prstGeom prst="lightningBolt">
            <a:avLst/>
          </a:prstGeom>
          <a:solidFill>
            <a:srgbClr val="FFFF00"/>
          </a:solidFill>
          <a:ln w="9525">
            <a:solidFill>
              <a:srgbClr val="FF0000"/>
            </a:solidFill>
            <a:miter lim="800000"/>
            <a:headEnd/>
            <a:tailEnd/>
          </a:ln>
        </p:spPr>
        <p:txBody>
          <a:bodyPr rot="0" vert="horz" wrap="square" lIns="91440" tIns="45720" rIns="91440" bIns="45720" anchor="t" anchorCtr="0" upright="1">
            <a:noAutofit/>
          </a:bodyPr>
          <a:lstStyle/>
          <a:p>
            <a:endParaRPr lang="fr-FR"/>
          </a:p>
        </p:txBody>
      </p:sp>
      <p:pic>
        <p:nvPicPr>
          <p:cNvPr id="4" name="Image 3" descr="Une image contenant texte, enfant, personne, intérieur&#10;&#10;Description générée automatiquement">
            <a:extLst>
              <a:ext uri="{FF2B5EF4-FFF2-40B4-BE49-F238E27FC236}">
                <a16:creationId xmlns:a16="http://schemas.microsoft.com/office/drawing/2014/main" id="{7ED3B6AF-B012-63BD-07A2-7A29DF108A18}"/>
              </a:ext>
            </a:extLst>
          </p:cNvPr>
          <p:cNvPicPr>
            <a:picLocks noChangeAspect="1"/>
          </p:cNvPicPr>
          <p:nvPr/>
        </p:nvPicPr>
        <p:blipFill>
          <a:blip r:embed="rId4"/>
          <a:stretch>
            <a:fillRect/>
          </a:stretch>
        </p:blipFill>
        <p:spPr>
          <a:xfrm>
            <a:off x="6217469" y="3429000"/>
            <a:ext cx="3060700" cy="2311400"/>
          </a:xfrm>
          <a:prstGeom prst="rect">
            <a:avLst/>
          </a:prstGeom>
        </p:spPr>
      </p:pic>
    </p:spTree>
    <p:extLst>
      <p:ext uri="{BB962C8B-B14F-4D97-AF65-F5344CB8AC3E}">
        <p14:creationId xmlns:p14="http://schemas.microsoft.com/office/powerpoint/2010/main" val="1660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D3B16-917C-2182-580C-C0CC3C76073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Qu’est-ce que la linguistique ?</a:t>
            </a:r>
          </a:p>
        </p:txBody>
      </p:sp>
      <p:sp>
        <p:nvSpPr>
          <p:cNvPr id="3" name="Espace réservé du contenu 2">
            <a:extLst>
              <a:ext uri="{FF2B5EF4-FFF2-40B4-BE49-F238E27FC236}">
                <a16:creationId xmlns:a16="http://schemas.microsoft.com/office/drawing/2014/main" id="{6F1AE383-F6C8-8B9E-39C6-9EB19DBAA1E4}"/>
              </a:ext>
            </a:extLst>
          </p:cNvPr>
          <p:cNvSpPr txBox="1">
            <a:spLocks/>
          </p:cNvSpPr>
          <p:nvPr/>
        </p:nvSpPr>
        <p:spPr>
          <a:xfrm>
            <a:off x="920393" y="135301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Étude de la </a:t>
            </a:r>
            <a:r>
              <a:rPr lang="fr-FR" b="1" dirty="0"/>
              <a:t>faculté de langage</a:t>
            </a:r>
            <a:endParaRPr lang="fr-FR" dirty="0"/>
          </a:p>
          <a:p>
            <a:r>
              <a:rPr lang="fr-FR" sz="2600" dirty="0"/>
              <a:t>Quelle est la </a:t>
            </a:r>
            <a:r>
              <a:rPr lang="fr-FR" sz="2600" b="1" dirty="0"/>
              <a:t>structure</a:t>
            </a:r>
            <a:r>
              <a:rPr lang="fr-FR" sz="2600" dirty="0"/>
              <a:t> du système linguistique d’un individu ?</a:t>
            </a:r>
          </a:p>
          <a:p>
            <a:endParaRPr lang="fr-FR" sz="2600" dirty="0"/>
          </a:p>
          <a:p>
            <a:r>
              <a:rPr lang="fr-FR" sz="2600" dirty="0">
                <a:effectLst/>
                <a:ea typeface="Times" pitchFamily="2" charset="0"/>
              </a:rPr>
              <a:t>Comment les </a:t>
            </a:r>
            <a:r>
              <a:rPr lang="fr-FR" sz="2600" b="1" dirty="0">
                <a:effectLst/>
                <a:ea typeface="Times" pitchFamily="2" charset="0"/>
              </a:rPr>
              <a:t>enfants</a:t>
            </a:r>
            <a:r>
              <a:rPr lang="fr-FR" sz="2600" dirty="0">
                <a:effectLst/>
                <a:ea typeface="Times" pitchFamily="2" charset="0"/>
              </a:rPr>
              <a:t> acquièrent-ils leur système linguistique ?</a:t>
            </a:r>
            <a:endParaRPr lang="fr-FR" sz="2600" dirty="0"/>
          </a:p>
          <a:p>
            <a:pPr marL="228600" marR="274320">
              <a:spcAft>
                <a:spcPts val="0"/>
              </a:spcAft>
            </a:pPr>
            <a:r>
              <a:rPr lang="fr-FR" sz="2600" dirty="0">
                <a:ea typeface="Times" pitchFamily="2" charset="0"/>
              </a:rPr>
              <a:t>En quoi ce système </a:t>
            </a:r>
            <a:r>
              <a:rPr lang="fr-FR" sz="2600" dirty="0">
                <a:effectLst/>
                <a:ea typeface="Times" pitchFamily="2" charset="0"/>
              </a:rPr>
              <a:t>est-il </a:t>
            </a:r>
            <a:r>
              <a:rPr lang="fr-FR" sz="2600" b="1" dirty="0">
                <a:effectLst/>
                <a:ea typeface="Times" pitchFamily="2" charset="0"/>
              </a:rPr>
              <a:t>spécifique aux humains </a:t>
            </a:r>
            <a:r>
              <a:rPr lang="fr-FR" sz="2600" dirty="0">
                <a:effectLst/>
                <a:ea typeface="Times" pitchFamily="2" charset="0"/>
              </a:rPr>
              <a:t>?</a:t>
            </a:r>
            <a:endParaRPr lang="fr-CH" sz="2600" dirty="0">
              <a:solidFill>
                <a:srgbClr val="0000FF"/>
              </a:solidFill>
              <a:effectLst/>
              <a:ea typeface="Times" pitchFamily="2" charset="0"/>
              <a:cs typeface="Times New Roman" panose="02020603050405020304" pitchFamily="18" charset="0"/>
            </a:endParaRPr>
          </a:p>
          <a:p>
            <a:pPr marL="228600" marR="274320">
              <a:spcAft>
                <a:spcPts val="0"/>
              </a:spcAft>
            </a:pPr>
            <a:r>
              <a:rPr lang="fr-FR" sz="2600" dirty="0">
                <a:effectLst/>
                <a:ea typeface="Times" pitchFamily="2" charset="0"/>
              </a:rPr>
              <a:t>Comment est-il </a:t>
            </a:r>
            <a:r>
              <a:rPr lang="fr-FR" sz="2600" b="1" dirty="0">
                <a:effectLst/>
                <a:ea typeface="Times" pitchFamily="2" charset="0"/>
              </a:rPr>
              <a:t>apparu</a:t>
            </a:r>
            <a:r>
              <a:rPr lang="fr-FR" sz="2600" dirty="0">
                <a:effectLst/>
                <a:ea typeface="Times" pitchFamily="2" charset="0"/>
              </a:rPr>
              <a:t> chez l’être humain ?</a:t>
            </a:r>
            <a:endParaRPr lang="fr-CH" sz="2600" dirty="0">
              <a:effectLst/>
              <a:ea typeface="Times" pitchFamily="2" charset="0"/>
            </a:endParaRPr>
          </a:p>
          <a:p>
            <a:pPr marL="228600" marR="274320">
              <a:spcAft>
                <a:spcPts val="0"/>
              </a:spcAft>
            </a:pPr>
            <a:r>
              <a:rPr lang="fr-FR" sz="2600" dirty="0">
                <a:ea typeface="Times" pitchFamily="2" charset="0"/>
              </a:rPr>
              <a:t>E</a:t>
            </a:r>
            <a:r>
              <a:rPr lang="fr-FR" sz="2600" dirty="0">
                <a:effectLst/>
                <a:ea typeface="Times" pitchFamily="2" charset="0"/>
              </a:rPr>
              <a:t>st-ce une faculté cognitive </a:t>
            </a:r>
            <a:r>
              <a:rPr lang="fr-FR" sz="2600" b="1" dirty="0">
                <a:effectLst/>
                <a:ea typeface="Times" pitchFamily="2" charset="0"/>
              </a:rPr>
              <a:t>spécifique</a:t>
            </a:r>
            <a:r>
              <a:rPr lang="fr-FR" sz="2600" dirty="0">
                <a:effectLst/>
                <a:ea typeface="Times" pitchFamily="2" charset="0"/>
              </a:rPr>
              <a:t> ?</a:t>
            </a:r>
            <a:endParaRPr lang="fr-CH" sz="2600" dirty="0">
              <a:solidFill>
                <a:srgbClr val="0000FF"/>
              </a:solidFill>
              <a:effectLst/>
              <a:ea typeface="Times" pitchFamily="2" charset="0"/>
              <a:cs typeface="Times New Roman" panose="02020603050405020304" pitchFamily="18" charset="0"/>
            </a:endParaRPr>
          </a:p>
          <a:p>
            <a:pPr marL="228600" marR="274320">
              <a:spcAft>
                <a:spcPts val="0"/>
              </a:spcAft>
            </a:pPr>
            <a:r>
              <a:rPr lang="fr-FR" sz="2600" dirty="0">
                <a:effectLst/>
                <a:ea typeface="Times" pitchFamily="2" charset="0"/>
              </a:rPr>
              <a:t>Quelles parties du </a:t>
            </a:r>
            <a:r>
              <a:rPr lang="fr-FR" sz="2600" b="1" dirty="0">
                <a:effectLst/>
                <a:ea typeface="Times" pitchFamily="2" charset="0"/>
              </a:rPr>
              <a:t>cerveau</a:t>
            </a:r>
            <a:r>
              <a:rPr lang="fr-FR" sz="2600" dirty="0">
                <a:effectLst/>
                <a:ea typeface="Times" pitchFamily="2" charset="0"/>
              </a:rPr>
              <a:t> régissent le langage ?</a:t>
            </a:r>
            <a:endParaRPr lang="fr-CH" sz="2600" dirty="0">
              <a:effectLst/>
              <a:ea typeface="Times" pitchFamily="2" charset="0"/>
            </a:endParaRPr>
          </a:p>
          <a:p>
            <a:pPr marL="228600" marR="274320">
              <a:spcAft>
                <a:spcPts val="0"/>
              </a:spcAft>
            </a:pPr>
            <a:r>
              <a:rPr lang="fr-FR" sz="2600" dirty="0">
                <a:effectLst/>
                <a:ea typeface="Times" pitchFamily="2" charset="0"/>
              </a:rPr>
              <a:t>Comment </a:t>
            </a:r>
            <a:r>
              <a:rPr lang="fr-FR" sz="2600" b="1" dirty="0">
                <a:effectLst/>
                <a:ea typeface="Times" pitchFamily="2" charset="0"/>
              </a:rPr>
              <a:t>produit</a:t>
            </a:r>
            <a:r>
              <a:rPr lang="fr-FR" sz="2600" dirty="0">
                <a:effectLst/>
                <a:ea typeface="Times" pitchFamily="2" charset="0"/>
              </a:rPr>
              <a:t>-on et </a:t>
            </a:r>
            <a:r>
              <a:rPr lang="fr-FR" sz="2600" b="1" dirty="0">
                <a:effectLst/>
                <a:ea typeface="Times" pitchFamily="2" charset="0"/>
              </a:rPr>
              <a:t>décode</a:t>
            </a:r>
            <a:r>
              <a:rPr lang="fr-FR" sz="2600" dirty="0">
                <a:effectLst/>
                <a:ea typeface="Times" pitchFamily="2" charset="0"/>
              </a:rPr>
              <a:t>-t-on le langage en </a:t>
            </a:r>
            <a:r>
              <a:rPr lang="fr-FR" sz="2600" b="1" dirty="0">
                <a:effectLst/>
                <a:ea typeface="Times" pitchFamily="2" charset="0"/>
              </a:rPr>
              <a:t>temps réel </a:t>
            </a:r>
            <a:r>
              <a:rPr lang="fr-FR" sz="2600" dirty="0">
                <a:effectLst/>
                <a:ea typeface="Times" pitchFamily="2" charset="0"/>
              </a:rPr>
              <a:t>?</a:t>
            </a:r>
            <a:endParaRPr lang="fr-CH" sz="2600" dirty="0">
              <a:effectLst/>
              <a:ea typeface="Times" pitchFamily="2" charset="0"/>
            </a:endParaRPr>
          </a:p>
          <a:p>
            <a:pPr marL="0" indent="0">
              <a:buFont typeface="Arial" panose="020B0604020202020204" pitchFamily="34" charset="0"/>
              <a:buNone/>
            </a:pPr>
            <a:endParaRPr lang="fr-FR" b="1" dirty="0"/>
          </a:p>
          <a:p>
            <a:pPr marL="0" indent="0">
              <a:buFont typeface="Arial" panose="020B0604020202020204" pitchFamily="34" charset="0"/>
              <a:buNone/>
            </a:pPr>
            <a:endParaRPr lang="fr-FR" dirty="0"/>
          </a:p>
        </p:txBody>
      </p:sp>
      <p:pic>
        <p:nvPicPr>
          <p:cNvPr id="4" name="Picture 7">
            <a:extLst>
              <a:ext uri="{FF2B5EF4-FFF2-40B4-BE49-F238E27FC236}">
                <a16:creationId xmlns:a16="http://schemas.microsoft.com/office/drawing/2014/main" id="{32E30E6D-ABE1-E835-5D2A-32C410E392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4348" y="239161"/>
            <a:ext cx="1933934" cy="1451527"/>
          </a:xfrm>
          <a:prstGeom prst="rect">
            <a:avLst/>
          </a:prstGeom>
          <a:noFill/>
          <a:ln>
            <a:noFill/>
          </a:ln>
        </p:spPr>
      </p:pic>
    </p:spTree>
    <p:extLst>
      <p:ext uri="{BB962C8B-B14F-4D97-AF65-F5344CB8AC3E}">
        <p14:creationId xmlns:p14="http://schemas.microsoft.com/office/powerpoint/2010/main" val="195339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 BA en linguistique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Module BA1 </a:t>
            </a:r>
            <a:r>
              <a:rPr lang="fr-FR" dirty="0"/>
              <a:t>: Introduction à la linguistique 1</a:t>
            </a:r>
          </a:p>
          <a:p>
            <a:pPr lvl="1"/>
            <a:r>
              <a:rPr lang="fr-FR" dirty="0"/>
              <a:t>BA1a : </a:t>
            </a:r>
            <a:r>
              <a:rPr lang="fr-FR" dirty="0">
                <a:solidFill>
                  <a:srgbClr val="0070C0"/>
                </a:solidFill>
              </a:rPr>
              <a:t>Introduction générale aux sciences du langage </a:t>
            </a:r>
            <a:r>
              <a:rPr lang="fr-FR" dirty="0"/>
              <a:t>(</a:t>
            </a:r>
            <a:r>
              <a:rPr lang="fr-FR" i="1" dirty="0"/>
              <a:t>I. Charnavel, G. </a:t>
            </a:r>
            <a:r>
              <a:rPr lang="fr-FR" i="1" dirty="0" err="1"/>
              <a:t>Cacchioli</a:t>
            </a:r>
            <a:r>
              <a:rPr lang="fr-FR" dirty="0"/>
              <a:t>)</a:t>
            </a:r>
          </a:p>
          <a:p>
            <a:pPr lvl="1"/>
            <a:r>
              <a:rPr lang="fr-FR" dirty="0"/>
              <a:t>BA1b : </a:t>
            </a:r>
            <a:r>
              <a:rPr lang="fr-FR" dirty="0">
                <a:solidFill>
                  <a:srgbClr val="0070C0"/>
                </a:solidFill>
                <a:highlight>
                  <a:srgbClr val="00FFFF"/>
                </a:highlight>
              </a:rPr>
              <a:t>La langue et sa structure</a:t>
            </a:r>
            <a:r>
              <a:rPr lang="fr-FR" dirty="0">
                <a:solidFill>
                  <a:srgbClr val="0070C0"/>
                </a:solidFill>
              </a:rPr>
              <a:t> </a:t>
            </a:r>
            <a:r>
              <a:rPr lang="fr-FR" dirty="0"/>
              <a:t>(</a:t>
            </a:r>
            <a:r>
              <a:rPr lang="fr-FR" i="1" dirty="0"/>
              <a:t>NN, G. </a:t>
            </a:r>
            <a:r>
              <a:rPr lang="fr-FR" i="1" dirty="0" err="1"/>
              <a:t>Cacchioli</a:t>
            </a:r>
            <a:r>
              <a:rPr lang="fr-FR" dirty="0"/>
              <a:t>)</a:t>
            </a:r>
          </a:p>
          <a:p>
            <a:pPr marL="0" indent="0">
              <a:buNone/>
            </a:pPr>
            <a:endParaRPr lang="fr-FR" dirty="0"/>
          </a:p>
          <a:p>
            <a:r>
              <a:rPr lang="fr-FR" b="1" dirty="0"/>
              <a:t>Module BA2 </a:t>
            </a:r>
            <a:r>
              <a:rPr lang="fr-FR" dirty="0"/>
              <a:t>: Introduction à la linguistique 2</a:t>
            </a:r>
          </a:p>
          <a:p>
            <a:pPr lvl="1"/>
            <a:r>
              <a:rPr lang="fr-FR" dirty="0"/>
              <a:t>BA2a : </a:t>
            </a:r>
            <a:r>
              <a:rPr lang="fr-FR" dirty="0">
                <a:solidFill>
                  <a:srgbClr val="0070C0"/>
                </a:solidFill>
              </a:rPr>
              <a:t>Phonétique et phonologie </a:t>
            </a:r>
            <a:r>
              <a:rPr lang="fr-FR" dirty="0"/>
              <a:t>(</a:t>
            </a:r>
            <a:r>
              <a:rPr lang="fr-FR" i="1" dirty="0"/>
              <a:t>G. </a:t>
            </a:r>
            <a:r>
              <a:rPr lang="fr-FR" i="1" dirty="0" err="1"/>
              <a:t>Magri</a:t>
            </a:r>
            <a:r>
              <a:rPr lang="fr-FR" dirty="0"/>
              <a:t>)</a:t>
            </a:r>
          </a:p>
          <a:p>
            <a:pPr lvl="1"/>
            <a:r>
              <a:rPr lang="fr-FR" dirty="0"/>
              <a:t>BA2b : </a:t>
            </a:r>
            <a:r>
              <a:rPr lang="fr-FR" dirty="0">
                <a:solidFill>
                  <a:srgbClr val="0070C0"/>
                </a:solidFill>
              </a:rPr>
              <a:t>Langage et cognition </a:t>
            </a:r>
            <a:r>
              <a:rPr lang="fr-FR" dirty="0"/>
              <a:t>(</a:t>
            </a:r>
            <a:r>
              <a:rPr lang="fr-FR" i="1" dirty="0"/>
              <a:t>I. Charnavel</a:t>
            </a:r>
            <a:r>
              <a:rPr lang="fr-FR" dirty="0"/>
              <a:t>)</a:t>
            </a:r>
          </a:p>
          <a:p>
            <a:pPr marL="457200" lvl="1" indent="0">
              <a:buNone/>
              <a:tabLst>
                <a:tab pos="1546225" algn="l"/>
              </a:tabLst>
            </a:pPr>
            <a:r>
              <a:rPr lang="fr-FR" dirty="0">
                <a:solidFill>
                  <a:srgbClr val="0070C0"/>
                </a:solidFill>
              </a:rPr>
              <a:t>	Histoire et épistémologie de la linguistique </a:t>
            </a:r>
            <a:r>
              <a:rPr lang="fr-FR" dirty="0"/>
              <a:t>(</a:t>
            </a:r>
            <a:r>
              <a:rPr lang="fr-FR" i="1" dirty="0" err="1"/>
              <a:t>T</a:t>
            </a:r>
            <a:r>
              <a:rPr lang="fr-FR" i="1" dirty="0"/>
              <a:t>. </a:t>
            </a:r>
            <a:r>
              <a:rPr lang="fr-FR" i="1" dirty="0" err="1"/>
              <a:t>Ihsane</a:t>
            </a:r>
            <a:r>
              <a:rPr lang="fr-FR" dirty="0"/>
              <a:t>)</a:t>
            </a:r>
          </a:p>
        </p:txBody>
      </p:sp>
    </p:spTree>
    <p:extLst>
      <p:ext uri="{BB962C8B-B14F-4D97-AF65-F5344CB8AC3E}">
        <p14:creationId xmlns:p14="http://schemas.microsoft.com/office/powerpoint/2010/main" val="24019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 BA en linguistique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Module BA1 </a:t>
            </a:r>
            <a:r>
              <a:rPr lang="fr-FR" dirty="0"/>
              <a:t>: Introduction à la linguistique 1</a:t>
            </a:r>
          </a:p>
          <a:p>
            <a:pPr lvl="1"/>
            <a:r>
              <a:rPr lang="fr-FR" dirty="0"/>
              <a:t>BA1a : </a:t>
            </a:r>
            <a:r>
              <a:rPr lang="fr-FR" dirty="0">
                <a:solidFill>
                  <a:srgbClr val="0070C0"/>
                </a:solidFill>
              </a:rPr>
              <a:t>Introduction générale aux sciences du langage </a:t>
            </a:r>
            <a:r>
              <a:rPr lang="fr-FR" dirty="0"/>
              <a:t>(</a:t>
            </a:r>
            <a:r>
              <a:rPr lang="fr-FR" i="1" dirty="0"/>
              <a:t>I. Charnavel, G. </a:t>
            </a:r>
            <a:r>
              <a:rPr lang="fr-FR" i="1" dirty="0" err="1"/>
              <a:t>Cacchioli</a:t>
            </a:r>
            <a:r>
              <a:rPr lang="fr-FR" dirty="0"/>
              <a:t>)</a:t>
            </a:r>
          </a:p>
          <a:p>
            <a:pPr lvl="1"/>
            <a:r>
              <a:rPr lang="fr-FR" dirty="0"/>
              <a:t>BA1b : </a:t>
            </a:r>
            <a:r>
              <a:rPr lang="fr-FR" dirty="0">
                <a:solidFill>
                  <a:srgbClr val="0070C0"/>
                </a:solidFill>
              </a:rPr>
              <a:t>La langue et sa structure </a:t>
            </a:r>
            <a:r>
              <a:rPr lang="fr-FR" dirty="0"/>
              <a:t>(</a:t>
            </a:r>
            <a:r>
              <a:rPr lang="fr-FR" i="1" dirty="0"/>
              <a:t>NN, G. </a:t>
            </a:r>
            <a:r>
              <a:rPr lang="fr-FR" i="1" dirty="0" err="1"/>
              <a:t>Cacchioli</a:t>
            </a:r>
            <a:r>
              <a:rPr lang="fr-FR" dirty="0"/>
              <a:t>)</a:t>
            </a:r>
          </a:p>
          <a:p>
            <a:pPr marL="0" indent="0">
              <a:buNone/>
            </a:pPr>
            <a:endParaRPr lang="fr-FR" dirty="0"/>
          </a:p>
          <a:p>
            <a:r>
              <a:rPr lang="fr-FR" b="1" dirty="0"/>
              <a:t>Module BA2 </a:t>
            </a:r>
            <a:r>
              <a:rPr lang="fr-FR" dirty="0"/>
              <a:t>: Introduction à la linguistique 2</a:t>
            </a:r>
          </a:p>
          <a:p>
            <a:pPr lvl="1"/>
            <a:r>
              <a:rPr lang="fr-FR" dirty="0"/>
              <a:t>BA2a : </a:t>
            </a:r>
            <a:r>
              <a:rPr lang="fr-FR" dirty="0">
                <a:solidFill>
                  <a:srgbClr val="0070C0"/>
                </a:solidFill>
              </a:rPr>
              <a:t>Phonétique et phonologie </a:t>
            </a:r>
            <a:r>
              <a:rPr lang="fr-FR" dirty="0"/>
              <a:t>(</a:t>
            </a:r>
            <a:r>
              <a:rPr lang="fr-FR" i="1" dirty="0"/>
              <a:t>G. </a:t>
            </a:r>
            <a:r>
              <a:rPr lang="fr-FR" i="1" dirty="0" err="1"/>
              <a:t>Magri</a:t>
            </a:r>
            <a:r>
              <a:rPr lang="fr-FR" dirty="0"/>
              <a:t>)</a:t>
            </a:r>
          </a:p>
          <a:p>
            <a:pPr lvl="1"/>
            <a:r>
              <a:rPr lang="fr-FR" dirty="0"/>
              <a:t>BA2b : </a:t>
            </a:r>
            <a:r>
              <a:rPr lang="fr-FR" dirty="0">
                <a:solidFill>
                  <a:srgbClr val="0070C0"/>
                </a:solidFill>
              </a:rPr>
              <a:t>Langage et cognition </a:t>
            </a:r>
            <a:r>
              <a:rPr lang="fr-FR" dirty="0"/>
              <a:t>(</a:t>
            </a:r>
            <a:r>
              <a:rPr lang="fr-FR" i="1" dirty="0"/>
              <a:t>I. Charnavel</a:t>
            </a:r>
            <a:r>
              <a:rPr lang="fr-FR" dirty="0"/>
              <a:t>)</a:t>
            </a:r>
          </a:p>
          <a:p>
            <a:pPr marL="457200" lvl="1" indent="0">
              <a:buNone/>
              <a:tabLst>
                <a:tab pos="1546225" algn="l"/>
              </a:tabLst>
            </a:pPr>
            <a:r>
              <a:rPr lang="fr-FR" dirty="0">
                <a:solidFill>
                  <a:srgbClr val="0070C0"/>
                </a:solidFill>
              </a:rPr>
              <a:t>	</a:t>
            </a:r>
            <a:r>
              <a:rPr lang="fr-FR" dirty="0">
                <a:solidFill>
                  <a:srgbClr val="0070C0"/>
                </a:solidFill>
                <a:highlight>
                  <a:srgbClr val="00FFFF"/>
                </a:highlight>
              </a:rPr>
              <a:t>Histoire et épistémologie de la linguistique</a:t>
            </a:r>
            <a:r>
              <a:rPr lang="fr-FR" dirty="0">
                <a:solidFill>
                  <a:srgbClr val="0070C0"/>
                </a:solidFill>
              </a:rPr>
              <a:t> </a:t>
            </a:r>
            <a:r>
              <a:rPr lang="fr-FR" dirty="0"/>
              <a:t>(</a:t>
            </a:r>
            <a:r>
              <a:rPr lang="fr-FR" i="1" dirty="0" err="1"/>
              <a:t>T</a:t>
            </a:r>
            <a:r>
              <a:rPr lang="fr-FR" i="1" dirty="0"/>
              <a:t>. </a:t>
            </a:r>
            <a:r>
              <a:rPr lang="fr-FR" i="1" dirty="0" err="1"/>
              <a:t>Ihsane</a:t>
            </a:r>
            <a:r>
              <a:rPr lang="fr-FR" dirty="0"/>
              <a:t>)</a:t>
            </a:r>
          </a:p>
        </p:txBody>
      </p:sp>
    </p:spTree>
    <p:extLst>
      <p:ext uri="{BB962C8B-B14F-4D97-AF65-F5344CB8AC3E}">
        <p14:creationId xmlns:p14="http://schemas.microsoft.com/office/powerpoint/2010/main" val="1139532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348468"/>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La première </a:t>
            </a:r>
            <a:r>
              <a:rPr lang="en-US" sz="3600" dirty="0" err="1"/>
              <a:t>année</a:t>
            </a:r>
            <a:r>
              <a:rPr lang="en-US" sz="3600" dirty="0"/>
              <a:t> – BA2b</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2" y="1143187"/>
            <a:ext cx="8448865" cy="1369606"/>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600" dirty="0"/>
              <a:t>BA2b: </a:t>
            </a:r>
            <a:r>
              <a:rPr lang="fr-CH" sz="2600" i="1" dirty="0"/>
              <a:t>Histoire et épistémologie de la linguistique</a:t>
            </a:r>
          </a:p>
          <a:p>
            <a:pPr marL="600045" lvl="1" indent="-257162">
              <a:spcBef>
                <a:spcPts val="300"/>
              </a:spcBef>
              <a:buClr>
                <a:srgbClr val="1C61DC"/>
              </a:buClr>
              <a:buFont typeface="Arial" panose="020B0604020202020204" pitchFamily="34" charset="0"/>
              <a:buChar char="•"/>
            </a:pPr>
            <a:r>
              <a:rPr lang="fr-CH" sz="2600" b="1" dirty="0"/>
              <a:t>Tabea Ihsane</a:t>
            </a:r>
            <a:r>
              <a:rPr lang="fr-CH" sz="2600" dirty="0"/>
              <a:t>: CR, jeudi 14.15-15.45, IFAGE 406</a:t>
            </a:r>
          </a:p>
          <a:p>
            <a:pPr marL="942929" lvl="2" indent="-257162">
              <a:spcBef>
                <a:spcPts val="300"/>
              </a:spcBef>
              <a:buClr>
                <a:srgbClr val="1C61DC"/>
              </a:buClr>
              <a:buFont typeface="Arial" panose="020B0604020202020204" pitchFamily="34" charset="0"/>
              <a:buChar char="•"/>
            </a:pPr>
            <a:r>
              <a:rPr lang="fr-CH" sz="2600" dirty="0"/>
              <a:t>Premier cours: jeudi 22 février 2024</a:t>
            </a:r>
          </a:p>
        </p:txBody>
      </p:sp>
      <p:sp>
        <p:nvSpPr>
          <p:cNvPr id="4" name="ZoneTexte 4"/>
          <p:cNvSpPr txBox="1"/>
          <p:nvPr/>
        </p:nvSpPr>
        <p:spPr>
          <a:xfrm>
            <a:off x="1953321" y="6216757"/>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pic>
        <p:nvPicPr>
          <p:cNvPr id="5" name="Image 4">
            <a:extLst>
              <a:ext uri="{FF2B5EF4-FFF2-40B4-BE49-F238E27FC236}">
                <a16:creationId xmlns:a16="http://schemas.microsoft.com/office/drawing/2014/main" id="{336DDC1F-AAAF-1245-A63F-8654B7EF4389}"/>
              </a:ext>
            </a:extLst>
          </p:cNvPr>
          <p:cNvPicPr>
            <a:picLocks noChangeAspect="1"/>
          </p:cNvPicPr>
          <p:nvPr/>
        </p:nvPicPr>
        <p:blipFill>
          <a:blip r:embed="rId2"/>
          <a:stretch>
            <a:fillRect/>
          </a:stretch>
        </p:blipFill>
        <p:spPr>
          <a:xfrm>
            <a:off x="8695746" y="6058278"/>
            <a:ext cx="1741666" cy="788515"/>
          </a:xfrm>
          <a:prstGeom prst="rect">
            <a:avLst/>
          </a:prstGeom>
        </p:spPr>
      </p:pic>
      <p:sp>
        <p:nvSpPr>
          <p:cNvPr id="6" name="ZoneTexte 5">
            <a:extLst>
              <a:ext uri="{FF2B5EF4-FFF2-40B4-BE49-F238E27FC236}">
                <a16:creationId xmlns:a16="http://schemas.microsoft.com/office/drawing/2014/main" id="{49B66497-FA2E-9749-875E-E43A70F00A6B}"/>
              </a:ext>
            </a:extLst>
          </p:cNvPr>
          <p:cNvSpPr txBox="1"/>
          <p:nvPr/>
        </p:nvSpPr>
        <p:spPr>
          <a:xfrm>
            <a:off x="1902528" y="2578740"/>
            <a:ext cx="8534884" cy="3277820"/>
          </a:xfrm>
          <a:prstGeom prst="rect">
            <a:avLst/>
          </a:prstGeom>
          <a:noFill/>
        </p:spPr>
        <p:txBody>
          <a:bodyPr wrap="square" rtlCol="0">
            <a:spAutoFit/>
          </a:bodyPr>
          <a:lstStyle/>
          <a:p>
            <a:pPr marL="354013" indent="-354013"/>
            <a:r>
              <a:rPr lang="fr-CH" sz="2200" b="1" dirty="0"/>
              <a:t>Un des objectifs du cours : </a:t>
            </a:r>
          </a:p>
          <a:p>
            <a:pPr marL="354013" indent="-354013">
              <a:buFont typeface="Arial" panose="020B0604020202020204" pitchFamily="34" charset="0"/>
              <a:buChar char="•"/>
            </a:pPr>
            <a:r>
              <a:rPr lang="fr-CH" sz="2200" dirty="0"/>
              <a:t>Comprendre comment la linguistique s'est constituée comme science.</a:t>
            </a:r>
          </a:p>
          <a:p>
            <a:endParaRPr lang="fr-CH" sz="900" dirty="0"/>
          </a:p>
          <a:p>
            <a:r>
              <a:rPr lang="fr-CH" sz="2200" b="1" dirty="0">
                <a:cs typeface="Arabic Typesetting" panose="020B0604020202020204" pitchFamily="66" charset="-78"/>
              </a:rPr>
              <a:t>Quelques thèmes abordés :</a:t>
            </a:r>
          </a:p>
          <a:p>
            <a:pPr marL="342900" indent="-342900">
              <a:buFont typeface="Arial" panose="020B0604020202020204" pitchFamily="34" charset="0"/>
              <a:buChar char="•"/>
            </a:pPr>
            <a:r>
              <a:rPr lang="fr-FR" sz="2200" dirty="0">
                <a:solidFill>
                  <a:srgbClr val="000000"/>
                </a:solidFill>
                <a:cs typeface="Arabic Typesetting" panose="020B0604020202020204" pitchFamily="66" charset="-78"/>
              </a:rPr>
              <a:t>La philosophie du langage et la grammaire avant la linguistique proprement dite: de l’Antiquité à  la </a:t>
            </a:r>
            <a:r>
              <a:rPr lang="fr-FR" sz="2200" i="1" dirty="0">
                <a:solidFill>
                  <a:srgbClr val="000000"/>
                </a:solidFill>
                <a:cs typeface="Arabic Typesetting" panose="020B0604020202020204" pitchFamily="66" charset="-78"/>
              </a:rPr>
              <a:t>Grammaire</a:t>
            </a:r>
            <a:r>
              <a:rPr lang="fr-FR" sz="2200" dirty="0">
                <a:solidFill>
                  <a:srgbClr val="000000"/>
                </a:solidFill>
                <a:cs typeface="Arabic Typesetting" panose="020B0604020202020204" pitchFamily="66" charset="-78"/>
              </a:rPr>
              <a:t> </a:t>
            </a:r>
            <a:r>
              <a:rPr lang="fr-FR" sz="2200" i="1" dirty="0">
                <a:solidFill>
                  <a:srgbClr val="000000"/>
                </a:solidFill>
                <a:cs typeface="Arabic Typesetting" panose="020B0604020202020204" pitchFamily="66" charset="-78"/>
              </a:rPr>
              <a:t>de Port-Royal</a:t>
            </a:r>
            <a:r>
              <a:rPr lang="fr-FR" sz="2200" dirty="0">
                <a:solidFill>
                  <a:srgbClr val="000000"/>
                </a:solidFill>
                <a:cs typeface="Arabic Typesetting" panose="020B0604020202020204" pitchFamily="66" charset="-78"/>
              </a:rPr>
              <a:t>. </a:t>
            </a:r>
          </a:p>
          <a:p>
            <a:pPr marL="342900" indent="-342900">
              <a:buFont typeface="Arial" panose="020B0604020202020204" pitchFamily="34" charset="0"/>
              <a:buChar char="•"/>
            </a:pPr>
            <a:r>
              <a:rPr lang="fr-FR" sz="2200" dirty="0">
                <a:solidFill>
                  <a:srgbClr val="000000"/>
                </a:solidFill>
                <a:cs typeface="Arabic Typesetting" panose="020B0604020202020204" pitchFamily="66" charset="-78"/>
              </a:rPr>
              <a:t>La révolution linguistique du 19</a:t>
            </a:r>
            <a:r>
              <a:rPr lang="fr-FR" sz="2200" baseline="30000" dirty="0">
                <a:solidFill>
                  <a:srgbClr val="000000"/>
                </a:solidFill>
                <a:cs typeface="Arabic Typesetting" panose="020B0604020202020204" pitchFamily="66" charset="-78"/>
              </a:rPr>
              <a:t>e</a:t>
            </a:r>
            <a:r>
              <a:rPr lang="fr-FR" sz="2200" dirty="0">
                <a:solidFill>
                  <a:srgbClr val="000000"/>
                </a:solidFill>
                <a:cs typeface="Arabic Typesetting" panose="020B0604020202020204" pitchFamily="66" charset="-78"/>
              </a:rPr>
              <a:t> siècle : l'essor de la linguistique historique et l'émergence d'une nouvelle conception du langage. </a:t>
            </a:r>
          </a:p>
          <a:p>
            <a:pPr marL="342900" indent="-342900">
              <a:buFont typeface="Arial" panose="020B0604020202020204" pitchFamily="34" charset="0"/>
              <a:buChar char="•"/>
            </a:pPr>
            <a:r>
              <a:rPr lang="fr-FR" sz="2200" dirty="0">
                <a:solidFill>
                  <a:srgbClr val="000000"/>
                </a:solidFill>
                <a:cs typeface="Arabic Typesetting" panose="020B0604020202020204" pitchFamily="66" charset="-78"/>
              </a:rPr>
              <a:t>La révolution structuraliste: le </a:t>
            </a:r>
            <a:r>
              <a:rPr lang="fr-FR" sz="2200" i="1" dirty="0">
                <a:solidFill>
                  <a:srgbClr val="000000"/>
                </a:solidFill>
                <a:cs typeface="Arabic Typesetting" panose="020B0604020202020204" pitchFamily="66" charset="-78"/>
              </a:rPr>
              <a:t>Cours de Linguistique Générale </a:t>
            </a:r>
            <a:r>
              <a:rPr lang="fr-FR" sz="2200" dirty="0">
                <a:solidFill>
                  <a:srgbClr val="000000"/>
                </a:solidFill>
                <a:cs typeface="Arabic Typesetting" panose="020B0604020202020204" pitchFamily="66" charset="-78"/>
              </a:rPr>
              <a:t>et Saussure. </a:t>
            </a:r>
            <a:r>
              <a:rPr lang="fr-FR" sz="2200" dirty="0">
                <a:cs typeface="Arabic Typesetting" panose="020B0604020202020204" pitchFamily="66" charset="-78"/>
              </a:rPr>
              <a:t>  </a:t>
            </a:r>
          </a:p>
        </p:txBody>
      </p:sp>
    </p:spTree>
    <p:extLst>
      <p:ext uri="{BB962C8B-B14F-4D97-AF65-F5344CB8AC3E}">
        <p14:creationId xmlns:p14="http://schemas.microsoft.com/office/powerpoint/2010/main" val="3196786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348468"/>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La première </a:t>
            </a:r>
            <a:r>
              <a:rPr lang="en-US" sz="3600" dirty="0" err="1"/>
              <a:t>année</a:t>
            </a:r>
            <a:r>
              <a:rPr lang="en-US" sz="3600" dirty="0"/>
              <a:t> – BA2b</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2" y="1143187"/>
            <a:ext cx="8448865" cy="918200"/>
          </a:xfrm>
          <a:prstGeom prst="rect">
            <a:avLst/>
          </a:prstGeom>
          <a:noFill/>
        </p:spPr>
        <p:txBody>
          <a:bodyPr wrap="square" rtlCol="0">
            <a:spAutoFit/>
          </a:bodyPr>
          <a:lstStyle/>
          <a:p>
            <a:pPr marL="257162" indent="-257162">
              <a:spcBef>
                <a:spcPts val="200"/>
              </a:spcBef>
              <a:buClr>
                <a:srgbClr val="1C61DC"/>
              </a:buClr>
              <a:buFont typeface="Arial" panose="020B0604020202020204" pitchFamily="34" charset="0"/>
              <a:buChar char="•"/>
            </a:pPr>
            <a:r>
              <a:rPr lang="fr-CH" sz="2600" dirty="0"/>
              <a:t>BA2b: </a:t>
            </a:r>
            <a:r>
              <a:rPr lang="fr-CH" sz="2600" i="1" dirty="0"/>
              <a:t>Histoire et épistémologie de la linguistique</a:t>
            </a:r>
          </a:p>
          <a:p>
            <a:pPr marL="600045" lvl="1" indent="-257162">
              <a:spcBef>
                <a:spcPts val="200"/>
              </a:spcBef>
              <a:buClr>
                <a:srgbClr val="1C61DC"/>
              </a:buClr>
              <a:buFont typeface="Arial" panose="020B0604020202020204" pitchFamily="34" charset="0"/>
              <a:buChar char="•"/>
            </a:pPr>
            <a:r>
              <a:rPr lang="fr-CH" sz="2600" b="1" dirty="0"/>
              <a:t>Tabea Ihsane</a:t>
            </a:r>
            <a:r>
              <a:rPr lang="fr-CH" sz="2600" dirty="0"/>
              <a:t>: CR, jeudi 14.15-15.45, IFAGE 406</a:t>
            </a:r>
          </a:p>
        </p:txBody>
      </p:sp>
      <p:sp>
        <p:nvSpPr>
          <p:cNvPr id="4" name="ZoneTexte 4"/>
          <p:cNvSpPr txBox="1"/>
          <p:nvPr/>
        </p:nvSpPr>
        <p:spPr>
          <a:xfrm>
            <a:off x="1953321" y="6216757"/>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pic>
        <p:nvPicPr>
          <p:cNvPr id="5" name="Image 4">
            <a:extLst>
              <a:ext uri="{FF2B5EF4-FFF2-40B4-BE49-F238E27FC236}">
                <a16:creationId xmlns:a16="http://schemas.microsoft.com/office/drawing/2014/main" id="{336DDC1F-AAAF-1245-A63F-8654B7EF4389}"/>
              </a:ext>
            </a:extLst>
          </p:cNvPr>
          <p:cNvPicPr>
            <a:picLocks noChangeAspect="1"/>
          </p:cNvPicPr>
          <p:nvPr/>
        </p:nvPicPr>
        <p:blipFill>
          <a:blip r:embed="rId2"/>
          <a:stretch>
            <a:fillRect/>
          </a:stretch>
        </p:blipFill>
        <p:spPr>
          <a:xfrm>
            <a:off x="8695746" y="6058278"/>
            <a:ext cx="1741666" cy="788515"/>
          </a:xfrm>
          <a:prstGeom prst="rect">
            <a:avLst/>
          </a:prstGeom>
        </p:spPr>
      </p:pic>
      <p:sp>
        <p:nvSpPr>
          <p:cNvPr id="6" name="ZoneTexte 5">
            <a:extLst>
              <a:ext uri="{FF2B5EF4-FFF2-40B4-BE49-F238E27FC236}">
                <a16:creationId xmlns:a16="http://schemas.microsoft.com/office/drawing/2014/main" id="{49B66497-FA2E-9749-875E-E43A70F00A6B}"/>
              </a:ext>
            </a:extLst>
          </p:cNvPr>
          <p:cNvSpPr txBox="1"/>
          <p:nvPr/>
        </p:nvSpPr>
        <p:spPr>
          <a:xfrm>
            <a:off x="1902528" y="2244341"/>
            <a:ext cx="8499658" cy="3277820"/>
          </a:xfrm>
          <a:prstGeom prst="rect">
            <a:avLst/>
          </a:prstGeom>
          <a:noFill/>
        </p:spPr>
        <p:txBody>
          <a:bodyPr wrap="square" rtlCol="0">
            <a:spAutoFit/>
          </a:bodyPr>
          <a:lstStyle/>
          <a:p>
            <a:pPr marL="354013" indent="-354013"/>
            <a:r>
              <a:rPr lang="fr-CH" sz="2200" b="1" dirty="0"/>
              <a:t>Autre objectif du cours : </a:t>
            </a:r>
          </a:p>
          <a:p>
            <a:pPr marL="354013" indent="-354013">
              <a:buFont typeface="Arial" panose="020B0604020202020204" pitchFamily="34" charset="0"/>
              <a:buChar char="•"/>
            </a:pPr>
            <a:r>
              <a:rPr lang="fr-CH" sz="2200" dirty="0"/>
              <a:t>Aborder divers axes et thèmes, souvent en lien avec le courant structuraliste, en Europe (à Genève notamment) et en Amérique (19</a:t>
            </a:r>
            <a:r>
              <a:rPr lang="fr-CH" sz="2200" baseline="30000" dirty="0"/>
              <a:t>e</a:t>
            </a:r>
            <a:r>
              <a:rPr lang="fr-CH" sz="2200" dirty="0"/>
              <a:t> et 20</a:t>
            </a:r>
            <a:r>
              <a:rPr lang="fr-CH" sz="2200" baseline="30000" dirty="0"/>
              <a:t>e</a:t>
            </a:r>
            <a:r>
              <a:rPr lang="fr-CH" sz="2200" dirty="0"/>
              <a:t> siècles).</a:t>
            </a:r>
          </a:p>
          <a:p>
            <a:endParaRPr lang="fr-CH" sz="900" dirty="0"/>
          </a:p>
          <a:p>
            <a:r>
              <a:rPr lang="fr-CH" sz="2200" b="1" dirty="0">
                <a:cs typeface="Arabic Typesetting" panose="020B0604020202020204" pitchFamily="66" charset="-78"/>
              </a:rPr>
              <a:t>Quelques thèmes abordés :</a:t>
            </a:r>
          </a:p>
          <a:p>
            <a:pPr marL="342900" indent="-342900">
              <a:buFont typeface="Arial" panose="020B0604020202020204" pitchFamily="34" charset="0"/>
              <a:buChar char="•"/>
            </a:pPr>
            <a:r>
              <a:rPr lang="fr-FR" sz="2200" dirty="0">
                <a:cs typeface="Arabic Typesetting" panose="020B0604020202020204" pitchFamily="66" charset="-78"/>
              </a:rPr>
              <a:t>La stylistique de Bally et l'expressivité.  </a:t>
            </a:r>
          </a:p>
          <a:p>
            <a:pPr marL="342900" indent="-342900">
              <a:buFont typeface="Arial" panose="020B0604020202020204" pitchFamily="34" charset="0"/>
              <a:buChar char="•"/>
            </a:pPr>
            <a:r>
              <a:rPr lang="fr-FR" sz="2200" dirty="0">
                <a:cs typeface="Arabic Typesetting" panose="020B0604020202020204" pitchFamily="66" charset="-78"/>
              </a:rPr>
              <a:t>L'anthropologie linguistique relativiste et l’hypothèse Sapir-Whorf.</a:t>
            </a:r>
          </a:p>
          <a:p>
            <a:pPr marL="342900" indent="-342900">
              <a:buFont typeface="Arial" panose="020B0604020202020204" pitchFamily="34" charset="0"/>
              <a:buChar char="•"/>
            </a:pPr>
            <a:r>
              <a:rPr lang="fr-FR" sz="2200" dirty="0">
                <a:cs typeface="Arabic Typesetting" panose="020B0604020202020204" pitchFamily="66" charset="-78"/>
              </a:rPr>
              <a:t>Le débat </a:t>
            </a:r>
            <a:r>
              <a:rPr lang="fr-FR" sz="2200" i="1" dirty="0">
                <a:cs typeface="Arabic Typesetting" panose="020B0604020202020204" pitchFamily="66" charset="-78"/>
              </a:rPr>
              <a:t>inné-acquis. </a:t>
            </a:r>
            <a:r>
              <a:rPr lang="fr-FR" sz="2200" dirty="0">
                <a:cs typeface="Arabic Typesetting" panose="020B0604020202020204" pitchFamily="66" charset="-78"/>
              </a:rPr>
              <a:t>L'anti-mentalisme de Bloomfield; le modèle behaviouriste; Chomsky et l'innéisme. </a:t>
            </a:r>
          </a:p>
        </p:txBody>
      </p:sp>
    </p:spTree>
    <p:extLst>
      <p:ext uri="{BB962C8B-B14F-4D97-AF65-F5344CB8AC3E}">
        <p14:creationId xmlns:p14="http://schemas.microsoft.com/office/powerpoint/2010/main" val="2412885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720805-4C52-C54B-B4AD-85A8FC8C8C1E}"/>
              </a:ext>
            </a:extLst>
          </p:cNvPr>
          <p:cNvSpPr/>
          <p:nvPr/>
        </p:nvSpPr>
        <p:spPr>
          <a:xfrm>
            <a:off x="1838326" y="1833518"/>
            <a:ext cx="8558212" cy="3431709"/>
          </a:xfrm>
          <a:prstGeom prst="rect">
            <a:avLst/>
          </a:prstGeom>
        </p:spPr>
        <p:txBody>
          <a:bodyPr wrap="square">
            <a:spAutoFit/>
          </a:bodyPr>
          <a:lstStyle/>
          <a:p>
            <a:pPr marL="633383" marR="180967" indent="-452416" defTabSz="416222">
              <a:spcBef>
                <a:spcPts val="675"/>
              </a:spcBef>
              <a:buSzPct val="100000"/>
              <a:buAutoNum type="arabicPeriod"/>
              <a:defRPr sz="3420"/>
            </a:pPr>
            <a:r>
              <a:rPr lang="fr-CH" sz="2600" dirty="0"/>
              <a:t>Qu’est-ce la linguistique ?</a:t>
            </a:r>
            <a:endParaRPr lang="fr-CH" sz="2600" i="1" dirty="0"/>
          </a:p>
          <a:p>
            <a:pPr marL="633383" marR="180967" indent="-452416" defTabSz="416222">
              <a:spcBef>
                <a:spcPts val="675"/>
              </a:spcBef>
              <a:buSzPct val="100000"/>
              <a:buAutoNum type="arabicPeriod"/>
              <a:defRPr sz="3420"/>
            </a:pPr>
            <a:r>
              <a:rPr lang="fr-CH" sz="2600" dirty="0"/>
              <a:t>Le cursus du BA de première année</a:t>
            </a:r>
          </a:p>
          <a:p>
            <a:pPr marL="633383" marR="180967" indent="-452416" defTabSz="416222">
              <a:spcBef>
                <a:spcPts val="675"/>
              </a:spcBef>
              <a:buSzPct val="100000"/>
              <a:buAutoNum type="arabicPeriod"/>
              <a:defRPr sz="3420"/>
            </a:pPr>
            <a:r>
              <a:rPr lang="fr-CH" sz="2600" dirty="0"/>
              <a:t>Le département : informations pratiques</a:t>
            </a:r>
          </a:p>
          <a:p>
            <a:pPr marL="633383" marR="180967" indent="-452416" defTabSz="416222">
              <a:spcBef>
                <a:spcPts val="675"/>
              </a:spcBef>
              <a:buSzPct val="100000"/>
              <a:buAutoNum type="arabicPeriod"/>
              <a:defRPr sz="3420"/>
            </a:pPr>
            <a:r>
              <a:rPr lang="fr-CH" sz="2600" dirty="0"/>
              <a:t>Après la première année (BA)</a:t>
            </a:r>
          </a:p>
          <a:p>
            <a:pPr marL="633383" marR="180967" indent="-452416" defTabSz="416222">
              <a:spcBef>
                <a:spcPts val="675"/>
              </a:spcBef>
              <a:buSzPct val="100000"/>
              <a:buAutoNum type="arabicPeriod"/>
              <a:defRPr sz="3420"/>
            </a:pPr>
            <a:r>
              <a:rPr lang="fr-CH" sz="2600" dirty="0"/>
              <a:t>Les travaux pratiques et évaluations</a:t>
            </a:r>
          </a:p>
          <a:p>
            <a:pPr marL="695317" marR="180967" indent="-514350" defTabSz="416222">
              <a:spcBef>
                <a:spcPts val="675"/>
              </a:spcBef>
              <a:buSzPct val="100000"/>
              <a:buAutoNum type="arabicPeriod" startAt="6"/>
              <a:tabLst>
                <a:tab pos="631001" algn="l"/>
              </a:tabLst>
              <a:defRPr sz="3420"/>
            </a:pPr>
            <a:r>
              <a:rPr lang="fr-CH" sz="2600" dirty="0"/>
              <a:t>Baccalauréat universitaire en linguistique et psychologie </a:t>
            </a:r>
          </a:p>
          <a:p>
            <a:pPr marL="695317" marR="180967" indent="-514350" defTabSz="416222">
              <a:spcBef>
                <a:spcPts val="675"/>
              </a:spcBef>
              <a:buSzPct val="100000"/>
              <a:buFontTx/>
              <a:buAutoNum type="arabicPeriod" startAt="6"/>
              <a:tabLst>
                <a:tab pos="631001" algn="l"/>
              </a:tabLst>
              <a:defRPr sz="3420"/>
            </a:pPr>
            <a:r>
              <a:rPr lang="fr-CH" sz="2600" dirty="0"/>
              <a:t>Questions</a:t>
            </a:r>
          </a:p>
        </p:txBody>
      </p:sp>
      <p:sp>
        <p:nvSpPr>
          <p:cNvPr id="3"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945767"/>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Séance </a:t>
            </a:r>
            <a:r>
              <a:rPr lang="en-US" sz="3600" dirty="0" err="1"/>
              <a:t>d’accueil</a:t>
            </a:r>
            <a:endParaRPr lang="en-US" sz="3600" dirty="0"/>
          </a:p>
        </p:txBody>
      </p:sp>
      <p:sp>
        <p:nvSpPr>
          <p:cNvPr id="4" name="ZoneTexte 4"/>
          <p:cNvSpPr txBox="1"/>
          <p:nvPr/>
        </p:nvSpPr>
        <p:spPr>
          <a:xfrm>
            <a:off x="262308" y="6189784"/>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305377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348468"/>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La première </a:t>
            </a:r>
            <a:r>
              <a:rPr lang="en-US" sz="3600" dirty="0" err="1"/>
              <a:t>année</a:t>
            </a:r>
            <a:r>
              <a:rPr lang="en-US" sz="3600" dirty="0"/>
              <a:t> – BA2b</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2" y="1143187"/>
            <a:ext cx="8448865" cy="931024"/>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600" dirty="0"/>
              <a:t>BA2b: </a:t>
            </a:r>
            <a:r>
              <a:rPr lang="fr-CH" sz="2600" i="1" dirty="0"/>
              <a:t>Histoire et épistémologie de la linguistique</a:t>
            </a:r>
          </a:p>
          <a:p>
            <a:pPr marL="600045" lvl="1" indent="-257162">
              <a:spcBef>
                <a:spcPts val="300"/>
              </a:spcBef>
              <a:buClr>
                <a:srgbClr val="1C61DC"/>
              </a:buClr>
              <a:buFont typeface="Arial" panose="020B0604020202020204" pitchFamily="34" charset="0"/>
              <a:buChar char="•"/>
            </a:pPr>
            <a:r>
              <a:rPr lang="fr-CH" sz="2600" b="1" dirty="0"/>
              <a:t>Tabea Ihsane</a:t>
            </a:r>
            <a:r>
              <a:rPr lang="fr-CH" sz="2600" dirty="0"/>
              <a:t>: CR, jeudi 14.15-15.45, IFAGE 406</a:t>
            </a:r>
          </a:p>
        </p:txBody>
      </p:sp>
      <p:sp>
        <p:nvSpPr>
          <p:cNvPr id="4" name="ZoneTexte 4"/>
          <p:cNvSpPr txBox="1"/>
          <p:nvPr/>
        </p:nvSpPr>
        <p:spPr>
          <a:xfrm>
            <a:off x="1953321" y="6216757"/>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pic>
        <p:nvPicPr>
          <p:cNvPr id="5" name="Image 4">
            <a:extLst>
              <a:ext uri="{FF2B5EF4-FFF2-40B4-BE49-F238E27FC236}">
                <a16:creationId xmlns:a16="http://schemas.microsoft.com/office/drawing/2014/main" id="{336DDC1F-AAAF-1245-A63F-8654B7EF4389}"/>
              </a:ext>
            </a:extLst>
          </p:cNvPr>
          <p:cNvPicPr>
            <a:picLocks noChangeAspect="1"/>
          </p:cNvPicPr>
          <p:nvPr/>
        </p:nvPicPr>
        <p:blipFill>
          <a:blip r:embed="rId2"/>
          <a:stretch>
            <a:fillRect/>
          </a:stretch>
        </p:blipFill>
        <p:spPr>
          <a:xfrm>
            <a:off x="8695746" y="6058278"/>
            <a:ext cx="1741666" cy="788515"/>
          </a:xfrm>
          <a:prstGeom prst="rect">
            <a:avLst/>
          </a:prstGeom>
        </p:spPr>
      </p:pic>
      <p:sp>
        <p:nvSpPr>
          <p:cNvPr id="6" name="ZoneTexte 5">
            <a:extLst>
              <a:ext uri="{FF2B5EF4-FFF2-40B4-BE49-F238E27FC236}">
                <a16:creationId xmlns:a16="http://schemas.microsoft.com/office/drawing/2014/main" id="{49B66497-FA2E-9749-875E-E43A70F00A6B}"/>
              </a:ext>
            </a:extLst>
          </p:cNvPr>
          <p:cNvSpPr txBox="1"/>
          <p:nvPr/>
        </p:nvSpPr>
        <p:spPr>
          <a:xfrm>
            <a:off x="1902528" y="2555880"/>
            <a:ext cx="8421088" cy="2569934"/>
          </a:xfrm>
          <a:prstGeom prst="rect">
            <a:avLst/>
          </a:prstGeom>
          <a:noFill/>
        </p:spPr>
        <p:txBody>
          <a:bodyPr wrap="square" rtlCol="0">
            <a:spAutoFit/>
          </a:bodyPr>
          <a:lstStyle/>
          <a:p>
            <a:pPr marL="354013" indent="-354013"/>
            <a:r>
              <a:rPr lang="fr-CH" sz="2200" b="1" dirty="0">
                <a:ea typeface="Calibri" panose="020F0502020204030204" pitchFamily="34" charset="0"/>
                <a:cs typeface="Times New Roman" panose="02020603050405020304" pitchFamily="18" charset="0"/>
              </a:rPr>
              <a:t>Démarche aussi épistémologique :</a:t>
            </a:r>
          </a:p>
          <a:p>
            <a:endParaRPr lang="fr-CH" sz="1200" dirty="0">
              <a:ea typeface="Calibri" panose="020F0502020204030204" pitchFamily="34" charset="0"/>
            </a:endParaRPr>
          </a:p>
          <a:p>
            <a:pPr marL="342900" indent="-342900">
              <a:buFont typeface="Arial" panose="020B0604020202020204" pitchFamily="34" charset="0"/>
              <a:buChar char="•"/>
            </a:pPr>
            <a:r>
              <a:rPr lang="fr-CH" sz="2200" dirty="0">
                <a:ea typeface="Calibri" panose="020F0502020204030204" pitchFamily="34" charset="0"/>
              </a:rPr>
              <a:t>Différentes méthodes, différents points de vue et différents rapports avec les autres sciences</a:t>
            </a:r>
            <a:endParaRPr lang="fr-CH" sz="2200" b="1" dirty="0"/>
          </a:p>
          <a:p>
            <a:endParaRPr lang="fr-CH" sz="2200" dirty="0"/>
          </a:p>
          <a:p>
            <a:r>
              <a:rPr lang="fr-CH" sz="2200" b="1" dirty="0">
                <a:cs typeface="Arabic Typesetting" panose="020B0604020202020204" pitchFamily="66" charset="-78"/>
              </a:rPr>
              <a:t>Evaluation du cours :</a:t>
            </a:r>
          </a:p>
          <a:p>
            <a:endParaRPr lang="fr-CH" sz="1200" b="1" dirty="0">
              <a:cs typeface="Arabic Typesetting" panose="020B0604020202020204" pitchFamily="66" charset="-78"/>
            </a:endParaRPr>
          </a:p>
          <a:p>
            <a:pPr marL="342900" indent="-342900">
              <a:spcBef>
                <a:spcPts val="600"/>
              </a:spcBef>
              <a:buFont typeface="Arial" panose="020B0604020202020204" pitchFamily="34" charset="0"/>
              <a:buChar char="•"/>
            </a:pPr>
            <a:r>
              <a:rPr lang="fr-CH" sz="2200" dirty="0"/>
              <a:t>Evaluation écrite notée: en classe, 16 mai (9 mai: Ascension) </a:t>
            </a:r>
          </a:p>
        </p:txBody>
      </p:sp>
    </p:spTree>
    <p:extLst>
      <p:ext uri="{BB962C8B-B14F-4D97-AF65-F5344CB8AC3E}">
        <p14:creationId xmlns:p14="http://schemas.microsoft.com/office/powerpoint/2010/main" val="3652019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 BA en linguistique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Module BA1 </a:t>
            </a:r>
            <a:r>
              <a:rPr lang="fr-FR" dirty="0"/>
              <a:t>: Introduction à la linguistique 1</a:t>
            </a:r>
          </a:p>
          <a:p>
            <a:pPr lvl="1"/>
            <a:r>
              <a:rPr lang="fr-FR" dirty="0"/>
              <a:t>BA1a : </a:t>
            </a:r>
            <a:r>
              <a:rPr lang="fr-FR" dirty="0">
                <a:solidFill>
                  <a:srgbClr val="0070C0"/>
                </a:solidFill>
              </a:rPr>
              <a:t>Introduction générale aux sciences du langage </a:t>
            </a:r>
            <a:r>
              <a:rPr lang="fr-FR" dirty="0"/>
              <a:t>(</a:t>
            </a:r>
            <a:r>
              <a:rPr lang="fr-FR" i="1" dirty="0"/>
              <a:t>I. Charnavel, G. </a:t>
            </a:r>
            <a:r>
              <a:rPr lang="fr-FR" i="1" dirty="0" err="1"/>
              <a:t>Cacchioli</a:t>
            </a:r>
            <a:r>
              <a:rPr lang="fr-FR" dirty="0"/>
              <a:t>)</a:t>
            </a:r>
          </a:p>
          <a:p>
            <a:pPr lvl="1"/>
            <a:r>
              <a:rPr lang="fr-FR" dirty="0"/>
              <a:t>BA1b : </a:t>
            </a:r>
            <a:r>
              <a:rPr lang="fr-FR" dirty="0">
                <a:solidFill>
                  <a:srgbClr val="0070C0"/>
                </a:solidFill>
              </a:rPr>
              <a:t>La langue et sa structure </a:t>
            </a:r>
            <a:r>
              <a:rPr lang="fr-FR" dirty="0"/>
              <a:t>(</a:t>
            </a:r>
            <a:r>
              <a:rPr lang="fr-FR" i="1" dirty="0"/>
              <a:t>NN, G. </a:t>
            </a:r>
            <a:r>
              <a:rPr lang="fr-FR" i="1" dirty="0" err="1"/>
              <a:t>Cacchioli</a:t>
            </a:r>
            <a:r>
              <a:rPr lang="fr-FR" dirty="0"/>
              <a:t>)</a:t>
            </a:r>
          </a:p>
          <a:p>
            <a:pPr marL="0" indent="0">
              <a:buNone/>
            </a:pPr>
            <a:endParaRPr lang="fr-FR" dirty="0"/>
          </a:p>
          <a:p>
            <a:r>
              <a:rPr lang="fr-FR" b="1" dirty="0"/>
              <a:t>Module BA2 </a:t>
            </a:r>
            <a:r>
              <a:rPr lang="fr-FR" dirty="0"/>
              <a:t>: Introduction à la linguistique 2</a:t>
            </a:r>
          </a:p>
          <a:p>
            <a:pPr lvl="1"/>
            <a:r>
              <a:rPr lang="fr-FR" dirty="0"/>
              <a:t>BA2a : </a:t>
            </a:r>
            <a:r>
              <a:rPr lang="fr-FR" dirty="0">
                <a:solidFill>
                  <a:srgbClr val="0070C0"/>
                </a:solidFill>
                <a:highlight>
                  <a:srgbClr val="00FFFF"/>
                </a:highlight>
              </a:rPr>
              <a:t>Phonétique et phonologie </a:t>
            </a:r>
            <a:r>
              <a:rPr lang="fr-FR" dirty="0"/>
              <a:t>(</a:t>
            </a:r>
            <a:r>
              <a:rPr lang="fr-FR" i="1" dirty="0"/>
              <a:t>G. </a:t>
            </a:r>
            <a:r>
              <a:rPr lang="fr-FR" i="1" dirty="0" err="1"/>
              <a:t>Magri</a:t>
            </a:r>
            <a:r>
              <a:rPr lang="fr-FR" dirty="0"/>
              <a:t>)</a:t>
            </a:r>
          </a:p>
          <a:p>
            <a:pPr lvl="1"/>
            <a:r>
              <a:rPr lang="fr-FR" dirty="0"/>
              <a:t>BA2b : </a:t>
            </a:r>
            <a:r>
              <a:rPr lang="fr-FR" dirty="0">
                <a:solidFill>
                  <a:srgbClr val="0070C0"/>
                </a:solidFill>
              </a:rPr>
              <a:t>Langage et cognition </a:t>
            </a:r>
            <a:r>
              <a:rPr lang="fr-FR" dirty="0"/>
              <a:t>(</a:t>
            </a:r>
            <a:r>
              <a:rPr lang="fr-FR" i="1" dirty="0"/>
              <a:t>I. Charnavel</a:t>
            </a:r>
            <a:r>
              <a:rPr lang="fr-FR" dirty="0"/>
              <a:t>)</a:t>
            </a:r>
          </a:p>
          <a:p>
            <a:pPr marL="457200" lvl="1" indent="0">
              <a:buNone/>
              <a:tabLst>
                <a:tab pos="1546225" algn="l"/>
              </a:tabLst>
            </a:pPr>
            <a:r>
              <a:rPr lang="fr-FR" dirty="0">
                <a:solidFill>
                  <a:srgbClr val="0070C0"/>
                </a:solidFill>
              </a:rPr>
              <a:t>	Histoire et épistémologie de la linguistique </a:t>
            </a:r>
            <a:r>
              <a:rPr lang="fr-FR" dirty="0"/>
              <a:t>(</a:t>
            </a:r>
            <a:r>
              <a:rPr lang="fr-FR" i="1" dirty="0" err="1"/>
              <a:t>T</a:t>
            </a:r>
            <a:r>
              <a:rPr lang="fr-FR" i="1" dirty="0"/>
              <a:t>. </a:t>
            </a:r>
            <a:r>
              <a:rPr lang="fr-FR" i="1" dirty="0" err="1"/>
              <a:t>Ihsane</a:t>
            </a:r>
            <a:r>
              <a:rPr lang="fr-FR" dirty="0"/>
              <a:t>)</a:t>
            </a:r>
          </a:p>
        </p:txBody>
      </p:sp>
    </p:spTree>
    <p:extLst>
      <p:ext uri="{BB962C8B-B14F-4D97-AF65-F5344CB8AC3E}">
        <p14:creationId xmlns:p14="http://schemas.microsoft.com/office/powerpoint/2010/main" val="1078003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473299"/>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La première </a:t>
            </a:r>
            <a:r>
              <a:rPr lang="en-US" sz="3600" dirty="0" err="1"/>
              <a:t>année</a:t>
            </a:r>
            <a:r>
              <a:rPr lang="en-US" sz="3600" dirty="0"/>
              <a:t> – BA2a</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2" y="1416028"/>
            <a:ext cx="8493919" cy="4601260"/>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400" dirty="0"/>
              <a:t>BA2a: </a:t>
            </a:r>
            <a:r>
              <a:rPr lang="fr-CH" sz="2400" i="1" dirty="0"/>
              <a:t>Introduction à la phonétique et phonologie (automne)</a:t>
            </a:r>
          </a:p>
          <a:p>
            <a:pPr marL="269069">
              <a:spcBef>
                <a:spcPts val="600"/>
              </a:spcBef>
            </a:pPr>
            <a:r>
              <a:rPr lang="fr-FR" sz="2400" dirty="0"/>
              <a:t>Ce cours est consacré au développement des connaissances fondamentales en phonétique et en phonologie. Il traite notamment des questions suivantes:</a:t>
            </a:r>
          </a:p>
          <a:p>
            <a:pPr marL="611951" indent="-342884">
              <a:buClr>
                <a:schemeClr val="accent1"/>
              </a:buClr>
              <a:buFont typeface="Arial" panose="020B0604020202020204" pitchFamily="34" charset="0"/>
              <a:buChar char="•"/>
            </a:pPr>
            <a:r>
              <a:rPr lang="fr-FR" sz="2400" dirty="0"/>
              <a:t>Quels sont les mécanismes articulatoires qui permettent la production des sons de la parole? </a:t>
            </a:r>
          </a:p>
          <a:p>
            <a:pPr marL="611951" indent="-342884">
              <a:buClr>
                <a:schemeClr val="accent1"/>
              </a:buClr>
              <a:buFont typeface="Arial" panose="020B0604020202020204" pitchFamily="34" charset="0"/>
              <a:buChar char="•"/>
            </a:pPr>
            <a:r>
              <a:rPr lang="fr-FR" sz="2400" dirty="0"/>
              <a:t>Quels sont les liens entre ce que le locuteur perçoit, ce qu’il produit et la représentation inconsciente qu’il en a? </a:t>
            </a:r>
          </a:p>
          <a:p>
            <a:pPr marL="611951" indent="-342884">
              <a:buClr>
                <a:schemeClr val="accent1"/>
              </a:buClr>
              <a:buFont typeface="Arial" panose="020B0604020202020204" pitchFamily="34" charset="0"/>
              <a:buChar char="•"/>
            </a:pPr>
            <a:r>
              <a:rPr lang="fr-FR" sz="2400" dirty="0"/>
              <a:t>Comment les sons linguistiques sont-ils mémorisés et représentés mentalement chez les locuteurs?</a:t>
            </a:r>
          </a:p>
          <a:p>
            <a:pPr marL="611951" indent="-342884">
              <a:buClr>
                <a:schemeClr val="accent1"/>
              </a:buClr>
              <a:buFont typeface="Arial" panose="020B0604020202020204" pitchFamily="34" charset="0"/>
              <a:buChar char="•"/>
            </a:pPr>
            <a:r>
              <a:rPr lang="fr-FR" sz="2400" dirty="0"/>
              <a:t>CR: Jeudi 14-16 IFAGE 404</a:t>
            </a:r>
          </a:p>
          <a:p>
            <a:pPr marL="611951" indent="-342884">
              <a:buClr>
                <a:schemeClr val="accent1"/>
              </a:buClr>
              <a:buFont typeface="Arial" panose="020B0604020202020204" pitchFamily="34" charset="0"/>
              <a:buChar char="•"/>
            </a:pPr>
            <a:r>
              <a:rPr lang="fr-FR" sz="2400" dirty="0"/>
              <a:t>TP</a:t>
            </a:r>
            <a:r>
              <a:rPr lang="fr-FR" sz="2400"/>
              <a:t>: Jeudi </a:t>
            </a:r>
            <a:r>
              <a:rPr lang="fr-FR" sz="2400" dirty="0"/>
              <a:t>16-18 </a:t>
            </a:r>
            <a:r>
              <a:rPr lang="fr-FR" sz="2400"/>
              <a:t>IFAGE 401</a:t>
            </a:r>
            <a:endParaRPr lang="fr-FR" sz="2400" dirty="0"/>
          </a:p>
        </p:txBody>
      </p:sp>
      <p:sp>
        <p:nvSpPr>
          <p:cNvPr id="4" name="ZoneTexte 4"/>
          <p:cNvSpPr txBox="1"/>
          <p:nvPr/>
        </p:nvSpPr>
        <p:spPr>
          <a:xfrm>
            <a:off x="190611" y="622170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1953011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231854"/>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Le </a:t>
            </a:r>
            <a:r>
              <a:rPr lang="en-US" sz="3600" dirty="0" err="1"/>
              <a:t>département</a:t>
            </a:r>
            <a:r>
              <a:rPr lang="en-US" sz="3600" dirty="0"/>
              <a:t> de </a:t>
            </a:r>
            <a:r>
              <a:rPr lang="en-US" sz="3600" dirty="0" err="1"/>
              <a:t>linguistique</a:t>
            </a:r>
            <a:endParaRPr lang="en-US" sz="3600" dirty="0"/>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3" y="958636"/>
            <a:ext cx="8407499" cy="4809009"/>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300" b="1" dirty="0"/>
              <a:t>Adresse:</a:t>
            </a:r>
            <a:r>
              <a:rPr lang="fr-CH" sz="2300" dirty="0"/>
              <a:t> </a:t>
            </a:r>
          </a:p>
          <a:p>
            <a:pPr>
              <a:buClr>
                <a:srgbClr val="1C61DC"/>
              </a:buClr>
              <a:tabLst>
                <a:tab pos="271451" algn="l"/>
              </a:tabLst>
            </a:pPr>
            <a:r>
              <a:rPr lang="fr-CH" sz="2300" dirty="0"/>
              <a:t>	rue de Candolle 2, 1205 Genève</a:t>
            </a:r>
          </a:p>
          <a:p>
            <a:pPr>
              <a:buClr>
                <a:srgbClr val="1C61DC"/>
              </a:buClr>
              <a:tabLst>
                <a:tab pos="271451" algn="l"/>
              </a:tabLst>
            </a:pPr>
            <a:r>
              <a:rPr lang="fr-CH" sz="2300" dirty="0"/>
              <a:t>	(Bâtiment </a:t>
            </a:r>
            <a:r>
              <a:rPr lang="fr-CH" sz="2300" dirty="0" err="1"/>
              <a:t>Landolt</a:t>
            </a:r>
            <a:r>
              <a:rPr lang="fr-CH" sz="2300" dirty="0"/>
              <a:t>) 7</a:t>
            </a:r>
            <a:r>
              <a:rPr lang="fr-CH" sz="2300" baseline="30000" dirty="0"/>
              <a:t>ème</a:t>
            </a:r>
            <a:r>
              <a:rPr lang="fr-CH" sz="2300" dirty="0"/>
              <a:t> étage</a:t>
            </a:r>
          </a:p>
          <a:p>
            <a:pPr marL="257162" indent="-257162">
              <a:spcBef>
                <a:spcPts val="300"/>
              </a:spcBef>
              <a:buClr>
                <a:srgbClr val="1C61DC"/>
              </a:buClr>
              <a:buFont typeface="Arial" panose="020B0604020202020204" pitchFamily="34" charset="0"/>
              <a:buChar char="•"/>
            </a:pPr>
            <a:r>
              <a:rPr lang="fr-CH" sz="2300" b="1" dirty="0"/>
              <a:t>Secrétariat:</a:t>
            </a:r>
          </a:p>
          <a:p>
            <a:pPr>
              <a:buClr>
                <a:srgbClr val="1C61DC"/>
              </a:buClr>
              <a:tabLst>
                <a:tab pos="271451" algn="l"/>
              </a:tabLst>
            </a:pPr>
            <a:r>
              <a:rPr lang="fr-CH" sz="2300" dirty="0"/>
              <a:t>	Alexandra Fabry-</a:t>
            </a:r>
            <a:r>
              <a:rPr lang="fr-CH" sz="2300" dirty="0" err="1"/>
              <a:t>Tochilina</a:t>
            </a:r>
            <a:endParaRPr lang="fr-CH" sz="2300" dirty="0"/>
          </a:p>
          <a:p>
            <a:pPr>
              <a:buClr>
                <a:srgbClr val="1C61DC"/>
              </a:buClr>
              <a:tabLst>
                <a:tab pos="271451" algn="l"/>
              </a:tabLst>
            </a:pPr>
            <a:r>
              <a:rPr lang="fr-CH" sz="2300" dirty="0"/>
              <a:t>	7</a:t>
            </a:r>
            <a:r>
              <a:rPr lang="fr-CH" sz="2300" baseline="30000" dirty="0"/>
              <a:t>ème</a:t>
            </a:r>
            <a:r>
              <a:rPr lang="fr-CH" sz="2300" dirty="0"/>
              <a:t> étage, bureau L705a</a:t>
            </a:r>
          </a:p>
          <a:p>
            <a:pPr>
              <a:buClr>
                <a:srgbClr val="1C61DC"/>
              </a:buClr>
              <a:tabLst>
                <a:tab pos="271451" algn="l"/>
              </a:tabLst>
            </a:pPr>
            <a:r>
              <a:rPr lang="fr-CH" sz="2300" dirty="0"/>
              <a:t>	</a:t>
            </a:r>
            <a:r>
              <a:rPr lang="fr-CH" sz="2300" dirty="0">
                <a:hlinkClick r:id="rId2"/>
              </a:rPr>
              <a:t>secretariat-linge@unige.ch</a:t>
            </a:r>
            <a:endParaRPr lang="fr-CH" sz="2300" dirty="0"/>
          </a:p>
          <a:p>
            <a:pPr marL="342900" indent="-342900">
              <a:buClr>
                <a:srgbClr val="1C61DC"/>
              </a:buClr>
              <a:buFont typeface="Arial" panose="020B0604020202020204" pitchFamily="34" charset="0"/>
              <a:buChar char="•"/>
              <a:tabLst>
                <a:tab pos="271451" algn="l"/>
              </a:tabLst>
            </a:pPr>
            <a:r>
              <a:rPr lang="fr-CH" sz="2300" b="1" dirty="0"/>
              <a:t>Direction:</a:t>
            </a:r>
          </a:p>
          <a:p>
            <a:pPr>
              <a:buClr>
                <a:srgbClr val="1C61DC"/>
              </a:buClr>
              <a:tabLst>
                <a:tab pos="271451" algn="l"/>
              </a:tabLst>
            </a:pPr>
            <a:r>
              <a:rPr lang="fr-CH" sz="2300" dirty="0"/>
              <a:t>	Christopher Laenzlinger</a:t>
            </a:r>
          </a:p>
          <a:p>
            <a:pPr>
              <a:buClr>
                <a:srgbClr val="1C61DC"/>
              </a:buClr>
              <a:tabLst>
                <a:tab pos="271451" algn="l"/>
              </a:tabLst>
            </a:pPr>
            <a:r>
              <a:rPr lang="fr-CH" sz="2300" dirty="0"/>
              <a:t>	7</a:t>
            </a:r>
            <a:r>
              <a:rPr lang="fr-CH" sz="2300" baseline="30000" dirty="0"/>
              <a:t>ème</a:t>
            </a:r>
            <a:r>
              <a:rPr lang="fr-CH" sz="2300" dirty="0"/>
              <a:t> étage, bureau L705b</a:t>
            </a:r>
          </a:p>
          <a:p>
            <a:pPr>
              <a:buClr>
                <a:srgbClr val="1C61DC"/>
              </a:buClr>
              <a:tabLst>
                <a:tab pos="271451" algn="l"/>
              </a:tabLst>
            </a:pPr>
            <a:r>
              <a:rPr lang="fr-CH" sz="2300" dirty="0"/>
              <a:t>	</a:t>
            </a:r>
            <a:r>
              <a:rPr lang="fr-CH" sz="2300" dirty="0">
                <a:hlinkClick r:id="rId3"/>
              </a:rPr>
              <a:t>Christopher.Laenzlinger@unige.ch</a:t>
            </a:r>
            <a:endParaRPr lang="fr-CH" sz="2300" dirty="0"/>
          </a:p>
          <a:p>
            <a:pPr>
              <a:buClr>
                <a:srgbClr val="1C61DC"/>
              </a:buClr>
              <a:tabLst>
                <a:tab pos="271451" algn="l"/>
              </a:tabLst>
            </a:pPr>
            <a:r>
              <a:rPr lang="fr-CH" sz="2300" dirty="0"/>
              <a:t>	Heure de réception: Mercredi, 14-15; ou sur rdv</a:t>
            </a:r>
          </a:p>
          <a:p>
            <a:pPr marL="271463" indent="-260350">
              <a:spcBef>
                <a:spcPts val="600"/>
              </a:spcBef>
              <a:buClr>
                <a:srgbClr val="1C61DC"/>
              </a:buClr>
              <a:buFont typeface="Arial" panose="020B0604020202020204" pitchFamily="34" charset="0"/>
              <a:buChar char="•"/>
            </a:pPr>
            <a:r>
              <a:rPr lang="fr-CH" sz="2300" b="1" dirty="0"/>
              <a:t>Site web: </a:t>
            </a:r>
            <a:r>
              <a:rPr lang="fr-CH" sz="2300" dirty="0">
                <a:hlinkClick r:id="rId4"/>
              </a:rPr>
              <a:t>https://www.unige.ch/lettres/linguistique/welcome/</a:t>
            </a:r>
            <a:endParaRPr lang="fr-CH" sz="2300" dirty="0"/>
          </a:p>
        </p:txBody>
      </p:sp>
      <p:sp>
        <p:nvSpPr>
          <p:cNvPr id="4" name="ZoneTexte 4"/>
          <p:cNvSpPr txBox="1"/>
          <p:nvPr/>
        </p:nvSpPr>
        <p:spPr>
          <a:xfrm>
            <a:off x="312411" y="6164481"/>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pic>
        <p:nvPicPr>
          <p:cNvPr id="5" name="Image 4">
            <a:extLst>
              <a:ext uri="{FF2B5EF4-FFF2-40B4-BE49-F238E27FC236}">
                <a16:creationId xmlns:a16="http://schemas.microsoft.com/office/drawing/2014/main" id="{F59ABB5D-5A9E-F34F-B4CA-09B5B00F1CD0}"/>
              </a:ext>
            </a:extLst>
          </p:cNvPr>
          <p:cNvPicPr>
            <a:picLocks noChangeAspect="1"/>
          </p:cNvPicPr>
          <p:nvPr/>
        </p:nvPicPr>
        <p:blipFill>
          <a:blip r:embed="rId5"/>
          <a:stretch>
            <a:fillRect/>
          </a:stretch>
        </p:blipFill>
        <p:spPr>
          <a:xfrm>
            <a:off x="6899435" y="1698557"/>
            <a:ext cx="2856251" cy="2370688"/>
          </a:xfrm>
          <a:prstGeom prst="rect">
            <a:avLst/>
          </a:prstGeom>
        </p:spPr>
      </p:pic>
      <p:sp>
        <p:nvSpPr>
          <p:cNvPr id="6" name="ZoneTexte 5">
            <a:extLst>
              <a:ext uri="{FF2B5EF4-FFF2-40B4-BE49-F238E27FC236}">
                <a16:creationId xmlns:a16="http://schemas.microsoft.com/office/drawing/2014/main" id="{14DCC4CE-B4B1-B846-8BFC-43AD67E10AAB}"/>
              </a:ext>
            </a:extLst>
          </p:cNvPr>
          <p:cNvSpPr txBox="1"/>
          <p:nvPr/>
        </p:nvSpPr>
        <p:spPr>
          <a:xfrm>
            <a:off x="8154329" y="2816678"/>
            <a:ext cx="843501" cy="248209"/>
          </a:xfrm>
          <a:prstGeom prst="rect">
            <a:avLst/>
          </a:prstGeom>
          <a:noFill/>
        </p:spPr>
        <p:txBody>
          <a:bodyPr wrap="none" rtlCol="0">
            <a:spAutoFit/>
          </a:bodyPr>
          <a:lstStyle/>
          <a:p>
            <a:r>
              <a:rPr lang="en-GB" sz="1013" dirty="0"/>
              <a:t>Uni Bastions</a:t>
            </a:r>
          </a:p>
        </p:txBody>
      </p:sp>
    </p:spTree>
    <p:extLst>
      <p:ext uri="{BB962C8B-B14F-4D97-AF65-F5344CB8AC3E}">
        <p14:creationId xmlns:p14="http://schemas.microsoft.com/office/powerpoint/2010/main" val="153166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362481"/>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Le </a:t>
            </a:r>
            <a:r>
              <a:rPr lang="en-US" sz="3600" dirty="0" err="1"/>
              <a:t>département</a:t>
            </a:r>
            <a:r>
              <a:rPr lang="en-US" sz="3600" dirty="0"/>
              <a:t> de </a:t>
            </a:r>
            <a:r>
              <a:rPr lang="en-US" sz="3600" dirty="0" err="1"/>
              <a:t>linguistique</a:t>
            </a:r>
            <a:endParaRPr lang="en-US" sz="3600" dirty="0"/>
          </a:p>
          <a:p>
            <a:r>
              <a:rPr lang="en-US" sz="3600" dirty="0" err="1"/>
              <a:t>Liste</a:t>
            </a:r>
            <a:r>
              <a:rPr lang="en-US" sz="3600" dirty="0"/>
              <a:t> de diffusion</a:t>
            </a:r>
          </a:p>
          <a:p>
            <a:endParaRPr lang="en-US" sz="3600" dirty="0"/>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3" y="1801780"/>
            <a:ext cx="8407499" cy="4909036"/>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800" dirty="0"/>
              <a:t>Le </a:t>
            </a:r>
            <a:r>
              <a:rPr lang="fr-CH" sz="2800"/>
              <a:t>département a </a:t>
            </a:r>
            <a:r>
              <a:rPr lang="fr-CH" sz="2800" dirty="0"/>
              <a:t>une liste de diffusion pour les </a:t>
            </a:r>
            <a:r>
              <a:rPr lang="fr-CH" sz="2800" dirty="0" err="1"/>
              <a:t>étudiant-es</a:t>
            </a:r>
            <a:r>
              <a:rPr lang="fr-CH" sz="2800" dirty="0"/>
              <a:t> de linguistique. Elle nous permet de vous contacter avec des informations liées à vos études ou de vous tenir au courant des activités du département.</a:t>
            </a:r>
          </a:p>
          <a:p>
            <a:pPr marL="271463" indent="-271463">
              <a:spcBef>
                <a:spcPts val="300"/>
              </a:spcBef>
              <a:buClr>
                <a:srgbClr val="1C61DC"/>
              </a:buClr>
              <a:buFont typeface="Arial" panose="020B0604020202020204" pitchFamily="34" charset="0"/>
              <a:buChar char="•"/>
            </a:pPr>
            <a:r>
              <a:rPr lang="fr-CH" sz="2800" dirty="0"/>
              <a:t>Nous vous encourageons fortement de vous inscrire. Le lien pour l’inscription:</a:t>
            </a:r>
          </a:p>
          <a:p>
            <a:pPr marL="271463" indent="-271463">
              <a:spcBef>
                <a:spcPts val="300"/>
              </a:spcBef>
              <a:buClr>
                <a:srgbClr val="1C61DC"/>
              </a:buClr>
            </a:pPr>
            <a:r>
              <a:rPr lang="fr-CH" sz="2800" dirty="0"/>
              <a:t>	</a:t>
            </a:r>
            <a:r>
              <a:rPr lang="fr-CH" sz="2800" dirty="0">
                <a:hlinkClick r:id="rId2"/>
              </a:rPr>
              <a:t>https://listes.unige.ch/sympa/info/linguistique-etu</a:t>
            </a:r>
            <a:endParaRPr lang="fr-CH" sz="2800" dirty="0"/>
          </a:p>
          <a:p>
            <a:pPr>
              <a:spcBef>
                <a:spcPts val="300"/>
              </a:spcBef>
              <a:buClr>
                <a:srgbClr val="1C61DC"/>
              </a:buClr>
              <a:tabLst>
                <a:tab pos="307975" algn="l"/>
              </a:tabLst>
            </a:pPr>
            <a:r>
              <a:rPr lang="fr-CH" sz="2800" dirty="0"/>
              <a:t>	Cliquer sur «S’abonner» à gauche. </a:t>
            </a:r>
          </a:p>
          <a:p>
            <a:pPr>
              <a:spcBef>
                <a:spcPts val="300"/>
              </a:spcBef>
              <a:buClr>
                <a:srgbClr val="1C61DC"/>
              </a:buClr>
              <a:tabLst>
                <a:tab pos="307975" algn="l"/>
              </a:tabLst>
            </a:pPr>
            <a:endParaRPr lang="fr-CH" sz="2800" dirty="0"/>
          </a:p>
          <a:p>
            <a:pPr marL="257162" indent="-257162">
              <a:spcBef>
                <a:spcPts val="300"/>
              </a:spcBef>
              <a:buClr>
                <a:srgbClr val="1C61DC"/>
              </a:buClr>
              <a:buFont typeface="Arial" panose="020B0604020202020204" pitchFamily="34" charset="0"/>
              <a:buChar char="•"/>
            </a:pPr>
            <a:endParaRPr lang="fr-CH" sz="2300" dirty="0"/>
          </a:p>
          <a:p>
            <a:pPr marL="257162" indent="-257162">
              <a:spcBef>
                <a:spcPts val="300"/>
              </a:spcBef>
              <a:buClr>
                <a:srgbClr val="1C61DC"/>
              </a:buClr>
              <a:buFont typeface="Arial" panose="020B0604020202020204" pitchFamily="34" charset="0"/>
              <a:buChar char="•"/>
            </a:pPr>
            <a:endParaRPr lang="fr-CH" sz="2300" dirty="0"/>
          </a:p>
        </p:txBody>
      </p:sp>
      <p:sp>
        <p:nvSpPr>
          <p:cNvPr id="4" name="ZoneTexte 4"/>
          <p:cNvSpPr txBox="1"/>
          <p:nvPr/>
        </p:nvSpPr>
        <p:spPr>
          <a:xfrm>
            <a:off x="147402" y="622170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7566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307921"/>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Le BA </a:t>
            </a:r>
            <a:r>
              <a:rPr lang="en-US" sz="3600" dirty="0" err="1"/>
              <a:t>en</a:t>
            </a:r>
            <a:r>
              <a:rPr lang="en-US" sz="3600" dirty="0"/>
              <a:t> </a:t>
            </a:r>
            <a:r>
              <a:rPr lang="en-US" sz="3600" dirty="0" err="1"/>
              <a:t>linguistique</a:t>
            </a:r>
            <a:r>
              <a:rPr lang="en-US" sz="3600" dirty="0"/>
              <a:t> – Plan </a:t>
            </a:r>
            <a:r>
              <a:rPr lang="en-US" sz="3600" dirty="0" err="1"/>
              <a:t>d’études</a:t>
            </a:r>
            <a:endParaRPr lang="en-US" sz="3600" dirty="0"/>
          </a:p>
        </p:txBody>
      </p:sp>
      <p:sp>
        <p:nvSpPr>
          <p:cNvPr id="3" name="ZoneTexte 2">
            <a:extLst>
              <a:ext uri="{FF2B5EF4-FFF2-40B4-BE49-F238E27FC236}">
                <a16:creationId xmlns:a16="http://schemas.microsoft.com/office/drawing/2014/main" id="{BEB8C689-C0C2-AC43-9B44-1E75E8ABD943}"/>
              </a:ext>
            </a:extLst>
          </p:cNvPr>
          <p:cNvSpPr txBox="1"/>
          <p:nvPr/>
        </p:nvSpPr>
        <p:spPr>
          <a:xfrm>
            <a:off x="1871365" y="864051"/>
            <a:ext cx="7985052" cy="5439951"/>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400" b="1" dirty="0"/>
              <a:t>Après la première année</a:t>
            </a:r>
            <a:r>
              <a:rPr lang="fr-CH" sz="2400" dirty="0"/>
              <a:t>:</a:t>
            </a:r>
          </a:p>
          <a:p>
            <a:pPr marL="600045" lvl="1" indent="-257162">
              <a:spcBef>
                <a:spcPts val="300"/>
              </a:spcBef>
              <a:buClr>
                <a:srgbClr val="1C61DC"/>
              </a:buClr>
              <a:buFont typeface="Arial" panose="020B0604020202020204" pitchFamily="34" charset="0"/>
              <a:buChar char="•"/>
            </a:pPr>
            <a:r>
              <a:rPr lang="fr-CH" sz="2400" i="1" dirty="0"/>
              <a:t>Module BA3 </a:t>
            </a:r>
            <a:r>
              <a:rPr lang="fr-CH" sz="2400" dirty="0"/>
              <a:t>(12 crédits – prérequis BA1): Syntaxe </a:t>
            </a:r>
          </a:p>
          <a:p>
            <a:pPr marL="600045" lvl="1" indent="-257162">
              <a:spcBef>
                <a:spcPts val="300"/>
              </a:spcBef>
              <a:buClr>
                <a:srgbClr val="1C61DC"/>
              </a:buClr>
              <a:buFont typeface="Arial" panose="020B0604020202020204" pitchFamily="34" charset="0"/>
              <a:buChar char="•"/>
            </a:pPr>
            <a:r>
              <a:rPr lang="fr-CH" sz="2400" i="1" dirty="0"/>
              <a:t>Module BA4 </a:t>
            </a:r>
            <a:r>
              <a:rPr lang="fr-CH" sz="2400" dirty="0"/>
              <a:t>(12 crédits – prérequis BA1): Sémantique et pragmatique</a:t>
            </a:r>
          </a:p>
          <a:p>
            <a:pPr marL="600045" lvl="1" indent="-257162">
              <a:spcBef>
                <a:spcPts val="300"/>
              </a:spcBef>
              <a:buClr>
                <a:srgbClr val="1C61DC"/>
              </a:buClr>
              <a:buFont typeface="Arial" panose="020B0604020202020204" pitchFamily="34" charset="0"/>
              <a:buChar char="•"/>
            </a:pPr>
            <a:r>
              <a:rPr lang="fr-CH" sz="2400" i="1" dirty="0"/>
              <a:t>Module BA5 </a:t>
            </a:r>
            <a:r>
              <a:rPr lang="fr-CH" sz="2400" dirty="0"/>
              <a:t>(12 crédits – prérequis BA3): Linguistique avancée 1 et 2</a:t>
            </a:r>
          </a:p>
          <a:p>
            <a:pPr marL="1057233" lvl="2" indent="-257162">
              <a:spcBef>
                <a:spcPts val="300"/>
              </a:spcBef>
              <a:buClr>
                <a:srgbClr val="1C61DC"/>
              </a:buClr>
              <a:buFont typeface="Arial" panose="020B0604020202020204" pitchFamily="34" charset="0"/>
              <a:buChar char="•"/>
            </a:pPr>
            <a:r>
              <a:rPr lang="fr-CH" sz="2200" dirty="0"/>
              <a:t>Deux enseignements à option dans une liste qui change d’année en année.</a:t>
            </a:r>
          </a:p>
          <a:p>
            <a:pPr marL="1333500" lvl="3" indent="-254000">
              <a:spcBef>
                <a:spcPts val="300"/>
              </a:spcBef>
              <a:buClr>
                <a:srgbClr val="1C61DC"/>
              </a:buClr>
              <a:buFont typeface="Arial" panose="020B0604020202020204" pitchFamily="34" charset="0"/>
              <a:buChar char="•"/>
            </a:pPr>
            <a:r>
              <a:rPr lang="fr-CH" dirty="0"/>
              <a:t>Par exemple en 2023/2024: Questions de recherche en syntaxe; Linguistique et psycholinguistique des langues des signes; Acquisition du langage;  Questions de recherche en sémantique et pragmatique; Lexique; Introduction à l’analyse du discours et des interactions; Recherche en linguistique expérimentale.</a:t>
            </a:r>
          </a:p>
          <a:p>
            <a:pPr marL="600045" lvl="1" indent="-257162">
              <a:spcBef>
                <a:spcPts val="300"/>
              </a:spcBef>
              <a:buClr>
                <a:srgbClr val="1C61DC"/>
              </a:buClr>
              <a:buFont typeface="Arial" panose="020B0604020202020204" pitchFamily="34" charset="0"/>
              <a:buChar char="•"/>
            </a:pPr>
            <a:endParaRPr lang="fr-CH" sz="2600" dirty="0"/>
          </a:p>
          <a:p>
            <a:pPr marL="600045" lvl="1" indent="-257162">
              <a:spcBef>
                <a:spcPts val="300"/>
              </a:spcBef>
              <a:buClr>
                <a:srgbClr val="1C61DC"/>
              </a:buClr>
              <a:buFont typeface="Arial" panose="020B0604020202020204" pitchFamily="34" charset="0"/>
              <a:buChar char="•"/>
            </a:pPr>
            <a:endParaRPr lang="fr-CH" sz="2600" dirty="0"/>
          </a:p>
        </p:txBody>
      </p:sp>
      <p:sp>
        <p:nvSpPr>
          <p:cNvPr id="4" name="ZoneTexte 4"/>
          <p:cNvSpPr txBox="1"/>
          <p:nvPr/>
        </p:nvSpPr>
        <p:spPr>
          <a:xfrm>
            <a:off x="99541" y="6212010"/>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1041785828"/>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406860"/>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Le BA </a:t>
            </a:r>
            <a:r>
              <a:rPr lang="en-US" sz="3600" dirty="0" err="1"/>
              <a:t>en</a:t>
            </a:r>
            <a:r>
              <a:rPr lang="en-US" sz="3600" dirty="0"/>
              <a:t> </a:t>
            </a:r>
            <a:r>
              <a:rPr lang="en-US" sz="3600" dirty="0" err="1"/>
              <a:t>linguistique</a:t>
            </a:r>
            <a:r>
              <a:rPr lang="en-US" sz="3600" dirty="0"/>
              <a:t> – Plan </a:t>
            </a:r>
            <a:r>
              <a:rPr lang="en-US" sz="3600" dirty="0" err="1"/>
              <a:t>d’études</a:t>
            </a:r>
            <a:endParaRPr lang="en-US" sz="3600" dirty="0"/>
          </a:p>
        </p:txBody>
      </p:sp>
      <p:sp>
        <p:nvSpPr>
          <p:cNvPr id="3" name="ZoneTexte 2">
            <a:extLst>
              <a:ext uri="{FF2B5EF4-FFF2-40B4-BE49-F238E27FC236}">
                <a16:creationId xmlns:a16="http://schemas.microsoft.com/office/drawing/2014/main" id="{BEB8C689-C0C2-AC43-9B44-1E75E8ABD943}"/>
              </a:ext>
            </a:extLst>
          </p:cNvPr>
          <p:cNvSpPr txBox="1"/>
          <p:nvPr/>
        </p:nvSpPr>
        <p:spPr>
          <a:xfrm>
            <a:off x="1662506" y="1218831"/>
            <a:ext cx="8804386" cy="4593565"/>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400" b="1" dirty="0"/>
              <a:t>Après la première année</a:t>
            </a:r>
            <a:r>
              <a:rPr lang="fr-CH" sz="2400" dirty="0"/>
              <a:t>:</a:t>
            </a:r>
          </a:p>
          <a:p>
            <a:pPr marL="600045" lvl="1" indent="-257162">
              <a:spcBef>
                <a:spcPts val="300"/>
              </a:spcBef>
              <a:buClr>
                <a:srgbClr val="1C61DC"/>
              </a:buClr>
              <a:buFont typeface="Arial" panose="020B0604020202020204" pitchFamily="34" charset="0"/>
              <a:buChar char="•"/>
            </a:pPr>
            <a:r>
              <a:rPr lang="fr-CH" sz="2400" i="1" dirty="0"/>
              <a:t>Module BA6 </a:t>
            </a:r>
            <a:r>
              <a:rPr lang="fr-CH" sz="2400" dirty="0"/>
              <a:t>(12 crédits – prérequis BA3): Linguistique avancée 3 et 4 (même liste que pour BA5)</a:t>
            </a:r>
          </a:p>
          <a:p>
            <a:pPr marL="600045" lvl="1" indent="-257162">
              <a:spcBef>
                <a:spcPts val="300"/>
              </a:spcBef>
              <a:buClr>
                <a:srgbClr val="1C61DC"/>
              </a:buClr>
              <a:buFont typeface="Arial" panose="020B0604020202020204" pitchFamily="34" charset="0"/>
              <a:buChar char="•"/>
            </a:pPr>
            <a:r>
              <a:rPr lang="fr-CH" sz="2400" i="1" dirty="0"/>
              <a:t>Module BA7 </a:t>
            </a:r>
            <a:r>
              <a:rPr lang="fr-CH" sz="2400" dirty="0"/>
              <a:t>(12 crédits) - deux possibilités:</a:t>
            </a:r>
          </a:p>
          <a:p>
            <a:pPr marL="942929" lvl="2" indent="-257162">
              <a:spcBef>
                <a:spcPts val="300"/>
              </a:spcBef>
              <a:buClr>
                <a:srgbClr val="1C61DC"/>
              </a:buClr>
              <a:buFont typeface="Arial" panose="020B0604020202020204" pitchFamily="34" charset="0"/>
              <a:buChar char="•"/>
            </a:pPr>
            <a:r>
              <a:rPr lang="fr-CH" sz="2400" b="1" dirty="0"/>
              <a:t>Linguistique</a:t>
            </a:r>
            <a:r>
              <a:rPr lang="fr-CH" sz="2400" dirty="0"/>
              <a:t>: Linguistique avancée 5/6 (comme BA5/BA6); OU</a:t>
            </a:r>
          </a:p>
          <a:p>
            <a:pPr marL="942929" lvl="2" indent="-257162">
              <a:spcBef>
                <a:spcPts val="300"/>
              </a:spcBef>
              <a:buClr>
                <a:srgbClr val="1C61DC"/>
              </a:buClr>
              <a:buFont typeface="Arial" panose="020B0604020202020204" pitchFamily="34" charset="0"/>
              <a:buChar char="•"/>
            </a:pPr>
            <a:r>
              <a:rPr lang="fr-CH" sz="2400" b="1" dirty="0"/>
              <a:t>Module hors discipline</a:t>
            </a:r>
            <a:r>
              <a:rPr lang="fr-CH" sz="2400" dirty="0"/>
              <a:t>: A n’importe quel moment pendant le cursus. Quelques propositions:</a:t>
            </a:r>
          </a:p>
          <a:p>
            <a:pPr marL="1400118" lvl="3" indent="-257162">
              <a:spcBef>
                <a:spcPts val="300"/>
              </a:spcBef>
              <a:buClr>
                <a:srgbClr val="1C61DC"/>
              </a:buClr>
              <a:buFont typeface="Arial" panose="020B0604020202020204" pitchFamily="34" charset="0"/>
              <a:buChar char="•"/>
            </a:pPr>
            <a:r>
              <a:rPr lang="fr-CH" sz="1600" dirty="0"/>
              <a:t>Linguistique d’une langue particulière (français, allemand, anglais, italien); cours de langues (romanche, akkadien, arabe, arménien, chinois, copte, coréen, égyptien, grec moderne ou ancien, hébreu, japonais, latin, portugais, russe, sumérien); Français langue étrangère (BA4 Etude du français et de ses variations, BA5 Cultures et idéologies linguistiques, BA6 Linguistique de l’acquisition et introduction à la didactique du FLE); informatique pour les sciences humaines; philosophie (BA2 logique, BA3 philosophie du langage); psycholinguistique (FPSE). </a:t>
            </a:r>
          </a:p>
        </p:txBody>
      </p:sp>
      <p:sp>
        <p:nvSpPr>
          <p:cNvPr id="4" name="ZoneTexte 4"/>
          <p:cNvSpPr txBox="1"/>
          <p:nvPr/>
        </p:nvSpPr>
        <p:spPr>
          <a:xfrm>
            <a:off x="249781" y="6220307"/>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1676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878874"/>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Modules </a:t>
            </a:r>
            <a:r>
              <a:rPr lang="en-US" sz="3600" dirty="0" err="1"/>
              <a:t>en</a:t>
            </a:r>
            <a:r>
              <a:rPr lang="en-US" sz="3600" dirty="0"/>
              <a:t> </a:t>
            </a:r>
            <a:r>
              <a:rPr lang="en-US" sz="3600" dirty="0" err="1"/>
              <a:t>linguistique</a:t>
            </a:r>
            <a:r>
              <a:rPr lang="en-US" sz="3600" dirty="0"/>
              <a:t> </a:t>
            </a:r>
            <a:r>
              <a:rPr lang="en-US" sz="3600" dirty="0" err="1"/>
              <a:t>offerts</a:t>
            </a:r>
            <a:r>
              <a:rPr lang="en-US" sz="3600" dirty="0"/>
              <a:t> </a:t>
            </a:r>
          </a:p>
          <a:p>
            <a:r>
              <a:rPr lang="en-US" sz="3600" dirty="0"/>
              <a:t>aux </a:t>
            </a:r>
            <a:r>
              <a:rPr lang="en-US" sz="3600" dirty="0" err="1"/>
              <a:t>étudiant</a:t>
            </a:r>
            <a:r>
              <a:rPr lang="en-US" sz="3600" dirty="0"/>
              <a:t>-e-s </a:t>
            </a:r>
            <a:r>
              <a:rPr lang="en-US" sz="3600" dirty="0" err="1"/>
              <a:t>d’autres</a:t>
            </a:r>
            <a:r>
              <a:rPr lang="en-US" sz="3600" dirty="0"/>
              <a:t> disciplines</a:t>
            </a:r>
          </a:p>
        </p:txBody>
      </p:sp>
      <p:sp>
        <p:nvSpPr>
          <p:cNvPr id="4" name="ZoneTexte 4"/>
          <p:cNvSpPr txBox="1"/>
          <p:nvPr/>
        </p:nvSpPr>
        <p:spPr>
          <a:xfrm>
            <a:off x="115267" y="622170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
        <p:nvSpPr>
          <p:cNvPr id="6" name="ZoneTexte 5">
            <a:extLst>
              <a:ext uri="{FF2B5EF4-FFF2-40B4-BE49-F238E27FC236}">
                <a16:creationId xmlns:a16="http://schemas.microsoft.com/office/drawing/2014/main" id="{98DEAAAF-CF7A-2C49-9FF8-76C5DC9BBF0F}"/>
              </a:ext>
            </a:extLst>
          </p:cNvPr>
          <p:cNvSpPr txBox="1"/>
          <p:nvPr/>
        </p:nvSpPr>
        <p:spPr>
          <a:xfrm>
            <a:off x="2125884" y="2446422"/>
            <a:ext cx="7998107" cy="2323713"/>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800" dirty="0"/>
              <a:t>Pour le BA15 ou pour un BA7 hors discipline dans un autre plan d’études, les modules suivants sont offerts: </a:t>
            </a:r>
          </a:p>
          <a:p>
            <a:pPr marL="942929" lvl="2" indent="-257162">
              <a:spcBef>
                <a:spcPts val="300"/>
              </a:spcBef>
              <a:buClr>
                <a:srgbClr val="1C61DC"/>
              </a:buClr>
              <a:buFont typeface="Arial" panose="020B0604020202020204" pitchFamily="34" charset="0"/>
              <a:buChar char="•"/>
            </a:pPr>
            <a:r>
              <a:rPr lang="fr-CH" sz="2800" dirty="0"/>
              <a:t>BA1, BA3, BA4, BA5, BA6</a:t>
            </a:r>
          </a:p>
          <a:p>
            <a:pPr marL="942929" lvl="2" indent="-257162">
              <a:spcBef>
                <a:spcPts val="300"/>
              </a:spcBef>
              <a:buClr>
                <a:srgbClr val="1C61DC"/>
              </a:buClr>
              <a:buFont typeface="Arial" panose="020B0604020202020204" pitchFamily="34" charset="0"/>
              <a:buChar char="•"/>
            </a:pPr>
            <a:r>
              <a:rPr lang="fr-CH" sz="2800" dirty="0"/>
              <a:t>N.B. BA1 est le seul module sans prérequis.</a:t>
            </a:r>
          </a:p>
        </p:txBody>
      </p:sp>
    </p:spTree>
    <p:extLst>
      <p:ext uri="{BB962C8B-B14F-4D97-AF65-F5344CB8AC3E}">
        <p14:creationId xmlns:p14="http://schemas.microsoft.com/office/powerpoint/2010/main" val="2512047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Travaux Pratiques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pic>
        <p:nvPicPr>
          <p:cNvPr id="5" name="Picture 4">
            <a:extLst>
              <a:ext uri="{FF2B5EF4-FFF2-40B4-BE49-F238E27FC236}">
                <a16:creationId xmlns:a16="http://schemas.microsoft.com/office/drawing/2014/main" id="{61364B60-2364-65C6-ED7C-91A6DA52C712}"/>
              </a:ext>
            </a:extLst>
          </p:cNvPr>
          <p:cNvPicPr>
            <a:picLocks noChangeAspect="1"/>
          </p:cNvPicPr>
          <p:nvPr/>
        </p:nvPicPr>
        <p:blipFill>
          <a:blip r:embed="rId3"/>
          <a:stretch>
            <a:fillRect/>
          </a:stretch>
        </p:blipFill>
        <p:spPr>
          <a:xfrm>
            <a:off x="838200" y="1661415"/>
            <a:ext cx="6275919" cy="3535170"/>
          </a:xfrm>
          <a:prstGeom prst="rect">
            <a:avLst/>
          </a:prstGeom>
        </p:spPr>
      </p:pic>
      <p:sp>
        <p:nvSpPr>
          <p:cNvPr id="6" name="TextBox 5">
            <a:extLst>
              <a:ext uri="{FF2B5EF4-FFF2-40B4-BE49-F238E27FC236}">
                <a16:creationId xmlns:a16="http://schemas.microsoft.com/office/drawing/2014/main" id="{BD504F9F-2523-7D72-F71D-DFD008F10374}"/>
              </a:ext>
            </a:extLst>
          </p:cNvPr>
          <p:cNvSpPr txBox="1"/>
          <p:nvPr/>
        </p:nvSpPr>
        <p:spPr>
          <a:xfrm>
            <a:off x="1169377" y="5322038"/>
            <a:ext cx="2012089" cy="276999"/>
          </a:xfrm>
          <a:prstGeom prst="rect">
            <a:avLst/>
          </a:prstGeom>
          <a:noFill/>
        </p:spPr>
        <p:txBody>
          <a:bodyPr wrap="none" rtlCol="0">
            <a:spAutoFit/>
          </a:bodyPr>
          <a:lstStyle/>
          <a:p>
            <a:r>
              <a:rPr lang="en-US" sz="1200" dirty="0"/>
              <a:t>Plan </a:t>
            </a:r>
            <a:r>
              <a:rPr lang="en-US" sz="1200" dirty="0" err="1"/>
              <a:t>d’Études</a:t>
            </a:r>
            <a:r>
              <a:rPr lang="en-US" sz="1200" dirty="0"/>
              <a:t> de </a:t>
            </a:r>
            <a:r>
              <a:rPr lang="en-US" sz="1200" dirty="0" err="1"/>
              <a:t>Linguistique</a:t>
            </a:r>
            <a:endParaRPr lang="en-US" sz="1200" dirty="0"/>
          </a:p>
        </p:txBody>
      </p:sp>
      <p:cxnSp>
        <p:nvCxnSpPr>
          <p:cNvPr id="8" name="Straight Arrow Connector 7">
            <a:extLst>
              <a:ext uri="{FF2B5EF4-FFF2-40B4-BE49-F238E27FC236}">
                <a16:creationId xmlns:a16="http://schemas.microsoft.com/office/drawing/2014/main" id="{ACF30CE3-8FB1-4E6E-82A3-0BDDCF10ED48}"/>
              </a:ext>
            </a:extLst>
          </p:cNvPr>
          <p:cNvCxnSpPr>
            <a:cxnSpLocks/>
          </p:cNvCxnSpPr>
          <p:nvPr/>
        </p:nvCxnSpPr>
        <p:spPr>
          <a:xfrm flipV="1">
            <a:off x="4176713" y="3358662"/>
            <a:ext cx="3622064" cy="3179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110FED-8692-541D-7496-1C33B3E54408}"/>
              </a:ext>
            </a:extLst>
          </p:cNvPr>
          <p:cNvSpPr txBox="1"/>
          <p:nvPr/>
        </p:nvSpPr>
        <p:spPr>
          <a:xfrm>
            <a:off x="7913078" y="1828801"/>
            <a:ext cx="3675184" cy="2585323"/>
          </a:xfrm>
          <a:prstGeom prst="rect">
            <a:avLst/>
          </a:prstGeom>
          <a:noFill/>
        </p:spPr>
        <p:txBody>
          <a:bodyPr wrap="square" rtlCol="0">
            <a:spAutoFit/>
          </a:bodyPr>
          <a:lstStyle/>
          <a:p>
            <a:r>
              <a:rPr lang="fr-FR" dirty="0"/>
              <a:t>Travaux Pratiques</a:t>
            </a:r>
          </a:p>
          <a:p>
            <a:endParaRPr lang="fr-FR" dirty="0"/>
          </a:p>
          <a:p>
            <a:pPr marL="285750" indent="-285750">
              <a:buFontTx/>
              <a:buChar char="-"/>
            </a:pPr>
            <a:r>
              <a:rPr lang="fr-FR" dirty="0"/>
              <a:t>Enseignés par des assistant-es</a:t>
            </a:r>
          </a:p>
          <a:p>
            <a:endParaRPr lang="fr-FR" dirty="0"/>
          </a:p>
          <a:p>
            <a:pPr marL="285750" indent="-285750">
              <a:buFontTx/>
              <a:buChar char="-"/>
            </a:pPr>
            <a:r>
              <a:rPr lang="fr-FR" dirty="0"/>
              <a:t>Mise en pratique des concepts appris durant le cours (CR)</a:t>
            </a:r>
          </a:p>
          <a:p>
            <a:pPr marL="285750" indent="-285750">
              <a:buFontTx/>
              <a:buChar char="-"/>
            </a:pPr>
            <a:endParaRPr lang="fr-FR" dirty="0"/>
          </a:p>
          <a:p>
            <a:pPr marL="285750" indent="-285750">
              <a:buFontTx/>
              <a:buChar char="-"/>
            </a:pPr>
            <a:r>
              <a:rPr lang="fr-FR" dirty="0"/>
              <a:t>Exercices, devoirs hebdomadaires, questions,…</a:t>
            </a:r>
          </a:p>
        </p:txBody>
      </p:sp>
    </p:spTree>
    <p:extLst>
      <p:ext uri="{BB962C8B-B14F-4D97-AF65-F5344CB8AC3E}">
        <p14:creationId xmlns:p14="http://schemas.microsoft.com/office/powerpoint/2010/main" val="82890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Contrôle de connaissances</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Chaque module ou demi-module fait l'objet d'une évaluation:</a:t>
            </a:r>
          </a:p>
          <a:p>
            <a:pPr marL="0" indent="0">
              <a:buNone/>
            </a:pPr>
            <a:endParaRPr lang="fr-FR" dirty="0"/>
          </a:p>
          <a:p>
            <a:r>
              <a:rPr lang="fr-FR" dirty="0"/>
              <a:t>examen écrit ou oral</a:t>
            </a:r>
          </a:p>
          <a:p>
            <a:r>
              <a:rPr lang="fr-FR" dirty="0"/>
              <a:t>contrôle continu</a:t>
            </a:r>
          </a:p>
          <a:p>
            <a:r>
              <a:rPr lang="fr-FR" dirty="0"/>
              <a:t>travail noté ou attestation</a:t>
            </a:r>
          </a:p>
        </p:txBody>
      </p:sp>
    </p:spTree>
    <p:extLst>
      <p:ext uri="{BB962C8B-B14F-4D97-AF65-F5344CB8AC3E}">
        <p14:creationId xmlns:p14="http://schemas.microsoft.com/office/powerpoint/2010/main" val="337286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602593-07D9-0EC3-ACE9-C73A12308E61}"/>
              </a:ext>
            </a:extLst>
          </p:cNvPr>
          <p:cNvPicPr>
            <a:picLocks noChangeAspect="1"/>
          </p:cNvPicPr>
          <p:nvPr/>
        </p:nvPicPr>
        <p:blipFill>
          <a:blip r:embed="rId3"/>
          <a:stretch>
            <a:fillRect/>
          </a:stretch>
        </p:blipFill>
        <p:spPr>
          <a:xfrm>
            <a:off x="914399" y="663677"/>
            <a:ext cx="10279627" cy="5348731"/>
          </a:xfrm>
          <a:prstGeom prst="rect">
            <a:avLst/>
          </a:prstGeom>
        </p:spPr>
      </p:pic>
    </p:spTree>
    <p:extLst>
      <p:ext uri="{BB962C8B-B14F-4D97-AF65-F5344CB8AC3E}">
        <p14:creationId xmlns:p14="http://schemas.microsoft.com/office/powerpoint/2010/main" val="252898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Contrôle de connaissances</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dirty="0"/>
          </a:p>
          <a:p>
            <a:pPr marL="0" indent="0">
              <a:buNone/>
            </a:pPr>
            <a:r>
              <a:rPr lang="fr-FR" b="1" dirty="0"/>
              <a:t>Contrôle continu</a:t>
            </a:r>
          </a:p>
          <a:p>
            <a:pPr marL="0" indent="0">
              <a:buNone/>
            </a:pPr>
            <a:r>
              <a:rPr lang="fr-FR" i="1" dirty="0"/>
              <a:t>Le contrôle continu est un ensemble d’au moins deux exercices notés, dont la longueur et la difficulté sont proportionnées à la part que chacun de ces exercices représente dans la note finale du module.</a:t>
            </a:r>
          </a:p>
        </p:txBody>
      </p:sp>
      <p:sp>
        <p:nvSpPr>
          <p:cNvPr id="4" name="TextBox 3">
            <a:extLst>
              <a:ext uri="{FF2B5EF4-FFF2-40B4-BE49-F238E27FC236}">
                <a16:creationId xmlns:a16="http://schemas.microsoft.com/office/drawing/2014/main" id="{4221738E-4EDB-92D8-B84E-703296F02BD5}"/>
              </a:ext>
            </a:extLst>
          </p:cNvPr>
          <p:cNvSpPr txBox="1"/>
          <p:nvPr/>
        </p:nvSpPr>
        <p:spPr>
          <a:xfrm>
            <a:off x="5388597" y="3745523"/>
            <a:ext cx="6478055" cy="646331"/>
          </a:xfrm>
          <a:prstGeom prst="rect">
            <a:avLst/>
          </a:prstGeom>
          <a:noFill/>
        </p:spPr>
        <p:txBody>
          <a:bodyPr wrap="none" rtlCol="0">
            <a:spAutoFit/>
          </a:bodyPr>
          <a:lstStyle/>
          <a:p>
            <a:r>
              <a:rPr lang="en-US" dirty="0" err="1"/>
              <a:t>Réglement</a:t>
            </a:r>
            <a:r>
              <a:rPr lang="en-US" dirty="0"/>
              <a:t> </a:t>
            </a:r>
            <a:r>
              <a:rPr lang="en-US" dirty="0" err="1"/>
              <a:t>d’études</a:t>
            </a:r>
            <a:r>
              <a:rPr lang="en-US" dirty="0"/>
              <a:t>, Art. 12:</a:t>
            </a:r>
          </a:p>
          <a:p>
            <a:r>
              <a:rPr lang="en-US" dirty="0"/>
              <a:t>https://www.unige.ch/lettres/files/8915/6233/0262/REFL2019.pdf</a:t>
            </a:r>
          </a:p>
        </p:txBody>
      </p:sp>
    </p:spTree>
    <p:extLst>
      <p:ext uri="{BB962C8B-B14F-4D97-AF65-F5344CB8AC3E}">
        <p14:creationId xmlns:p14="http://schemas.microsoft.com/office/powerpoint/2010/main" val="618968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A3A6D-700C-44A1-22CD-3F93827F35E9}"/>
              </a:ext>
            </a:extLst>
          </p:cNvPr>
          <p:cNvSpPr txBox="1">
            <a:spLocks/>
          </p:cNvSpPr>
          <p:nvPr/>
        </p:nvSpPr>
        <p:spPr>
          <a:xfrm>
            <a:off x="838200" y="365125"/>
            <a:ext cx="10515600" cy="826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Contrôle de connaissances – Première Année</a:t>
            </a:r>
          </a:p>
        </p:txBody>
      </p:sp>
      <p:sp>
        <p:nvSpPr>
          <p:cNvPr id="3" name="Espace réservé du contenu 2">
            <a:extLst>
              <a:ext uri="{FF2B5EF4-FFF2-40B4-BE49-F238E27FC236}">
                <a16:creationId xmlns:a16="http://schemas.microsoft.com/office/drawing/2014/main" id="{6FF3EE9D-AA1F-1743-4138-49CB709E66F9}"/>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Module BA1 </a:t>
            </a:r>
            <a:r>
              <a:rPr lang="fr-FR" dirty="0"/>
              <a:t>: Introduction à la linguistique 1</a:t>
            </a:r>
          </a:p>
          <a:p>
            <a:pPr lvl="1"/>
            <a:r>
              <a:rPr lang="fr-FR" dirty="0"/>
              <a:t>BA1a : </a:t>
            </a:r>
            <a:r>
              <a:rPr lang="fr-FR" dirty="0">
                <a:solidFill>
                  <a:srgbClr val="0070C0"/>
                </a:solidFill>
              </a:rPr>
              <a:t>Contrôle Continu</a:t>
            </a:r>
          </a:p>
          <a:p>
            <a:pPr lvl="1"/>
            <a:r>
              <a:rPr lang="fr-FR" dirty="0"/>
              <a:t>BA1b : </a:t>
            </a:r>
            <a:r>
              <a:rPr lang="fr-FR" dirty="0">
                <a:solidFill>
                  <a:srgbClr val="0070C0"/>
                </a:solidFill>
              </a:rPr>
              <a:t>Examen Écrit</a:t>
            </a:r>
            <a:endParaRPr lang="fr-FR" dirty="0"/>
          </a:p>
          <a:p>
            <a:pPr marL="0" indent="0">
              <a:buNone/>
            </a:pPr>
            <a:endParaRPr lang="fr-FR" dirty="0"/>
          </a:p>
          <a:p>
            <a:r>
              <a:rPr lang="fr-FR" b="1" dirty="0"/>
              <a:t>Module BA2 </a:t>
            </a:r>
            <a:r>
              <a:rPr lang="fr-FR" dirty="0"/>
              <a:t>: Introduction à la linguistique 2</a:t>
            </a:r>
          </a:p>
          <a:p>
            <a:pPr lvl="1"/>
            <a:r>
              <a:rPr lang="fr-FR" dirty="0"/>
              <a:t>BA2a : </a:t>
            </a:r>
            <a:r>
              <a:rPr lang="fr-FR" dirty="0">
                <a:solidFill>
                  <a:srgbClr val="0070C0"/>
                </a:solidFill>
              </a:rPr>
              <a:t>Contrôle Continu ou Évaluation Notée </a:t>
            </a:r>
            <a:r>
              <a:rPr lang="fr-FR" sz="1400" dirty="0">
                <a:solidFill>
                  <a:srgbClr val="0070C0"/>
                </a:solidFill>
              </a:rPr>
              <a:t>(selon les modalités définies en début d’enseignement)</a:t>
            </a:r>
          </a:p>
          <a:p>
            <a:pPr lvl="1"/>
            <a:r>
              <a:rPr lang="fr-FR" dirty="0"/>
              <a:t>BA2b : </a:t>
            </a:r>
            <a:r>
              <a:rPr lang="fr-FR" dirty="0">
                <a:solidFill>
                  <a:srgbClr val="0070C0"/>
                </a:solidFill>
              </a:rPr>
              <a:t>Contrôle Continu ou Évaluation Notée </a:t>
            </a:r>
            <a:r>
              <a:rPr lang="fr-FR" sz="1400" dirty="0">
                <a:solidFill>
                  <a:srgbClr val="0070C0"/>
                </a:solidFill>
              </a:rPr>
              <a:t>(selon les modalités définies en début d’enseignement)</a:t>
            </a:r>
            <a:endParaRPr lang="fr-FR" sz="1600" dirty="0">
              <a:solidFill>
                <a:srgbClr val="0070C0"/>
              </a:solidFill>
            </a:endParaRPr>
          </a:p>
          <a:p>
            <a:pPr lvl="1"/>
            <a:endParaRPr lang="fr-FR" dirty="0">
              <a:solidFill>
                <a:srgbClr val="0070C0"/>
              </a:solidFill>
            </a:endParaRPr>
          </a:p>
        </p:txBody>
      </p:sp>
    </p:spTree>
    <p:extLst>
      <p:ext uri="{BB962C8B-B14F-4D97-AF65-F5344CB8AC3E}">
        <p14:creationId xmlns:p14="http://schemas.microsoft.com/office/powerpoint/2010/main" val="38462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4588" y="528786"/>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Quelle </a:t>
            </a:r>
            <a:r>
              <a:rPr lang="en-US" sz="3600" dirty="0" err="1"/>
              <a:t>deuxième</a:t>
            </a:r>
            <a:r>
              <a:rPr lang="en-US" sz="3600" dirty="0"/>
              <a:t> discipline avec la </a:t>
            </a:r>
            <a:r>
              <a:rPr lang="en-US" sz="3600" dirty="0" err="1"/>
              <a:t>linguistique</a:t>
            </a:r>
            <a:r>
              <a:rPr lang="en-US" sz="3600" dirty="0"/>
              <a:t>?</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919269" y="1649379"/>
            <a:ext cx="8353462" cy="4408899"/>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800" dirty="0"/>
              <a:t>Il n’y a pas de contraintes sur le choix des deux disciplines dans le cadre d’un BA ès Lettres.</a:t>
            </a:r>
          </a:p>
          <a:p>
            <a:pPr marL="257162" indent="-257162">
              <a:spcBef>
                <a:spcPts val="300"/>
              </a:spcBef>
              <a:buClr>
                <a:srgbClr val="1C61DC"/>
              </a:buClr>
              <a:buFont typeface="Arial" panose="020B0604020202020204" pitchFamily="34" charset="0"/>
              <a:buChar char="•"/>
            </a:pPr>
            <a:r>
              <a:rPr lang="fr-CH" sz="2800" dirty="0"/>
              <a:t>Mais certaines disciplines se prêtent particulièrement bien comme deuxième branche avec la linguistique.</a:t>
            </a:r>
          </a:p>
          <a:p>
            <a:pPr marL="714351" lvl="1" indent="-257162">
              <a:spcBef>
                <a:spcPts val="300"/>
              </a:spcBef>
              <a:buClr>
                <a:srgbClr val="1C61DC"/>
              </a:buClr>
              <a:buFont typeface="Arial" panose="020B0604020202020204" pitchFamily="34" charset="0"/>
              <a:buChar char="•"/>
            </a:pPr>
            <a:r>
              <a:rPr lang="fr-CH" sz="2600" dirty="0"/>
              <a:t>Une des nombreuses langues enseignées dans la faculté</a:t>
            </a:r>
          </a:p>
          <a:p>
            <a:pPr marL="714351" lvl="1" indent="-257162">
              <a:spcBef>
                <a:spcPts val="300"/>
              </a:spcBef>
              <a:buClr>
                <a:srgbClr val="1C61DC"/>
              </a:buClr>
              <a:buFont typeface="Arial" panose="020B0604020202020204" pitchFamily="34" charset="0"/>
              <a:buChar char="•"/>
            </a:pPr>
            <a:r>
              <a:rPr lang="fr-CH" sz="2600" dirty="0"/>
              <a:t>Informatique pour les sciences humaines</a:t>
            </a:r>
          </a:p>
          <a:p>
            <a:pPr marL="714351" lvl="1" indent="-257162">
              <a:spcBef>
                <a:spcPts val="300"/>
              </a:spcBef>
              <a:buClr>
                <a:srgbClr val="1C61DC"/>
              </a:buClr>
              <a:buFont typeface="Arial" panose="020B0604020202020204" pitchFamily="34" charset="0"/>
              <a:buChar char="•"/>
            </a:pPr>
            <a:r>
              <a:rPr lang="fr-CH" sz="2600" dirty="0"/>
              <a:t>Philosophie</a:t>
            </a:r>
          </a:p>
          <a:p>
            <a:pPr marL="714351" lvl="1" indent="-257162">
              <a:spcBef>
                <a:spcPts val="300"/>
              </a:spcBef>
              <a:buClr>
                <a:srgbClr val="1C61DC"/>
              </a:buClr>
              <a:buFont typeface="Arial" panose="020B0604020202020204" pitchFamily="34" charset="0"/>
              <a:buChar char="•"/>
            </a:pPr>
            <a:r>
              <a:rPr lang="fr-CH" sz="2600" dirty="0"/>
              <a:t>Psychologie: Le baccalauréat universitaire pluridisciplinaire en linguistique et psychologie (BULP)</a:t>
            </a:r>
          </a:p>
        </p:txBody>
      </p:sp>
      <p:sp>
        <p:nvSpPr>
          <p:cNvPr id="4" name="ZoneTexte 4"/>
          <p:cNvSpPr txBox="1"/>
          <p:nvPr/>
        </p:nvSpPr>
        <p:spPr>
          <a:xfrm>
            <a:off x="1953321" y="618951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3596578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259459"/>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t>Baccalauréat</a:t>
            </a:r>
            <a:r>
              <a:rPr lang="en-US" sz="3200" dirty="0"/>
              <a:t> </a:t>
            </a:r>
            <a:r>
              <a:rPr lang="en-US" sz="3200" dirty="0" err="1"/>
              <a:t>universitaire</a:t>
            </a:r>
            <a:r>
              <a:rPr lang="en-US" sz="3200" dirty="0"/>
              <a:t> </a:t>
            </a:r>
            <a:r>
              <a:rPr lang="en-US" sz="3200" dirty="0" err="1"/>
              <a:t>en</a:t>
            </a:r>
            <a:r>
              <a:rPr lang="en-US" sz="3200" dirty="0"/>
              <a:t> </a:t>
            </a:r>
          </a:p>
          <a:p>
            <a:r>
              <a:rPr lang="en-US" sz="3200" dirty="0" err="1"/>
              <a:t>linguistique</a:t>
            </a:r>
            <a:r>
              <a:rPr lang="en-US" sz="3200" dirty="0"/>
              <a:t> et </a:t>
            </a:r>
            <a:r>
              <a:rPr lang="en-US" sz="3200" dirty="0" err="1"/>
              <a:t>psychologie</a:t>
            </a:r>
            <a:r>
              <a:rPr lang="en-US" sz="3200" dirty="0"/>
              <a:t> (BULP)</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953322" y="1620712"/>
            <a:ext cx="8484091" cy="4462760"/>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400" dirty="0"/>
              <a:t>Un programme </a:t>
            </a:r>
            <a:r>
              <a:rPr lang="fr-CH" sz="2400" dirty="0" err="1"/>
              <a:t>interfacultaire</a:t>
            </a:r>
            <a:r>
              <a:rPr lang="fr-CH" sz="2400" dirty="0"/>
              <a:t>: Faculté des lettres et Faculté de psychologie et des sciences de l’éducation (FPSE). Les </a:t>
            </a:r>
            <a:r>
              <a:rPr lang="fr-CH" sz="2400" dirty="0" err="1"/>
              <a:t>étudiant-es</a:t>
            </a:r>
            <a:r>
              <a:rPr lang="fr-CH" sz="2400" dirty="0"/>
              <a:t> doivent s’inscrire à la fois en Lettres et à la FPSE.</a:t>
            </a:r>
          </a:p>
          <a:p>
            <a:pPr marL="257162" indent="-257162">
              <a:spcBef>
                <a:spcPts val="300"/>
              </a:spcBef>
              <a:buClr>
                <a:srgbClr val="1C61DC"/>
              </a:buClr>
              <a:buFont typeface="Arial" panose="020B0604020202020204" pitchFamily="34" charset="0"/>
              <a:buChar char="•"/>
            </a:pPr>
            <a:r>
              <a:rPr lang="fr-CH" sz="2400" dirty="0"/>
              <a:t>Pourquoi une formation </a:t>
            </a:r>
            <a:r>
              <a:rPr lang="fr-CH" sz="2400" dirty="0" err="1"/>
              <a:t>interfacultaire</a:t>
            </a:r>
            <a:r>
              <a:rPr lang="fr-CH" sz="2400" dirty="0"/>
              <a:t>?</a:t>
            </a:r>
          </a:p>
          <a:p>
            <a:pPr marL="600045" lvl="1" indent="-257162">
              <a:spcBef>
                <a:spcPts val="300"/>
              </a:spcBef>
              <a:buClr>
                <a:srgbClr val="1C61DC"/>
              </a:buClr>
              <a:buFont typeface="Arial" panose="020B0604020202020204" pitchFamily="34" charset="0"/>
              <a:buChar char="•"/>
            </a:pPr>
            <a:r>
              <a:rPr lang="fr-CH" sz="2200" dirty="0"/>
              <a:t>Un intérêt scientifique intrinsèque grâce au lien très étroit entre les deux domaines: L’étude de la cognition humaine. Le BULP ouvre une fenêtre sur le rapport entre langage et cognition, avec une insistance particulière sur l’acquisition et les troubles du langage.</a:t>
            </a:r>
          </a:p>
          <a:p>
            <a:pPr marL="600045" lvl="1" indent="-257162">
              <a:spcBef>
                <a:spcPts val="300"/>
              </a:spcBef>
              <a:buClr>
                <a:srgbClr val="1C61DC"/>
              </a:buClr>
              <a:buFont typeface="Arial" panose="020B0604020202020204" pitchFamily="34" charset="0"/>
              <a:buChar char="•"/>
            </a:pPr>
            <a:r>
              <a:rPr lang="fr-CH" sz="2200" dirty="0"/>
              <a:t>Un intérêt plus pratique: Le BULP permet aux </a:t>
            </a:r>
            <a:r>
              <a:rPr lang="fr-CH" sz="2200" dirty="0" err="1"/>
              <a:t>étudiant-es</a:t>
            </a:r>
            <a:r>
              <a:rPr lang="fr-CH" sz="2200" dirty="0"/>
              <a:t> de se présenter à la procédure d’admission à la Maîtrise Universitaire de Logopédie (MUL) de la FPSE sans complément d’études. </a:t>
            </a:r>
            <a:endParaRPr lang="fr-CH" sz="2400" dirty="0"/>
          </a:p>
          <a:p>
            <a:pPr marL="600045" lvl="1" indent="-257162">
              <a:spcBef>
                <a:spcPts val="300"/>
              </a:spcBef>
              <a:buClr>
                <a:srgbClr val="1C61DC"/>
              </a:buClr>
              <a:buFont typeface="Arial" panose="020B0604020202020204" pitchFamily="34" charset="0"/>
              <a:buChar char="•"/>
            </a:pPr>
            <a:endParaRPr lang="fr-CH" sz="2400" dirty="0"/>
          </a:p>
        </p:txBody>
      </p:sp>
      <p:sp>
        <p:nvSpPr>
          <p:cNvPr id="4" name="ZoneTexte 4"/>
          <p:cNvSpPr txBox="1"/>
          <p:nvPr/>
        </p:nvSpPr>
        <p:spPr>
          <a:xfrm>
            <a:off x="1953321" y="620014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1608261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760274"/>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Comment le BULP </a:t>
            </a:r>
            <a:r>
              <a:rPr lang="en-US" sz="3600" dirty="0" err="1"/>
              <a:t>est-il</a:t>
            </a:r>
            <a:r>
              <a:rPr lang="en-US" sz="3600" dirty="0"/>
              <a:t> </a:t>
            </a:r>
            <a:r>
              <a:rPr lang="en-US" sz="3600" dirty="0" err="1"/>
              <a:t>organisé</a:t>
            </a:r>
            <a:r>
              <a:rPr lang="en-US" sz="3600" dirty="0"/>
              <a:t>?</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866901" y="1710435"/>
            <a:ext cx="8408294" cy="3901068"/>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400" dirty="0"/>
              <a:t>Les </a:t>
            </a:r>
            <a:r>
              <a:rPr lang="fr-CH" sz="2400" dirty="0" err="1"/>
              <a:t>étudiant-es</a:t>
            </a:r>
            <a:r>
              <a:rPr lang="fr-CH" sz="2400" dirty="0"/>
              <a:t> de ce BA </a:t>
            </a:r>
            <a:r>
              <a:rPr lang="fr-CH" sz="2400" dirty="0" err="1"/>
              <a:t>interfacultaire</a:t>
            </a:r>
            <a:r>
              <a:rPr lang="fr-CH" sz="2400" dirty="0"/>
              <a:t> suivent en parallèle une formation de linguistique (branche A) et de psychologie (branche B).</a:t>
            </a:r>
          </a:p>
          <a:p>
            <a:pPr marL="257162" indent="-257162">
              <a:spcBef>
                <a:spcPts val="300"/>
              </a:spcBef>
              <a:buClr>
                <a:srgbClr val="1C61DC"/>
              </a:buClr>
              <a:buFont typeface="Arial" panose="020B0604020202020204" pitchFamily="34" charset="0"/>
              <a:buChar char="•"/>
            </a:pPr>
            <a:r>
              <a:rPr lang="fr-CH" sz="2400" dirty="0"/>
              <a:t>Chaque domaine d’études est validé sur 3 ans par 84 crédits ECTS.</a:t>
            </a:r>
          </a:p>
          <a:p>
            <a:pPr marL="257162" indent="-257162">
              <a:spcBef>
                <a:spcPts val="300"/>
              </a:spcBef>
              <a:buClr>
                <a:srgbClr val="1C61DC"/>
              </a:buClr>
              <a:buFont typeface="Arial" panose="020B0604020202020204" pitchFamily="34" charset="0"/>
              <a:buChar char="•"/>
            </a:pPr>
            <a:r>
              <a:rPr lang="fr-CH" sz="2400" dirty="0"/>
              <a:t>Les 12 crédits restants (BA15) sont obtenus en Faculté des lettres (6 crédits en Français Langue Étrangère) et en FPSE (6 crédits en Sciences de l’Éducation).</a:t>
            </a:r>
          </a:p>
          <a:p>
            <a:pPr marL="257162" indent="-257162">
              <a:spcBef>
                <a:spcPts val="300"/>
              </a:spcBef>
              <a:buClr>
                <a:srgbClr val="1C61DC"/>
              </a:buClr>
              <a:buFont typeface="Arial" panose="020B0604020202020204" pitchFamily="34" charset="0"/>
              <a:buChar char="•"/>
            </a:pPr>
            <a:r>
              <a:rPr lang="fr-CH" sz="2400" dirty="0"/>
              <a:t>La formation est de 6 semestres (minimum) et de 12 semestres (maximum).</a:t>
            </a:r>
          </a:p>
        </p:txBody>
      </p:sp>
      <p:sp>
        <p:nvSpPr>
          <p:cNvPr id="4" name="ZoneTexte 4"/>
          <p:cNvSpPr txBox="1"/>
          <p:nvPr/>
        </p:nvSpPr>
        <p:spPr>
          <a:xfrm>
            <a:off x="1953321" y="620014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36287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1175850"/>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Structure du BULP</a:t>
            </a:r>
          </a:p>
        </p:txBody>
      </p:sp>
      <p:sp>
        <p:nvSpPr>
          <p:cNvPr id="4" name="ZoneTexte 4"/>
          <p:cNvSpPr txBox="1"/>
          <p:nvPr/>
        </p:nvSpPr>
        <p:spPr>
          <a:xfrm>
            <a:off x="1953321" y="623104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pic>
        <p:nvPicPr>
          <p:cNvPr id="5" name="droppedImage.pdf" descr="droppedImage.pdf">
            <a:extLst>
              <a:ext uri="{FF2B5EF4-FFF2-40B4-BE49-F238E27FC236}">
                <a16:creationId xmlns:a16="http://schemas.microsoft.com/office/drawing/2014/main" id="{30BBFC47-B394-F34B-8003-B788B4532B3E}"/>
              </a:ext>
            </a:extLst>
          </p:cNvPr>
          <p:cNvPicPr>
            <a:picLocks noChangeAspect="1"/>
          </p:cNvPicPr>
          <p:nvPr/>
        </p:nvPicPr>
        <p:blipFill>
          <a:blip r:embed="rId2"/>
          <a:stretch>
            <a:fillRect/>
          </a:stretch>
        </p:blipFill>
        <p:spPr>
          <a:xfrm>
            <a:off x="3352729" y="2161603"/>
            <a:ext cx="6096146" cy="2764634"/>
          </a:xfrm>
          <a:prstGeom prst="rect">
            <a:avLst/>
          </a:prstGeom>
          <a:ln>
            <a:noFill/>
          </a:ln>
          <a:effectLst/>
        </p:spPr>
      </p:pic>
    </p:spTree>
    <p:extLst>
      <p:ext uri="{BB962C8B-B14F-4D97-AF65-F5344CB8AC3E}">
        <p14:creationId xmlns:p14="http://schemas.microsoft.com/office/powerpoint/2010/main" val="504778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1102384"/>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BULP – </a:t>
            </a:r>
            <a:r>
              <a:rPr lang="en-US" sz="3600" dirty="0" err="1"/>
              <a:t>Informations</a:t>
            </a:r>
            <a:r>
              <a:rPr lang="en-US" sz="3600" dirty="0"/>
              <a:t> </a:t>
            </a:r>
            <a:r>
              <a:rPr lang="en-US" sz="3600" dirty="0" err="1"/>
              <a:t>supplémentaires</a:t>
            </a:r>
            <a:endParaRPr lang="en-US" sz="3600" dirty="0"/>
          </a:p>
        </p:txBody>
      </p:sp>
      <p:sp>
        <p:nvSpPr>
          <p:cNvPr id="3" name="ZoneTexte 2">
            <a:extLst>
              <a:ext uri="{FF2B5EF4-FFF2-40B4-BE49-F238E27FC236}">
                <a16:creationId xmlns:a16="http://schemas.microsoft.com/office/drawing/2014/main" id="{BEB8C689-C0C2-AC43-9B44-1E75E8ABD943}"/>
              </a:ext>
            </a:extLst>
          </p:cNvPr>
          <p:cNvSpPr txBox="1"/>
          <p:nvPr/>
        </p:nvSpPr>
        <p:spPr>
          <a:xfrm>
            <a:off x="1790700" y="2104668"/>
            <a:ext cx="8692980" cy="3247043"/>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600" b="1" dirty="0"/>
              <a:t>Séance d’information BULP</a:t>
            </a:r>
          </a:p>
          <a:p>
            <a:pPr marL="240494">
              <a:spcBef>
                <a:spcPts val="300"/>
              </a:spcBef>
              <a:buClr>
                <a:srgbClr val="1C61DC"/>
              </a:buClr>
            </a:pPr>
            <a:r>
              <a:rPr lang="fr-CH" sz="2600" dirty="0"/>
              <a:t>Lundi 18 septembre, 19h20-21h00, Salle U300 (Uni Dufour): Séance d’information pour la Maîtrise en logopédie. Cette séance sera suivie immédiatement par une brève séance d’information consacrée au BULP.</a:t>
            </a:r>
          </a:p>
          <a:p>
            <a:pPr marL="257162" indent="-257162">
              <a:spcBef>
                <a:spcPts val="300"/>
              </a:spcBef>
              <a:buClr>
                <a:srgbClr val="1C61DC"/>
              </a:buClr>
              <a:buFont typeface="Arial" panose="020B0604020202020204" pitchFamily="34" charset="0"/>
              <a:buChar char="•"/>
            </a:pPr>
            <a:r>
              <a:rPr lang="fr-CH" sz="2600" b="1" dirty="0"/>
              <a:t>Sites</a:t>
            </a:r>
            <a:endParaRPr lang="fr-CH" sz="2600" dirty="0"/>
          </a:p>
          <a:p>
            <a:pPr marL="269069">
              <a:spcBef>
                <a:spcPts val="300"/>
              </a:spcBef>
              <a:buClr>
                <a:srgbClr val="1C61DC"/>
              </a:buClr>
            </a:pPr>
            <a:r>
              <a:rPr lang="fr-CH" sz="1950" dirty="0">
                <a:hlinkClick r:id="rId2"/>
              </a:rPr>
              <a:t>https://www.unige.ch/lettres/linguistique/program/bachelor/psycholinguistique/</a:t>
            </a:r>
            <a:r>
              <a:rPr lang="fr-CH" sz="1950" dirty="0"/>
              <a:t> </a:t>
            </a:r>
          </a:p>
          <a:p>
            <a:pPr marL="269069">
              <a:spcBef>
                <a:spcPts val="300"/>
              </a:spcBef>
              <a:buClr>
                <a:srgbClr val="1C61DC"/>
              </a:buClr>
            </a:pPr>
            <a:r>
              <a:rPr lang="fr-CH" sz="1950" dirty="0">
                <a:hlinkClick r:id="rId3"/>
              </a:rPr>
              <a:t>http://www.unige.ch/fapse/logopedie/</a:t>
            </a:r>
            <a:endParaRPr lang="fr-CH" sz="1950" dirty="0"/>
          </a:p>
        </p:txBody>
      </p:sp>
      <p:sp>
        <p:nvSpPr>
          <p:cNvPr id="4" name="ZoneTexte 4"/>
          <p:cNvSpPr txBox="1"/>
          <p:nvPr/>
        </p:nvSpPr>
        <p:spPr>
          <a:xfrm>
            <a:off x="1953321" y="6216757"/>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1542664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4588" y="528786"/>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Un BA </a:t>
            </a:r>
            <a:r>
              <a:rPr lang="en-US" sz="3600" dirty="0" err="1"/>
              <a:t>en</a:t>
            </a:r>
            <a:r>
              <a:rPr lang="en-US" sz="3600" dirty="0"/>
              <a:t> </a:t>
            </a:r>
            <a:r>
              <a:rPr lang="en-US" sz="3600" dirty="0" err="1"/>
              <a:t>linguistique</a:t>
            </a:r>
            <a:r>
              <a:rPr lang="en-US" sz="3600" dirty="0"/>
              <a:t> – et après?</a:t>
            </a:r>
          </a:p>
        </p:txBody>
      </p:sp>
      <p:sp>
        <p:nvSpPr>
          <p:cNvPr id="3" name="ZoneTexte 2">
            <a:extLst>
              <a:ext uri="{FF2B5EF4-FFF2-40B4-BE49-F238E27FC236}">
                <a16:creationId xmlns:a16="http://schemas.microsoft.com/office/drawing/2014/main" id="{BEB8C689-C0C2-AC43-9B44-1E75E8ABD943}"/>
              </a:ext>
            </a:extLst>
          </p:cNvPr>
          <p:cNvSpPr txBox="1"/>
          <p:nvPr/>
        </p:nvSpPr>
        <p:spPr>
          <a:xfrm>
            <a:off x="1859537" y="1418305"/>
            <a:ext cx="8484091" cy="4532010"/>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600" dirty="0"/>
              <a:t>Comme c’est le cas pour les autres disciplines en Lettres, il n'y a pas de carrières spécifiques sur lesquelles la formation serait axée. Mais la place centrale du langage dans l'interaction humaine ouvre des débouchés professionnels dans des domaines très divers. Par exemple:</a:t>
            </a:r>
          </a:p>
          <a:p>
            <a:pPr marL="714351" lvl="1" indent="-257162">
              <a:spcBef>
                <a:spcPts val="300"/>
              </a:spcBef>
              <a:buClr>
                <a:srgbClr val="1C61DC"/>
              </a:buClr>
              <a:buFont typeface="Arial" panose="020B0604020202020204" pitchFamily="34" charset="0"/>
              <a:buChar char="•"/>
            </a:pPr>
            <a:r>
              <a:rPr lang="fr-CH" sz="2400" dirty="0"/>
              <a:t>Les métiers liés aux technologies du langage</a:t>
            </a:r>
          </a:p>
          <a:p>
            <a:pPr marL="714351" lvl="1" indent="-257162">
              <a:spcBef>
                <a:spcPts val="300"/>
              </a:spcBef>
              <a:buClr>
                <a:srgbClr val="1C61DC"/>
              </a:buClr>
              <a:buFont typeface="Arial" panose="020B0604020202020204" pitchFamily="34" charset="0"/>
              <a:buChar char="•"/>
            </a:pPr>
            <a:r>
              <a:rPr lang="fr-CH" sz="2400" dirty="0"/>
              <a:t>L’enseignement (avec une langue comme deuxième branche)</a:t>
            </a:r>
          </a:p>
          <a:p>
            <a:pPr marL="714351" lvl="1" indent="-257162">
              <a:spcBef>
                <a:spcPts val="300"/>
              </a:spcBef>
              <a:buClr>
                <a:srgbClr val="1C61DC"/>
              </a:buClr>
              <a:buFont typeface="Arial" panose="020B0604020202020204" pitchFamily="34" charset="0"/>
              <a:buChar char="•"/>
            </a:pPr>
            <a:r>
              <a:rPr lang="fr-CH" sz="2400" dirty="0"/>
              <a:t>Les métiers de rédaction, publication et communication </a:t>
            </a:r>
          </a:p>
          <a:p>
            <a:pPr marL="714351" lvl="1" indent="-257162">
              <a:spcBef>
                <a:spcPts val="300"/>
              </a:spcBef>
              <a:buClr>
                <a:srgbClr val="1C61DC"/>
              </a:buClr>
              <a:buFont typeface="Arial" panose="020B0604020202020204" pitchFamily="34" charset="0"/>
              <a:buChar char="•"/>
            </a:pPr>
            <a:r>
              <a:rPr lang="fr-CH" sz="2400" dirty="0"/>
              <a:t>Le domaine des pathologies du langage (logopédie, BULP)</a:t>
            </a:r>
          </a:p>
          <a:p>
            <a:pPr marL="714351" lvl="1" indent="-257162">
              <a:spcBef>
                <a:spcPts val="300"/>
              </a:spcBef>
              <a:buClr>
                <a:srgbClr val="1C61DC"/>
              </a:buClr>
              <a:buFont typeface="Arial" panose="020B0604020202020204" pitchFamily="34" charset="0"/>
              <a:buChar char="•"/>
            </a:pPr>
            <a:endParaRPr lang="fr-CH" sz="2600" dirty="0"/>
          </a:p>
        </p:txBody>
      </p:sp>
      <p:sp>
        <p:nvSpPr>
          <p:cNvPr id="4" name="ZoneTexte 4"/>
          <p:cNvSpPr txBox="1"/>
          <p:nvPr/>
        </p:nvSpPr>
        <p:spPr>
          <a:xfrm>
            <a:off x="1953321" y="6189512"/>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2759251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E90213-73D5-2045-976F-1610544BD87F}"/>
              </a:ext>
            </a:extLst>
          </p:cNvPr>
          <p:cNvSpPr txBox="1">
            <a:spLocks noChangeArrowheads="1"/>
          </p:cNvSpPr>
          <p:nvPr/>
        </p:nvSpPr>
        <p:spPr>
          <a:xfrm>
            <a:off x="1658542" y="426055"/>
            <a:ext cx="8901338" cy="5376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Questions?</a:t>
            </a:r>
          </a:p>
        </p:txBody>
      </p:sp>
      <p:sp>
        <p:nvSpPr>
          <p:cNvPr id="3" name="ZoneTexte 2">
            <a:extLst>
              <a:ext uri="{FF2B5EF4-FFF2-40B4-BE49-F238E27FC236}">
                <a16:creationId xmlns:a16="http://schemas.microsoft.com/office/drawing/2014/main" id="{BEB8C689-C0C2-AC43-9B44-1E75E8ABD943}"/>
              </a:ext>
            </a:extLst>
          </p:cNvPr>
          <p:cNvSpPr txBox="1"/>
          <p:nvPr/>
        </p:nvSpPr>
        <p:spPr>
          <a:xfrm>
            <a:off x="2044995" y="1367615"/>
            <a:ext cx="8118182" cy="6024726"/>
          </a:xfrm>
          <a:prstGeom prst="rect">
            <a:avLst/>
          </a:prstGeom>
          <a:noFill/>
        </p:spPr>
        <p:txBody>
          <a:bodyPr wrap="square" rtlCol="0">
            <a:spAutoFit/>
          </a:bodyPr>
          <a:lstStyle/>
          <a:p>
            <a:pPr marL="257162" indent="-257162">
              <a:spcBef>
                <a:spcPts val="300"/>
              </a:spcBef>
              <a:buClr>
                <a:srgbClr val="1C61DC"/>
              </a:buClr>
              <a:buFont typeface="Arial" panose="020B0604020202020204" pitchFamily="34" charset="0"/>
              <a:buChar char="•"/>
            </a:pPr>
            <a:r>
              <a:rPr lang="fr-CH" sz="2600" dirty="0"/>
              <a:t>Maintenant</a:t>
            </a:r>
          </a:p>
          <a:p>
            <a:pPr>
              <a:spcBef>
                <a:spcPts val="300"/>
              </a:spcBef>
              <a:buClr>
                <a:srgbClr val="1C61DC"/>
              </a:buClr>
            </a:pPr>
            <a:r>
              <a:rPr lang="fr-CH" sz="2600" dirty="0"/>
              <a:t>OU</a:t>
            </a:r>
          </a:p>
          <a:p>
            <a:pPr marL="257162" indent="-257162">
              <a:spcBef>
                <a:spcPts val="300"/>
              </a:spcBef>
              <a:buClr>
                <a:srgbClr val="1C61DC"/>
              </a:buClr>
              <a:buFont typeface="Arial" panose="020B0604020202020204" pitchFamily="34" charset="0"/>
              <a:buChar char="•"/>
            </a:pPr>
            <a:r>
              <a:rPr lang="fr-CH" sz="2600" dirty="0">
                <a:solidFill>
                  <a:prstClr val="black"/>
                </a:solidFill>
              </a:rPr>
              <a:t>Après cette séance</a:t>
            </a:r>
          </a:p>
          <a:p>
            <a:pPr>
              <a:spcBef>
                <a:spcPts val="300"/>
              </a:spcBef>
              <a:buClr>
                <a:srgbClr val="1C61DC"/>
              </a:buClr>
            </a:pPr>
            <a:r>
              <a:rPr lang="fr-CH" sz="2600" dirty="0">
                <a:solidFill>
                  <a:prstClr val="black"/>
                </a:solidFill>
              </a:rPr>
              <a:t>OU</a:t>
            </a:r>
          </a:p>
          <a:p>
            <a:pPr marL="257162" indent="-257162">
              <a:spcBef>
                <a:spcPts val="300"/>
              </a:spcBef>
              <a:buClr>
                <a:srgbClr val="1C61DC"/>
              </a:buClr>
              <a:buFont typeface="Arial" panose="020B0604020202020204" pitchFamily="34" charset="0"/>
              <a:buChar char="•"/>
            </a:pPr>
            <a:r>
              <a:rPr lang="fr-CH" sz="2600" dirty="0">
                <a:solidFill>
                  <a:prstClr val="black"/>
                </a:solidFill>
              </a:rPr>
              <a:t>Permanence de l’unité d’enseignement, mardi 19 septembre:</a:t>
            </a:r>
          </a:p>
          <a:p>
            <a:pPr marL="600045" lvl="1" indent="-257162">
              <a:spcBef>
                <a:spcPts val="300"/>
              </a:spcBef>
              <a:buClr>
                <a:srgbClr val="1C61DC"/>
              </a:buClr>
              <a:buFont typeface="Arial" panose="020B0604020202020204" pitchFamily="34" charset="0"/>
              <a:buChar char="•"/>
            </a:pPr>
            <a:r>
              <a:rPr lang="fr-CH" sz="2600" dirty="0">
                <a:solidFill>
                  <a:prstClr val="black"/>
                </a:solidFill>
              </a:rPr>
              <a:t>Linguistique, 17h00 – 18h00: Bâtiment </a:t>
            </a:r>
            <a:r>
              <a:rPr lang="fr-CH" sz="2600" dirty="0" err="1">
                <a:solidFill>
                  <a:prstClr val="black"/>
                </a:solidFill>
              </a:rPr>
              <a:t>Landolt</a:t>
            </a:r>
            <a:r>
              <a:rPr lang="fr-CH" sz="2600" dirty="0">
                <a:solidFill>
                  <a:prstClr val="black"/>
                </a:solidFill>
              </a:rPr>
              <a:t>, bureau L705b</a:t>
            </a:r>
          </a:p>
          <a:p>
            <a:pPr>
              <a:spcBef>
                <a:spcPts val="300"/>
              </a:spcBef>
              <a:buClr>
                <a:srgbClr val="1C61DC"/>
              </a:buClr>
            </a:pPr>
            <a:r>
              <a:rPr lang="fr-CH" sz="2400" dirty="0"/>
              <a:t>OU</a:t>
            </a:r>
          </a:p>
          <a:p>
            <a:pPr marL="257162" indent="-257162">
              <a:spcBef>
                <a:spcPts val="300"/>
              </a:spcBef>
              <a:buClr>
                <a:srgbClr val="1C61DC"/>
              </a:buClr>
              <a:buFont typeface="Arial" panose="020B0604020202020204" pitchFamily="34" charset="0"/>
              <a:buChar char="•"/>
            </a:pPr>
            <a:r>
              <a:rPr lang="fr-CH" sz="2600" dirty="0">
                <a:solidFill>
                  <a:prstClr val="black"/>
                </a:solidFill>
              </a:rPr>
              <a:t>Par mail: </a:t>
            </a:r>
            <a:r>
              <a:rPr lang="fr-CH" sz="2600" dirty="0">
                <a:solidFill>
                  <a:prstClr val="black"/>
                </a:solidFill>
                <a:hlinkClick r:id="rId3"/>
              </a:rPr>
              <a:t>christopher.laenzlinger@unige.ch</a:t>
            </a:r>
            <a:endParaRPr lang="fr-CH" sz="2600" dirty="0">
              <a:solidFill>
                <a:prstClr val="black"/>
              </a:solidFill>
            </a:endParaRPr>
          </a:p>
          <a:p>
            <a:pPr>
              <a:spcBef>
                <a:spcPts val="300"/>
              </a:spcBef>
              <a:buClr>
                <a:srgbClr val="1C61DC"/>
              </a:buClr>
            </a:pPr>
            <a:r>
              <a:rPr lang="fr-CH" sz="2600" dirty="0">
                <a:solidFill>
                  <a:prstClr val="black"/>
                </a:solidFill>
              </a:rPr>
              <a:t>	        </a:t>
            </a:r>
            <a:r>
              <a:rPr lang="fr-CH" sz="2600" dirty="0">
                <a:solidFill>
                  <a:prstClr val="black"/>
                </a:solidFill>
                <a:hlinkClick r:id="rId4"/>
              </a:rPr>
              <a:t>gioia.cacchioli@unige.ch</a:t>
            </a:r>
            <a:endParaRPr lang="fr-CH" sz="2600" dirty="0">
              <a:solidFill>
                <a:prstClr val="black"/>
              </a:solidFill>
            </a:endParaRPr>
          </a:p>
          <a:p>
            <a:pPr>
              <a:spcBef>
                <a:spcPts val="300"/>
              </a:spcBef>
              <a:buClr>
                <a:srgbClr val="1C61DC"/>
              </a:buClr>
            </a:pPr>
            <a:endParaRPr lang="fr-CH" sz="2600" dirty="0">
              <a:solidFill>
                <a:prstClr val="black"/>
              </a:solidFill>
            </a:endParaRPr>
          </a:p>
          <a:p>
            <a:pPr>
              <a:spcBef>
                <a:spcPts val="300"/>
              </a:spcBef>
              <a:buClr>
                <a:srgbClr val="1C61DC"/>
              </a:buClr>
            </a:pPr>
            <a:endParaRPr lang="fr-CH" sz="2400" dirty="0"/>
          </a:p>
          <a:p>
            <a:pPr>
              <a:spcBef>
                <a:spcPts val="300"/>
              </a:spcBef>
              <a:buClr>
                <a:srgbClr val="1C61DC"/>
              </a:buClr>
            </a:pPr>
            <a:endParaRPr lang="fr-CH" sz="2400" dirty="0"/>
          </a:p>
        </p:txBody>
      </p:sp>
      <p:sp>
        <p:nvSpPr>
          <p:cNvPr id="4" name="ZoneTexte 4"/>
          <p:cNvSpPr txBox="1"/>
          <p:nvPr/>
        </p:nvSpPr>
        <p:spPr>
          <a:xfrm>
            <a:off x="1953321" y="6168246"/>
            <a:ext cx="6009670" cy="461665"/>
          </a:xfrm>
          <a:prstGeom prst="rect">
            <a:avLst/>
          </a:prstGeom>
          <a:noFill/>
        </p:spPr>
        <p:txBody>
          <a:bodyPr wrap="square" rtlCol="0" anchor="ctr">
            <a:spAutoFit/>
          </a:bodyPr>
          <a:lstStyle/>
          <a:p>
            <a:r>
              <a:rPr lang="fr-CH" sz="1200" dirty="0">
                <a:solidFill>
                  <a:schemeClr val="bg1"/>
                </a:solidFill>
                <a:latin typeface="Arial" pitchFamily="34" charset="0"/>
                <a:cs typeface="Arial" pitchFamily="34" charset="0"/>
              </a:rPr>
              <a:t>FACULTÉ DES LETTRES</a:t>
            </a:r>
          </a:p>
          <a:p>
            <a:r>
              <a:rPr lang="fr-CH" sz="1200" b="1" dirty="0">
                <a:solidFill>
                  <a:schemeClr val="bg1"/>
                </a:solidFill>
                <a:latin typeface="Arial" pitchFamily="34" charset="0"/>
                <a:cs typeface="Arial" pitchFamily="34" charset="0"/>
              </a:rPr>
              <a:t>DÉPARTEMENT DE LINGUISTIQUE</a:t>
            </a:r>
          </a:p>
        </p:txBody>
      </p:sp>
    </p:spTree>
    <p:extLst>
      <p:ext uri="{BB962C8B-B14F-4D97-AF65-F5344CB8AC3E}">
        <p14:creationId xmlns:p14="http://schemas.microsoft.com/office/powerpoint/2010/main" val="1071622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4CEB1-1761-775F-EFA1-52C6244F63FF}"/>
              </a:ext>
            </a:extLst>
          </p:cNvPr>
          <p:cNvSpPr txBox="1">
            <a:spLocks/>
          </p:cNvSpPr>
          <p:nvPr/>
        </p:nvSpPr>
        <p:spPr>
          <a:xfrm>
            <a:off x="450573" y="602771"/>
            <a:ext cx="11290853" cy="845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200" dirty="0"/>
              <a:t>Un exemple de connaissance linguistique implicite</a:t>
            </a:r>
          </a:p>
        </p:txBody>
      </p:sp>
      <p:sp>
        <p:nvSpPr>
          <p:cNvPr id="3" name="Espace réservé du contenu 2">
            <a:extLst>
              <a:ext uri="{FF2B5EF4-FFF2-40B4-BE49-F238E27FC236}">
                <a16:creationId xmlns:a16="http://schemas.microsoft.com/office/drawing/2014/main" id="{5D18F03A-96E8-8D19-7C3D-00D76B15053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 </a:t>
            </a:r>
          </a:p>
          <a:p>
            <a:pPr marL="514350" indent="-514350">
              <a:buFont typeface="+mj-lt"/>
              <a:buAutoNum type="arabicParenR"/>
              <a:tabLst>
                <a:tab pos="1054100" algn="l"/>
              </a:tabLst>
            </a:pPr>
            <a:r>
              <a:rPr lang="fr-FR" dirty="0"/>
              <a:t> 	</a:t>
            </a:r>
            <a:r>
              <a:rPr lang="fr-FR" b="1" dirty="0">
                <a:solidFill>
                  <a:schemeClr val="accent5">
                    <a:lumMod val="75000"/>
                  </a:schemeClr>
                </a:solidFill>
              </a:rPr>
              <a:t>Lise</a:t>
            </a:r>
            <a:r>
              <a:rPr lang="fr-FR" dirty="0"/>
              <a:t> pense qu’</a:t>
            </a:r>
            <a:r>
              <a:rPr lang="fr-FR" b="1" dirty="0">
                <a:solidFill>
                  <a:schemeClr val="accent5">
                    <a:lumMod val="75000"/>
                  </a:schemeClr>
                </a:solidFill>
              </a:rPr>
              <a:t>elle</a:t>
            </a:r>
            <a:r>
              <a:rPr lang="fr-FR" dirty="0"/>
              <a:t> est malade.</a:t>
            </a:r>
            <a:br>
              <a:rPr lang="fr-FR" dirty="0"/>
            </a:br>
            <a:endParaRPr lang="fr-FR" dirty="0"/>
          </a:p>
          <a:p>
            <a:pPr marL="514350" indent="-514350">
              <a:buFont typeface="+mj-lt"/>
              <a:buAutoNum type="arabicParenR"/>
              <a:tabLst>
                <a:tab pos="1054100" algn="l"/>
              </a:tabLst>
            </a:pPr>
            <a:r>
              <a:rPr lang="fr-FR" dirty="0"/>
              <a:t>a. 	</a:t>
            </a:r>
            <a:r>
              <a:rPr lang="fr-FR" b="1" dirty="0">
                <a:solidFill>
                  <a:schemeClr val="accent2"/>
                </a:solidFill>
              </a:rPr>
              <a:t>Elle</a:t>
            </a:r>
            <a:r>
              <a:rPr lang="fr-FR" dirty="0"/>
              <a:t> pense que </a:t>
            </a:r>
            <a:r>
              <a:rPr lang="fr-FR" b="1" dirty="0">
                <a:solidFill>
                  <a:schemeClr val="accent5">
                    <a:lumMod val="75000"/>
                  </a:schemeClr>
                </a:solidFill>
              </a:rPr>
              <a:t>Lise</a:t>
            </a:r>
            <a:r>
              <a:rPr lang="fr-FR" dirty="0"/>
              <a:t> est malade.</a:t>
            </a:r>
            <a:br>
              <a:rPr lang="fr-FR" dirty="0"/>
            </a:br>
            <a:r>
              <a:rPr lang="fr-FR" dirty="0"/>
              <a:t>b. *	</a:t>
            </a:r>
            <a:r>
              <a:rPr lang="fr-FR" b="1" dirty="0">
                <a:solidFill>
                  <a:schemeClr val="accent5">
                    <a:lumMod val="75000"/>
                  </a:schemeClr>
                </a:solidFill>
              </a:rPr>
              <a:t>Elle</a:t>
            </a:r>
            <a:r>
              <a:rPr lang="fr-FR" dirty="0"/>
              <a:t> pense que </a:t>
            </a:r>
            <a:r>
              <a:rPr lang="fr-FR" b="1" dirty="0">
                <a:solidFill>
                  <a:schemeClr val="accent5">
                    <a:lumMod val="75000"/>
                  </a:schemeClr>
                </a:solidFill>
              </a:rPr>
              <a:t>Lise</a:t>
            </a:r>
            <a:r>
              <a:rPr lang="fr-FR" dirty="0"/>
              <a:t> est malade.</a:t>
            </a:r>
          </a:p>
          <a:p>
            <a:pPr marL="514350" indent="-514350">
              <a:buFont typeface="+mj-lt"/>
              <a:buAutoNum type="arabicParenR"/>
            </a:pPr>
            <a:endParaRPr lang="fr-FR" dirty="0"/>
          </a:p>
        </p:txBody>
      </p:sp>
    </p:spTree>
    <p:extLst>
      <p:ext uri="{BB962C8B-B14F-4D97-AF65-F5344CB8AC3E}">
        <p14:creationId xmlns:p14="http://schemas.microsoft.com/office/powerpoint/2010/main" val="2797143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34CDE-07FA-4D13-B0AE-D32971C874CA}"/>
              </a:ext>
            </a:extLst>
          </p:cNvPr>
          <p:cNvSpPr txBox="1">
            <a:spLocks/>
          </p:cNvSpPr>
          <p:nvPr/>
        </p:nvSpPr>
        <p:spPr>
          <a:xfrm>
            <a:off x="450573" y="602771"/>
            <a:ext cx="11290853" cy="8458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200" dirty="0"/>
              <a:t>Un exemple de connaissance linguistique implicite</a:t>
            </a:r>
          </a:p>
        </p:txBody>
      </p:sp>
      <p:sp>
        <p:nvSpPr>
          <p:cNvPr id="3" name="Espace réservé du contenu 2">
            <a:extLst>
              <a:ext uri="{FF2B5EF4-FFF2-40B4-BE49-F238E27FC236}">
                <a16:creationId xmlns:a16="http://schemas.microsoft.com/office/drawing/2014/main" id="{2B021C20-17F2-A0A5-46FC-523E9561C6C8}"/>
              </a:ext>
            </a:extLst>
          </p:cNvPr>
          <p:cNvSpPr txBox="1">
            <a:spLocks/>
          </p:cNvSpPr>
          <p:nvPr/>
        </p:nvSpPr>
        <p:spPr>
          <a:xfrm>
            <a:off x="838199" y="16715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tabLst>
                <a:tab pos="1093788" algn="l"/>
              </a:tabLst>
            </a:pPr>
            <a:r>
              <a:rPr lang="fr-FR" dirty="0"/>
              <a:t> 	</a:t>
            </a:r>
            <a:r>
              <a:rPr lang="fr-FR" b="1" dirty="0">
                <a:solidFill>
                  <a:schemeClr val="accent5">
                    <a:lumMod val="75000"/>
                  </a:schemeClr>
                </a:solidFill>
              </a:rPr>
              <a:t>Lise</a:t>
            </a:r>
            <a:r>
              <a:rPr lang="fr-FR" dirty="0"/>
              <a:t> pense qu’</a:t>
            </a:r>
            <a:r>
              <a:rPr lang="fr-FR" b="1" dirty="0">
                <a:solidFill>
                  <a:schemeClr val="accent5">
                    <a:lumMod val="75000"/>
                  </a:schemeClr>
                </a:solidFill>
              </a:rPr>
              <a:t>elle</a:t>
            </a:r>
            <a:r>
              <a:rPr lang="fr-FR" dirty="0"/>
              <a:t> est malade.</a:t>
            </a:r>
          </a:p>
          <a:p>
            <a:pPr marL="514350" indent="-514350">
              <a:buFont typeface="+mj-lt"/>
              <a:buAutoNum type="arabicParenR"/>
              <a:tabLst>
                <a:tab pos="1093788" algn="l"/>
              </a:tabLst>
            </a:pPr>
            <a:r>
              <a:rPr lang="fr-FR" dirty="0"/>
              <a:t>a. 	</a:t>
            </a:r>
            <a:r>
              <a:rPr lang="fr-FR" b="1" dirty="0">
                <a:solidFill>
                  <a:schemeClr val="accent2"/>
                </a:solidFill>
              </a:rPr>
              <a:t>Elle</a:t>
            </a:r>
            <a:r>
              <a:rPr lang="fr-FR" dirty="0"/>
              <a:t> pense que </a:t>
            </a:r>
            <a:r>
              <a:rPr lang="fr-FR" b="1" dirty="0">
                <a:solidFill>
                  <a:schemeClr val="accent5">
                    <a:lumMod val="75000"/>
                  </a:schemeClr>
                </a:solidFill>
              </a:rPr>
              <a:t>Lise</a:t>
            </a:r>
            <a:r>
              <a:rPr lang="fr-FR" dirty="0"/>
              <a:t> est malade.</a:t>
            </a:r>
            <a:br>
              <a:rPr lang="fr-FR" dirty="0"/>
            </a:br>
            <a:r>
              <a:rPr lang="fr-FR" dirty="0"/>
              <a:t>b. *	</a:t>
            </a:r>
            <a:r>
              <a:rPr lang="fr-FR" b="1" dirty="0">
                <a:solidFill>
                  <a:schemeClr val="accent5">
                    <a:lumMod val="75000"/>
                  </a:schemeClr>
                </a:solidFill>
              </a:rPr>
              <a:t>Elle</a:t>
            </a:r>
            <a:r>
              <a:rPr lang="fr-FR" dirty="0"/>
              <a:t> pense que </a:t>
            </a:r>
            <a:r>
              <a:rPr lang="fr-FR" b="1" dirty="0">
                <a:solidFill>
                  <a:schemeClr val="accent5">
                    <a:lumMod val="75000"/>
                  </a:schemeClr>
                </a:solidFill>
              </a:rPr>
              <a:t>Lise</a:t>
            </a:r>
            <a:r>
              <a:rPr lang="fr-FR" dirty="0"/>
              <a:t> est malade.</a:t>
            </a:r>
            <a:br>
              <a:rPr lang="fr-FR" dirty="0"/>
            </a:br>
            <a:endParaRPr lang="fr-FR" dirty="0"/>
          </a:p>
          <a:p>
            <a:pPr marL="514350" indent="-514350">
              <a:buFont typeface="+mj-lt"/>
              <a:buAutoNum type="arabicParenR"/>
              <a:tabLst>
                <a:tab pos="1093788" algn="l"/>
              </a:tabLst>
            </a:pPr>
            <a:r>
              <a:rPr lang="fr-FR" dirty="0"/>
              <a:t> 	Quand </a:t>
            </a:r>
            <a:r>
              <a:rPr lang="fr-FR" b="1" dirty="0">
                <a:solidFill>
                  <a:srgbClr val="0070C0"/>
                </a:solidFill>
              </a:rPr>
              <a:t>elle</a:t>
            </a:r>
            <a:r>
              <a:rPr lang="fr-FR" dirty="0"/>
              <a:t> est malade, </a:t>
            </a:r>
            <a:r>
              <a:rPr lang="fr-FR" b="1" dirty="0">
                <a:solidFill>
                  <a:srgbClr val="0070C0"/>
                </a:solidFill>
              </a:rPr>
              <a:t>Lise</a:t>
            </a:r>
            <a:r>
              <a:rPr lang="fr-FR" dirty="0"/>
              <a:t> est désagréable.</a:t>
            </a:r>
          </a:p>
          <a:p>
            <a:pPr marL="514350" indent="-514350">
              <a:buFont typeface="+mj-lt"/>
              <a:buAutoNum type="arabicParenR"/>
              <a:tabLst>
                <a:tab pos="1093788" algn="l"/>
              </a:tabLst>
            </a:pPr>
            <a:r>
              <a:rPr lang="fr-FR" dirty="0"/>
              <a:t> 	Le tableau qu’</a:t>
            </a:r>
            <a:r>
              <a:rPr lang="fr-FR" b="1" dirty="0">
                <a:solidFill>
                  <a:srgbClr val="0070C0"/>
                </a:solidFill>
              </a:rPr>
              <a:t>elle</a:t>
            </a:r>
            <a:r>
              <a:rPr lang="fr-FR" dirty="0"/>
              <a:t> a acheté plaît beaucoup à </a:t>
            </a:r>
            <a:r>
              <a:rPr lang="fr-FR" b="1" dirty="0">
                <a:solidFill>
                  <a:srgbClr val="0070C0"/>
                </a:solidFill>
              </a:rPr>
              <a:t>Lise</a:t>
            </a:r>
            <a:r>
              <a:rPr lang="fr-FR" dirty="0"/>
              <a:t>.</a:t>
            </a:r>
            <a:br>
              <a:rPr lang="fr-FR" dirty="0"/>
            </a:br>
            <a:endParaRPr lang="fr-FR" dirty="0"/>
          </a:p>
          <a:p>
            <a:pPr marL="514350" indent="-514350">
              <a:buFont typeface="+mj-lt"/>
              <a:buAutoNum type="arabicParenR"/>
              <a:tabLst>
                <a:tab pos="1093788" algn="l"/>
              </a:tabLst>
            </a:pPr>
            <a:r>
              <a:rPr lang="fr-FR" dirty="0"/>
              <a:t>a.*	Quelle photo de </a:t>
            </a:r>
            <a:r>
              <a:rPr lang="fr-FR" b="1" dirty="0">
                <a:solidFill>
                  <a:srgbClr val="0070C0"/>
                </a:solidFill>
              </a:rPr>
              <a:t>Lise</a:t>
            </a:r>
            <a:r>
              <a:rPr lang="fr-FR" dirty="0"/>
              <a:t> a-t-</a:t>
            </a:r>
            <a:r>
              <a:rPr lang="fr-FR" b="1" dirty="0">
                <a:solidFill>
                  <a:schemeClr val="accent5">
                    <a:lumMod val="75000"/>
                  </a:schemeClr>
                </a:solidFill>
              </a:rPr>
              <a:t>elle</a:t>
            </a:r>
            <a:r>
              <a:rPr lang="fr-FR" dirty="0"/>
              <a:t> vendue ? </a:t>
            </a:r>
            <a:br>
              <a:rPr lang="fr-FR" dirty="0"/>
            </a:br>
            <a:r>
              <a:rPr lang="fr-FR" dirty="0"/>
              <a:t>b. 	Quelle photo de </a:t>
            </a:r>
            <a:r>
              <a:rPr lang="fr-FR" b="1" dirty="0">
                <a:solidFill>
                  <a:srgbClr val="0070C0"/>
                </a:solidFill>
              </a:rPr>
              <a:t>Lise</a:t>
            </a:r>
            <a:r>
              <a:rPr lang="fr-FR" dirty="0"/>
              <a:t> a-t-</a:t>
            </a:r>
            <a:r>
              <a:rPr lang="fr-FR" b="1" dirty="0">
                <a:solidFill>
                  <a:schemeClr val="accent2"/>
                </a:solidFill>
              </a:rPr>
              <a:t>elle</a:t>
            </a:r>
            <a:r>
              <a:rPr lang="fr-FR" dirty="0"/>
              <a:t> vendue ? </a:t>
            </a:r>
          </a:p>
        </p:txBody>
      </p:sp>
    </p:spTree>
    <p:extLst>
      <p:ext uri="{BB962C8B-B14F-4D97-AF65-F5344CB8AC3E}">
        <p14:creationId xmlns:p14="http://schemas.microsoft.com/office/powerpoint/2010/main" val="373959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D3B16-917C-2182-580C-C0CC3C76073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Qu’est-ce que la linguistique ?</a:t>
            </a:r>
          </a:p>
        </p:txBody>
      </p:sp>
      <p:sp>
        <p:nvSpPr>
          <p:cNvPr id="3" name="Espace réservé du contenu 2">
            <a:extLst>
              <a:ext uri="{FF2B5EF4-FFF2-40B4-BE49-F238E27FC236}">
                <a16:creationId xmlns:a16="http://schemas.microsoft.com/office/drawing/2014/main" id="{6F1AE383-F6C8-8B9E-39C6-9EB19DBAA1E4}"/>
              </a:ext>
            </a:extLst>
          </p:cNvPr>
          <p:cNvSpPr txBox="1">
            <a:spLocks/>
          </p:cNvSpPr>
          <p:nvPr/>
        </p:nvSpPr>
        <p:spPr>
          <a:xfrm>
            <a:off x="920393" y="135301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r>
              <a:rPr lang="fr-FR" dirty="0"/>
              <a:t>Qu’est-ce que la connaissance d’une langue chez un individu ?</a:t>
            </a:r>
          </a:p>
          <a:p>
            <a:pPr marL="0" indent="0">
              <a:buFont typeface="Arial" panose="020B0604020202020204" pitchFamily="34" charset="0"/>
              <a:buNone/>
            </a:pPr>
            <a:r>
              <a:rPr lang="fr-FR" dirty="0"/>
              <a:t>Quelle est la structure de son système linguistique ?</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0" indent="0">
              <a:buFont typeface="Arial" panose="020B0604020202020204" pitchFamily="34" charset="0"/>
              <a:buNone/>
            </a:pPr>
            <a:r>
              <a:rPr lang="fr-FR" dirty="0"/>
              <a:t>	Étude de la </a:t>
            </a:r>
            <a:r>
              <a:rPr lang="fr-FR" b="1" dirty="0"/>
              <a:t>faculté de langage</a:t>
            </a:r>
          </a:p>
          <a:p>
            <a:pPr marL="0" indent="0">
              <a:buFont typeface="Arial" panose="020B0604020202020204" pitchFamily="34" charset="0"/>
              <a:buNone/>
            </a:pPr>
            <a:endParaRPr lang="fr-FR" dirty="0"/>
          </a:p>
        </p:txBody>
      </p:sp>
      <p:pic>
        <p:nvPicPr>
          <p:cNvPr id="4" name="Picture 7">
            <a:extLst>
              <a:ext uri="{FF2B5EF4-FFF2-40B4-BE49-F238E27FC236}">
                <a16:creationId xmlns:a16="http://schemas.microsoft.com/office/drawing/2014/main" id="{32E30E6D-ABE1-E835-5D2A-32C410E392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1841" y="3292987"/>
            <a:ext cx="3018772" cy="2265760"/>
          </a:xfrm>
          <a:prstGeom prst="rect">
            <a:avLst/>
          </a:prstGeom>
          <a:noFill/>
          <a:ln>
            <a:noFill/>
          </a:ln>
        </p:spPr>
      </p:pic>
    </p:spTree>
    <p:extLst>
      <p:ext uri="{BB962C8B-B14F-4D97-AF65-F5344CB8AC3E}">
        <p14:creationId xmlns:p14="http://schemas.microsoft.com/office/powerpoint/2010/main" val="363935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28468-A96C-67C8-92AD-09FAB070120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Comment étudier une faculté mentale ?</a:t>
            </a:r>
          </a:p>
        </p:txBody>
      </p:sp>
      <p:sp>
        <p:nvSpPr>
          <p:cNvPr id="3" name="Espace réservé du contenu 2">
            <a:extLst>
              <a:ext uri="{FF2B5EF4-FFF2-40B4-BE49-F238E27FC236}">
                <a16:creationId xmlns:a16="http://schemas.microsoft.com/office/drawing/2014/main" id="{96323673-5ADC-1C61-FEC4-461276CC02D7}"/>
              </a:ext>
            </a:extLst>
          </p:cNvPr>
          <p:cNvSpPr txBox="1">
            <a:spLocks/>
          </p:cNvSpPr>
          <p:nvPr/>
        </p:nvSpPr>
        <p:spPr>
          <a:xfrm>
            <a:off x="838200" y="1455755"/>
            <a:ext cx="110284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Étudier les </a:t>
            </a:r>
            <a:r>
              <a:rPr lang="fr-FR" b="1" dirty="0"/>
              <a:t>propriétés des données linguistiques</a:t>
            </a:r>
            <a:r>
              <a:rPr lang="fr-FR" dirty="0"/>
              <a:t> de différentes langues :</a:t>
            </a:r>
          </a:p>
          <a:p>
            <a:pPr marL="0" indent="0">
              <a:buFont typeface="Arial" panose="020B0604020202020204" pitchFamily="34" charset="0"/>
              <a:buNone/>
            </a:pPr>
            <a:r>
              <a:rPr lang="fr-FR" dirty="0"/>
              <a:t>	</a:t>
            </a:r>
            <a:r>
              <a:rPr lang="fr-FR" sz="2400" dirty="0"/>
              <a:t>- énoncés oraux, même les plus triviaux !</a:t>
            </a:r>
          </a:p>
          <a:p>
            <a:pPr>
              <a:buFont typeface="Wingdings" pitchFamily="2" charset="2"/>
              <a:buChar char="à"/>
            </a:pPr>
            <a:r>
              <a:rPr lang="fr-FR" sz="2400" dirty="0">
                <a:sym typeface="Wingdings" pitchFamily="2" charset="2"/>
              </a:rPr>
              <a:t> s’étonner d’évidences, c’est découvrir des </a:t>
            </a:r>
            <a:r>
              <a:rPr lang="fr-FR" sz="2400" b="1" dirty="0">
                <a:sym typeface="Wingdings" pitchFamily="2" charset="2"/>
              </a:rPr>
              <a:t>règles implicites</a:t>
            </a:r>
          </a:p>
          <a:p>
            <a:pPr marL="0" indent="0">
              <a:buNone/>
            </a:pPr>
            <a:r>
              <a:rPr lang="fr-FR" sz="2400" b="1" dirty="0">
                <a:sym typeface="Wingdings" pitchFamily="2" charset="2"/>
              </a:rPr>
              <a:t>	</a:t>
            </a:r>
            <a:r>
              <a:rPr lang="fr-FR" sz="2400" dirty="0"/>
              <a:t>- corpus de textes</a:t>
            </a:r>
          </a:p>
          <a:p>
            <a:pPr marL="0" indent="0">
              <a:buNone/>
            </a:pPr>
            <a:r>
              <a:rPr lang="fr-FR" sz="2400" dirty="0"/>
              <a:t>	- expériences psycho-linguistiques</a:t>
            </a:r>
          </a:p>
          <a:p>
            <a:r>
              <a:rPr lang="fr-FR" dirty="0"/>
              <a:t>Établir des </a:t>
            </a:r>
            <a:r>
              <a:rPr lang="fr-FR" b="1" dirty="0"/>
              <a:t>généralisations</a:t>
            </a:r>
            <a:r>
              <a:rPr lang="fr-FR" dirty="0"/>
              <a:t> et des </a:t>
            </a:r>
            <a:r>
              <a:rPr lang="fr-FR" b="1" dirty="0"/>
              <a:t>hypothèses prédictives</a:t>
            </a:r>
          </a:p>
          <a:p>
            <a:r>
              <a:rPr lang="fr-FR" dirty="0"/>
              <a:t>Isoler des </a:t>
            </a:r>
            <a:r>
              <a:rPr lang="fr-FR" b="1" dirty="0"/>
              <a:t>invariants linguistiques </a:t>
            </a:r>
            <a:r>
              <a:rPr lang="fr-FR" dirty="0"/>
              <a:t>et inférer la structure de la faculté</a:t>
            </a:r>
          </a:p>
          <a:p>
            <a:pPr marL="0" indent="0">
              <a:buNone/>
            </a:pPr>
            <a:endParaRPr lang="fr-FR" dirty="0"/>
          </a:p>
        </p:txBody>
      </p:sp>
    </p:spTree>
    <p:extLst>
      <p:ext uri="{BB962C8B-B14F-4D97-AF65-F5344CB8AC3E}">
        <p14:creationId xmlns:p14="http://schemas.microsoft.com/office/powerpoint/2010/main" val="295090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E4377-2F5A-71F9-FFE3-2F9C09A2E89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Un exemple de règle implicite</a:t>
            </a:r>
            <a:endParaRPr lang="fr-FR" dirty="0"/>
          </a:p>
        </p:txBody>
      </p:sp>
      <p:sp>
        <p:nvSpPr>
          <p:cNvPr id="3" name="Espace réservé du contenu 2">
            <a:extLst>
              <a:ext uri="{FF2B5EF4-FFF2-40B4-BE49-F238E27FC236}">
                <a16:creationId xmlns:a16="http://schemas.microsoft.com/office/drawing/2014/main" id="{9CF6C72B-DC57-0EB6-8BF9-65D198D1A09B}"/>
              </a:ext>
            </a:extLst>
          </p:cNvPr>
          <p:cNvSpPr txBox="1">
            <a:spLocks/>
          </p:cNvSpPr>
          <p:nvPr/>
        </p:nvSpPr>
        <p:spPr>
          <a:xfrm>
            <a:off x="838200" y="1825624"/>
            <a:ext cx="10515600" cy="4586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tabLst>
                <a:tab pos="703263" algn="l"/>
              </a:tabLst>
            </a:pPr>
            <a:r>
              <a:rPr lang="fr-FR" sz="2400" dirty="0"/>
              <a:t> 	</a:t>
            </a:r>
            <a:r>
              <a:rPr lang="fr-FR" sz="2400" b="1" dirty="0">
                <a:solidFill>
                  <a:schemeClr val="accent5">
                    <a:lumMod val="75000"/>
                  </a:schemeClr>
                </a:solidFill>
              </a:rPr>
              <a:t>Lise</a:t>
            </a:r>
            <a:r>
              <a:rPr lang="fr-FR" sz="2400" dirty="0"/>
              <a:t> pense qu’</a:t>
            </a:r>
            <a:r>
              <a:rPr lang="fr-FR" sz="2400" b="1" dirty="0">
                <a:solidFill>
                  <a:schemeClr val="accent5">
                    <a:lumMod val="75000"/>
                  </a:schemeClr>
                </a:solidFill>
              </a:rPr>
              <a:t>elle</a:t>
            </a:r>
            <a:r>
              <a:rPr lang="fr-FR" sz="2400" dirty="0"/>
              <a:t> est malade.</a:t>
            </a:r>
          </a:p>
          <a:p>
            <a:pPr marL="514350" indent="-514350">
              <a:buFont typeface="+mj-lt"/>
              <a:buAutoNum type="arabicParenR"/>
              <a:tabLst>
                <a:tab pos="703263" algn="l"/>
              </a:tabLst>
            </a:pPr>
            <a:r>
              <a:rPr lang="fr-FR" sz="2400" dirty="0"/>
              <a:t>*	</a:t>
            </a:r>
            <a:r>
              <a:rPr lang="fr-FR" sz="2400" b="1" dirty="0">
                <a:solidFill>
                  <a:schemeClr val="accent5">
                    <a:lumMod val="75000"/>
                  </a:schemeClr>
                </a:solidFill>
              </a:rPr>
              <a:t>Elle</a:t>
            </a:r>
            <a:r>
              <a:rPr lang="fr-FR" sz="2400" dirty="0"/>
              <a:t> pense que </a:t>
            </a:r>
            <a:r>
              <a:rPr lang="fr-FR" sz="2400" b="1" dirty="0">
                <a:solidFill>
                  <a:schemeClr val="accent5">
                    <a:lumMod val="75000"/>
                  </a:schemeClr>
                </a:solidFill>
              </a:rPr>
              <a:t>Lise</a:t>
            </a:r>
            <a:r>
              <a:rPr lang="fr-FR" sz="2400" dirty="0"/>
              <a:t> est malade.</a:t>
            </a:r>
          </a:p>
          <a:p>
            <a:pPr marL="514350" indent="-514350">
              <a:buFont typeface="+mj-lt"/>
              <a:buAutoNum type="arabicParenR"/>
              <a:tabLst>
                <a:tab pos="703263" algn="l"/>
              </a:tabLst>
            </a:pPr>
            <a:r>
              <a:rPr lang="fr-FR" sz="2400" dirty="0"/>
              <a:t> 	Quand </a:t>
            </a:r>
            <a:r>
              <a:rPr lang="fr-FR" sz="2400" b="1" dirty="0">
                <a:solidFill>
                  <a:srgbClr val="0070C0"/>
                </a:solidFill>
              </a:rPr>
              <a:t>elle</a:t>
            </a:r>
            <a:r>
              <a:rPr lang="fr-FR" sz="2400" dirty="0"/>
              <a:t> est malade, </a:t>
            </a:r>
            <a:r>
              <a:rPr lang="fr-FR" sz="2400" b="1" dirty="0">
                <a:solidFill>
                  <a:srgbClr val="0070C0"/>
                </a:solidFill>
              </a:rPr>
              <a:t>Lise</a:t>
            </a:r>
            <a:r>
              <a:rPr lang="fr-FR" sz="2400" dirty="0"/>
              <a:t> est désagréable.</a:t>
            </a:r>
          </a:p>
          <a:p>
            <a:pPr marL="514350" indent="-514350">
              <a:buFont typeface="+mj-lt"/>
              <a:buAutoNum type="arabicParenR"/>
              <a:tabLst>
                <a:tab pos="703263" algn="l"/>
              </a:tabLst>
            </a:pPr>
            <a:r>
              <a:rPr lang="fr-FR" sz="2400" dirty="0"/>
              <a:t> 	Le tableau qu’</a:t>
            </a:r>
            <a:r>
              <a:rPr lang="fr-FR" sz="2400" b="1" dirty="0">
                <a:solidFill>
                  <a:srgbClr val="0070C0"/>
                </a:solidFill>
              </a:rPr>
              <a:t>elle</a:t>
            </a:r>
            <a:r>
              <a:rPr lang="fr-FR" sz="2400" dirty="0"/>
              <a:t> a acheté plaît beaucoup à </a:t>
            </a:r>
            <a:r>
              <a:rPr lang="fr-FR" sz="2400" b="1" dirty="0">
                <a:solidFill>
                  <a:srgbClr val="0070C0"/>
                </a:solidFill>
              </a:rPr>
              <a:t>Lise</a:t>
            </a:r>
            <a:r>
              <a:rPr lang="fr-FR" sz="2400" dirty="0"/>
              <a:t>.</a:t>
            </a:r>
          </a:p>
          <a:p>
            <a:pPr marL="514350" indent="-514350">
              <a:buFont typeface="+mj-lt"/>
              <a:buAutoNum type="arabicParenR"/>
              <a:tabLst>
                <a:tab pos="703263" algn="l"/>
              </a:tabLst>
            </a:pPr>
            <a:r>
              <a:rPr lang="fr-FR" sz="2400" dirty="0"/>
              <a:t>*	Quelle photo de </a:t>
            </a:r>
            <a:r>
              <a:rPr lang="fr-FR" sz="2400" b="1" dirty="0">
                <a:solidFill>
                  <a:srgbClr val="0070C0"/>
                </a:solidFill>
              </a:rPr>
              <a:t>Lise</a:t>
            </a:r>
            <a:r>
              <a:rPr lang="fr-FR" sz="2400" dirty="0"/>
              <a:t> a-t-</a:t>
            </a:r>
            <a:r>
              <a:rPr lang="fr-FR" sz="2400" b="1" dirty="0">
                <a:solidFill>
                  <a:schemeClr val="accent5">
                    <a:lumMod val="75000"/>
                  </a:schemeClr>
                </a:solidFill>
              </a:rPr>
              <a:t>elle</a:t>
            </a:r>
            <a:r>
              <a:rPr lang="fr-FR" sz="2400" dirty="0"/>
              <a:t> vendue ?</a:t>
            </a:r>
            <a:br>
              <a:rPr lang="fr-FR" sz="2400" dirty="0"/>
            </a:br>
            <a:endParaRPr lang="fr-FR" sz="2400" dirty="0"/>
          </a:p>
          <a:p>
            <a:r>
              <a:rPr lang="fr-FR" sz="2600" dirty="0"/>
              <a:t>Ces contraintes d’interprétation dépendent de la </a:t>
            </a:r>
            <a:r>
              <a:rPr lang="fr-FR" sz="2600" b="1" dirty="0"/>
              <a:t>structure grammaticale</a:t>
            </a:r>
          </a:p>
          <a:p>
            <a:pPr marL="0" indent="0">
              <a:buFont typeface="Arial" panose="020B0604020202020204" pitchFamily="34" charset="0"/>
              <a:buNone/>
            </a:pPr>
            <a:r>
              <a:rPr lang="fr-FR" dirty="0">
                <a:sym typeface="Wingdings" pitchFamily="2" charset="2"/>
              </a:rPr>
              <a:t>    </a:t>
            </a:r>
            <a:r>
              <a:rPr lang="fr-FR" dirty="0"/>
              <a:t>référence à des </a:t>
            </a:r>
            <a:r>
              <a:rPr lang="fr-FR" b="1" dirty="0"/>
              <a:t>représentations abstraites</a:t>
            </a:r>
          </a:p>
          <a:p>
            <a:endParaRPr lang="fr-FR" dirty="0"/>
          </a:p>
          <a:p>
            <a:endParaRPr lang="fr-FR" dirty="0"/>
          </a:p>
        </p:txBody>
      </p:sp>
    </p:spTree>
    <p:extLst>
      <p:ext uri="{BB962C8B-B14F-4D97-AF65-F5344CB8AC3E}">
        <p14:creationId xmlns:p14="http://schemas.microsoft.com/office/powerpoint/2010/main" val="3659100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5464C-FFEF-7C74-1F4A-E0F3E9E8500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Universalité de la règle</a:t>
            </a:r>
            <a:endParaRPr lang="fr-FR" dirty="0"/>
          </a:p>
        </p:txBody>
      </p:sp>
      <p:sp>
        <p:nvSpPr>
          <p:cNvPr id="3" name="Espace réservé du contenu 2">
            <a:extLst>
              <a:ext uri="{FF2B5EF4-FFF2-40B4-BE49-F238E27FC236}">
                <a16:creationId xmlns:a16="http://schemas.microsoft.com/office/drawing/2014/main" id="{4E612F95-095C-00C2-08FD-A2A074F3F7DC}"/>
              </a:ext>
            </a:extLst>
          </p:cNvPr>
          <p:cNvSpPr txBox="1">
            <a:spLocks/>
          </p:cNvSpPr>
          <p:nvPr/>
        </p:nvSpPr>
        <p:spPr>
          <a:xfrm>
            <a:off x="838200" y="1353013"/>
            <a:ext cx="10515600" cy="5032376"/>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indent="-1371600">
              <a:buFont typeface="+mj-lt"/>
              <a:buAutoNum type="arabicParenR"/>
            </a:pPr>
            <a:r>
              <a:rPr lang="en-US" sz="7000"/>
              <a:t>(</a:t>
            </a:r>
            <a:r>
              <a:rPr lang="en-US" sz="7000" i="1"/>
              <a:t>italien</a:t>
            </a:r>
            <a:r>
              <a:rPr lang="en-US" sz="7000"/>
              <a:t>) *pensa    che  </a:t>
            </a:r>
            <a:r>
              <a:rPr lang="en-US" sz="7000" b="1"/>
              <a:t>Gianni</a:t>
            </a:r>
            <a:r>
              <a:rPr lang="en-US" sz="7000"/>
              <a:t> vincerà. </a:t>
            </a:r>
            <a:br>
              <a:rPr lang="fr-CH" sz="7400"/>
            </a:br>
            <a:r>
              <a:rPr lang="fr-CH" sz="7400"/>
              <a:t>                </a:t>
            </a:r>
            <a:r>
              <a:rPr lang="en-US" sz="5500" b="1"/>
              <a:t>il</a:t>
            </a:r>
            <a:r>
              <a:rPr lang="en-US" sz="5500"/>
              <a:t>_pense    que    </a:t>
            </a:r>
            <a:r>
              <a:rPr lang="en-US" sz="5500" b="1"/>
              <a:t>Jean</a:t>
            </a:r>
            <a:r>
              <a:rPr lang="en-US" sz="5500"/>
              <a:t>        va_gagner </a:t>
            </a:r>
            <a:endParaRPr lang="fr-CH" sz="5500"/>
          </a:p>
          <a:p>
            <a:pPr marL="1371600" indent="-1371600">
              <a:buFont typeface="+mj-lt"/>
              <a:buAutoNum type="arabicParenR"/>
            </a:pPr>
            <a:r>
              <a:rPr lang="en-US" sz="7000"/>
              <a:t>(</a:t>
            </a:r>
            <a:r>
              <a:rPr lang="en-US" sz="7000" i="1"/>
              <a:t>anglais</a:t>
            </a:r>
            <a:r>
              <a:rPr lang="en-US" sz="7000"/>
              <a:t>) * </a:t>
            </a:r>
            <a:r>
              <a:rPr lang="en-US" sz="7000" b="1"/>
              <a:t>He</a:t>
            </a:r>
            <a:r>
              <a:rPr lang="en-US" sz="7000"/>
              <a:t> thinks that </a:t>
            </a:r>
            <a:r>
              <a:rPr lang="en-US" sz="7000" b="1"/>
              <a:t>John</a:t>
            </a:r>
            <a:r>
              <a:rPr lang="en-US" sz="7000"/>
              <a:t> will  win.</a:t>
            </a:r>
            <a:br>
              <a:rPr lang="fr-CH" sz="7000"/>
            </a:br>
            <a:r>
              <a:rPr lang="fr-CH" sz="7000"/>
              <a:t>		   </a:t>
            </a:r>
            <a:r>
              <a:rPr lang="en-US" sz="5500" b="1"/>
              <a:t>il     </a:t>
            </a:r>
            <a:r>
              <a:rPr lang="en-US" sz="5500"/>
              <a:t>pense     que   </a:t>
            </a:r>
            <a:r>
              <a:rPr lang="en-US" sz="5500" b="1"/>
              <a:t>Jean</a:t>
            </a:r>
            <a:r>
              <a:rPr lang="en-US" sz="5500"/>
              <a:t>     va     gagner</a:t>
            </a:r>
            <a:endParaRPr lang="fr-CH" sz="5500"/>
          </a:p>
          <a:p>
            <a:pPr marL="1371600" indent="-1371600">
              <a:buFont typeface="+mj-lt"/>
              <a:buAutoNum type="arabicParenR"/>
            </a:pPr>
            <a:r>
              <a:rPr lang="en-US" sz="7000"/>
              <a:t>(</a:t>
            </a:r>
            <a:r>
              <a:rPr lang="en-US" sz="7000" i="1"/>
              <a:t>hébreu moderne</a:t>
            </a:r>
            <a:r>
              <a:rPr lang="en-US" sz="7000"/>
              <a:t>) * </a:t>
            </a:r>
            <a:r>
              <a:rPr lang="en-US" sz="7000" b="1"/>
              <a:t>hu</a:t>
            </a:r>
            <a:r>
              <a:rPr lang="en-US" sz="7000"/>
              <a:t> ma'amin she-</a:t>
            </a:r>
            <a:r>
              <a:rPr lang="en-US" sz="7000" b="1"/>
              <a:t>John</a:t>
            </a:r>
            <a:r>
              <a:rPr lang="en-US" sz="7000"/>
              <a:t> yenaceax </a:t>
            </a:r>
            <a:br>
              <a:rPr lang="fr-CH" sz="7400"/>
            </a:br>
            <a:r>
              <a:rPr lang="fr-CH" sz="7400"/>
              <a:t>			        </a:t>
            </a:r>
            <a:r>
              <a:rPr lang="en-US" sz="5500" b="1"/>
              <a:t>il</a:t>
            </a:r>
            <a:r>
              <a:rPr lang="en-US" sz="5500"/>
              <a:t>     pense          que   </a:t>
            </a:r>
            <a:r>
              <a:rPr lang="en-US" sz="5500" b="1"/>
              <a:t>Jean</a:t>
            </a:r>
            <a:r>
              <a:rPr lang="en-US" sz="5500"/>
              <a:t>    va_gagner </a:t>
            </a:r>
            <a:endParaRPr lang="fr-CH" sz="5500"/>
          </a:p>
          <a:p>
            <a:pPr marL="1371600" indent="-1371600">
              <a:buFont typeface="+mj-lt"/>
              <a:buAutoNum type="arabicParenR"/>
            </a:pPr>
            <a:r>
              <a:rPr lang="en-US" sz="7000"/>
              <a:t>(</a:t>
            </a:r>
            <a:r>
              <a:rPr lang="en-US" sz="7000" i="1"/>
              <a:t>thaï</a:t>
            </a:r>
            <a:r>
              <a:rPr lang="en-US" sz="7000"/>
              <a:t>) * </a:t>
            </a:r>
            <a:r>
              <a:rPr lang="en-US" sz="7000" b="1"/>
              <a:t>khaw</a:t>
            </a:r>
            <a:r>
              <a:rPr lang="en-US" sz="7000"/>
              <a:t> khit   waa </a:t>
            </a:r>
            <a:r>
              <a:rPr lang="en-US" sz="7000" b="1"/>
              <a:t>coon</a:t>
            </a:r>
            <a:r>
              <a:rPr lang="en-US" sz="7000"/>
              <a:t> chálaát </a:t>
            </a:r>
            <a:br>
              <a:rPr lang="fr-CH" sz="7400"/>
            </a:br>
            <a:r>
              <a:rPr lang="fr-CH" sz="7400"/>
              <a:t> 	        </a:t>
            </a:r>
            <a:r>
              <a:rPr lang="en-US" sz="5500" b="1"/>
              <a:t>il</a:t>
            </a:r>
            <a:r>
              <a:rPr lang="en-US" sz="5500"/>
              <a:t>            pense que    </a:t>
            </a:r>
            <a:r>
              <a:rPr lang="en-US" sz="5500" b="1"/>
              <a:t>Jean</a:t>
            </a:r>
            <a:r>
              <a:rPr lang="en-US" sz="5500"/>
              <a:t>    est_intelligent</a:t>
            </a:r>
            <a:endParaRPr lang="fr-CH" sz="5500"/>
          </a:p>
          <a:p>
            <a:pPr marL="1371600" indent="-1371600">
              <a:buFont typeface="+mj-lt"/>
              <a:buAutoNum type="arabicParenR"/>
            </a:pPr>
            <a:r>
              <a:rPr lang="en-US" sz="7000"/>
              <a:t>(</a:t>
            </a:r>
            <a:r>
              <a:rPr lang="en-US" sz="7000" i="1"/>
              <a:t>goun-gbe</a:t>
            </a:r>
            <a:r>
              <a:rPr lang="en-US" sz="7000"/>
              <a:t>) * </a:t>
            </a:r>
            <a:r>
              <a:rPr lang="en-US" sz="7000" b="1"/>
              <a:t>e</a:t>
            </a:r>
            <a:r>
              <a:rPr lang="en-US" sz="7000"/>
              <a:t>  vedo  do  </a:t>
            </a:r>
            <a:r>
              <a:rPr lang="en-US" sz="7000" b="1"/>
              <a:t>Kofi</a:t>
            </a:r>
            <a:r>
              <a:rPr lang="en-US" sz="7000"/>
              <a:t> na  wa </a:t>
            </a:r>
            <a:br>
              <a:rPr lang="fr-CH" sz="7400"/>
            </a:br>
            <a:r>
              <a:rPr lang="fr-CH" sz="7400"/>
              <a:t>		       </a:t>
            </a:r>
            <a:r>
              <a:rPr lang="en-US" sz="5500" b="1"/>
              <a:t>il</a:t>
            </a:r>
            <a:r>
              <a:rPr lang="en-US" sz="5500"/>
              <a:t>   croit     que  </a:t>
            </a:r>
            <a:r>
              <a:rPr lang="en-US" sz="5500" b="1"/>
              <a:t>Kofi</a:t>
            </a:r>
            <a:r>
              <a:rPr lang="en-US" sz="5500"/>
              <a:t>    va    venir </a:t>
            </a:r>
            <a:endParaRPr lang="fr-CH" sz="5500"/>
          </a:p>
          <a:p>
            <a:pPr marL="1371600" indent="-1371600">
              <a:buFont typeface="+mj-lt"/>
              <a:buAutoNum type="arabicParenR"/>
            </a:pPr>
            <a:r>
              <a:rPr lang="en-US" sz="7000"/>
              <a:t>(</a:t>
            </a:r>
            <a:r>
              <a:rPr lang="en-US" sz="7000" i="1"/>
              <a:t>mohawk</a:t>
            </a:r>
            <a:r>
              <a:rPr lang="en-US" sz="7000"/>
              <a:t>) * wa-hi-hrori-'tsi               </a:t>
            </a:r>
            <a:r>
              <a:rPr lang="en-US" sz="7000" b="1"/>
              <a:t>Sak</a:t>
            </a:r>
            <a:r>
              <a:rPr lang="en-US" sz="7000"/>
              <a:t> ruwa-nuhwe’-s </a:t>
            </a:r>
            <a:br>
              <a:rPr lang="fr-CH" sz="7400"/>
            </a:br>
            <a:r>
              <a:rPr lang="fr-CH" sz="7400"/>
              <a:t>		     </a:t>
            </a:r>
            <a:r>
              <a:rPr lang="en-US" sz="5500"/>
              <a:t>fait-1sS/</a:t>
            </a:r>
            <a:r>
              <a:rPr lang="en-US" sz="5500" b="1"/>
              <a:t>MsO</a:t>
            </a:r>
            <a:r>
              <a:rPr lang="en-US" sz="5500"/>
              <a:t>-dire-ponc que   </a:t>
            </a:r>
            <a:r>
              <a:rPr lang="en-US" sz="5500" b="1"/>
              <a:t>Sak</a:t>
            </a:r>
            <a:r>
              <a:rPr lang="en-US" sz="5500"/>
              <a:t>   FsS/MsO-aimer-hab </a:t>
            </a:r>
            <a:br>
              <a:rPr lang="fr-CH" sz="6200"/>
            </a:br>
            <a:r>
              <a:rPr lang="fr-CH" sz="6200"/>
              <a:t>		      </a:t>
            </a:r>
            <a:r>
              <a:rPr lang="en-US" sz="6200"/>
              <a:t>‘Je </a:t>
            </a:r>
            <a:r>
              <a:rPr lang="en-US" sz="6200" b="1"/>
              <a:t>lui</a:t>
            </a:r>
            <a:r>
              <a:rPr lang="en-US" sz="6200"/>
              <a:t> ai dit qu’elle aime </a:t>
            </a:r>
            <a:r>
              <a:rPr lang="en-US" sz="6200" b="1"/>
              <a:t>Sak</a:t>
            </a:r>
            <a:r>
              <a:rPr lang="en-US" sz="6200"/>
              <a:t>.’ </a:t>
            </a:r>
            <a:endParaRPr lang="fr-CH" sz="6200" dirty="0"/>
          </a:p>
        </p:txBody>
      </p:sp>
    </p:spTree>
    <p:extLst>
      <p:ext uri="{BB962C8B-B14F-4D97-AF65-F5344CB8AC3E}">
        <p14:creationId xmlns:p14="http://schemas.microsoft.com/office/powerpoint/2010/main" val="338270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4052</Words>
  <Application>Microsoft Office PowerPoint</Application>
  <PresentationFormat>Grand écran</PresentationFormat>
  <Paragraphs>376</Paragraphs>
  <Slides>38</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Calibri</vt:lpstr>
      <vt:lpstr>Calibri Light</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Charnavel</dc:creator>
  <cp:lastModifiedBy>Alexandra Fabry-Tochilina</cp:lastModifiedBy>
  <cp:revision>77</cp:revision>
  <cp:lastPrinted>2022-09-16T15:23:46Z</cp:lastPrinted>
  <dcterms:created xsi:type="dcterms:W3CDTF">2022-09-14T19:31:38Z</dcterms:created>
  <dcterms:modified xsi:type="dcterms:W3CDTF">2023-09-18T08:23:10Z</dcterms:modified>
</cp:coreProperties>
</file>