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8" r:id="rId3"/>
    <p:sldId id="330" r:id="rId4"/>
    <p:sldId id="329" r:id="rId5"/>
    <p:sldId id="257" r:id="rId6"/>
    <p:sldId id="306" r:id="rId7"/>
    <p:sldId id="319" r:id="rId8"/>
    <p:sldId id="331" r:id="rId9"/>
    <p:sldId id="332" r:id="rId10"/>
    <p:sldId id="334" r:id="rId11"/>
    <p:sldId id="298" r:id="rId12"/>
    <p:sldId id="261" r:id="rId13"/>
    <p:sldId id="297" r:id="rId14"/>
    <p:sldId id="333" r:id="rId15"/>
    <p:sldId id="276" r:id="rId16"/>
    <p:sldId id="270" r:id="rId17"/>
    <p:sldId id="260" r:id="rId18"/>
    <p:sldId id="271" r:id="rId19"/>
    <p:sldId id="262" r:id="rId20"/>
    <p:sldId id="272" r:id="rId21"/>
    <p:sldId id="263" r:id="rId22"/>
    <p:sldId id="273" r:id="rId23"/>
    <p:sldId id="264" r:id="rId24"/>
    <p:sldId id="265" r:id="rId25"/>
    <p:sldId id="266" r:id="rId26"/>
    <p:sldId id="267" r:id="rId27"/>
    <p:sldId id="268" r:id="rId28"/>
    <p:sldId id="269" r:id="rId29"/>
    <p:sldId id="258" r:id="rId30"/>
    <p:sldId id="335" r:id="rId31"/>
    <p:sldId id="315" r:id="rId32"/>
    <p:sldId id="318" r:id="rId33"/>
    <p:sldId id="316" r:id="rId34"/>
    <p:sldId id="337" r:id="rId35"/>
    <p:sldId id="336" r:id="rId36"/>
    <p:sldId id="338" r:id="rId37"/>
    <p:sldId id="339" r:id="rId38"/>
    <p:sldId id="274" r:id="rId39"/>
    <p:sldId id="288" r:id="rId40"/>
    <p:sldId id="279" r:id="rId41"/>
    <p:sldId id="289" r:id="rId42"/>
    <p:sldId id="278" r:id="rId43"/>
    <p:sldId id="280" r:id="rId44"/>
    <p:sldId id="281" r:id="rId45"/>
    <p:sldId id="282" r:id="rId46"/>
    <p:sldId id="283" r:id="rId47"/>
    <p:sldId id="312" r:id="rId48"/>
    <p:sldId id="317" r:id="rId49"/>
    <p:sldId id="313" r:id="rId50"/>
    <p:sldId id="290" r:id="rId51"/>
    <p:sldId id="307" r:id="rId52"/>
    <p:sldId id="285" r:id="rId53"/>
    <p:sldId id="303" r:id="rId54"/>
    <p:sldId id="286" r:id="rId55"/>
    <p:sldId id="304" r:id="rId56"/>
    <p:sldId id="308" r:id="rId57"/>
    <p:sldId id="287" r:id="rId58"/>
    <p:sldId id="300" r:id="rId59"/>
    <p:sldId id="291" r:id="rId60"/>
    <p:sldId id="292" r:id="rId61"/>
    <p:sldId id="305" r:id="rId62"/>
    <p:sldId id="293" r:id="rId63"/>
    <p:sldId id="302" r:id="rId64"/>
    <p:sldId id="295" r:id="rId65"/>
    <p:sldId id="296" r:id="rId66"/>
    <p:sldId id="309" r:id="rId67"/>
    <p:sldId id="311" r:id="rId68"/>
    <p:sldId id="320" r:id="rId69"/>
    <p:sldId id="310" r:id="rId70"/>
    <p:sldId id="321" r:id="rId71"/>
    <p:sldId id="322" r:id="rId72"/>
    <p:sldId id="327" r:id="rId73"/>
    <p:sldId id="326" r:id="rId74"/>
    <p:sldId id="323" r:id="rId75"/>
    <p:sldId id="324" r:id="rId76"/>
    <p:sldId id="325" r:id="rId7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copo Garzonio" initials="JG"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commentAuthors" Target="commentAuthors.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p>
            <a:fld id="{63B44E4D-BC17-40D4-A7C8-FFF381AC488D}" type="datetimeFigureOut">
              <a:rPr lang="en-US" smtClean="0"/>
              <a:pPr/>
              <a:t>10/20/2020</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17594454-5712-4D43-B4F3-87FEE05428A1}" type="slidenum">
              <a:rPr lang="en-US" smtClean="0"/>
              <a:pPr/>
              <a:t>‹Nr.›</a:t>
            </a:fld>
            <a:endParaRPr lang="en-US"/>
          </a:p>
        </p:txBody>
      </p:sp>
    </p:spTree>
    <p:extLst>
      <p:ext uri="{BB962C8B-B14F-4D97-AF65-F5344CB8AC3E}">
        <p14:creationId xmlns:p14="http://schemas.microsoft.com/office/powerpoint/2010/main" val="24597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63B44E4D-BC17-40D4-A7C8-FFF381AC488D}" type="datetimeFigureOut">
              <a:rPr lang="en-US" smtClean="0"/>
              <a:pPr/>
              <a:t>10/20/2020</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17594454-5712-4D43-B4F3-87FEE05428A1}" type="slidenum">
              <a:rPr lang="en-US" smtClean="0"/>
              <a:pPr/>
              <a:t>‹Nr.›</a:t>
            </a:fld>
            <a:endParaRPr lang="en-US"/>
          </a:p>
        </p:txBody>
      </p:sp>
    </p:spTree>
    <p:extLst>
      <p:ext uri="{BB962C8B-B14F-4D97-AF65-F5344CB8AC3E}">
        <p14:creationId xmlns:p14="http://schemas.microsoft.com/office/powerpoint/2010/main" val="367711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63B44E4D-BC17-40D4-A7C8-FFF381AC488D}" type="datetimeFigureOut">
              <a:rPr lang="en-US" smtClean="0"/>
              <a:pPr/>
              <a:t>10/20/2020</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17594454-5712-4D43-B4F3-87FEE05428A1}" type="slidenum">
              <a:rPr lang="en-US" smtClean="0"/>
              <a:pPr/>
              <a:t>‹Nr.›</a:t>
            </a:fld>
            <a:endParaRPr lang="en-US"/>
          </a:p>
        </p:txBody>
      </p:sp>
    </p:spTree>
    <p:extLst>
      <p:ext uri="{BB962C8B-B14F-4D97-AF65-F5344CB8AC3E}">
        <p14:creationId xmlns:p14="http://schemas.microsoft.com/office/powerpoint/2010/main" val="2305909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63B44E4D-BC17-40D4-A7C8-FFF381AC488D}" type="datetimeFigureOut">
              <a:rPr lang="en-US" smtClean="0"/>
              <a:pPr/>
              <a:t>10/20/2020</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17594454-5712-4D43-B4F3-87FEE05428A1}" type="slidenum">
              <a:rPr lang="en-US" smtClean="0"/>
              <a:pPr/>
              <a:t>‹Nr.›</a:t>
            </a:fld>
            <a:endParaRPr lang="en-US"/>
          </a:p>
        </p:txBody>
      </p:sp>
    </p:spTree>
    <p:extLst>
      <p:ext uri="{BB962C8B-B14F-4D97-AF65-F5344CB8AC3E}">
        <p14:creationId xmlns:p14="http://schemas.microsoft.com/office/powerpoint/2010/main" val="254827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63B44E4D-BC17-40D4-A7C8-FFF381AC488D}" type="datetimeFigureOut">
              <a:rPr lang="en-US" smtClean="0"/>
              <a:pPr/>
              <a:t>10/20/2020</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17594454-5712-4D43-B4F3-87FEE05428A1}" type="slidenum">
              <a:rPr lang="en-US" smtClean="0"/>
              <a:pPr/>
              <a:t>‹Nr.›</a:t>
            </a:fld>
            <a:endParaRPr lang="en-US"/>
          </a:p>
        </p:txBody>
      </p:sp>
    </p:spTree>
    <p:extLst>
      <p:ext uri="{BB962C8B-B14F-4D97-AF65-F5344CB8AC3E}">
        <p14:creationId xmlns:p14="http://schemas.microsoft.com/office/powerpoint/2010/main" val="620322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p>
            <a:fld id="{63B44E4D-BC17-40D4-A7C8-FFF381AC488D}" type="datetimeFigureOut">
              <a:rPr lang="en-US" smtClean="0"/>
              <a:pPr/>
              <a:t>10/20/2020</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17594454-5712-4D43-B4F3-87FEE05428A1}" type="slidenum">
              <a:rPr lang="en-US" smtClean="0"/>
              <a:pPr/>
              <a:t>‹Nr.›</a:t>
            </a:fld>
            <a:endParaRPr lang="en-US"/>
          </a:p>
        </p:txBody>
      </p:sp>
    </p:spTree>
    <p:extLst>
      <p:ext uri="{BB962C8B-B14F-4D97-AF65-F5344CB8AC3E}">
        <p14:creationId xmlns:p14="http://schemas.microsoft.com/office/powerpoint/2010/main" val="396893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p>
            <a:fld id="{63B44E4D-BC17-40D4-A7C8-FFF381AC488D}" type="datetimeFigureOut">
              <a:rPr lang="en-US" smtClean="0"/>
              <a:pPr/>
              <a:t>10/20/2020</a:t>
            </a:fld>
            <a:endParaRPr lang="en-US"/>
          </a:p>
        </p:txBody>
      </p:sp>
      <p:sp>
        <p:nvSpPr>
          <p:cNvPr id="8" name="Fußzeilenplatzhalter 7"/>
          <p:cNvSpPr>
            <a:spLocks noGrp="1"/>
          </p:cNvSpPr>
          <p:nvPr>
            <p:ph type="ftr" sz="quarter" idx="11"/>
          </p:nvPr>
        </p:nvSpPr>
        <p:spPr/>
        <p:txBody>
          <a:bodyPr/>
          <a:lstStyle/>
          <a:p>
            <a:endParaRPr lang="en-US"/>
          </a:p>
        </p:txBody>
      </p:sp>
      <p:sp>
        <p:nvSpPr>
          <p:cNvPr id="9" name="Foliennummernplatzhalter 8"/>
          <p:cNvSpPr>
            <a:spLocks noGrp="1"/>
          </p:cNvSpPr>
          <p:nvPr>
            <p:ph type="sldNum" sz="quarter" idx="12"/>
          </p:nvPr>
        </p:nvSpPr>
        <p:spPr/>
        <p:txBody>
          <a:bodyPr/>
          <a:lstStyle/>
          <a:p>
            <a:fld id="{17594454-5712-4D43-B4F3-87FEE05428A1}" type="slidenum">
              <a:rPr lang="en-US" smtClean="0"/>
              <a:pPr/>
              <a:t>‹Nr.›</a:t>
            </a:fld>
            <a:endParaRPr lang="en-US"/>
          </a:p>
        </p:txBody>
      </p:sp>
    </p:spTree>
    <p:extLst>
      <p:ext uri="{BB962C8B-B14F-4D97-AF65-F5344CB8AC3E}">
        <p14:creationId xmlns:p14="http://schemas.microsoft.com/office/powerpoint/2010/main" val="3661879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p>
            <a:fld id="{63B44E4D-BC17-40D4-A7C8-FFF381AC488D}" type="datetimeFigureOut">
              <a:rPr lang="en-US" smtClean="0"/>
              <a:pPr/>
              <a:t>10/20/2020</a:t>
            </a:fld>
            <a:endParaRPr lang="en-US"/>
          </a:p>
        </p:txBody>
      </p:sp>
      <p:sp>
        <p:nvSpPr>
          <p:cNvPr id="4" name="Fußzeilenplatzhalter 3"/>
          <p:cNvSpPr>
            <a:spLocks noGrp="1"/>
          </p:cNvSpPr>
          <p:nvPr>
            <p:ph type="ftr" sz="quarter" idx="11"/>
          </p:nvPr>
        </p:nvSpPr>
        <p:spPr/>
        <p:txBody>
          <a:bodyPr/>
          <a:lstStyle/>
          <a:p>
            <a:endParaRPr lang="en-US"/>
          </a:p>
        </p:txBody>
      </p:sp>
      <p:sp>
        <p:nvSpPr>
          <p:cNvPr id="5" name="Foliennummernplatzhalter 4"/>
          <p:cNvSpPr>
            <a:spLocks noGrp="1"/>
          </p:cNvSpPr>
          <p:nvPr>
            <p:ph type="sldNum" sz="quarter" idx="12"/>
          </p:nvPr>
        </p:nvSpPr>
        <p:spPr/>
        <p:txBody>
          <a:bodyPr/>
          <a:lstStyle/>
          <a:p>
            <a:fld id="{17594454-5712-4D43-B4F3-87FEE05428A1}" type="slidenum">
              <a:rPr lang="en-US" smtClean="0"/>
              <a:pPr/>
              <a:t>‹Nr.›</a:t>
            </a:fld>
            <a:endParaRPr lang="en-US"/>
          </a:p>
        </p:txBody>
      </p:sp>
    </p:spTree>
    <p:extLst>
      <p:ext uri="{BB962C8B-B14F-4D97-AF65-F5344CB8AC3E}">
        <p14:creationId xmlns:p14="http://schemas.microsoft.com/office/powerpoint/2010/main" val="1413739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3B44E4D-BC17-40D4-A7C8-FFF381AC488D}" type="datetimeFigureOut">
              <a:rPr lang="en-US" smtClean="0"/>
              <a:pPr/>
              <a:t>10/20/2020</a:t>
            </a:fld>
            <a:endParaRPr lang="en-US"/>
          </a:p>
        </p:txBody>
      </p:sp>
      <p:sp>
        <p:nvSpPr>
          <p:cNvPr id="3" name="Fußzeilenplatzhalter 2"/>
          <p:cNvSpPr>
            <a:spLocks noGrp="1"/>
          </p:cNvSpPr>
          <p:nvPr>
            <p:ph type="ftr" sz="quarter" idx="11"/>
          </p:nvPr>
        </p:nvSpPr>
        <p:spPr/>
        <p:txBody>
          <a:bodyPr/>
          <a:lstStyle/>
          <a:p>
            <a:endParaRPr lang="en-US"/>
          </a:p>
        </p:txBody>
      </p:sp>
      <p:sp>
        <p:nvSpPr>
          <p:cNvPr id="4" name="Foliennummernplatzhalter 3"/>
          <p:cNvSpPr>
            <a:spLocks noGrp="1"/>
          </p:cNvSpPr>
          <p:nvPr>
            <p:ph type="sldNum" sz="quarter" idx="12"/>
          </p:nvPr>
        </p:nvSpPr>
        <p:spPr/>
        <p:txBody>
          <a:bodyPr/>
          <a:lstStyle/>
          <a:p>
            <a:fld id="{17594454-5712-4D43-B4F3-87FEE05428A1}" type="slidenum">
              <a:rPr lang="en-US" smtClean="0"/>
              <a:pPr/>
              <a:t>‹Nr.›</a:t>
            </a:fld>
            <a:endParaRPr lang="en-US"/>
          </a:p>
        </p:txBody>
      </p:sp>
    </p:spTree>
    <p:extLst>
      <p:ext uri="{BB962C8B-B14F-4D97-AF65-F5344CB8AC3E}">
        <p14:creationId xmlns:p14="http://schemas.microsoft.com/office/powerpoint/2010/main" val="2751396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63B44E4D-BC17-40D4-A7C8-FFF381AC488D}" type="datetimeFigureOut">
              <a:rPr lang="en-US" smtClean="0"/>
              <a:pPr/>
              <a:t>10/20/2020</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17594454-5712-4D43-B4F3-87FEE05428A1}" type="slidenum">
              <a:rPr lang="en-US" smtClean="0"/>
              <a:pPr/>
              <a:t>‹Nr.›</a:t>
            </a:fld>
            <a:endParaRPr lang="en-US"/>
          </a:p>
        </p:txBody>
      </p:sp>
    </p:spTree>
    <p:extLst>
      <p:ext uri="{BB962C8B-B14F-4D97-AF65-F5344CB8AC3E}">
        <p14:creationId xmlns:p14="http://schemas.microsoft.com/office/powerpoint/2010/main" val="1348129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63B44E4D-BC17-40D4-A7C8-FFF381AC488D}" type="datetimeFigureOut">
              <a:rPr lang="en-US" smtClean="0"/>
              <a:pPr/>
              <a:t>10/20/2020</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17594454-5712-4D43-B4F3-87FEE05428A1}" type="slidenum">
              <a:rPr lang="en-US" smtClean="0"/>
              <a:pPr/>
              <a:t>‹Nr.›</a:t>
            </a:fld>
            <a:endParaRPr lang="en-US"/>
          </a:p>
        </p:txBody>
      </p:sp>
    </p:spTree>
    <p:extLst>
      <p:ext uri="{BB962C8B-B14F-4D97-AF65-F5344CB8AC3E}">
        <p14:creationId xmlns:p14="http://schemas.microsoft.com/office/powerpoint/2010/main" val="2485064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en-US"/>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B44E4D-BC17-40D4-A7C8-FFF381AC488D}" type="datetimeFigureOut">
              <a:rPr lang="en-US" smtClean="0"/>
              <a:pPr/>
              <a:t>10/20/2020</a:t>
            </a:fld>
            <a:endParaRPr lang="en-US"/>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594454-5712-4D43-B4F3-87FEE05428A1}" type="slidenum">
              <a:rPr lang="en-US" smtClean="0"/>
              <a:pPr/>
              <a:t>‹Nr.›</a:t>
            </a:fld>
            <a:endParaRPr lang="en-US"/>
          </a:p>
        </p:txBody>
      </p:sp>
    </p:spTree>
    <p:extLst>
      <p:ext uri="{BB962C8B-B14F-4D97-AF65-F5344CB8AC3E}">
        <p14:creationId xmlns:p14="http://schemas.microsoft.com/office/powerpoint/2010/main" val="3716569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7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7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7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7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Negation in natural language</a:t>
            </a:r>
            <a:endParaRPr lang="en-US" dirty="0"/>
          </a:p>
        </p:txBody>
      </p:sp>
      <p:sp>
        <p:nvSpPr>
          <p:cNvPr id="3" name="Untertitel 2"/>
          <p:cNvSpPr>
            <a:spLocks noGrp="1"/>
          </p:cNvSpPr>
          <p:nvPr>
            <p:ph type="subTitle" idx="1"/>
          </p:nvPr>
        </p:nvSpPr>
        <p:spPr/>
        <p:txBody>
          <a:bodyPr>
            <a:normAutofit/>
          </a:bodyPr>
          <a:lstStyle/>
          <a:p>
            <a:r>
              <a:rPr lang="en-US" dirty="0" smtClean="0"/>
              <a:t>Cecilia </a:t>
            </a:r>
            <a:r>
              <a:rPr lang="en-US" dirty="0" err="1" smtClean="0"/>
              <a:t>Poletto</a:t>
            </a:r>
            <a:endParaRPr lang="en-US" dirty="0" smtClean="0"/>
          </a:p>
          <a:p>
            <a:r>
              <a:rPr lang="en-US" dirty="0" smtClean="0"/>
              <a:t>Goethe </a:t>
            </a:r>
            <a:r>
              <a:rPr lang="en-US" dirty="0" err="1" smtClean="0"/>
              <a:t>Unversität</a:t>
            </a:r>
            <a:r>
              <a:rPr lang="en-US" dirty="0" smtClean="0"/>
              <a:t> </a:t>
            </a:r>
            <a:r>
              <a:rPr lang="en-US" smtClean="0"/>
              <a:t>Frankfurt </a:t>
            </a:r>
          </a:p>
          <a:p>
            <a:r>
              <a:rPr lang="en-US" smtClean="0"/>
              <a:t>Universitá  degli studi di Padova</a:t>
            </a:r>
            <a:endParaRPr lang="en-US" dirty="0"/>
          </a:p>
        </p:txBody>
      </p:sp>
    </p:spTree>
    <p:extLst>
      <p:ext uri="{BB962C8B-B14F-4D97-AF65-F5344CB8AC3E}">
        <p14:creationId xmlns:p14="http://schemas.microsoft.com/office/powerpoint/2010/main" val="1400459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Negation in </a:t>
            </a:r>
            <a:r>
              <a:rPr lang="de-DE" dirty="0" err="1" smtClean="0"/>
              <a:t>the</a:t>
            </a:r>
            <a:r>
              <a:rPr lang="de-DE" dirty="0" smtClean="0"/>
              <a:t> vP</a:t>
            </a:r>
            <a:endParaRPr lang="de-DE" dirty="0"/>
          </a:p>
        </p:txBody>
      </p:sp>
      <p:sp>
        <p:nvSpPr>
          <p:cNvPr id="3" name="Inhaltsplatzhalter 2"/>
          <p:cNvSpPr>
            <a:spLocks noGrp="1"/>
          </p:cNvSpPr>
          <p:nvPr>
            <p:ph idx="1"/>
          </p:nvPr>
        </p:nvSpPr>
        <p:spPr/>
        <p:txBody>
          <a:bodyPr>
            <a:normAutofit lnSpcReduction="10000"/>
          </a:bodyPr>
          <a:lstStyle/>
          <a:p>
            <a:r>
              <a:rPr lang="de-DE" dirty="0" smtClean="0"/>
              <a:t>I will </a:t>
            </a:r>
            <a:r>
              <a:rPr lang="de-DE" dirty="0" err="1" smtClean="0"/>
              <a:t>provide</a:t>
            </a:r>
            <a:r>
              <a:rPr lang="de-DE" dirty="0" smtClean="0"/>
              <a:t> </a:t>
            </a:r>
            <a:r>
              <a:rPr lang="de-DE" dirty="0" err="1" smtClean="0"/>
              <a:t>evidence</a:t>
            </a:r>
            <a:r>
              <a:rPr lang="de-DE" dirty="0" smtClean="0"/>
              <a:t> </a:t>
            </a:r>
            <a:r>
              <a:rPr lang="de-DE" dirty="0" err="1" smtClean="0"/>
              <a:t>that</a:t>
            </a:r>
            <a:r>
              <a:rPr lang="de-DE" dirty="0" smtClean="0"/>
              <a:t> </a:t>
            </a:r>
            <a:r>
              <a:rPr lang="de-DE" dirty="0" err="1" smtClean="0"/>
              <a:t>the</a:t>
            </a:r>
            <a:r>
              <a:rPr lang="de-DE" dirty="0" smtClean="0"/>
              <a:t> </a:t>
            </a:r>
            <a:r>
              <a:rPr lang="de-DE" dirty="0" err="1" smtClean="0"/>
              <a:t>cluster</a:t>
            </a:r>
            <a:r>
              <a:rPr lang="de-DE" dirty="0" smtClean="0"/>
              <a:t> </a:t>
            </a:r>
            <a:r>
              <a:rPr lang="de-DE" dirty="0" err="1" smtClean="0"/>
              <a:t>of</a:t>
            </a:r>
            <a:r>
              <a:rPr lang="de-DE" dirty="0" smtClean="0"/>
              <a:t> </a:t>
            </a:r>
            <a:r>
              <a:rPr lang="de-DE" dirty="0" err="1" smtClean="0"/>
              <a:t>projections</a:t>
            </a:r>
            <a:r>
              <a:rPr lang="de-DE" dirty="0" smtClean="0"/>
              <a:t> </a:t>
            </a:r>
            <a:r>
              <a:rPr lang="de-DE" dirty="0" err="1" smtClean="0"/>
              <a:t>of</a:t>
            </a:r>
            <a:r>
              <a:rPr lang="de-DE" dirty="0" smtClean="0"/>
              <a:t> </a:t>
            </a:r>
            <a:r>
              <a:rPr lang="de-DE" dirty="0" err="1" smtClean="0"/>
              <a:t>the</a:t>
            </a:r>
            <a:r>
              <a:rPr lang="de-DE" dirty="0" smtClean="0"/>
              <a:t> „</a:t>
            </a:r>
            <a:r>
              <a:rPr lang="de-DE" dirty="0" err="1" smtClean="0"/>
              <a:t>big</a:t>
            </a:r>
            <a:r>
              <a:rPr lang="de-DE" dirty="0" smtClean="0"/>
              <a:t> </a:t>
            </a:r>
            <a:r>
              <a:rPr lang="de-DE" dirty="0" err="1" smtClean="0"/>
              <a:t>NegP</a:t>
            </a:r>
            <a:r>
              <a:rPr lang="de-DE" dirty="0" smtClean="0"/>
              <a:t>“ </a:t>
            </a:r>
            <a:r>
              <a:rPr lang="de-DE" dirty="0" err="1" smtClean="0"/>
              <a:t>starts</a:t>
            </a:r>
            <a:r>
              <a:rPr lang="de-DE" dirty="0" smtClean="0"/>
              <a:t> out in </a:t>
            </a:r>
            <a:r>
              <a:rPr lang="de-DE" dirty="0" err="1" smtClean="0"/>
              <a:t>the</a:t>
            </a:r>
            <a:r>
              <a:rPr lang="de-DE" dirty="0" smtClean="0"/>
              <a:t> vP </a:t>
            </a:r>
            <a:r>
              <a:rPr lang="de-DE" dirty="0" err="1" smtClean="0"/>
              <a:t>and</a:t>
            </a:r>
            <a:r>
              <a:rPr lang="de-DE" dirty="0" smtClean="0"/>
              <a:t> </a:t>
            </a:r>
            <a:r>
              <a:rPr lang="de-DE" dirty="0" err="1" smtClean="0"/>
              <a:t>then</a:t>
            </a:r>
            <a:r>
              <a:rPr lang="de-DE" dirty="0" smtClean="0"/>
              <a:t> </a:t>
            </a:r>
            <a:r>
              <a:rPr lang="de-DE" dirty="0" err="1" smtClean="0"/>
              <a:t>can</a:t>
            </a:r>
            <a:r>
              <a:rPr lang="de-DE" dirty="0" smtClean="0"/>
              <a:t> </a:t>
            </a:r>
            <a:r>
              <a:rPr lang="de-DE" dirty="0" err="1" smtClean="0"/>
              <a:t>raise</a:t>
            </a:r>
            <a:r>
              <a:rPr lang="de-DE" dirty="0" smtClean="0"/>
              <a:t> </a:t>
            </a:r>
            <a:r>
              <a:rPr lang="de-DE" dirty="0" err="1" smtClean="0"/>
              <a:t>to</a:t>
            </a:r>
            <a:r>
              <a:rPr lang="de-DE" dirty="0" smtClean="0"/>
              <a:t> </a:t>
            </a:r>
            <a:r>
              <a:rPr lang="de-DE" dirty="0" err="1" smtClean="0"/>
              <a:t>the</a:t>
            </a:r>
            <a:r>
              <a:rPr lang="de-DE" dirty="0" smtClean="0"/>
              <a:t> </a:t>
            </a:r>
            <a:r>
              <a:rPr lang="de-DE" dirty="0" err="1" smtClean="0"/>
              <a:t>positions</a:t>
            </a:r>
            <a:r>
              <a:rPr lang="de-DE" dirty="0" smtClean="0"/>
              <a:t> in </a:t>
            </a:r>
            <a:r>
              <a:rPr lang="de-DE" dirty="0" err="1" smtClean="0"/>
              <a:t>the</a:t>
            </a:r>
            <a:r>
              <a:rPr lang="de-DE" dirty="0" smtClean="0"/>
              <a:t> </a:t>
            </a:r>
            <a:r>
              <a:rPr lang="de-DE" dirty="0" err="1" smtClean="0"/>
              <a:t>clause</a:t>
            </a:r>
            <a:r>
              <a:rPr lang="de-DE" dirty="0" smtClean="0"/>
              <a:t> </a:t>
            </a:r>
            <a:r>
              <a:rPr lang="de-DE" dirty="0" err="1" smtClean="0"/>
              <a:t>that</a:t>
            </a:r>
            <a:r>
              <a:rPr lang="de-DE" dirty="0" smtClean="0"/>
              <a:t> </a:t>
            </a:r>
            <a:r>
              <a:rPr lang="de-DE" dirty="0" err="1" smtClean="0"/>
              <a:t>correspond</a:t>
            </a:r>
            <a:r>
              <a:rPr lang="de-DE" dirty="0" smtClean="0"/>
              <a:t> </a:t>
            </a:r>
            <a:r>
              <a:rPr lang="de-DE" dirty="0" err="1" smtClean="0"/>
              <a:t>to</a:t>
            </a:r>
            <a:r>
              <a:rPr lang="de-DE" dirty="0" smtClean="0"/>
              <a:t> </a:t>
            </a:r>
            <a:r>
              <a:rPr lang="de-DE" dirty="0" err="1" smtClean="0"/>
              <a:t>the</a:t>
            </a:r>
            <a:r>
              <a:rPr lang="de-DE" dirty="0" smtClean="0"/>
              <a:t> </a:t>
            </a:r>
            <a:r>
              <a:rPr lang="de-DE" dirty="0" err="1" smtClean="0"/>
              <a:t>semantic</a:t>
            </a:r>
            <a:r>
              <a:rPr lang="de-DE" dirty="0" smtClean="0"/>
              <a:t> </a:t>
            </a:r>
            <a:r>
              <a:rPr lang="de-DE" dirty="0" err="1" smtClean="0"/>
              <a:t>operations</a:t>
            </a:r>
            <a:r>
              <a:rPr lang="de-DE" dirty="0"/>
              <a:t> </a:t>
            </a:r>
            <a:r>
              <a:rPr lang="de-DE" dirty="0" err="1" smtClean="0"/>
              <a:t>included</a:t>
            </a:r>
            <a:r>
              <a:rPr lang="de-DE" dirty="0" smtClean="0"/>
              <a:t> in </a:t>
            </a:r>
            <a:r>
              <a:rPr lang="de-DE" dirty="0" err="1" smtClean="0"/>
              <a:t>negation</a:t>
            </a:r>
            <a:r>
              <a:rPr lang="de-DE" dirty="0" smtClean="0"/>
              <a:t>.</a:t>
            </a:r>
          </a:p>
          <a:p>
            <a:r>
              <a:rPr lang="de-DE" dirty="0" err="1" smtClean="0"/>
              <a:t>It</a:t>
            </a:r>
            <a:r>
              <a:rPr lang="de-DE" dirty="0" smtClean="0"/>
              <a:t> </a:t>
            </a:r>
            <a:r>
              <a:rPr lang="de-DE" dirty="0" err="1" smtClean="0"/>
              <a:t>has</a:t>
            </a:r>
            <a:r>
              <a:rPr lang="de-DE" dirty="0" smtClean="0"/>
              <a:t> </a:t>
            </a:r>
            <a:r>
              <a:rPr lang="de-DE" dirty="0" err="1" smtClean="0"/>
              <a:t>been</a:t>
            </a:r>
            <a:r>
              <a:rPr lang="de-DE" dirty="0" smtClean="0"/>
              <a:t> </a:t>
            </a:r>
            <a:r>
              <a:rPr lang="de-DE" dirty="0" err="1" smtClean="0"/>
              <a:t>proposed</a:t>
            </a:r>
            <a:r>
              <a:rPr lang="de-DE" dirty="0" smtClean="0"/>
              <a:t> (</a:t>
            </a:r>
            <a:r>
              <a:rPr lang="de-DE" dirty="0" err="1" smtClean="0"/>
              <a:t>see</a:t>
            </a:r>
            <a:r>
              <a:rPr lang="de-DE" dirty="0" smtClean="0"/>
              <a:t> Manzini </a:t>
            </a:r>
            <a:r>
              <a:rPr lang="de-DE" dirty="0" err="1" smtClean="0"/>
              <a:t>and</a:t>
            </a:r>
            <a:r>
              <a:rPr lang="de-DE" dirty="0" smtClean="0"/>
              <a:t> Savoia 2011, Bayer 2010) </a:t>
            </a:r>
            <a:r>
              <a:rPr lang="de-DE" dirty="0" err="1" smtClean="0"/>
              <a:t>that</a:t>
            </a:r>
            <a:r>
              <a:rPr lang="de-DE" dirty="0" smtClean="0"/>
              <a:t> </a:t>
            </a:r>
            <a:r>
              <a:rPr lang="de-DE" dirty="0" err="1" smtClean="0"/>
              <a:t>negation</a:t>
            </a:r>
            <a:r>
              <a:rPr lang="de-DE" dirty="0" smtClean="0"/>
              <a:t> </a:t>
            </a:r>
            <a:r>
              <a:rPr lang="de-DE" dirty="0" err="1" smtClean="0"/>
              <a:t>is</a:t>
            </a:r>
            <a:r>
              <a:rPr lang="de-DE" dirty="0" smtClean="0"/>
              <a:t> </a:t>
            </a:r>
            <a:r>
              <a:rPr lang="de-DE" dirty="0" err="1" smtClean="0"/>
              <a:t>merged</a:t>
            </a:r>
            <a:r>
              <a:rPr lang="de-DE" dirty="0" smtClean="0"/>
              <a:t> in </a:t>
            </a:r>
            <a:r>
              <a:rPr lang="de-DE" dirty="0" err="1" smtClean="0"/>
              <a:t>the</a:t>
            </a:r>
            <a:r>
              <a:rPr lang="de-DE" dirty="0" smtClean="0"/>
              <a:t> </a:t>
            </a:r>
            <a:r>
              <a:rPr lang="de-DE" dirty="0" err="1" smtClean="0"/>
              <a:t>direct</a:t>
            </a:r>
            <a:r>
              <a:rPr lang="de-DE" dirty="0" smtClean="0"/>
              <a:t> </a:t>
            </a:r>
            <a:r>
              <a:rPr lang="de-DE" dirty="0" err="1" smtClean="0"/>
              <a:t>object</a:t>
            </a:r>
            <a:r>
              <a:rPr lang="de-DE" dirty="0" smtClean="0"/>
              <a:t> </a:t>
            </a:r>
            <a:r>
              <a:rPr lang="de-DE" dirty="0" err="1" smtClean="0"/>
              <a:t>position</a:t>
            </a:r>
            <a:r>
              <a:rPr lang="de-DE" dirty="0" smtClean="0"/>
              <a:t>. I do not </a:t>
            </a:r>
            <a:r>
              <a:rPr lang="de-DE" dirty="0" err="1" smtClean="0"/>
              <a:t>have</a:t>
            </a:r>
            <a:r>
              <a:rPr lang="de-DE" dirty="0" smtClean="0"/>
              <a:t> </a:t>
            </a:r>
            <a:r>
              <a:rPr lang="de-DE" dirty="0" err="1" smtClean="0"/>
              <a:t>any</a:t>
            </a:r>
            <a:r>
              <a:rPr lang="de-DE" dirty="0" smtClean="0"/>
              <a:t> </a:t>
            </a:r>
            <a:r>
              <a:rPr lang="de-DE" dirty="0" err="1" smtClean="0"/>
              <a:t>specific</a:t>
            </a:r>
            <a:r>
              <a:rPr lang="de-DE" dirty="0" smtClean="0"/>
              <a:t> </a:t>
            </a:r>
            <a:r>
              <a:rPr lang="de-DE" dirty="0" err="1" smtClean="0"/>
              <a:t>evidence</a:t>
            </a:r>
            <a:r>
              <a:rPr lang="de-DE" dirty="0" smtClean="0"/>
              <a:t> on </a:t>
            </a:r>
            <a:r>
              <a:rPr lang="de-DE" dirty="0" err="1" smtClean="0"/>
              <a:t>this</a:t>
            </a:r>
            <a:r>
              <a:rPr lang="de-DE" dirty="0" smtClean="0"/>
              <a:t>.  </a:t>
            </a:r>
            <a:endParaRPr lang="de-DE" dirty="0"/>
          </a:p>
        </p:txBody>
      </p:sp>
    </p:spTree>
    <p:extLst>
      <p:ext uri="{BB962C8B-B14F-4D97-AF65-F5344CB8AC3E}">
        <p14:creationId xmlns:p14="http://schemas.microsoft.com/office/powerpoint/2010/main" val="402620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NegP does not exist</a:t>
            </a:r>
            <a:endParaRPr lang="en-US" dirty="0"/>
          </a:p>
        </p:txBody>
      </p:sp>
      <p:sp>
        <p:nvSpPr>
          <p:cNvPr id="3" name="Inhaltsplatzhalter 2"/>
          <p:cNvSpPr>
            <a:spLocks noGrp="1"/>
          </p:cNvSpPr>
          <p:nvPr>
            <p:ph idx="1"/>
          </p:nvPr>
        </p:nvSpPr>
        <p:spPr/>
        <p:txBody>
          <a:bodyPr>
            <a:normAutofit fontScale="92500" lnSpcReduction="10000"/>
          </a:bodyPr>
          <a:lstStyle/>
          <a:p>
            <a:pPr marL="0" indent="0" algn="just">
              <a:buNone/>
            </a:pPr>
            <a:r>
              <a:rPr lang="en-US" sz="3600" dirty="0" smtClean="0"/>
              <a:t>The set of semantic operations that are necessary to negate a clause are translated into syntax as a set of functional projections occurring at different levels of the syntactic tree. </a:t>
            </a:r>
            <a:r>
              <a:rPr lang="en-US" sz="3600" dirty="0"/>
              <a:t>E</a:t>
            </a:r>
            <a:r>
              <a:rPr lang="en-US" sz="3600" dirty="0" smtClean="0"/>
              <a:t>ach of these operations is common to other operators. </a:t>
            </a:r>
          </a:p>
          <a:p>
            <a:pPr marL="0" indent="0" algn="just">
              <a:buNone/>
            </a:pPr>
            <a:r>
              <a:rPr lang="en-US" sz="3600" dirty="0" smtClean="0">
                <a:sym typeface="Wingdings" panose="05000000000000000000" pitchFamily="2" charset="2"/>
              </a:rPr>
              <a:t> </a:t>
            </a:r>
            <a:r>
              <a:rPr lang="en-US" sz="3600" dirty="0" err="1" smtClean="0"/>
              <a:t>NegP</a:t>
            </a:r>
            <a:r>
              <a:rPr lang="en-US" sz="3600" dirty="0" smtClean="0"/>
              <a:t> does not exist as a single projection, this is only a cover term for a set of projections much like IP or CP. </a:t>
            </a:r>
          </a:p>
          <a:p>
            <a:pPr marL="0" indent="0">
              <a:buNone/>
            </a:pPr>
            <a:endParaRPr lang="en-US" dirty="0"/>
          </a:p>
        </p:txBody>
      </p:sp>
    </p:spTree>
    <p:extLst>
      <p:ext uri="{BB962C8B-B14F-4D97-AF65-F5344CB8AC3E}">
        <p14:creationId xmlns:p14="http://schemas.microsoft.com/office/powerpoint/2010/main" val="328056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smtClean="0"/>
              <a:t>A modular theory of complex operations</a:t>
            </a:r>
            <a:endParaRPr lang="en-US" dirty="0"/>
          </a:p>
        </p:txBody>
      </p:sp>
      <p:sp>
        <p:nvSpPr>
          <p:cNvPr id="3" name="Inhaltsplatzhalter 2"/>
          <p:cNvSpPr>
            <a:spLocks noGrp="1"/>
          </p:cNvSpPr>
          <p:nvPr>
            <p:ph idx="1"/>
          </p:nvPr>
        </p:nvSpPr>
        <p:spPr>
          <a:xfrm>
            <a:off x="457200" y="1600200"/>
            <a:ext cx="8229600" cy="4997152"/>
          </a:xfrm>
        </p:spPr>
        <p:txBody>
          <a:bodyPr>
            <a:normAutofit lnSpcReduction="10000"/>
          </a:bodyPr>
          <a:lstStyle/>
          <a:p>
            <a:pPr marL="0" indent="0" algn="just">
              <a:buNone/>
            </a:pPr>
            <a:r>
              <a:rPr lang="en-US" sz="3600" smtClean="0"/>
              <a:t>The different lexical realizations of negation in different languages are a function of the fact that only some of the internal projections of the complex "big NegP" are spelled out. </a:t>
            </a:r>
          </a:p>
          <a:p>
            <a:pPr marL="0" indent="0" algn="just">
              <a:buNone/>
            </a:pPr>
            <a:r>
              <a:rPr lang="en-US" sz="3600" smtClean="0"/>
              <a:t>The different positions of the negative markers we observe are the same we find when the atomic parts compounding negation are used for other purposes. </a:t>
            </a:r>
            <a:endParaRPr lang="en-US" sz="3600" dirty="0" smtClean="0"/>
          </a:p>
        </p:txBody>
      </p:sp>
    </p:spTree>
    <p:extLst>
      <p:ext uri="{BB962C8B-B14F-4D97-AF65-F5344CB8AC3E}">
        <p14:creationId xmlns:p14="http://schemas.microsoft.com/office/powerpoint/2010/main" val="539518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Why is there so much variation?</a:t>
            </a:r>
            <a:endParaRPr lang="en-US" dirty="0"/>
          </a:p>
        </p:txBody>
      </p:sp>
      <p:sp>
        <p:nvSpPr>
          <p:cNvPr id="3" name="Inhaltsplatzhalter 2"/>
          <p:cNvSpPr>
            <a:spLocks noGrp="1"/>
          </p:cNvSpPr>
          <p:nvPr>
            <p:ph idx="1"/>
          </p:nvPr>
        </p:nvSpPr>
        <p:spPr>
          <a:xfrm>
            <a:off x="457200" y="1600200"/>
            <a:ext cx="8229600" cy="5717232"/>
          </a:xfrm>
        </p:spPr>
        <p:txBody>
          <a:bodyPr>
            <a:normAutofit/>
          </a:bodyPr>
          <a:lstStyle/>
          <a:p>
            <a:pPr marL="0" indent="0" algn="just">
              <a:buNone/>
            </a:pPr>
            <a:r>
              <a:rPr lang="en-US" sz="3600" dirty="0"/>
              <a:t>All negative markers </a:t>
            </a:r>
            <a:r>
              <a:rPr lang="en-US" sz="3600" dirty="0" err="1" smtClean="0"/>
              <a:t>lexicali</a:t>
            </a:r>
            <a:r>
              <a:rPr lang="it-IT" sz="3600" dirty="0" smtClean="0"/>
              <a:t>ze features </a:t>
            </a:r>
            <a:r>
              <a:rPr lang="en-US" sz="3600" dirty="0" smtClean="0"/>
              <a:t>which are internal to  </a:t>
            </a:r>
            <a:r>
              <a:rPr lang="en-US" sz="3600" dirty="0"/>
              <a:t>a single complex  “NegP” </a:t>
            </a:r>
            <a:r>
              <a:rPr lang="en-US" sz="3600" dirty="0" smtClean="0"/>
              <a:t>and correspond to one of the semantic operations performed to obtain sentential negation. </a:t>
            </a:r>
          </a:p>
        </p:txBody>
      </p:sp>
    </p:spTree>
    <p:extLst>
      <p:ext uri="{BB962C8B-B14F-4D97-AF65-F5344CB8AC3E}">
        <p14:creationId xmlns:p14="http://schemas.microsoft.com/office/powerpoint/2010/main" val="3797552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buNone/>
            </a:pPr>
            <a:r>
              <a:rPr lang="en-US" dirty="0"/>
              <a:t>This idea can potentially </a:t>
            </a:r>
            <a:r>
              <a:rPr lang="en-US" dirty="0" smtClean="0"/>
              <a:t>explain:</a:t>
            </a:r>
            <a:endParaRPr lang="en-US" dirty="0"/>
          </a:p>
          <a:p>
            <a:pPr marL="514350" indent="-514350">
              <a:buAutoNum type="alphaLcParenR"/>
            </a:pPr>
            <a:r>
              <a:rPr lang="en-US" dirty="0"/>
              <a:t>Why in different languages the negative marker has a different etymology and a different position</a:t>
            </a:r>
          </a:p>
          <a:p>
            <a:pPr marL="514350" indent="-514350">
              <a:buAutoNum type="alphaLcParenR"/>
            </a:pPr>
            <a:r>
              <a:rPr lang="en-US" dirty="0"/>
              <a:t>Why in some languages you can find two, three or even four "negative markers" for one single semantic negation.</a:t>
            </a:r>
          </a:p>
          <a:p>
            <a:endParaRPr lang="de-DE" dirty="0"/>
          </a:p>
        </p:txBody>
      </p:sp>
    </p:spTree>
    <p:extLst>
      <p:ext uri="{BB962C8B-B14F-4D97-AF65-F5344CB8AC3E}">
        <p14:creationId xmlns:p14="http://schemas.microsoft.com/office/powerpoint/2010/main" val="3437722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The Northern side of the puzzle</a:t>
            </a:r>
            <a:endParaRPr lang="en-US" dirty="0"/>
          </a:p>
        </p:txBody>
      </p:sp>
      <p:sp>
        <p:nvSpPr>
          <p:cNvPr id="3" name="Inhaltsplatzhalter 2"/>
          <p:cNvSpPr>
            <a:spLocks noGrp="1"/>
          </p:cNvSpPr>
          <p:nvPr>
            <p:ph idx="1"/>
          </p:nvPr>
        </p:nvSpPr>
        <p:spPr/>
        <p:txBody>
          <a:bodyPr/>
          <a:lstStyle/>
          <a:p>
            <a:pPr marL="0" indent="0" algn="just">
              <a:buNone/>
            </a:pPr>
            <a:r>
              <a:rPr lang="en-US" dirty="0" smtClean="0"/>
              <a:t>The Northern Italian dialects display four different types of negative markers located in four different positions and with different syntactic properties with respect to intervention in the verb movement path, clustering with clitics, negative concord, ordering with respect to adverbs. </a:t>
            </a:r>
          </a:p>
          <a:p>
            <a:pPr marL="0" indent="0" algn="ctr">
              <a:buNone/>
            </a:pPr>
            <a:r>
              <a:rPr lang="en-US" dirty="0" smtClean="0"/>
              <a:t>Why is it so?</a:t>
            </a:r>
            <a:endParaRPr lang="en-US" dirty="0"/>
          </a:p>
        </p:txBody>
      </p:sp>
    </p:spTree>
    <p:extLst>
      <p:ext uri="{BB962C8B-B14F-4D97-AF65-F5344CB8AC3E}">
        <p14:creationId xmlns:p14="http://schemas.microsoft.com/office/powerpoint/2010/main" val="498957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Clitic element</a:t>
            </a:r>
            <a:endParaRPr lang="en-US" dirty="0"/>
          </a:p>
        </p:txBody>
      </p:sp>
      <p:sp>
        <p:nvSpPr>
          <p:cNvPr id="3" name="Inhaltsplatzhalter 2"/>
          <p:cNvSpPr>
            <a:spLocks noGrp="1"/>
          </p:cNvSpPr>
          <p:nvPr>
            <p:ph idx="1"/>
          </p:nvPr>
        </p:nvSpPr>
        <p:spPr/>
        <p:txBody>
          <a:bodyPr>
            <a:normAutofit fontScale="77500" lnSpcReduction="20000"/>
          </a:bodyPr>
          <a:lstStyle/>
          <a:p>
            <a:pPr marL="0" indent="0">
              <a:buNone/>
            </a:pPr>
            <a:r>
              <a:rPr lang="en-US" dirty="0"/>
              <a:t>	</a:t>
            </a:r>
            <a:r>
              <a:rPr lang="en-US" dirty="0" smtClean="0"/>
              <a:t>a.</a:t>
            </a:r>
            <a:r>
              <a:rPr lang="en-US" dirty="0"/>
              <a:t>	</a:t>
            </a:r>
            <a:r>
              <a:rPr lang="en-US" b="1" dirty="0"/>
              <a:t>No</a:t>
            </a:r>
            <a:r>
              <a:rPr lang="en-US" dirty="0"/>
              <a:t> </a:t>
            </a:r>
            <a:r>
              <a:rPr lang="en-US" dirty="0" err="1"/>
              <a:t>sai</a:t>
            </a:r>
            <a:r>
              <a:rPr lang="en-US" dirty="0"/>
              <a:t>	</a:t>
            </a:r>
            <a:r>
              <a:rPr lang="en-US" dirty="0" smtClean="0"/>
              <a:t>              (</a:t>
            </a:r>
            <a:r>
              <a:rPr lang="en-US" dirty="0" err="1"/>
              <a:t>Cencenighe</a:t>
            </a:r>
            <a:r>
              <a:rPr lang="en-US" dirty="0"/>
              <a:t> </a:t>
            </a:r>
            <a:r>
              <a:rPr lang="en-US" dirty="0" err="1"/>
              <a:t>Agordino</a:t>
            </a:r>
            <a:r>
              <a:rPr lang="en-US" dirty="0"/>
              <a:t> (BL))</a:t>
            </a:r>
            <a:br>
              <a:rPr lang="en-US" dirty="0"/>
            </a:br>
            <a:r>
              <a:rPr lang="en-US" dirty="0"/>
              <a:t>		</a:t>
            </a:r>
            <a:r>
              <a:rPr lang="en-GB" dirty="0" smtClean="0"/>
              <a:t>(</a:t>
            </a:r>
            <a:r>
              <a:rPr lang="en-GB" dirty="0"/>
              <a:t>I) Not </a:t>
            </a:r>
            <a:r>
              <a:rPr lang="en-GB" dirty="0" smtClean="0"/>
              <a:t>know</a:t>
            </a:r>
          </a:p>
          <a:p>
            <a:pPr marL="0" indent="0">
              <a:buNone/>
            </a:pPr>
            <a:r>
              <a:rPr lang="en-GB" dirty="0"/>
              <a:t>	</a:t>
            </a:r>
            <a:r>
              <a:rPr lang="en-GB" dirty="0" smtClean="0"/>
              <a:t>b.	</a:t>
            </a:r>
            <a:r>
              <a:rPr lang="en-US" dirty="0" smtClean="0"/>
              <a:t>*</a:t>
            </a:r>
            <a:r>
              <a:rPr lang="en-US" b="1" dirty="0" smtClean="0"/>
              <a:t>No</a:t>
            </a:r>
            <a:r>
              <a:rPr lang="en-US" dirty="0" smtClean="0"/>
              <a:t> </a:t>
            </a:r>
            <a:r>
              <a:rPr lang="en-US" dirty="0" err="1"/>
              <a:t>vienlo</a:t>
            </a:r>
            <a:r>
              <a:rPr lang="en-US" dirty="0"/>
              <a:t>?			</a:t>
            </a:r>
            <a:r>
              <a:rPr lang="en-US" dirty="0" smtClean="0"/>
              <a:t>(</a:t>
            </a:r>
            <a:r>
              <a:rPr lang="en-US" dirty="0"/>
              <a:t>Padua</a:t>
            </a:r>
            <a:r>
              <a:rPr lang="en-US" dirty="0" smtClean="0"/>
              <a:t>)</a:t>
            </a:r>
          </a:p>
          <a:p>
            <a:pPr marL="0" indent="0">
              <a:buNone/>
            </a:pPr>
            <a:r>
              <a:rPr lang="en-GB" dirty="0" smtClean="0"/>
              <a:t>		Not </a:t>
            </a:r>
            <a:r>
              <a:rPr lang="en-GB" dirty="0"/>
              <a:t>comes=he</a:t>
            </a:r>
            <a:r>
              <a:rPr lang="en-US" dirty="0"/>
              <a:t/>
            </a:r>
            <a:br>
              <a:rPr lang="en-US" dirty="0"/>
            </a:br>
            <a:r>
              <a:rPr lang="en-US" dirty="0" smtClean="0"/>
              <a:t>	c.</a:t>
            </a:r>
            <a:r>
              <a:rPr lang="en-US" dirty="0"/>
              <a:t>	*</a:t>
            </a:r>
            <a:r>
              <a:rPr lang="en-US" b="1" dirty="0"/>
              <a:t>No</a:t>
            </a:r>
            <a:r>
              <a:rPr lang="en-US" dirty="0"/>
              <a:t> </a:t>
            </a:r>
            <a:r>
              <a:rPr lang="en-US" dirty="0" err="1"/>
              <a:t>va</a:t>
            </a:r>
            <a:r>
              <a:rPr lang="en-US" dirty="0"/>
              <a:t/>
            </a:r>
            <a:br>
              <a:rPr lang="en-US" dirty="0"/>
            </a:br>
            <a:r>
              <a:rPr lang="en-US" dirty="0"/>
              <a:t>		not </a:t>
            </a:r>
            <a:r>
              <a:rPr lang="en-US" dirty="0" err="1"/>
              <a:t>go+imperative</a:t>
            </a:r>
            <a:r>
              <a:rPr lang="en-US" dirty="0"/>
              <a:t/>
            </a:r>
            <a:br>
              <a:rPr lang="en-US" dirty="0"/>
            </a:br>
            <a:r>
              <a:rPr lang="en-US" dirty="0"/>
              <a:t>	</a:t>
            </a:r>
            <a:r>
              <a:rPr lang="en-US" dirty="0" smtClean="0"/>
              <a:t>d.</a:t>
            </a:r>
            <a:r>
              <a:rPr lang="en-US" dirty="0"/>
              <a:t>	</a:t>
            </a:r>
            <a:r>
              <a:rPr lang="en-US" b="1" dirty="0"/>
              <a:t>No</a:t>
            </a:r>
            <a:r>
              <a:rPr lang="en-US" dirty="0"/>
              <a:t> 'l è </a:t>
            </a:r>
            <a:r>
              <a:rPr lang="en-US" dirty="0" err="1"/>
              <a:t>lugà</a:t>
            </a:r>
            <a:r>
              <a:rPr lang="en-US" dirty="0"/>
              <a:t> </a:t>
            </a:r>
            <a:r>
              <a:rPr lang="en-US" b="1" dirty="0" err="1"/>
              <a:t>nogugn</a:t>
            </a:r>
            <a:r>
              <a:rPr lang="en-US" dirty="0"/>
              <a:t/>
            </a:r>
            <a:br>
              <a:rPr lang="en-US" dirty="0"/>
            </a:br>
            <a:r>
              <a:rPr lang="en-US" dirty="0"/>
              <a:t>		</a:t>
            </a:r>
            <a:r>
              <a:rPr lang="en-GB" dirty="0" smtClean="0"/>
              <a:t>Not </a:t>
            </a:r>
            <a:r>
              <a:rPr lang="en-GB" dirty="0"/>
              <a:t>he is come nobody</a:t>
            </a:r>
            <a:r>
              <a:rPr lang="en-US" dirty="0"/>
              <a:t/>
            </a:r>
            <a:br>
              <a:rPr lang="en-US" dirty="0"/>
            </a:br>
            <a:r>
              <a:rPr lang="en-GB" dirty="0"/>
              <a:t>	e</a:t>
            </a:r>
            <a:r>
              <a:rPr lang="en-GB" dirty="0" smtClean="0"/>
              <a:t>.</a:t>
            </a:r>
            <a:r>
              <a:rPr lang="en-GB" dirty="0"/>
              <a:t>	</a:t>
            </a:r>
            <a:r>
              <a:rPr lang="en-GB" b="1" dirty="0" err="1"/>
              <a:t>Nisun</a:t>
            </a:r>
            <a:r>
              <a:rPr lang="en-GB" b="1" dirty="0"/>
              <a:t> no</a:t>
            </a:r>
            <a:r>
              <a:rPr lang="en-GB" dirty="0"/>
              <a:t> </a:t>
            </a:r>
            <a:r>
              <a:rPr lang="en-GB" dirty="0" err="1"/>
              <a:t>vien</a:t>
            </a:r>
            <a:r>
              <a:rPr lang="en-GB" dirty="0"/>
              <a:t> </a:t>
            </a:r>
            <a:r>
              <a:rPr lang="en-GB" dirty="0" err="1"/>
              <a:t>più</a:t>
            </a:r>
            <a:r>
              <a:rPr lang="en-GB" dirty="0"/>
              <a:t> casa </a:t>
            </a:r>
            <a:r>
              <a:rPr lang="en-GB" dirty="0" err="1"/>
              <a:t>mia</a:t>
            </a:r>
            <a:r>
              <a:rPr lang="en-GB" dirty="0"/>
              <a:t>	</a:t>
            </a:r>
            <a:r>
              <a:rPr lang="en-GB" dirty="0" smtClean="0"/>
              <a:t>(</a:t>
            </a:r>
            <a:r>
              <a:rPr lang="en-GB" dirty="0"/>
              <a:t>Venice)</a:t>
            </a:r>
            <a:r>
              <a:rPr lang="en-US" dirty="0"/>
              <a:t/>
            </a:r>
            <a:br>
              <a:rPr lang="en-US" dirty="0"/>
            </a:br>
            <a:r>
              <a:rPr lang="en-GB" dirty="0"/>
              <a:t>		</a:t>
            </a:r>
            <a:r>
              <a:rPr lang="en-GB" dirty="0" smtClean="0"/>
              <a:t>Nobody </a:t>
            </a:r>
            <a:r>
              <a:rPr lang="en-GB" dirty="0"/>
              <a:t>not comes more my home</a:t>
            </a:r>
            <a:r>
              <a:rPr lang="en-US" dirty="0"/>
              <a:t/>
            </a:r>
            <a:br>
              <a:rPr lang="en-US" dirty="0"/>
            </a:br>
            <a:r>
              <a:rPr lang="en-GB" dirty="0"/>
              <a:t>	</a:t>
            </a:r>
            <a:r>
              <a:rPr lang="en-GB" dirty="0" smtClean="0"/>
              <a:t>f. 	U </a:t>
            </a:r>
            <a:r>
              <a:rPr lang="en-GB" b="1" dirty="0" smtClean="0"/>
              <a:t>min</a:t>
            </a:r>
            <a:r>
              <a:rPr lang="en-GB" dirty="0" smtClean="0"/>
              <a:t> sent 	</a:t>
            </a:r>
            <a:r>
              <a:rPr lang="en-GB" dirty="0" err="1" smtClean="0"/>
              <a:t>nent</a:t>
            </a:r>
            <a:r>
              <a:rPr lang="en-GB" dirty="0" smtClean="0"/>
              <a:t>/U </a:t>
            </a:r>
            <a:r>
              <a:rPr lang="en-GB" b="1" dirty="0" smtClean="0"/>
              <a:t>n li</a:t>
            </a:r>
            <a:r>
              <a:rPr lang="en-GB" dirty="0" smtClean="0"/>
              <a:t> sent </a:t>
            </a:r>
            <a:r>
              <a:rPr lang="en-GB" dirty="0" err="1" smtClean="0"/>
              <a:t>nent</a:t>
            </a:r>
            <a:r>
              <a:rPr lang="en-GB" dirty="0" smtClean="0"/>
              <a:t>	</a:t>
            </a:r>
            <a:r>
              <a:rPr lang="en-GB" dirty="0"/>
              <a:t> </a:t>
            </a:r>
            <a:r>
              <a:rPr lang="en-GB" dirty="0" smtClean="0"/>
              <a:t>(Cairo)</a:t>
            </a:r>
          </a:p>
          <a:p>
            <a:pPr marL="0" indent="0">
              <a:buNone/>
            </a:pPr>
            <a:r>
              <a:rPr lang="en-GB" dirty="0"/>
              <a:t>	</a:t>
            </a:r>
            <a:r>
              <a:rPr lang="en-GB" dirty="0" smtClean="0"/>
              <a:t>	He </a:t>
            </a:r>
            <a:r>
              <a:rPr lang="en-GB" dirty="0" err="1" smtClean="0"/>
              <a:t>me.not</a:t>
            </a:r>
            <a:r>
              <a:rPr lang="en-GB" dirty="0" smtClean="0"/>
              <a:t> hears not/He not him hears not</a:t>
            </a:r>
            <a:endParaRPr lang="en-US" dirty="0"/>
          </a:p>
        </p:txBody>
      </p:sp>
    </p:spTree>
    <p:extLst>
      <p:ext uri="{BB962C8B-B14F-4D97-AF65-F5344CB8AC3E}">
        <p14:creationId xmlns:p14="http://schemas.microsoft.com/office/powerpoint/2010/main" val="4197815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Zanuttini’s</a:t>
            </a:r>
            <a:r>
              <a:rPr lang="en-US" dirty="0" smtClean="0"/>
              <a:t> findings</a:t>
            </a:r>
            <a:endParaRPr lang="en-US" dirty="0"/>
          </a:p>
        </p:txBody>
      </p:sp>
      <p:sp>
        <p:nvSpPr>
          <p:cNvPr id="3" name="Inhaltsplatzhalter 2"/>
          <p:cNvSpPr>
            <a:spLocks noGrp="1"/>
          </p:cNvSpPr>
          <p:nvPr>
            <p:ph idx="1"/>
          </p:nvPr>
        </p:nvSpPr>
        <p:spPr/>
        <p:txBody>
          <a:bodyPr/>
          <a:lstStyle/>
          <a:p>
            <a:pPr marL="0" indent="0">
              <a:buNone/>
            </a:pPr>
            <a:r>
              <a:rPr lang="en-US" dirty="0" smtClean="0"/>
              <a:t>The preverbal clitic has the following properties</a:t>
            </a:r>
          </a:p>
          <a:p>
            <a:pPr marL="514350" indent="-514350">
              <a:buAutoNum type="alphaUcPeriod"/>
            </a:pPr>
            <a:r>
              <a:rPr lang="en-US" dirty="0" smtClean="0"/>
              <a:t>It interferes with V to C in interrogatives</a:t>
            </a:r>
          </a:p>
          <a:p>
            <a:pPr marL="514350" indent="-514350">
              <a:buAutoNum type="alphaUcPeriod"/>
            </a:pPr>
            <a:r>
              <a:rPr lang="en-US" dirty="0" smtClean="0"/>
              <a:t>It is not compatible with morphologically unambiguous imperative forms</a:t>
            </a:r>
          </a:p>
          <a:p>
            <a:pPr marL="514350" indent="-514350">
              <a:buAutoNum type="alphaUcPeriod"/>
            </a:pPr>
            <a:r>
              <a:rPr lang="en-US" dirty="0" smtClean="0"/>
              <a:t>It always requires negative concord with </a:t>
            </a:r>
            <a:r>
              <a:rPr lang="en-US" dirty="0" err="1" smtClean="0"/>
              <a:t>postverbal</a:t>
            </a:r>
            <a:r>
              <a:rPr lang="en-US" dirty="0" smtClean="0"/>
              <a:t> n-words (in some dialects even with preverbal ones)</a:t>
            </a:r>
          </a:p>
          <a:p>
            <a:pPr marL="514350" indent="-514350">
              <a:buAutoNum type="alphaUcPeriod"/>
            </a:pPr>
            <a:r>
              <a:rPr lang="en-US" dirty="0" smtClean="0"/>
              <a:t>It can reorder with subject and object clitics</a:t>
            </a:r>
            <a:endParaRPr lang="en-US" dirty="0"/>
          </a:p>
        </p:txBody>
      </p:sp>
    </p:spTree>
    <p:extLst>
      <p:ext uri="{BB962C8B-B14F-4D97-AF65-F5344CB8AC3E}">
        <p14:creationId xmlns:p14="http://schemas.microsoft.com/office/powerpoint/2010/main" val="2506488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Minimizer</a:t>
            </a:r>
            <a:endParaRPr lang="en-US" dirty="0"/>
          </a:p>
        </p:txBody>
      </p:sp>
      <p:sp>
        <p:nvSpPr>
          <p:cNvPr id="3" name="Inhaltsplatzhalter 2"/>
          <p:cNvSpPr>
            <a:spLocks noGrp="1"/>
          </p:cNvSpPr>
          <p:nvPr>
            <p:ph idx="1"/>
          </p:nvPr>
        </p:nvSpPr>
        <p:spPr>
          <a:xfrm>
            <a:off x="323528" y="1600200"/>
            <a:ext cx="8363272" cy="4997152"/>
          </a:xfrm>
        </p:spPr>
        <p:txBody>
          <a:bodyPr>
            <a:normAutofit fontScale="85000" lnSpcReduction="10000"/>
          </a:bodyPr>
          <a:lstStyle/>
          <a:p>
            <a:pPr marL="0" lvl="0" indent="0">
              <a:buNone/>
            </a:pPr>
            <a:r>
              <a:rPr lang="en-US" dirty="0" smtClean="0"/>
              <a:t>a</a:t>
            </a:r>
            <a:r>
              <a:rPr lang="en-US" dirty="0"/>
              <a:t>.	Al </a:t>
            </a:r>
            <a:r>
              <a:rPr lang="en-US" dirty="0" err="1"/>
              <a:t>sei</a:t>
            </a:r>
            <a:r>
              <a:rPr lang="en-US" dirty="0"/>
              <a:t> </a:t>
            </a:r>
            <a:r>
              <a:rPr lang="en-US" b="1" dirty="0" err="1"/>
              <a:t>bic</a:t>
            </a:r>
            <a:r>
              <a:rPr lang="en-US" dirty="0"/>
              <a:t>				</a:t>
            </a:r>
            <a:r>
              <a:rPr lang="en-US" dirty="0" smtClean="0"/>
              <a:t>(</a:t>
            </a:r>
            <a:r>
              <a:rPr lang="en-US" dirty="0" err="1" smtClean="0"/>
              <a:t>Livigno</a:t>
            </a:r>
            <a:r>
              <a:rPr lang="en-US" dirty="0" smtClean="0"/>
              <a:t> (SO</a:t>
            </a:r>
            <a:r>
              <a:rPr lang="en-US" dirty="0"/>
              <a:t>))</a:t>
            </a:r>
            <a:r>
              <a:rPr lang="en-US" i="1" dirty="0"/>
              <a:t/>
            </a:r>
            <a:br>
              <a:rPr lang="en-US" i="1" dirty="0"/>
            </a:br>
            <a:r>
              <a:rPr lang="en-US" dirty="0"/>
              <a:t>	</a:t>
            </a:r>
            <a:r>
              <a:rPr lang="en-GB" dirty="0" smtClean="0"/>
              <a:t>I=it </a:t>
            </a:r>
            <a:r>
              <a:rPr lang="en-GB" dirty="0"/>
              <a:t>know not</a:t>
            </a:r>
            <a:br>
              <a:rPr lang="en-GB" dirty="0"/>
            </a:br>
            <a:r>
              <a:rPr lang="en-US" dirty="0"/>
              <a:t>b</a:t>
            </a:r>
            <a:r>
              <a:rPr lang="en-US" dirty="0" smtClean="0"/>
              <a:t>.</a:t>
            </a:r>
            <a:r>
              <a:rPr lang="en-US" dirty="0"/>
              <a:t>	</a:t>
            </a:r>
            <a:r>
              <a:rPr lang="en-US" dirty="0" err="1"/>
              <a:t>Magnelo</a:t>
            </a:r>
            <a:r>
              <a:rPr lang="en-US" dirty="0"/>
              <a:t> </a:t>
            </a:r>
            <a:r>
              <a:rPr lang="en-US" b="1" dirty="0"/>
              <a:t>mina</a:t>
            </a:r>
            <a:r>
              <a:rPr lang="en-US" dirty="0"/>
              <a:t>?		</a:t>
            </a:r>
            <a:r>
              <a:rPr lang="en-US" dirty="0" smtClean="0"/>
              <a:t>	(</a:t>
            </a:r>
            <a:r>
              <a:rPr lang="en-US" dirty="0"/>
              <a:t>S. Anna (VE))</a:t>
            </a:r>
            <a:br>
              <a:rPr lang="en-US" dirty="0"/>
            </a:br>
            <a:r>
              <a:rPr lang="en-US" dirty="0"/>
              <a:t>	</a:t>
            </a:r>
            <a:r>
              <a:rPr lang="en-GB" dirty="0" smtClean="0"/>
              <a:t>Eats=he </a:t>
            </a:r>
            <a:r>
              <a:rPr lang="en-GB" dirty="0"/>
              <a:t>not</a:t>
            </a:r>
            <a:br>
              <a:rPr lang="en-GB" dirty="0"/>
            </a:br>
            <a:r>
              <a:rPr lang="en-GB" dirty="0"/>
              <a:t>c</a:t>
            </a:r>
            <a:r>
              <a:rPr lang="en-GB" dirty="0" smtClean="0"/>
              <a:t>.</a:t>
            </a:r>
            <a:r>
              <a:rPr lang="en-GB" dirty="0"/>
              <a:t>	</a:t>
            </a:r>
            <a:r>
              <a:rPr lang="en-GB" dirty="0" err="1"/>
              <a:t>Movat</a:t>
            </a:r>
            <a:r>
              <a:rPr lang="en-GB" dirty="0"/>
              <a:t> </a:t>
            </a:r>
            <a:r>
              <a:rPr lang="en-GB" dirty="0" err="1"/>
              <a:t>mia</a:t>
            </a:r>
            <a:r>
              <a:rPr lang="en-GB" dirty="0" smtClean="0"/>
              <a:t>!/</a:t>
            </a:r>
            <a:r>
              <a:rPr lang="en-GB" dirty="0" err="1" smtClean="0"/>
              <a:t>Mov</a:t>
            </a:r>
            <a:r>
              <a:rPr lang="en-GB" b="1" dirty="0" err="1" smtClean="0"/>
              <a:t>r</a:t>
            </a:r>
            <a:r>
              <a:rPr lang="en-GB" dirty="0" err="1" smtClean="0"/>
              <a:t>at</a:t>
            </a:r>
            <a:r>
              <a:rPr lang="en-GB" dirty="0" smtClean="0"/>
              <a:t> </a:t>
            </a:r>
            <a:r>
              <a:rPr lang="en-GB" dirty="0" err="1" smtClean="0"/>
              <a:t>mia</a:t>
            </a:r>
            <a:r>
              <a:rPr lang="en-GB" dirty="0" smtClean="0"/>
              <a:t>!</a:t>
            </a:r>
            <a:r>
              <a:rPr lang="en-GB" dirty="0"/>
              <a:t>	</a:t>
            </a:r>
            <a:r>
              <a:rPr lang="en-GB" dirty="0" smtClean="0"/>
              <a:t>(</a:t>
            </a:r>
            <a:r>
              <a:rPr lang="en-GB" dirty="0" err="1" smtClean="0"/>
              <a:t>S.Antonino</a:t>
            </a:r>
            <a:r>
              <a:rPr lang="en-GB" dirty="0" smtClean="0"/>
              <a:t>,/</a:t>
            </a:r>
            <a:r>
              <a:rPr lang="en-GB" dirty="0" err="1" smtClean="0"/>
              <a:t>Albinea</a:t>
            </a:r>
            <a:r>
              <a:rPr lang="en-GB" dirty="0" smtClean="0"/>
              <a:t>)</a:t>
            </a:r>
            <a:r>
              <a:rPr lang="en-GB" dirty="0"/>
              <a:t/>
            </a:r>
            <a:br>
              <a:rPr lang="en-GB" dirty="0"/>
            </a:br>
            <a:r>
              <a:rPr lang="en-GB" dirty="0"/>
              <a:t>	</a:t>
            </a:r>
            <a:r>
              <a:rPr lang="en-GB" dirty="0" smtClean="0"/>
              <a:t>Move not</a:t>
            </a:r>
          </a:p>
          <a:p>
            <a:pPr marL="514350" lvl="0" indent="-514350">
              <a:buAutoNum type="alphaLcPeriod" startAt="4"/>
            </a:pPr>
            <a:r>
              <a:rPr lang="en-US" dirty="0" smtClean="0"/>
              <a:t>     A </a:t>
            </a:r>
            <a:r>
              <a:rPr lang="en-US" b="1" dirty="0"/>
              <a:t>n</a:t>
            </a:r>
            <a:r>
              <a:rPr lang="en-US" dirty="0"/>
              <a:t> è </a:t>
            </a:r>
            <a:r>
              <a:rPr lang="en-US" b="1" dirty="0"/>
              <a:t>mina</a:t>
            </a:r>
            <a:r>
              <a:rPr lang="en-US" dirty="0"/>
              <a:t> </a:t>
            </a:r>
            <a:r>
              <a:rPr lang="en-US" dirty="0" err="1"/>
              <a:t>rivà</a:t>
            </a:r>
            <a:r>
              <a:rPr lang="en-US" dirty="0"/>
              <a:t> </a:t>
            </a:r>
            <a:r>
              <a:rPr lang="en-US" dirty="0" err="1"/>
              <a:t>nisun</a:t>
            </a:r>
            <a:r>
              <a:rPr lang="en-US" dirty="0"/>
              <a:t>		(</a:t>
            </a:r>
            <a:r>
              <a:rPr lang="en-US" dirty="0" err="1"/>
              <a:t>Loreo</a:t>
            </a:r>
            <a:r>
              <a:rPr lang="en-US" dirty="0"/>
              <a:t> (RO))</a:t>
            </a:r>
            <a:br>
              <a:rPr lang="en-US" dirty="0"/>
            </a:br>
            <a:r>
              <a:rPr lang="en-US" dirty="0"/>
              <a:t>	</a:t>
            </a:r>
            <a:r>
              <a:rPr lang="en-GB" dirty="0"/>
              <a:t>It not is not come </a:t>
            </a:r>
            <a:r>
              <a:rPr lang="en-GB" dirty="0" smtClean="0"/>
              <a:t>nobody</a:t>
            </a:r>
          </a:p>
          <a:p>
            <a:pPr marL="0" lvl="0" indent="0">
              <a:buNone/>
            </a:pPr>
            <a:r>
              <a:rPr lang="en-GB" dirty="0" smtClean="0"/>
              <a:t>e.  	A </a:t>
            </a:r>
            <a:r>
              <a:rPr lang="en-GB" dirty="0" err="1" smtClean="0"/>
              <a:t>l’a</a:t>
            </a:r>
            <a:r>
              <a:rPr lang="en-GB" dirty="0" smtClean="0"/>
              <a:t> </a:t>
            </a:r>
            <a:r>
              <a:rPr lang="en-GB" b="1" dirty="0" smtClean="0"/>
              <a:t>pa</a:t>
            </a:r>
            <a:r>
              <a:rPr lang="en-GB" dirty="0" smtClean="0"/>
              <a:t> </a:t>
            </a:r>
            <a:r>
              <a:rPr lang="en-GB" b="1" dirty="0" err="1" smtClean="0"/>
              <a:t>già</a:t>
            </a:r>
            <a:r>
              <a:rPr lang="en-GB" dirty="0" smtClean="0"/>
              <a:t> </a:t>
            </a:r>
            <a:r>
              <a:rPr lang="en-GB" dirty="0" err="1" smtClean="0"/>
              <a:t>ciama</a:t>
            </a:r>
            <a:r>
              <a:rPr lang="en-GB" dirty="0" smtClean="0"/>
              <a:t>		(Torino)</a:t>
            </a:r>
            <a:r>
              <a:rPr lang="en-GB" dirty="0"/>
              <a:t/>
            </a:r>
            <a:br>
              <a:rPr lang="en-GB" dirty="0"/>
            </a:br>
            <a:r>
              <a:rPr lang="en-GB" dirty="0" smtClean="0"/>
              <a:t>	He </a:t>
            </a:r>
            <a:r>
              <a:rPr lang="en-GB" dirty="0" err="1" smtClean="0"/>
              <a:t>cl.has</a:t>
            </a:r>
            <a:r>
              <a:rPr lang="en-GB" dirty="0" smtClean="0"/>
              <a:t> not already called</a:t>
            </a:r>
          </a:p>
          <a:p>
            <a:pPr marL="0" lvl="0" indent="0">
              <a:buNone/>
            </a:pPr>
            <a:r>
              <a:rPr lang="de-DE" dirty="0" smtClean="0"/>
              <a:t>f.	At </a:t>
            </a:r>
            <a:r>
              <a:rPr lang="de-DE" dirty="0" err="1"/>
              <a:t>crumpu</a:t>
            </a:r>
            <a:r>
              <a:rPr lang="de-DE" b="1" dirty="0" err="1"/>
              <a:t>lu</a:t>
            </a:r>
            <a:r>
              <a:rPr lang="de-DE" dirty="0"/>
              <a:t> </a:t>
            </a:r>
            <a:r>
              <a:rPr lang="de-DE" dirty="0" err="1"/>
              <a:t>opura</a:t>
            </a:r>
            <a:r>
              <a:rPr lang="de-DE" dirty="0"/>
              <a:t> at </a:t>
            </a:r>
            <a:r>
              <a:rPr lang="de-DE" dirty="0" err="1"/>
              <a:t>crumpi</a:t>
            </a:r>
            <a:r>
              <a:rPr lang="de-DE" dirty="0"/>
              <a:t> </a:t>
            </a:r>
            <a:r>
              <a:rPr lang="de-DE" b="1" dirty="0" err="1" smtClean="0"/>
              <a:t>millu</a:t>
            </a:r>
            <a:r>
              <a:rPr lang="de-DE" dirty="0" smtClean="0"/>
              <a:t>  (</a:t>
            </a:r>
            <a:r>
              <a:rPr lang="de-DE" dirty="0" err="1" smtClean="0"/>
              <a:t>Borgomanero</a:t>
            </a:r>
            <a:r>
              <a:rPr lang="de-DE" dirty="0"/>
              <a:t>)</a:t>
            </a:r>
            <a:endParaRPr lang="de-DE" dirty="0" smtClean="0"/>
          </a:p>
          <a:p>
            <a:pPr marL="0" lvl="0" indent="0">
              <a:buNone/>
            </a:pPr>
            <a:r>
              <a:rPr lang="de-DE" dirty="0"/>
              <a:t>	</a:t>
            </a:r>
            <a:r>
              <a:rPr lang="de-DE" dirty="0" err="1" smtClean="0"/>
              <a:t>You</a:t>
            </a:r>
            <a:r>
              <a:rPr lang="de-DE" dirty="0" smtClean="0"/>
              <a:t> buy.it </a:t>
            </a:r>
            <a:r>
              <a:rPr lang="de-DE" dirty="0" err="1" smtClean="0"/>
              <a:t>or</a:t>
            </a:r>
            <a:r>
              <a:rPr lang="de-DE" dirty="0" smtClean="0"/>
              <a:t> </a:t>
            </a:r>
            <a:r>
              <a:rPr lang="de-DE" dirty="0" err="1" smtClean="0"/>
              <a:t>you</a:t>
            </a:r>
            <a:r>
              <a:rPr lang="de-DE" dirty="0" smtClean="0"/>
              <a:t> </a:t>
            </a:r>
            <a:r>
              <a:rPr lang="de-DE" dirty="0" err="1" smtClean="0"/>
              <a:t>buy</a:t>
            </a:r>
            <a:r>
              <a:rPr lang="de-DE" dirty="0" smtClean="0"/>
              <a:t> not.it</a:t>
            </a:r>
            <a:endParaRPr lang="en-GB" dirty="0" smtClean="0"/>
          </a:p>
          <a:p>
            <a:pPr marL="0" lvl="0" indent="0">
              <a:buNone/>
            </a:pPr>
            <a:endParaRPr lang="en-US" dirty="0"/>
          </a:p>
        </p:txBody>
      </p:sp>
    </p:spTree>
    <p:extLst>
      <p:ext uri="{BB962C8B-B14F-4D97-AF65-F5344CB8AC3E}">
        <p14:creationId xmlns:p14="http://schemas.microsoft.com/office/powerpoint/2010/main" val="3036232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Zanuttini’s</a:t>
            </a:r>
            <a:r>
              <a:rPr lang="en-US" dirty="0" smtClean="0"/>
              <a:t> findings </a:t>
            </a:r>
            <a:endParaRPr lang="en-US" dirty="0"/>
          </a:p>
        </p:txBody>
      </p:sp>
      <p:sp>
        <p:nvSpPr>
          <p:cNvPr id="3" name="Inhaltsplatzhalter 2"/>
          <p:cNvSpPr>
            <a:spLocks noGrp="1"/>
          </p:cNvSpPr>
          <p:nvPr>
            <p:ph idx="1"/>
          </p:nvPr>
        </p:nvSpPr>
        <p:spPr/>
        <p:txBody>
          <a:bodyPr>
            <a:normAutofit fontScale="77500" lnSpcReduction="20000"/>
          </a:bodyPr>
          <a:lstStyle/>
          <a:p>
            <a:pPr marL="0" indent="0">
              <a:buNone/>
            </a:pPr>
            <a:r>
              <a:rPr lang="en-US" sz="3800" dirty="0" err="1" smtClean="0"/>
              <a:t>Postverbal</a:t>
            </a:r>
            <a:r>
              <a:rPr lang="en-US" sz="3800" dirty="0" smtClean="0"/>
              <a:t> negative markers in this position are etymologically minimizers</a:t>
            </a:r>
          </a:p>
          <a:p>
            <a:pPr marL="0" indent="0">
              <a:buNone/>
            </a:pPr>
            <a:r>
              <a:rPr lang="en-US" sz="3800" dirty="0" smtClean="0"/>
              <a:t>A. They occurs before </a:t>
            </a:r>
            <a:r>
              <a:rPr lang="en-US" sz="3800" dirty="0" err="1" smtClean="0"/>
              <a:t>AnteriorTP</a:t>
            </a:r>
            <a:r>
              <a:rPr lang="en-US" sz="3800" dirty="0" smtClean="0"/>
              <a:t> signaled by “already”</a:t>
            </a:r>
          </a:p>
          <a:p>
            <a:pPr marL="0" indent="0">
              <a:buNone/>
            </a:pPr>
            <a:r>
              <a:rPr lang="en-US" sz="3800" dirty="0" smtClean="0"/>
              <a:t>B. They do not block V to C</a:t>
            </a:r>
          </a:p>
          <a:p>
            <a:pPr marL="0" indent="0">
              <a:buNone/>
            </a:pPr>
            <a:r>
              <a:rPr lang="en-US" sz="3800" dirty="0" smtClean="0"/>
              <a:t>C. They are generally compatible with true imperative forms (but see </a:t>
            </a:r>
            <a:r>
              <a:rPr lang="en-US" sz="3800" dirty="0" err="1" smtClean="0"/>
              <a:t>Emilian</a:t>
            </a:r>
            <a:r>
              <a:rPr lang="en-US" sz="3800" dirty="0" smtClean="0"/>
              <a:t> dialects for exceptions)</a:t>
            </a:r>
          </a:p>
          <a:p>
            <a:pPr marL="0" indent="0">
              <a:buNone/>
            </a:pPr>
            <a:r>
              <a:rPr lang="en-US" sz="3800" dirty="0" smtClean="0"/>
              <a:t>D. They do not require but can trigger negative concord</a:t>
            </a:r>
          </a:p>
          <a:p>
            <a:pPr marL="0" indent="0">
              <a:buNone/>
            </a:pPr>
            <a:r>
              <a:rPr lang="en-US" sz="3800" dirty="0" smtClean="0"/>
              <a:t>E. They only reorder with clitics in dialects with generalized </a:t>
            </a:r>
            <a:r>
              <a:rPr lang="en-US" sz="3800" dirty="0" err="1" smtClean="0"/>
              <a:t>enclisis</a:t>
            </a:r>
            <a:endParaRPr lang="en-US" sz="3800" dirty="0" smtClean="0"/>
          </a:p>
          <a:p>
            <a:endParaRPr lang="en-US" dirty="0"/>
          </a:p>
        </p:txBody>
      </p:sp>
    </p:spTree>
    <p:extLst>
      <p:ext uri="{BB962C8B-B14F-4D97-AF65-F5344CB8AC3E}">
        <p14:creationId xmlns:p14="http://schemas.microsoft.com/office/powerpoint/2010/main" val="1527287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 </a:t>
            </a:r>
            <a:r>
              <a:rPr lang="de-DE" dirty="0" err="1" smtClean="0"/>
              <a:t>special</a:t>
            </a:r>
            <a:r>
              <a:rPr lang="de-DE" dirty="0" smtClean="0"/>
              <a:t> </a:t>
            </a:r>
            <a:r>
              <a:rPr lang="de-DE" dirty="0" err="1" smtClean="0"/>
              <a:t>status</a:t>
            </a:r>
            <a:r>
              <a:rPr lang="de-DE" dirty="0" smtClean="0"/>
              <a:t> </a:t>
            </a:r>
            <a:r>
              <a:rPr lang="de-DE" dirty="0" err="1" smtClean="0"/>
              <a:t>of</a:t>
            </a:r>
            <a:r>
              <a:rPr lang="de-DE" dirty="0" smtClean="0"/>
              <a:t> </a:t>
            </a:r>
            <a:r>
              <a:rPr lang="de-DE" dirty="0" err="1" smtClean="0"/>
              <a:t>negation</a:t>
            </a:r>
            <a:endParaRPr lang="de-DE" dirty="0"/>
          </a:p>
        </p:txBody>
      </p:sp>
      <p:sp>
        <p:nvSpPr>
          <p:cNvPr id="3" name="Inhaltsplatzhalter 2"/>
          <p:cNvSpPr>
            <a:spLocks noGrp="1"/>
          </p:cNvSpPr>
          <p:nvPr>
            <p:ph idx="1"/>
          </p:nvPr>
        </p:nvSpPr>
        <p:spPr/>
        <p:txBody>
          <a:bodyPr/>
          <a:lstStyle/>
          <a:p>
            <a:r>
              <a:rPr lang="de-DE" dirty="0" smtClean="0"/>
              <a:t>Negation </a:t>
            </a:r>
            <a:r>
              <a:rPr lang="de-DE" dirty="0" err="1" smtClean="0"/>
              <a:t>is</a:t>
            </a:r>
            <a:r>
              <a:rPr lang="de-DE" dirty="0" smtClean="0"/>
              <a:t> </a:t>
            </a:r>
            <a:r>
              <a:rPr lang="de-DE" dirty="0" err="1" smtClean="0"/>
              <a:t>the</a:t>
            </a:r>
            <a:r>
              <a:rPr lang="de-DE" dirty="0" smtClean="0"/>
              <a:t> </a:t>
            </a:r>
            <a:r>
              <a:rPr lang="de-DE" dirty="0" err="1" smtClean="0"/>
              <a:t>only</a:t>
            </a:r>
            <a:r>
              <a:rPr lang="de-DE" dirty="0" smtClean="0"/>
              <a:t> </a:t>
            </a:r>
            <a:r>
              <a:rPr lang="de-DE" dirty="0" err="1" smtClean="0"/>
              <a:t>operator</a:t>
            </a:r>
            <a:r>
              <a:rPr lang="de-DE" dirty="0" smtClean="0"/>
              <a:t> </a:t>
            </a:r>
            <a:r>
              <a:rPr lang="de-DE" dirty="0" err="1" smtClean="0"/>
              <a:t>which</a:t>
            </a:r>
            <a:r>
              <a:rPr lang="de-DE" dirty="0"/>
              <a:t> </a:t>
            </a:r>
            <a:r>
              <a:rPr lang="de-DE" dirty="0" err="1" smtClean="0"/>
              <a:t>is</a:t>
            </a:r>
            <a:r>
              <a:rPr lang="de-DE" dirty="0" smtClean="0"/>
              <a:t> </a:t>
            </a:r>
            <a:r>
              <a:rPr lang="de-DE" dirty="0" err="1" smtClean="0"/>
              <a:t>universally</a:t>
            </a:r>
            <a:r>
              <a:rPr lang="de-DE" dirty="0" smtClean="0"/>
              <a:t> </a:t>
            </a:r>
            <a:r>
              <a:rPr lang="de-DE" dirty="0" err="1" smtClean="0"/>
              <a:t>lexically</a:t>
            </a:r>
            <a:r>
              <a:rPr lang="de-DE" dirty="0" smtClean="0"/>
              <a:t> </a:t>
            </a:r>
            <a:r>
              <a:rPr lang="de-DE" dirty="0" err="1" smtClean="0"/>
              <a:t>marked</a:t>
            </a:r>
            <a:r>
              <a:rPr lang="de-DE" dirty="0" smtClean="0"/>
              <a:t> </a:t>
            </a:r>
            <a:r>
              <a:rPr lang="de-DE" dirty="0" err="1" smtClean="0"/>
              <a:t>and</a:t>
            </a:r>
            <a:r>
              <a:rPr lang="de-DE" dirty="0" smtClean="0"/>
              <a:t> </a:t>
            </a:r>
            <a:r>
              <a:rPr lang="de-DE" dirty="0" err="1" smtClean="0"/>
              <a:t>cannot</a:t>
            </a:r>
            <a:r>
              <a:rPr lang="de-DE" dirty="0" smtClean="0"/>
              <a:t> </a:t>
            </a:r>
            <a:r>
              <a:rPr lang="de-DE" dirty="0" err="1" smtClean="0"/>
              <a:t>be</a:t>
            </a:r>
            <a:r>
              <a:rPr lang="de-DE" dirty="0" smtClean="0"/>
              <a:t> </a:t>
            </a:r>
            <a:r>
              <a:rPr lang="de-DE" dirty="0" err="1" smtClean="0"/>
              <a:t>substituted</a:t>
            </a:r>
            <a:r>
              <a:rPr lang="de-DE" dirty="0" smtClean="0"/>
              <a:t> </a:t>
            </a:r>
            <a:r>
              <a:rPr lang="de-DE" dirty="0" err="1" smtClean="0"/>
              <a:t>by</a:t>
            </a:r>
            <a:r>
              <a:rPr lang="de-DE" dirty="0" smtClean="0"/>
              <a:t> a </a:t>
            </a:r>
            <a:r>
              <a:rPr lang="de-DE" dirty="0" err="1" smtClean="0"/>
              <a:t>syntactic</a:t>
            </a:r>
            <a:r>
              <a:rPr lang="de-DE" dirty="0" smtClean="0"/>
              <a:t> </a:t>
            </a:r>
            <a:r>
              <a:rPr lang="de-DE" dirty="0" err="1" smtClean="0"/>
              <a:t>operation</a:t>
            </a:r>
            <a:r>
              <a:rPr lang="de-DE" dirty="0" smtClean="0"/>
              <a:t> (like </a:t>
            </a:r>
            <a:r>
              <a:rPr lang="de-DE" dirty="0" err="1" smtClean="0"/>
              <a:t>verb</a:t>
            </a:r>
            <a:r>
              <a:rPr lang="de-DE" dirty="0" smtClean="0"/>
              <a:t> </a:t>
            </a:r>
            <a:r>
              <a:rPr lang="de-DE" dirty="0" err="1" smtClean="0"/>
              <a:t>movement</a:t>
            </a:r>
            <a:r>
              <a:rPr lang="de-DE" dirty="0" smtClean="0"/>
              <a:t>), </a:t>
            </a:r>
            <a:r>
              <a:rPr lang="de-DE" dirty="0" err="1" smtClean="0"/>
              <a:t>as</a:t>
            </a:r>
            <a:r>
              <a:rPr lang="de-DE" dirty="0" smtClean="0"/>
              <a:t> </a:t>
            </a:r>
            <a:r>
              <a:rPr lang="de-DE" dirty="0" err="1" smtClean="0"/>
              <a:t>noticed</a:t>
            </a:r>
            <a:r>
              <a:rPr lang="de-DE" dirty="0" smtClean="0"/>
              <a:t> </a:t>
            </a:r>
            <a:r>
              <a:rPr lang="de-DE" dirty="0" err="1" smtClean="0"/>
              <a:t>by</a:t>
            </a:r>
            <a:r>
              <a:rPr lang="de-DE" dirty="0" smtClean="0"/>
              <a:t> Moro (2015)</a:t>
            </a:r>
          </a:p>
          <a:p>
            <a:r>
              <a:rPr lang="de-DE" dirty="0" smtClean="0"/>
              <a:t>Negation </a:t>
            </a:r>
            <a:r>
              <a:rPr lang="de-DE" dirty="0" err="1" smtClean="0"/>
              <a:t>is</a:t>
            </a:r>
            <a:r>
              <a:rPr lang="de-DE" dirty="0" smtClean="0"/>
              <a:t> </a:t>
            </a:r>
            <a:r>
              <a:rPr lang="de-DE" dirty="0" err="1" smtClean="0"/>
              <a:t>the</a:t>
            </a:r>
            <a:r>
              <a:rPr lang="de-DE" dirty="0" smtClean="0"/>
              <a:t> </a:t>
            </a:r>
            <a:r>
              <a:rPr lang="de-DE" dirty="0" err="1" smtClean="0"/>
              <a:t>only</a:t>
            </a:r>
            <a:r>
              <a:rPr lang="de-DE" dirty="0" smtClean="0"/>
              <a:t> </a:t>
            </a:r>
            <a:r>
              <a:rPr lang="de-DE" dirty="0" err="1" smtClean="0"/>
              <a:t>operator</a:t>
            </a:r>
            <a:r>
              <a:rPr lang="de-DE" dirty="0" smtClean="0"/>
              <a:t> </a:t>
            </a:r>
            <a:r>
              <a:rPr lang="de-DE" dirty="0" err="1" smtClean="0"/>
              <a:t>that</a:t>
            </a:r>
            <a:r>
              <a:rPr lang="de-DE" dirty="0" smtClean="0"/>
              <a:t> </a:t>
            </a:r>
            <a:r>
              <a:rPr lang="de-DE" dirty="0" err="1" smtClean="0"/>
              <a:t>triggers</a:t>
            </a:r>
            <a:r>
              <a:rPr lang="de-DE" dirty="0" smtClean="0"/>
              <a:t> an </a:t>
            </a:r>
            <a:r>
              <a:rPr lang="de-DE" dirty="0" err="1" smtClean="0"/>
              <a:t>agreement</a:t>
            </a:r>
            <a:r>
              <a:rPr lang="de-DE" dirty="0" smtClean="0"/>
              <a:t> </a:t>
            </a:r>
            <a:r>
              <a:rPr lang="de-DE" dirty="0" err="1" smtClean="0"/>
              <a:t>procedure</a:t>
            </a:r>
            <a:r>
              <a:rPr lang="de-DE" dirty="0" smtClean="0"/>
              <a:t> like negative </a:t>
            </a:r>
            <a:r>
              <a:rPr lang="de-DE" dirty="0" err="1" smtClean="0"/>
              <a:t>concord</a:t>
            </a:r>
            <a:endParaRPr lang="de-DE" dirty="0" smtClean="0"/>
          </a:p>
          <a:p>
            <a:endParaRPr lang="de-DE" dirty="0"/>
          </a:p>
        </p:txBody>
      </p:sp>
    </p:spTree>
    <p:extLst>
      <p:ext uri="{BB962C8B-B14F-4D97-AF65-F5344CB8AC3E}">
        <p14:creationId xmlns:p14="http://schemas.microsoft.com/office/powerpoint/2010/main" val="19463118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“Nothing”</a:t>
            </a:r>
            <a:endParaRPr lang="en-US" dirty="0"/>
          </a:p>
        </p:txBody>
      </p:sp>
      <p:sp>
        <p:nvSpPr>
          <p:cNvPr id="3" name="Inhaltsplatzhalter 2"/>
          <p:cNvSpPr>
            <a:spLocks noGrp="1"/>
          </p:cNvSpPr>
          <p:nvPr>
            <p:ph idx="1"/>
          </p:nvPr>
        </p:nvSpPr>
        <p:spPr/>
        <p:txBody>
          <a:bodyPr>
            <a:normAutofit fontScale="92500" lnSpcReduction="20000"/>
          </a:bodyPr>
          <a:lstStyle/>
          <a:p>
            <a:pPr marL="514350" indent="-514350">
              <a:buAutoNum type="alphaLcPeriod"/>
            </a:pPr>
            <a:r>
              <a:rPr lang="en-US" dirty="0" smtClean="0"/>
              <a:t>A </a:t>
            </a:r>
            <a:r>
              <a:rPr lang="en-US" dirty="0" err="1"/>
              <a:t>l’avia</a:t>
            </a:r>
            <a:r>
              <a:rPr lang="en-US" dirty="0"/>
              <a:t> </a:t>
            </a:r>
            <a:r>
              <a:rPr lang="en-US" dirty="0" err="1"/>
              <a:t>già</a:t>
            </a:r>
            <a:r>
              <a:rPr lang="en-US" dirty="0"/>
              <a:t> </a:t>
            </a:r>
            <a:r>
              <a:rPr lang="en-US" b="1" dirty="0" err="1"/>
              <a:t>nen</a:t>
            </a:r>
            <a:r>
              <a:rPr lang="en-US" dirty="0"/>
              <a:t> </a:t>
            </a:r>
            <a:r>
              <a:rPr lang="en-US" dirty="0" err="1"/>
              <a:t>volu</a:t>
            </a:r>
            <a:r>
              <a:rPr lang="en-US" dirty="0"/>
              <a:t> ‘</a:t>
            </a:r>
            <a:r>
              <a:rPr lang="en-US" dirty="0" err="1"/>
              <a:t>ntlura</a:t>
            </a:r>
            <a:r>
              <a:rPr lang="en-US" dirty="0"/>
              <a:t>	</a:t>
            </a:r>
            <a:br>
              <a:rPr lang="en-US" dirty="0"/>
            </a:br>
            <a:r>
              <a:rPr lang="en-GB" dirty="0" smtClean="0"/>
              <a:t>He </a:t>
            </a:r>
            <a:r>
              <a:rPr lang="en-GB" dirty="0"/>
              <a:t>it had already not wanted </a:t>
            </a:r>
            <a:r>
              <a:rPr lang="en-GB" dirty="0" smtClean="0"/>
              <a:t>then</a:t>
            </a:r>
            <a:endParaRPr lang="en-US" dirty="0"/>
          </a:p>
          <a:p>
            <a:pPr marL="514350" indent="-514350">
              <a:buAutoNum type="alphaLcPeriod"/>
            </a:pPr>
            <a:r>
              <a:rPr lang="en-US" dirty="0" smtClean="0"/>
              <a:t>A </a:t>
            </a:r>
            <a:r>
              <a:rPr lang="en-US" dirty="0" err="1"/>
              <a:t>l’ha</a:t>
            </a:r>
            <a:r>
              <a:rPr lang="en-US" dirty="0"/>
              <a:t> </a:t>
            </a:r>
            <a:r>
              <a:rPr lang="en-US" b="1" dirty="0" err="1"/>
              <a:t>nen</a:t>
            </a:r>
            <a:r>
              <a:rPr lang="en-US" dirty="0"/>
              <a:t> dine </a:t>
            </a:r>
            <a:r>
              <a:rPr lang="en-US" dirty="0" err="1"/>
              <a:t>sempre</a:t>
            </a:r>
            <a:r>
              <a:rPr lang="en-US" dirty="0"/>
              <a:t> tut			</a:t>
            </a:r>
            <a:endParaRPr lang="en-US" dirty="0" smtClean="0"/>
          </a:p>
          <a:p>
            <a:pPr marL="0" indent="0">
              <a:buNone/>
            </a:pPr>
            <a:r>
              <a:rPr lang="en-US" dirty="0" smtClean="0"/>
              <a:t>      </a:t>
            </a:r>
            <a:r>
              <a:rPr lang="en-GB" dirty="0" smtClean="0"/>
              <a:t>He cl </a:t>
            </a:r>
            <a:r>
              <a:rPr lang="en-GB" dirty="0"/>
              <a:t>has not </a:t>
            </a:r>
            <a:r>
              <a:rPr lang="en-GB" dirty="0" smtClean="0"/>
              <a:t>said.us </a:t>
            </a:r>
            <a:r>
              <a:rPr lang="en-GB" dirty="0"/>
              <a:t>always </a:t>
            </a:r>
            <a:r>
              <a:rPr lang="en-GB" dirty="0" smtClean="0"/>
              <a:t>all</a:t>
            </a:r>
          </a:p>
          <a:p>
            <a:pPr marL="0" indent="0">
              <a:buNone/>
            </a:pPr>
            <a:r>
              <a:rPr lang="en-GB" dirty="0" smtClean="0"/>
              <a:t>c.    </a:t>
            </a:r>
            <a:r>
              <a:rPr lang="en-US" dirty="0" err="1" smtClean="0"/>
              <a:t>Parla</a:t>
            </a:r>
            <a:r>
              <a:rPr lang="en-US" dirty="0" smtClean="0"/>
              <a:t> </a:t>
            </a:r>
            <a:r>
              <a:rPr lang="en-US" b="1" dirty="0" err="1"/>
              <a:t>nen</a:t>
            </a:r>
            <a:r>
              <a:rPr lang="en-US" dirty="0"/>
              <a:t>!						</a:t>
            </a:r>
            <a:endParaRPr lang="en-US" dirty="0" smtClean="0"/>
          </a:p>
          <a:p>
            <a:pPr marL="0" indent="0">
              <a:buNone/>
            </a:pPr>
            <a:r>
              <a:rPr lang="en-GB" dirty="0" smtClean="0"/>
              <a:t>       Talk </a:t>
            </a:r>
            <a:r>
              <a:rPr lang="en-GB" dirty="0"/>
              <a:t>not</a:t>
            </a:r>
            <a:r>
              <a:rPr lang="en-GB" dirty="0" smtClean="0"/>
              <a:t>!</a:t>
            </a:r>
          </a:p>
          <a:p>
            <a:pPr marL="514350" indent="-514350">
              <a:buAutoNum type="alphaLcPeriod" startAt="4"/>
            </a:pPr>
            <a:r>
              <a:rPr lang="en-GB" dirty="0" smtClean="0"/>
              <a:t>I </a:t>
            </a:r>
            <a:r>
              <a:rPr lang="en-GB" dirty="0" err="1" smtClean="0"/>
              <a:t>vni-ve</a:t>
            </a:r>
            <a:r>
              <a:rPr lang="en-GB" dirty="0" smtClean="0"/>
              <a:t> </a:t>
            </a:r>
            <a:r>
              <a:rPr lang="en-GB" dirty="0" err="1" smtClean="0"/>
              <a:t>nen</a:t>
            </a:r>
            <a:r>
              <a:rPr lang="en-GB" dirty="0" smtClean="0"/>
              <a:t>?</a:t>
            </a:r>
          </a:p>
          <a:p>
            <a:pPr marL="0" indent="0">
              <a:buNone/>
            </a:pPr>
            <a:r>
              <a:rPr lang="en-GB" dirty="0" smtClean="0"/>
              <a:t>       You come-you not?</a:t>
            </a:r>
            <a:r>
              <a:rPr lang="en-GB" dirty="0"/>
              <a:t>	</a:t>
            </a:r>
            <a:r>
              <a:rPr lang="en-US" dirty="0"/>
              <a:t/>
            </a:r>
            <a:br>
              <a:rPr lang="en-US" dirty="0"/>
            </a:br>
            <a:r>
              <a:rPr lang="en-US" dirty="0"/>
              <a:t>e</a:t>
            </a:r>
            <a:r>
              <a:rPr lang="en-US" dirty="0" smtClean="0"/>
              <a:t>.     A </a:t>
            </a:r>
            <a:r>
              <a:rPr lang="en-US" dirty="0" err="1"/>
              <a:t>parla</a:t>
            </a:r>
            <a:r>
              <a:rPr lang="en-US" dirty="0"/>
              <a:t> </a:t>
            </a:r>
            <a:r>
              <a:rPr lang="en-US" b="1" dirty="0" err="1"/>
              <a:t>nen</a:t>
            </a:r>
            <a:r>
              <a:rPr lang="en-US" dirty="0"/>
              <a:t> </a:t>
            </a:r>
            <a:r>
              <a:rPr lang="en-US" dirty="0" err="1"/>
              <a:t>cun</a:t>
            </a:r>
            <a:r>
              <a:rPr lang="en-US" dirty="0"/>
              <a:t> </a:t>
            </a:r>
            <a:r>
              <a:rPr lang="en-US" dirty="0" err="1"/>
              <a:t>gnun</a:t>
            </a:r>
            <a:r>
              <a:rPr lang="en-US" dirty="0"/>
              <a:t>				</a:t>
            </a:r>
          </a:p>
          <a:p>
            <a:pPr marL="0" indent="0">
              <a:buNone/>
            </a:pPr>
            <a:r>
              <a:rPr lang="en-US" dirty="0" smtClean="0"/>
              <a:t>        H</a:t>
            </a:r>
            <a:r>
              <a:rPr lang="en-GB" dirty="0" smtClean="0"/>
              <a:t>e </a:t>
            </a:r>
            <a:r>
              <a:rPr lang="en-GB" dirty="0"/>
              <a:t>speaks not with </a:t>
            </a:r>
            <a:r>
              <a:rPr lang="en-GB" dirty="0" smtClean="0"/>
              <a:t>nobody</a:t>
            </a:r>
            <a:endParaRPr lang="en-US" dirty="0"/>
          </a:p>
        </p:txBody>
      </p:sp>
    </p:spTree>
    <p:extLst>
      <p:ext uri="{BB962C8B-B14F-4D97-AF65-F5344CB8AC3E}">
        <p14:creationId xmlns:p14="http://schemas.microsoft.com/office/powerpoint/2010/main" val="1203529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Zanuttinis</a:t>
            </a:r>
            <a:r>
              <a:rPr lang="en-US" dirty="0" smtClean="0"/>
              <a:t>’ findings</a:t>
            </a:r>
            <a:endParaRPr lang="en-US" dirty="0"/>
          </a:p>
        </p:txBody>
      </p:sp>
      <p:sp>
        <p:nvSpPr>
          <p:cNvPr id="3" name="Inhaltsplatzhalter 2"/>
          <p:cNvSpPr>
            <a:spLocks noGrp="1"/>
          </p:cNvSpPr>
          <p:nvPr>
            <p:ph idx="1"/>
          </p:nvPr>
        </p:nvSpPr>
        <p:spPr/>
        <p:txBody>
          <a:bodyPr>
            <a:normAutofit lnSpcReduction="10000"/>
          </a:bodyPr>
          <a:lstStyle/>
          <a:p>
            <a:pPr marL="0" indent="0" algn="just">
              <a:buNone/>
            </a:pPr>
            <a:r>
              <a:rPr lang="en-US" dirty="0"/>
              <a:t>T</a:t>
            </a:r>
            <a:r>
              <a:rPr lang="en-US" dirty="0" smtClean="0"/>
              <a:t>his type of negative marker generally etymologically derived from ‘nothing’ occurs after “already” but before “always”</a:t>
            </a:r>
          </a:p>
          <a:p>
            <a:pPr marL="0" indent="0">
              <a:buNone/>
            </a:pPr>
            <a:r>
              <a:rPr lang="en-US" dirty="0" smtClean="0"/>
              <a:t>A. </a:t>
            </a:r>
            <a:r>
              <a:rPr lang="en-US" dirty="0"/>
              <a:t>It never blocks V to </a:t>
            </a:r>
            <a:r>
              <a:rPr lang="en-US" dirty="0" smtClean="0"/>
              <a:t>C in interrogatives</a:t>
            </a:r>
            <a:endParaRPr lang="en-US" dirty="0"/>
          </a:p>
          <a:p>
            <a:pPr marL="0" indent="0">
              <a:buNone/>
            </a:pPr>
            <a:r>
              <a:rPr lang="en-US" dirty="0" smtClean="0"/>
              <a:t>B. It is always compatible with true imperative verbs</a:t>
            </a:r>
          </a:p>
          <a:p>
            <a:pPr marL="0" indent="0">
              <a:buNone/>
            </a:pPr>
            <a:r>
              <a:rPr lang="en-US" dirty="0" smtClean="0"/>
              <a:t>C. It does not require negative concord, but in some cases it is possible</a:t>
            </a:r>
          </a:p>
          <a:p>
            <a:pPr marL="0" indent="0">
              <a:buNone/>
            </a:pPr>
            <a:r>
              <a:rPr lang="en-US" dirty="0" smtClean="0"/>
              <a:t>D. It never reorders with clitics</a:t>
            </a:r>
          </a:p>
          <a:p>
            <a:pPr marL="0" indent="0">
              <a:buNone/>
            </a:pPr>
            <a:endParaRPr lang="en-US" dirty="0"/>
          </a:p>
        </p:txBody>
      </p:sp>
    </p:spTree>
    <p:extLst>
      <p:ext uri="{BB962C8B-B14F-4D97-AF65-F5344CB8AC3E}">
        <p14:creationId xmlns:p14="http://schemas.microsoft.com/office/powerpoint/2010/main" val="4203214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 sentence</a:t>
            </a:r>
            <a:endParaRPr lang="en-US" dirty="0"/>
          </a:p>
        </p:txBody>
      </p:sp>
      <p:sp>
        <p:nvSpPr>
          <p:cNvPr id="3" name="Inhaltsplatzhalter 2"/>
          <p:cNvSpPr>
            <a:spLocks noGrp="1"/>
          </p:cNvSpPr>
          <p:nvPr>
            <p:ph idx="1"/>
          </p:nvPr>
        </p:nvSpPr>
        <p:spPr/>
        <p:txBody>
          <a:bodyPr>
            <a:normAutofit fontScale="92500" lnSpcReduction="20000"/>
          </a:bodyPr>
          <a:lstStyle/>
          <a:p>
            <a:pPr marL="0" indent="0">
              <a:buNone/>
            </a:pPr>
            <a:r>
              <a:rPr lang="en-GB" dirty="0" smtClean="0"/>
              <a:t>a.</a:t>
            </a:r>
            <a:r>
              <a:rPr lang="en-GB" dirty="0"/>
              <a:t>	Su </a:t>
            </a:r>
            <a:r>
              <a:rPr lang="en-GB" b="1" dirty="0"/>
              <a:t>no</a:t>
            </a:r>
            <a:r>
              <a:rPr lang="en-GB" dirty="0"/>
              <a:t>				</a:t>
            </a:r>
            <a:r>
              <a:rPr lang="en-GB" dirty="0" smtClean="0"/>
              <a:t>(</a:t>
            </a:r>
            <a:r>
              <a:rPr lang="en-GB" dirty="0"/>
              <a:t>Milan)</a:t>
            </a:r>
            <a:br>
              <a:rPr lang="en-GB" dirty="0"/>
            </a:br>
            <a:r>
              <a:rPr lang="en-GB" dirty="0"/>
              <a:t>	</a:t>
            </a:r>
            <a:r>
              <a:rPr lang="en-GB" dirty="0" smtClean="0"/>
              <a:t>(</a:t>
            </a:r>
            <a:r>
              <a:rPr lang="en-GB" dirty="0"/>
              <a:t>I) know not</a:t>
            </a:r>
            <a:br>
              <a:rPr lang="en-GB" dirty="0"/>
            </a:br>
            <a:r>
              <a:rPr lang="en-GB" dirty="0" smtClean="0"/>
              <a:t>b.</a:t>
            </a:r>
            <a:r>
              <a:rPr lang="en-GB" dirty="0"/>
              <a:t>	</a:t>
            </a:r>
            <a:r>
              <a:rPr lang="en-GB" dirty="0" err="1"/>
              <a:t>L'è</a:t>
            </a:r>
            <a:r>
              <a:rPr lang="en-GB" dirty="0"/>
              <a:t> </a:t>
            </a:r>
            <a:r>
              <a:rPr lang="en-GB" dirty="0" err="1"/>
              <a:t>rivà</a:t>
            </a:r>
            <a:r>
              <a:rPr lang="en-GB" dirty="0"/>
              <a:t> </a:t>
            </a:r>
            <a:r>
              <a:rPr lang="en-GB" dirty="0" err="1"/>
              <a:t>nisun</a:t>
            </a:r>
            <a:r>
              <a:rPr lang="en-GB" dirty="0"/>
              <a:t/>
            </a:r>
            <a:br>
              <a:rPr lang="en-GB" dirty="0"/>
            </a:br>
            <a:r>
              <a:rPr lang="en-GB" dirty="0"/>
              <a:t>	</a:t>
            </a:r>
            <a:r>
              <a:rPr lang="en-GB" dirty="0" smtClean="0"/>
              <a:t>It </a:t>
            </a:r>
            <a:r>
              <a:rPr lang="en-GB" dirty="0"/>
              <a:t>is come </a:t>
            </a:r>
            <a:r>
              <a:rPr lang="en-GB" dirty="0" smtClean="0"/>
              <a:t>nobody</a:t>
            </a:r>
          </a:p>
          <a:p>
            <a:pPr marL="0" indent="0">
              <a:buNone/>
            </a:pPr>
            <a:r>
              <a:rPr lang="en-US" dirty="0" smtClean="0"/>
              <a:t>c.</a:t>
            </a:r>
            <a:r>
              <a:rPr lang="en-US" dirty="0"/>
              <a:t>	</a:t>
            </a:r>
            <a:r>
              <a:rPr lang="en-US" dirty="0" err="1"/>
              <a:t>Vusa</a:t>
            </a:r>
            <a:r>
              <a:rPr lang="en-US" dirty="0"/>
              <a:t> </a:t>
            </a:r>
            <a:r>
              <a:rPr lang="en-US" b="1" dirty="0"/>
              <a:t>no</a:t>
            </a:r>
            <a:r>
              <a:rPr lang="en-US" dirty="0"/>
              <a:t>!</a:t>
            </a:r>
            <a:r>
              <a:rPr lang="en-GB" dirty="0"/>
              <a:t/>
            </a:r>
            <a:br>
              <a:rPr lang="en-GB" dirty="0"/>
            </a:br>
            <a:r>
              <a:rPr lang="en-US" dirty="0"/>
              <a:t>	</a:t>
            </a:r>
            <a:r>
              <a:rPr lang="en-US" dirty="0" err="1" smtClean="0"/>
              <a:t>Shout+imp</a:t>
            </a:r>
            <a:r>
              <a:rPr lang="en-US" dirty="0" smtClean="0"/>
              <a:t> </a:t>
            </a:r>
            <a:r>
              <a:rPr lang="en-US" dirty="0"/>
              <a:t>not</a:t>
            </a:r>
            <a:r>
              <a:rPr lang="en-GB" dirty="0"/>
              <a:t/>
            </a:r>
            <a:br>
              <a:rPr lang="en-GB" dirty="0"/>
            </a:br>
            <a:r>
              <a:rPr lang="en-GB" dirty="0" smtClean="0"/>
              <a:t>d.</a:t>
            </a:r>
            <a:r>
              <a:rPr lang="en-GB" dirty="0"/>
              <a:t>	</a:t>
            </a:r>
            <a:r>
              <a:rPr lang="en-GB" dirty="0" err="1" smtClean="0"/>
              <a:t>Te</a:t>
            </a:r>
            <a:r>
              <a:rPr lang="en-GB" dirty="0" smtClean="0"/>
              <a:t> la </a:t>
            </a:r>
            <a:r>
              <a:rPr lang="en-GB" dirty="0" err="1" smtClean="0"/>
              <a:t>cumpret</a:t>
            </a:r>
            <a:r>
              <a:rPr lang="en-GB" dirty="0" smtClean="0"/>
              <a:t> o </a:t>
            </a:r>
            <a:r>
              <a:rPr lang="en-GB" dirty="0" err="1" smtClean="0"/>
              <a:t>te</a:t>
            </a:r>
            <a:r>
              <a:rPr lang="en-GB" dirty="0" smtClean="0"/>
              <a:t> la </a:t>
            </a:r>
            <a:r>
              <a:rPr lang="en-GB" dirty="0" err="1" smtClean="0"/>
              <a:t>cumpret</a:t>
            </a:r>
            <a:r>
              <a:rPr lang="en-GB" dirty="0" smtClean="0"/>
              <a:t> no?</a:t>
            </a:r>
            <a:r>
              <a:rPr lang="en-GB" dirty="0"/>
              <a:t/>
            </a:r>
            <a:br>
              <a:rPr lang="en-GB" dirty="0"/>
            </a:br>
            <a:r>
              <a:rPr lang="en-GB" dirty="0"/>
              <a:t>	</a:t>
            </a:r>
            <a:r>
              <a:rPr lang="en-GB" dirty="0" smtClean="0"/>
              <a:t>You it </a:t>
            </a:r>
            <a:r>
              <a:rPr lang="en-GB" dirty="0" err="1" smtClean="0"/>
              <a:t>buy.you</a:t>
            </a:r>
            <a:r>
              <a:rPr lang="en-GB" dirty="0" smtClean="0"/>
              <a:t> or you it </a:t>
            </a:r>
            <a:r>
              <a:rPr lang="en-GB" dirty="0" err="1" smtClean="0"/>
              <a:t>buy.you</a:t>
            </a:r>
            <a:r>
              <a:rPr lang="en-GB" dirty="0" smtClean="0"/>
              <a:t> not?</a:t>
            </a:r>
            <a:r>
              <a:rPr lang="en-GB" dirty="0"/>
              <a:t/>
            </a:r>
            <a:br>
              <a:rPr lang="en-GB" dirty="0"/>
            </a:br>
            <a:r>
              <a:rPr lang="en-GB" dirty="0"/>
              <a:t>e</a:t>
            </a:r>
            <a:r>
              <a:rPr lang="en-GB" dirty="0" smtClean="0"/>
              <a:t>.</a:t>
            </a:r>
            <a:r>
              <a:rPr lang="en-GB" dirty="0"/>
              <a:t>	</a:t>
            </a:r>
            <a:r>
              <a:rPr lang="en-GB" dirty="0" err="1"/>
              <a:t>L’a</a:t>
            </a:r>
            <a:r>
              <a:rPr lang="en-GB" dirty="0"/>
              <a:t> </a:t>
            </a:r>
            <a:r>
              <a:rPr lang="en-GB" dirty="0" err="1"/>
              <a:t>mangià</a:t>
            </a:r>
            <a:r>
              <a:rPr lang="en-GB" dirty="0"/>
              <a:t> </a:t>
            </a:r>
            <a:r>
              <a:rPr lang="en-GB" b="1" dirty="0"/>
              <a:t>no</a:t>
            </a:r>
            <a:r>
              <a:rPr lang="en-GB" dirty="0"/>
              <a:t/>
            </a:r>
            <a:br>
              <a:rPr lang="en-GB" dirty="0"/>
            </a:br>
            <a:r>
              <a:rPr lang="en-GB" dirty="0"/>
              <a:t>	H</a:t>
            </a:r>
            <a:r>
              <a:rPr lang="en-GB" dirty="0" smtClean="0"/>
              <a:t>e </a:t>
            </a:r>
            <a:r>
              <a:rPr lang="en-GB" dirty="0"/>
              <a:t>has eaten not</a:t>
            </a:r>
            <a:br>
              <a:rPr lang="en-GB" dirty="0"/>
            </a:br>
            <a:endParaRPr lang="de-DE" dirty="0"/>
          </a:p>
        </p:txBody>
      </p:sp>
    </p:spTree>
    <p:extLst>
      <p:ext uri="{BB962C8B-B14F-4D97-AF65-F5344CB8AC3E}">
        <p14:creationId xmlns:p14="http://schemas.microsoft.com/office/powerpoint/2010/main" val="17971163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 sentence</a:t>
            </a:r>
            <a:endParaRPr lang="en-US" dirty="0"/>
          </a:p>
        </p:txBody>
      </p:sp>
      <p:sp>
        <p:nvSpPr>
          <p:cNvPr id="3" name="Inhaltsplatzhalter 2"/>
          <p:cNvSpPr>
            <a:spLocks noGrp="1"/>
          </p:cNvSpPr>
          <p:nvPr>
            <p:ph idx="1"/>
          </p:nvPr>
        </p:nvSpPr>
        <p:spPr/>
        <p:txBody>
          <a:bodyPr/>
          <a:lstStyle/>
          <a:p>
            <a:pPr marL="0" indent="0">
              <a:buNone/>
            </a:pPr>
            <a:r>
              <a:rPr lang="en-US" dirty="0" smtClean="0"/>
              <a:t>This type of negative marker is found at the vP border after adverbs</a:t>
            </a:r>
          </a:p>
          <a:p>
            <a:pPr marL="514350" indent="-514350">
              <a:buAutoNum type="alphaUcPeriod"/>
            </a:pPr>
            <a:r>
              <a:rPr lang="en-US" dirty="0" smtClean="0"/>
              <a:t>It is compatible with true imperatives</a:t>
            </a:r>
          </a:p>
          <a:p>
            <a:pPr marL="514350" indent="-514350">
              <a:buAutoNum type="alphaUcPeriod"/>
            </a:pPr>
            <a:r>
              <a:rPr lang="en-US" dirty="0" smtClean="0"/>
              <a:t>It never requires or allows for negative concord</a:t>
            </a:r>
          </a:p>
          <a:p>
            <a:pPr marL="514350" indent="-514350">
              <a:buAutoNum type="alphaUcPeriod"/>
            </a:pPr>
            <a:r>
              <a:rPr lang="en-US" dirty="0" smtClean="0"/>
              <a:t>It never blocks V to C</a:t>
            </a:r>
          </a:p>
          <a:p>
            <a:pPr marL="514350" indent="-514350">
              <a:buAutoNum type="alphaUcPeriod"/>
            </a:pPr>
            <a:r>
              <a:rPr lang="en-US" dirty="0" smtClean="0"/>
              <a:t>It is generally found after the past participle and in some dialects even after the object</a:t>
            </a:r>
            <a:endParaRPr lang="en-US" dirty="0"/>
          </a:p>
        </p:txBody>
      </p:sp>
    </p:spTree>
    <p:extLst>
      <p:ext uri="{BB962C8B-B14F-4D97-AF65-F5344CB8AC3E}">
        <p14:creationId xmlns:p14="http://schemas.microsoft.com/office/powerpoint/2010/main" val="4231115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Summary</a:t>
            </a:r>
            <a:endParaRPr lang="en-US"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935724521"/>
              </p:ext>
            </p:extLst>
          </p:nvPr>
        </p:nvGraphicFramePr>
        <p:xfrm>
          <a:off x="395535" y="1628800"/>
          <a:ext cx="8291265" cy="3888432"/>
        </p:xfrm>
        <a:graphic>
          <a:graphicData uri="http://schemas.openxmlformats.org/drawingml/2006/table">
            <a:tbl>
              <a:tblPr firstRow="1" firstCol="1" bandRow="1">
                <a:tableStyleId>{5C22544A-7EE6-4342-B048-85BDC9FD1C3A}</a:tableStyleId>
              </a:tblPr>
              <a:tblGrid>
                <a:gridCol w="1658253">
                  <a:extLst>
                    <a:ext uri="{9D8B030D-6E8A-4147-A177-3AD203B41FA5}">
                      <a16:colId xmlns:a16="http://schemas.microsoft.com/office/drawing/2014/main" val="20000"/>
                    </a:ext>
                  </a:extLst>
                </a:gridCol>
                <a:gridCol w="1658253">
                  <a:extLst>
                    <a:ext uri="{9D8B030D-6E8A-4147-A177-3AD203B41FA5}">
                      <a16:colId xmlns:a16="http://schemas.microsoft.com/office/drawing/2014/main" val="20001"/>
                    </a:ext>
                  </a:extLst>
                </a:gridCol>
                <a:gridCol w="1658253">
                  <a:extLst>
                    <a:ext uri="{9D8B030D-6E8A-4147-A177-3AD203B41FA5}">
                      <a16:colId xmlns:a16="http://schemas.microsoft.com/office/drawing/2014/main" val="20002"/>
                    </a:ext>
                  </a:extLst>
                </a:gridCol>
                <a:gridCol w="1658253">
                  <a:extLst>
                    <a:ext uri="{9D8B030D-6E8A-4147-A177-3AD203B41FA5}">
                      <a16:colId xmlns:a16="http://schemas.microsoft.com/office/drawing/2014/main" val="20003"/>
                    </a:ext>
                  </a:extLst>
                </a:gridCol>
                <a:gridCol w="1658253">
                  <a:extLst>
                    <a:ext uri="{9D8B030D-6E8A-4147-A177-3AD203B41FA5}">
                      <a16:colId xmlns:a16="http://schemas.microsoft.com/office/drawing/2014/main" val="20004"/>
                    </a:ext>
                  </a:extLst>
                </a:gridCol>
              </a:tblGrid>
              <a:tr h="647216">
                <a:tc>
                  <a:txBody>
                    <a:bodyPr/>
                    <a:lstStyle/>
                    <a:p>
                      <a:endParaRPr lang="en-US" dirty="0" smtClean="0"/>
                    </a:p>
                    <a:p>
                      <a:endParaRPr lang="en-US" dirty="0"/>
                    </a:p>
                  </a:txBody>
                  <a:tcPr/>
                </a:tc>
                <a:tc>
                  <a:txBody>
                    <a:bodyPr/>
                    <a:lstStyle/>
                    <a:p>
                      <a:r>
                        <a:rPr lang="en-US" dirty="0" smtClean="0"/>
                        <a:t>Clitic</a:t>
                      </a:r>
                      <a:endParaRPr lang="en-US" dirty="0"/>
                    </a:p>
                  </a:txBody>
                  <a:tcPr/>
                </a:tc>
                <a:tc>
                  <a:txBody>
                    <a:bodyPr/>
                    <a:lstStyle/>
                    <a:p>
                      <a:r>
                        <a:rPr lang="en-US" dirty="0" smtClean="0"/>
                        <a:t>Minimizer</a:t>
                      </a:r>
                      <a:endParaRPr lang="en-US" dirty="0"/>
                    </a:p>
                  </a:txBody>
                  <a:tcPr/>
                </a:tc>
                <a:tc>
                  <a:txBody>
                    <a:bodyPr/>
                    <a:lstStyle/>
                    <a:p>
                      <a:r>
                        <a:rPr lang="en-US" dirty="0" smtClean="0"/>
                        <a:t>Nothing</a:t>
                      </a:r>
                      <a:endParaRPr lang="en-US" dirty="0"/>
                    </a:p>
                  </a:txBody>
                  <a:tcPr/>
                </a:tc>
                <a:tc>
                  <a:txBody>
                    <a:bodyPr/>
                    <a:lstStyle/>
                    <a:p>
                      <a:r>
                        <a:rPr lang="en-US" dirty="0" smtClean="0"/>
                        <a:t>Pro-sentence</a:t>
                      </a:r>
                      <a:endParaRPr lang="en-US" dirty="0"/>
                    </a:p>
                  </a:txBody>
                  <a:tcPr/>
                </a:tc>
                <a:extLst>
                  <a:ext uri="{0D108BD9-81ED-4DB2-BD59-A6C34878D82A}">
                    <a16:rowId xmlns:a16="http://schemas.microsoft.com/office/drawing/2014/main" val="10000"/>
                  </a:ext>
                </a:extLst>
              </a:tr>
              <a:tr h="374974">
                <a:tc>
                  <a:txBody>
                    <a:bodyPr/>
                    <a:lstStyle/>
                    <a:p>
                      <a:r>
                        <a:rPr lang="en-US" dirty="0" smtClean="0"/>
                        <a:t>Position</a:t>
                      </a:r>
                      <a:endParaRPr lang="en-US" dirty="0"/>
                    </a:p>
                  </a:txBody>
                  <a:tcPr/>
                </a:tc>
                <a:tc>
                  <a:txBody>
                    <a:bodyPr/>
                    <a:lstStyle/>
                    <a:p>
                      <a:r>
                        <a:rPr lang="en-US" dirty="0" err="1" smtClean="0"/>
                        <a:t>preT</a:t>
                      </a:r>
                      <a:endParaRPr lang="en-US" dirty="0"/>
                    </a:p>
                  </a:txBody>
                  <a:tcPr/>
                </a:tc>
                <a:tc>
                  <a:txBody>
                    <a:bodyPr/>
                    <a:lstStyle/>
                    <a:p>
                      <a:r>
                        <a:rPr lang="en-US" dirty="0" err="1" smtClean="0"/>
                        <a:t>preAnteriorT</a:t>
                      </a:r>
                      <a:endParaRPr lang="en-US" dirty="0"/>
                    </a:p>
                  </a:txBody>
                  <a:tcPr/>
                </a:tc>
                <a:tc>
                  <a:txBody>
                    <a:bodyPr/>
                    <a:lstStyle/>
                    <a:p>
                      <a:r>
                        <a:rPr lang="en-US" dirty="0" err="1" smtClean="0"/>
                        <a:t>pregenericAsp</a:t>
                      </a:r>
                      <a:endParaRPr lang="en-US" dirty="0"/>
                    </a:p>
                  </a:txBody>
                  <a:tcPr/>
                </a:tc>
                <a:tc>
                  <a:txBody>
                    <a:bodyPr/>
                    <a:lstStyle/>
                    <a:p>
                      <a:r>
                        <a:rPr lang="en-US" dirty="0" err="1" smtClean="0"/>
                        <a:t>prevP</a:t>
                      </a:r>
                      <a:endParaRPr lang="en-US" dirty="0"/>
                    </a:p>
                  </a:txBody>
                  <a:tcPr/>
                </a:tc>
                <a:extLst>
                  <a:ext uri="{0D108BD9-81ED-4DB2-BD59-A6C34878D82A}">
                    <a16:rowId xmlns:a16="http://schemas.microsoft.com/office/drawing/2014/main" val="10001"/>
                  </a:ext>
                </a:extLst>
              </a:tr>
              <a:tr h="647216">
                <a:tc>
                  <a:txBody>
                    <a:bodyPr/>
                    <a:lstStyle/>
                    <a:p>
                      <a:r>
                        <a:rPr lang="en-US" dirty="0" smtClean="0"/>
                        <a:t>V</a:t>
                      </a:r>
                      <a:r>
                        <a:rPr lang="en-US" baseline="0" dirty="0" smtClean="0"/>
                        <a:t> to C interference</a:t>
                      </a:r>
                      <a:endParaRPr lang="en-US" dirty="0"/>
                    </a:p>
                  </a:txBody>
                  <a:tcPr/>
                </a:tc>
                <a:tc>
                  <a:txBody>
                    <a:bodyPr/>
                    <a:lstStyle/>
                    <a:p>
                      <a:pPr algn="l"/>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extLst>
                  <a:ext uri="{0D108BD9-81ED-4DB2-BD59-A6C34878D82A}">
                    <a16:rowId xmlns:a16="http://schemas.microsoft.com/office/drawing/2014/main" val="10002"/>
                  </a:ext>
                </a:extLst>
              </a:tr>
              <a:tr h="647216">
                <a:tc>
                  <a:txBody>
                    <a:bodyPr/>
                    <a:lstStyle/>
                    <a:p>
                      <a:r>
                        <a:rPr lang="en-US" dirty="0" smtClean="0"/>
                        <a:t>Negative concord</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extLst>
                  <a:ext uri="{0D108BD9-81ED-4DB2-BD59-A6C34878D82A}">
                    <a16:rowId xmlns:a16="http://schemas.microsoft.com/office/drawing/2014/main" val="10003"/>
                  </a:ext>
                </a:extLst>
              </a:tr>
              <a:tr h="924594">
                <a:tc>
                  <a:txBody>
                    <a:bodyPr/>
                    <a:lstStyle/>
                    <a:p>
                      <a:r>
                        <a:rPr lang="en-US" dirty="0" smtClean="0"/>
                        <a:t>Compatible with true imperatives</a:t>
                      </a:r>
                      <a:r>
                        <a:rPr lang="en-US" baseline="0" dirty="0" smtClean="0"/>
                        <a:t> </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extLst>
                  <a:ext uri="{0D108BD9-81ED-4DB2-BD59-A6C34878D82A}">
                    <a16:rowId xmlns:a16="http://schemas.microsoft.com/office/drawing/2014/main" val="10004"/>
                  </a:ext>
                </a:extLst>
              </a:tr>
              <a:tr h="647216">
                <a:tc>
                  <a:txBody>
                    <a:bodyPr/>
                    <a:lstStyle/>
                    <a:p>
                      <a:r>
                        <a:rPr lang="en-US" dirty="0" smtClean="0"/>
                        <a:t>Reorders with clitics </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extLst>
                  <a:ext uri="{0D108BD9-81ED-4DB2-BD59-A6C34878D82A}">
                    <a16:rowId xmlns:a16="http://schemas.microsoft.com/office/drawing/2014/main" val="10005"/>
                  </a:ext>
                </a:extLst>
              </a:tr>
            </a:tbl>
          </a:graphicData>
        </a:graphic>
      </p:graphicFrame>
      <p:graphicFrame>
        <p:nvGraphicFramePr>
          <p:cNvPr id="5" name="Tabelle 4"/>
          <p:cNvGraphicFramePr>
            <a:graphicFrameLocks noGrp="1"/>
          </p:cNvGraphicFramePr>
          <p:nvPr>
            <p:extLst>
              <p:ext uri="{D42A27DB-BD31-4B8C-83A1-F6EECF244321}">
                <p14:modId xmlns:p14="http://schemas.microsoft.com/office/powerpoint/2010/main" val="1691863278"/>
              </p:ext>
            </p:extLst>
          </p:nvPr>
        </p:nvGraphicFramePr>
        <p:xfrm>
          <a:off x="8641724" y="4778062"/>
          <a:ext cx="208280" cy="640080"/>
        </p:xfrm>
        <a:graphic>
          <a:graphicData uri="http://schemas.openxmlformats.org/drawingml/2006/table">
            <a:tbl>
              <a:tblPr/>
              <a:tblGrid>
                <a:gridCol w="208280">
                  <a:extLst>
                    <a:ext uri="{9D8B030D-6E8A-4147-A177-3AD203B41FA5}">
                      <a16:colId xmlns:a16="http://schemas.microsoft.com/office/drawing/2014/main" val="20000"/>
                    </a:ext>
                  </a:extLst>
                </a:gridCol>
              </a:tblGrid>
              <a:tr h="0">
                <a:tc>
                  <a:txBody>
                    <a:bodyPr/>
                    <a:lstStyle/>
                    <a:p>
                      <a:endParaRPr lang="en-US" dirty="0" smtClean="0"/>
                    </a:p>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5507993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Summary</a:t>
            </a:r>
            <a:endParaRPr lang="en-US"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712606468"/>
              </p:ext>
            </p:extLst>
          </p:nvPr>
        </p:nvGraphicFramePr>
        <p:xfrm>
          <a:off x="457200" y="1600200"/>
          <a:ext cx="8229600" cy="3845560"/>
        </p:xfrm>
        <a:graphic>
          <a:graphicData uri="http://schemas.openxmlformats.org/drawingml/2006/table">
            <a:tbl>
              <a:tblPr firstRow="1" firstCol="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endParaRPr lang="en-US" dirty="0" smtClean="0"/>
                    </a:p>
                    <a:p>
                      <a:endParaRPr lang="en-US" dirty="0"/>
                    </a:p>
                  </a:txBody>
                  <a:tcPr/>
                </a:tc>
                <a:tc>
                  <a:txBody>
                    <a:bodyPr/>
                    <a:lstStyle/>
                    <a:p>
                      <a:r>
                        <a:rPr lang="en-US" dirty="0" smtClean="0"/>
                        <a:t>Clitic</a:t>
                      </a:r>
                      <a:endParaRPr lang="en-US" dirty="0"/>
                    </a:p>
                  </a:txBody>
                  <a:tcPr/>
                </a:tc>
                <a:tc>
                  <a:txBody>
                    <a:bodyPr/>
                    <a:lstStyle/>
                    <a:p>
                      <a:r>
                        <a:rPr lang="en-US" dirty="0" smtClean="0"/>
                        <a:t>Minimizer</a:t>
                      </a:r>
                      <a:endParaRPr lang="en-US" dirty="0"/>
                    </a:p>
                  </a:txBody>
                  <a:tcPr/>
                </a:tc>
                <a:tc>
                  <a:txBody>
                    <a:bodyPr/>
                    <a:lstStyle/>
                    <a:p>
                      <a:r>
                        <a:rPr lang="en-US" dirty="0" smtClean="0"/>
                        <a:t>Nothing</a:t>
                      </a:r>
                      <a:endParaRPr lang="en-US" dirty="0"/>
                    </a:p>
                  </a:txBody>
                  <a:tcPr/>
                </a:tc>
                <a:tc>
                  <a:txBody>
                    <a:bodyPr/>
                    <a:lstStyle/>
                    <a:p>
                      <a:r>
                        <a:rPr lang="en-US" dirty="0" smtClean="0"/>
                        <a:t>Pro-sentence</a:t>
                      </a:r>
                      <a:endParaRPr lang="en-US" dirty="0"/>
                    </a:p>
                  </a:txBody>
                  <a:tcPr/>
                </a:tc>
                <a:extLst>
                  <a:ext uri="{0D108BD9-81ED-4DB2-BD59-A6C34878D82A}">
                    <a16:rowId xmlns:a16="http://schemas.microsoft.com/office/drawing/2014/main" val="10000"/>
                  </a:ext>
                </a:extLst>
              </a:tr>
              <a:tr h="370840">
                <a:tc>
                  <a:txBody>
                    <a:bodyPr/>
                    <a:lstStyle/>
                    <a:p>
                      <a:r>
                        <a:rPr lang="en-US" dirty="0" smtClean="0"/>
                        <a:t>Position</a:t>
                      </a:r>
                      <a:endParaRPr lang="en-US" dirty="0"/>
                    </a:p>
                  </a:txBody>
                  <a:tcPr/>
                </a:tc>
                <a:tc>
                  <a:txBody>
                    <a:bodyPr/>
                    <a:lstStyle/>
                    <a:p>
                      <a:r>
                        <a:rPr lang="en-US" dirty="0" err="1" smtClean="0"/>
                        <a:t>preT</a:t>
                      </a:r>
                      <a:endParaRPr lang="en-US" dirty="0"/>
                    </a:p>
                  </a:txBody>
                  <a:tcPr/>
                </a:tc>
                <a:tc>
                  <a:txBody>
                    <a:bodyPr/>
                    <a:lstStyle/>
                    <a:p>
                      <a:r>
                        <a:rPr lang="en-US" dirty="0" err="1" smtClean="0"/>
                        <a:t>preAnteriorT</a:t>
                      </a:r>
                      <a:endParaRPr lang="en-US" dirty="0"/>
                    </a:p>
                  </a:txBody>
                  <a:tcPr/>
                </a:tc>
                <a:tc>
                  <a:txBody>
                    <a:bodyPr/>
                    <a:lstStyle/>
                    <a:p>
                      <a:r>
                        <a:rPr lang="en-US" dirty="0" err="1" smtClean="0"/>
                        <a:t>pregenericAsp</a:t>
                      </a:r>
                      <a:endParaRPr lang="en-US" dirty="0"/>
                    </a:p>
                  </a:txBody>
                  <a:tcPr/>
                </a:tc>
                <a:tc>
                  <a:txBody>
                    <a:bodyPr/>
                    <a:lstStyle/>
                    <a:p>
                      <a:r>
                        <a:rPr lang="en-US" dirty="0" err="1" smtClean="0"/>
                        <a:t>prevP</a:t>
                      </a:r>
                      <a:endParaRPr lang="en-US" dirty="0"/>
                    </a:p>
                  </a:txBody>
                  <a:tcPr/>
                </a:tc>
                <a:extLst>
                  <a:ext uri="{0D108BD9-81ED-4DB2-BD59-A6C34878D82A}">
                    <a16:rowId xmlns:a16="http://schemas.microsoft.com/office/drawing/2014/main" val="10001"/>
                  </a:ext>
                </a:extLst>
              </a:tr>
              <a:tr h="370840">
                <a:tc>
                  <a:txBody>
                    <a:bodyPr/>
                    <a:lstStyle/>
                    <a:p>
                      <a:r>
                        <a:rPr lang="en-US" dirty="0" smtClean="0"/>
                        <a:t>V</a:t>
                      </a:r>
                      <a:r>
                        <a:rPr lang="en-US" baseline="0" dirty="0" smtClean="0"/>
                        <a:t> to C interference</a:t>
                      </a:r>
                      <a:endParaRPr lang="en-US" dirty="0"/>
                    </a:p>
                  </a:txBody>
                  <a:tcPr/>
                </a:tc>
                <a:tc>
                  <a:txBody>
                    <a:bodyPr/>
                    <a:lstStyle/>
                    <a:p>
                      <a:pPr algn="l"/>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extLst>
                  <a:ext uri="{0D108BD9-81ED-4DB2-BD59-A6C34878D82A}">
                    <a16:rowId xmlns:a16="http://schemas.microsoft.com/office/drawing/2014/main" val="10002"/>
                  </a:ext>
                </a:extLst>
              </a:tr>
              <a:tr h="370840">
                <a:tc>
                  <a:txBody>
                    <a:bodyPr/>
                    <a:lstStyle/>
                    <a:p>
                      <a:r>
                        <a:rPr lang="en-US" dirty="0" smtClean="0"/>
                        <a:t>Negative concord</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smtClean="0"/>
                        <a:t>-/(+)</a:t>
                      </a:r>
                      <a:endParaRPr lang="en-US" dirty="0"/>
                    </a:p>
                  </a:txBody>
                  <a:tcPr/>
                </a:tc>
                <a:tc>
                  <a:txBody>
                    <a:bodyPr/>
                    <a:lstStyle/>
                    <a:p>
                      <a:r>
                        <a:rPr lang="en-US" dirty="0" smtClean="0"/>
                        <a:t>-</a:t>
                      </a:r>
                      <a:endParaRPr lang="en-US" dirty="0"/>
                    </a:p>
                  </a:txBody>
                  <a:tcPr/>
                </a:tc>
                <a:extLst>
                  <a:ext uri="{0D108BD9-81ED-4DB2-BD59-A6C34878D82A}">
                    <a16:rowId xmlns:a16="http://schemas.microsoft.com/office/drawing/2014/main" val="10003"/>
                  </a:ext>
                </a:extLst>
              </a:tr>
              <a:tr h="370840">
                <a:tc>
                  <a:txBody>
                    <a:bodyPr/>
                    <a:lstStyle/>
                    <a:p>
                      <a:r>
                        <a:rPr lang="en-US" dirty="0" smtClean="0"/>
                        <a:t>Compatible with true imperatives</a:t>
                      </a:r>
                      <a:r>
                        <a:rPr lang="en-US" baseline="0" dirty="0" smtClean="0"/>
                        <a:t> </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extLst>
                  <a:ext uri="{0D108BD9-81ED-4DB2-BD59-A6C34878D82A}">
                    <a16:rowId xmlns:a16="http://schemas.microsoft.com/office/drawing/2014/main" val="10004"/>
                  </a:ext>
                </a:extLst>
              </a:tr>
              <a:tr h="370840">
                <a:tc>
                  <a:txBody>
                    <a:bodyPr/>
                    <a:lstStyle/>
                    <a:p>
                      <a:r>
                        <a:rPr lang="en-US" dirty="0" smtClean="0"/>
                        <a:t>Reorders with clitics </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extLst>
                  <a:ext uri="{0D108BD9-81ED-4DB2-BD59-A6C34878D82A}">
                    <a16:rowId xmlns:a16="http://schemas.microsoft.com/office/drawing/2014/main" val="10005"/>
                  </a:ext>
                </a:extLst>
              </a:tr>
            </a:tbl>
          </a:graphicData>
        </a:graphic>
      </p:graphicFrame>
      <p:graphicFrame>
        <p:nvGraphicFramePr>
          <p:cNvPr id="5" name="Tabelle 4"/>
          <p:cNvGraphicFramePr>
            <a:graphicFrameLocks noGrp="1"/>
          </p:cNvGraphicFramePr>
          <p:nvPr>
            <p:extLst>
              <p:ext uri="{D42A27DB-BD31-4B8C-83A1-F6EECF244321}">
                <p14:modId xmlns:p14="http://schemas.microsoft.com/office/powerpoint/2010/main" val="1853311760"/>
              </p:ext>
            </p:extLst>
          </p:nvPr>
        </p:nvGraphicFramePr>
        <p:xfrm>
          <a:off x="8641724" y="4778062"/>
          <a:ext cx="208280" cy="640080"/>
        </p:xfrm>
        <a:graphic>
          <a:graphicData uri="http://schemas.openxmlformats.org/drawingml/2006/table">
            <a:tbl>
              <a:tblPr/>
              <a:tblGrid>
                <a:gridCol w="208280">
                  <a:extLst>
                    <a:ext uri="{9D8B030D-6E8A-4147-A177-3AD203B41FA5}">
                      <a16:colId xmlns:a16="http://schemas.microsoft.com/office/drawing/2014/main" val="20000"/>
                    </a:ext>
                  </a:extLst>
                </a:gridCol>
              </a:tblGrid>
              <a:tr h="0">
                <a:tc>
                  <a:txBody>
                    <a:bodyPr/>
                    <a:lstStyle/>
                    <a:p>
                      <a:endParaRPr lang="en-US" dirty="0" smtClean="0"/>
                    </a:p>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
        <p:nvSpPr>
          <p:cNvPr id="6" name="Ellipse 5"/>
          <p:cNvSpPr/>
          <p:nvPr/>
        </p:nvSpPr>
        <p:spPr>
          <a:xfrm>
            <a:off x="2267744" y="2780928"/>
            <a:ext cx="914400"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8" name="Ellipse 7"/>
          <p:cNvSpPr/>
          <p:nvPr/>
        </p:nvSpPr>
        <p:spPr>
          <a:xfrm>
            <a:off x="3851920" y="2636912"/>
            <a:ext cx="4176464"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                           -</a:t>
            </a:r>
            <a:endParaRPr lang="en-US" dirty="0"/>
          </a:p>
        </p:txBody>
      </p:sp>
    </p:spTree>
    <p:extLst>
      <p:ext uri="{BB962C8B-B14F-4D97-AF65-F5344CB8AC3E}">
        <p14:creationId xmlns:p14="http://schemas.microsoft.com/office/powerpoint/2010/main" val="33833449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Summary</a:t>
            </a:r>
            <a:endParaRPr lang="en-US"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829745010"/>
              </p:ext>
            </p:extLst>
          </p:nvPr>
        </p:nvGraphicFramePr>
        <p:xfrm>
          <a:off x="457200" y="1600200"/>
          <a:ext cx="8229600" cy="3845560"/>
        </p:xfrm>
        <a:graphic>
          <a:graphicData uri="http://schemas.openxmlformats.org/drawingml/2006/table">
            <a:tbl>
              <a:tblPr firstRow="1" firstCol="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endParaRPr lang="en-US" dirty="0" smtClean="0"/>
                    </a:p>
                    <a:p>
                      <a:endParaRPr lang="en-US" dirty="0"/>
                    </a:p>
                  </a:txBody>
                  <a:tcPr/>
                </a:tc>
                <a:tc>
                  <a:txBody>
                    <a:bodyPr/>
                    <a:lstStyle/>
                    <a:p>
                      <a:r>
                        <a:rPr lang="en-US" dirty="0" smtClean="0"/>
                        <a:t>Clitic</a:t>
                      </a:r>
                      <a:endParaRPr lang="en-US" dirty="0"/>
                    </a:p>
                  </a:txBody>
                  <a:tcPr/>
                </a:tc>
                <a:tc>
                  <a:txBody>
                    <a:bodyPr/>
                    <a:lstStyle/>
                    <a:p>
                      <a:r>
                        <a:rPr lang="en-US" dirty="0" smtClean="0"/>
                        <a:t>Minimizer</a:t>
                      </a:r>
                      <a:endParaRPr lang="en-US" dirty="0"/>
                    </a:p>
                  </a:txBody>
                  <a:tcPr/>
                </a:tc>
                <a:tc>
                  <a:txBody>
                    <a:bodyPr/>
                    <a:lstStyle/>
                    <a:p>
                      <a:r>
                        <a:rPr lang="en-US" dirty="0" smtClean="0"/>
                        <a:t>Nothing</a:t>
                      </a:r>
                      <a:endParaRPr lang="en-US" dirty="0"/>
                    </a:p>
                  </a:txBody>
                  <a:tcPr/>
                </a:tc>
                <a:tc>
                  <a:txBody>
                    <a:bodyPr/>
                    <a:lstStyle/>
                    <a:p>
                      <a:r>
                        <a:rPr lang="en-US" dirty="0" smtClean="0"/>
                        <a:t>Pro-sentence</a:t>
                      </a:r>
                      <a:endParaRPr lang="en-US" dirty="0"/>
                    </a:p>
                  </a:txBody>
                  <a:tcPr/>
                </a:tc>
                <a:extLst>
                  <a:ext uri="{0D108BD9-81ED-4DB2-BD59-A6C34878D82A}">
                    <a16:rowId xmlns:a16="http://schemas.microsoft.com/office/drawing/2014/main" val="10000"/>
                  </a:ext>
                </a:extLst>
              </a:tr>
              <a:tr h="370840">
                <a:tc>
                  <a:txBody>
                    <a:bodyPr/>
                    <a:lstStyle/>
                    <a:p>
                      <a:r>
                        <a:rPr lang="en-US" dirty="0" smtClean="0"/>
                        <a:t>Position</a:t>
                      </a:r>
                      <a:endParaRPr lang="en-US" dirty="0"/>
                    </a:p>
                  </a:txBody>
                  <a:tcPr/>
                </a:tc>
                <a:tc>
                  <a:txBody>
                    <a:bodyPr/>
                    <a:lstStyle/>
                    <a:p>
                      <a:r>
                        <a:rPr lang="en-US" dirty="0" err="1" smtClean="0"/>
                        <a:t>preT</a:t>
                      </a:r>
                      <a:endParaRPr lang="en-US" dirty="0"/>
                    </a:p>
                  </a:txBody>
                  <a:tcPr/>
                </a:tc>
                <a:tc>
                  <a:txBody>
                    <a:bodyPr/>
                    <a:lstStyle/>
                    <a:p>
                      <a:r>
                        <a:rPr lang="en-US" dirty="0" err="1" smtClean="0"/>
                        <a:t>preAnteriorT</a:t>
                      </a:r>
                      <a:endParaRPr lang="en-US" dirty="0"/>
                    </a:p>
                  </a:txBody>
                  <a:tcPr/>
                </a:tc>
                <a:tc>
                  <a:txBody>
                    <a:bodyPr/>
                    <a:lstStyle/>
                    <a:p>
                      <a:r>
                        <a:rPr lang="en-US" dirty="0" err="1" smtClean="0"/>
                        <a:t>pregenericAsp</a:t>
                      </a:r>
                      <a:endParaRPr lang="en-US" dirty="0"/>
                    </a:p>
                  </a:txBody>
                  <a:tcPr/>
                </a:tc>
                <a:tc>
                  <a:txBody>
                    <a:bodyPr/>
                    <a:lstStyle/>
                    <a:p>
                      <a:r>
                        <a:rPr lang="en-US" dirty="0" err="1" smtClean="0"/>
                        <a:t>prevP</a:t>
                      </a:r>
                      <a:endParaRPr lang="en-US" dirty="0"/>
                    </a:p>
                  </a:txBody>
                  <a:tcPr/>
                </a:tc>
                <a:extLst>
                  <a:ext uri="{0D108BD9-81ED-4DB2-BD59-A6C34878D82A}">
                    <a16:rowId xmlns:a16="http://schemas.microsoft.com/office/drawing/2014/main" val="10001"/>
                  </a:ext>
                </a:extLst>
              </a:tr>
              <a:tr h="370840">
                <a:tc>
                  <a:txBody>
                    <a:bodyPr/>
                    <a:lstStyle/>
                    <a:p>
                      <a:r>
                        <a:rPr lang="en-US" dirty="0" smtClean="0"/>
                        <a:t>V</a:t>
                      </a:r>
                      <a:r>
                        <a:rPr lang="en-US" baseline="0" dirty="0" smtClean="0"/>
                        <a:t> to C interference</a:t>
                      </a:r>
                      <a:endParaRPr lang="en-US" dirty="0"/>
                    </a:p>
                  </a:txBody>
                  <a:tcPr/>
                </a:tc>
                <a:tc>
                  <a:txBody>
                    <a:bodyPr/>
                    <a:lstStyle/>
                    <a:p>
                      <a:pPr algn="l"/>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extLst>
                  <a:ext uri="{0D108BD9-81ED-4DB2-BD59-A6C34878D82A}">
                    <a16:rowId xmlns:a16="http://schemas.microsoft.com/office/drawing/2014/main" val="10002"/>
                  </a:ext>
                </a:extLst>
              </a:tr>
              <a:tr h="370840">
                <a:tc>
                  <a:txBody>
                    <a:bodyPr/>
                    <a:lstStyle/>
                    <a:p>
                      <a:r>
                        <a:rPr lang="en-US" dirty="0" smtClean="0"/>
                        <a:t>Negative concord</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smtClean="0"/>
                        <a:t>-/(+)</a:t>
                      </a:r>
                      <a:endParaRPr lang="en-US" dirty="0"/>
                    </a:p>
                  </a:txBody>
                  <a:tcPr/>
                </a:tc>
                <a:tc>
                  <a:txBody>
                    <a:bodyPr/>
                    <a:lstStyle/>
                    <a:p>
                      <a:r>
                        <a:rPr lang="en-US" dirty="0" smtClean="0"/>
                        <a:t>-</a:t>
                      </a:r>
                      <a:endParaRPr lang="en-US" dirty="0"/>
                    </a:p>
                  </a:txBody>
                  <a:tcPr/>
                </a:tc>
                <a:extLst>
                  <a:ext uri="{0D108BD9-81ED-4DB2-BD59-A6C34878D82A}">
                    <a16:rowId xmlns:a16="http://schemas.microsoft.com/office/drawing/2014/main" val="10003"/>
                  </a:ext>
                </a:extLst>
              </a:tr>
              <a:tr h="370840">
                <a:tc>
                  <a:txBody>
                    <a:bodyPr/>
                    <a:lstStyle/>
                    <a:p>
                      <a:r>
                        <a:rPr lang="en-US" dirty="0" smtClean="0"/>
                        <a:t>Compatible with true imperatives</a:t>
                      </a:r>
                      <a:r>
                        <a:rPr lang="en-US" baseline="0" dirty="0" smtClean="0"/>
                        <a:t> </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extLst>
                  <a:ext uri="{0D108BD9-81ED-4DB2-BD59-A6C34878D82A}">
                    <a16:rowId xmlns:a16="http://schemas.microsoft.com/office/drawing/2014/main" val="10004"/>
                  </a:ext>
                </a:extLst>
              </a:tr>
              <a:tr h="370840">
                <a:tc>
                  <a:txBody>
                    <a:bodyPr/>
                    <a:lstStyle/>
                    <a:p>
                      <a:r>
                        <a:rPr lang="en-US" dirty="0" smtClean="0"/>
                        <a:t>Reorders with clitics </a:t>
                      </a:r>
                      <a:endParaRPr lang="en-US" dirty="0"/>
                    </a:p>
                  </a:txBody>
                  <a:tcPr/>
                </a:tc>
                <a:tc>
                  <a:txBody>
                    <a:bodyPr/>
                    <a:lstStyle/>
                    <a:p>
                      <a:endParaRPr lang="en-US" dirty="0"/>
                    </a:p>
                  </a:txBody>
                  <a:tcPr/>
                </a:tc>
                <a:tc>
                  <a:txBody>
                    <a:bodyPr/>
                    <a:lstStyle/>
                    <a:p>
                      <a:r>
                        <a:rPr lang="en-US" dirty="0" smtClean="0"/>
                        <a:t>-</a:t>
                      </a: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5"/>
                  </a:ext>
                </a:extLst>
              </a:tr>
            </a:tbl>
          </a:graphicData>
        </a:graphic>
      </p:graphicFrame>
      <p:graphicFrame>
        <p:nvGraphicFramePr>
          <p:cNvPr id="5" name="Tabelle 4"/>
          <p:cNvGraphicFramePr>
            <a:graphicFrameLocks noGrp="1"/>
          </p:cNvGraphicFramePr>
          <p:nvPr>
            <p:extLst>
              <p:ext uri="{D42A27DB-BD31-4B8C-83A1-F6EECF244321}">
                <p14:modId xmlns:p14="http://schemas.microsoft.com/office/powerpoint/2010/main" val="3515939186"/>
              </p:ext>
            </p:extLst>
          </p:nvPr>
        </p:nvGraphicFramePr>
        <p:xfrm>
          <a:off x="8641724" y="4778062"/>
          <a:ext cx="208280" cy="640080"/>
        </p:xfrm>
        <a:graphic>
          <a:graphicData uri="http://schemas.openxmlformats.org/drawingml/2006/table">
            <a:tbl>
              <a:tblPr/>
              <a:tblGrid>
                <a:gridCol w="208280">
                  <a:extLst>
                    <a:ext uri="{9D8B030D-6E8A-4147-A177-3AD203B41FA5}">
                      <a16:colId xmlns:a16="http://schemas.microsoft.com/office/drawing/2014/main" val="20000"/>
                    </a:ext>
                  </a:extLst>
                </a:gridCol>
              </a:tblGrid>
              <a:tr h="0">
                <a:tc>
                  <a:txBody>
                    <a:bodyPr/>
                    <a:lstStyle/>
                    <a:p>
                      <a:endParaRPr lang="en-US" dirty="0" smtClean="0"/>
                    </a:p>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
        <p:nvSpPr>
          <p:cNvPr id="6" name="Ellipse 5"/>
          <p:cNvSpPr/>
          <p:nvPr/>
        </p:nvSpPr>
        <p:spPr>
          <a:xfrm>
            <a:off x="2339752" y="5013176"/>
            <a:ext cx="2570584"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                </a:t>
            </a:r>
            <a:endParaRPr lang="en-US" dirty="0"/>
          </a:p>
        </p:txBody>
      </p:sp>
      <p:sp>
        <p:nvSpPr>
          <p:cNvPr id="7" name="Ellipse 6"/>
          <p:cNvSpPr/>
          <p:nvPr/>
        </p:nvSpPr>
        <p:spPr>
          <a:xfrm>
            <a:off x="5652120" y="5042302"/>
            <a:ext cx="2448272"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 </a:t>
            </a:r>
            <a:endParaRPr lang="en-US" dirty="0"/>
          </a:p>
        </p:txBody>
      </p:sp>
    </p:spTree>
    <p:extLst>
      <p:ext uri="{BB962C8B-B14F-4D97-AF65-F5344CB8AC3E}">
        <p14:creationId xmlns:p14="http://schemas.microsoft.com/office/powerpoint/2010/main" val="24838859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Summary</a:t>
            </a:r>
            <a:endParaRPr lang="en-US"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890513248"/>
              </p:ext>
            </p:extLst>
          </p:nvPr>
        </p:nvGraphicFramePr>
        <p:xfrm>
          <a:off x="457200" y="1600200"/>
          <a:ext cx="8229600" cy="3845560"/>
        </p:xfrm>
        <a:graphic>
          <a:graphicData uri="http://schemas.openxmlformats.org/drawingml/2006/table">
            <a:tbl>
              <a:tblPr firstRow="1" firstCol="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endParaRPr lang="en-US" dirty="0" smtClean="0"/>
                    </a:p>
                    <a:p>
                      <a:endParaRPr lang="en-US" dirty="0"/>
                    </a:p>
                  </a:txBody>
                  <a:tcPr/>
                </a:tc>
                <a:tc>
                  <a:txBody>
                    <a:bodyPr/>
                    <a:lstStyle/>
                    <a:p>
                      <a:r>
                        <a:rPr lang="en-US" dirty="0" smtClean="0"/>
                        <a:t>Clitic</a:t>
                      </a:r>
                      <a:endParaRPr lang="en-US" dirty="0"/>
                    </a:p>
                  </a:txBody>
                  <a:tcPr/>
                </a:tc>
                <a:tc>
                  <a:txBody>
                    <a:bodyPr/>
                    <a:lstStyle/>
                    <a:p>
                      <a:r>
                        <a:rPr lang="en-US" dirty="0" smtClean="0"/>
                        <a:t>Minimizer</a:t>
                      </a:r>
                      <a:endParaRPr lang="en-US" dirty="0"/>
                    </a:p>
                  </a:txBody>
                  <a:tcPr/>
                </a:tc>
                <a:tc>
                  <a:txBody>
                    <a:bodyPr/>
                    <a:lstStyle/>
                    <a:p>
                      <a:r>
                        <a:rPr lang="en-US" dirty="0" smtClean="0"/>
                        <a:t>Nothing</a:t>
                      </a:r>
                      <a:endParaRPr lang="en-US" dirty="0"/>
                    </a:p>
                  </a:txBody>
                  <a:tcPr/>
                </a:tc>
                <a:tc>
                  <a:txBody>
                    <a:bodyPr/>
                    <a:lstStyle/>
                    <a:p>
                      <a:r>
                        <a:rPr lang="en-US" dirty="0" smtClean="0"/>
                        <a:t>Pro-sentence</a:t>
                      </a:r>
                      <a:endParaRPr lang="en-US" dirty="0"/>
                    </a:p>
                  </a:txBody>
                  <a:tcPr/>
                </a:tc>
                <a:extLst>
                  <a:ext uri="{0D108BD9-81ED-4DB2-BD59-A6C34878D82A}">
                    <a16:rowId xmlns:a16="http://schemas.microsoft.com/office/drawing/2014/main" val="10000"/>
                  </a:ext>
                </a:extLst>
              </a:tr>
              <a:tr h="370840">
                <a:tc>
                  <a:txBody>
                    <a:bodyPr/>
                    <a:lstStyle/>
                    <a:p>
                      <a:r>
                        <a:rPr lang="en-US" dirty="0" smtClean="0"/>
                        <a:t>Position</a:t>
                      </a:r>
                      <a:endParaRPr lang="en-US" dirty="0"/>
                    </a:p>
                  </a:txBody>
                  <a:tcPr/>
                </a:tc>
                <a:tc>
                  <a:txBody>
                    <a:bodyPr/>
                    <a:lstStyle/>
                    <a:p>
                      <a:r>
                        <a:rPr lang="en-US" dirty="0" err="1" smtClean="0"/>
                        <a:t>preT</a:t>
                      </a:r>
                      <a:endParaRPr lang="en-US" dirty="0"/>
                    </a:p>
                  </a:txBody>
                  <a:tcPr/>
                </a:tc>
                <a:tc>
                  <a:txBody>
                    <a:bodyPr/>
                    <a:lstStyle/>
                    <a:p>
                      <a:r>
                        <a:rPr lang="en-US" dirty="0" err="1" smtClean="0"/>
                        <a:t>preAnteriorT</a:t>
                      </a:r>
                      <a:endParaRPr lang="en-US" dirty="0"/>
                    </a:p>
                  </a:txBody>
                  <a:tcPr/>
                </a:tc>
                <a:tc>
                  <a:txBody>
                    <a:bodyPr/>
                    <a:lstStyle/>
                    <a:p>
                      <a:r>
                        <a:rPr lang="en-US" dirty="0" err="1" smtClean="0"/>
                        <a:t>pregenericAsp</a:t>
                      </a:r>
                      <a:endParaRPr lang="en-US" dirty="0"/>
                    </a:p>
                  </a:txBody>
                  <a:tcPr/>
                </a:tc>
                <a:tc>
                  <a:txBody>
                    <a:bodyPr/>
                    <a:lstStyle/>
                    <a:p>
                      <a:r>
                        <a:rPr lang="en-US" dirty="0" err="1" smtClean="0"/>
                        <a:t>prevP</a:t>
                      </a:r>
                      <a:endParaRPr lang="en-US" dirty="0"/>
                    </a:p>
                  </a:txBody>
                  <a:tcPr/>
                </a:tc>
                <a:extLst>
                  <a:ext uri="{0D108BD9-81ED-4DB2-BD59-A6C34878D82A}">
                    <a16:rowId xmlns:a16="http://schemas.microsoft.com/office/drawing/2014/main" val="10001"/>
                  </a:ext>
                </a:extLst>
              </a:tr>
              <a:tr h="370840">
                <a:tc>
                  <a:txBody>
                    <a:bodyPr/>
                    <a:lstStyle/>
                    <a:p>
                      <a:r>
                        <a:rPr lang="en-US" dirty="0" smtClean="0"/>
                        <a:t>V</a:t>
                      </a:r>
                      <a:r>
                        <a:rPr lang="en-US" baseline="0" dirty="0" smtClean="0"/>
                        <a:t> to C interference</a:t>
                      </a:r>
                      <a:endParaRPr lang="en-US" dirty="0"/>
                    </a:p>
                  </a:txBody>
                  <a:tcPr/>
                </a:tc>
                <a:tc>
                  <a:txBody>
                    <a:bodyPr/>
                    <a:lstStyle/>
                    <a:p>
                      <a:pPr algn="l"/>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extLst>
                  <a:ext uri="{0D108BD9-81ED-4DB2-BD59-A6C34878D82A}">
                    <a16:rowId xmlns:a16="http://schemas.microsoft.com/office/drawing/2014/main" val="10002"/>
                  </a:ext>
                </a:extLst>
              </a:tr>
              <a:tr h="370840">
                <a:tc>
                  <a:txBody>
                    <a:bodyPr/>
                    <a:lstStyle/>
                    <a:p>
                      <a:r>
                        <a:rPr lang="en-US" dirty="0" smtClean="0"/>
                        <a:t>Negative concord</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smtClean="0"/>
                        <a:t>-/(+)</a:t>
                      </a:r>
                      <a:endParaRPr lang="en-US" dirty="0"/>
                    </a:p>
                  </a:txBody>
                  <a:tcPr/>
                </a:tc>
                <a:tc>
                  <a:txBody>
                    <a:bodyPr/>
                    <a:lstStyle/>
                    <a:p>
                      <a:r>
                        <a:rPr lang="en-US" dirty="0" smtClean="0"/>
                        <a:t>-</a:t>
                      </a:r>
                      <a:endParaRPr lang="en-US" dirty="0"/>
                    </a:p>
                  </a:txBody>
                  <a:tcPr/>
                </a:tc>
                <a:extLst>
                  <a:ext uri="{0D108BD9-81ED-4DB2-BD59-A6C34878D82A}">
                    <a16:rowId xmlns:a16="http://schemas.microsoft.com/office/drawing/2014/main" val="10003"/>
                  </a:ext>
                </a:extLst>
              </a:tr>
              <a:tr h="370840">
                <a:tc>
                  <a:txBody>
                    <a:bodyPr/>
                    <a:lstStyle/>
                    <a:p>
                      <a:r>
                        <a:rPr lang="en-US" dirty="0" smtClean="0"/>
                        <a:t>Compatible with true imperatives</a:t>
                      </a:r>
                      <a:r>
                        <a:rPr lang="en-US" baseline="0" dirty="0" smtClean="0"/>
                        <a:t> </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r h="370840">
                <a:tc>
                  <a:txBody>
                    <a:bodyPr/>
                    <a:lstStyle/>
                    <a:p>
                      <a:r>
                        <a:rPr lang="en-US" dirty="0" smtClean="0"/>
                        <a:t>Reorders with clitics </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endParaRPr lang="en-US" dirty="0"/>
                    </a:p>
                  </a:txBody>
                  <a:tcPr/>
                </a:tc>
                <a:tc>
                  <a:txBody>
                    <a:bodyPr/>
                    <a:lstStyle/>
                    <a:p>
                      <a:r>
                        <a:rPr lang="en-US" dirty="0" smtClean="0"/>
                        <a:t>-</a:t>
                      </a:r>
                      <a:endParaRPr lang="en-US" dirty="0"/>
                    </a:p>
                  </a:txBody>
                  <a:tcPr/>
                </a:tc>
                <a:extLst>
                  <a:ext uri="{0D108BD9-81ED-4DB2-BD59-A6C34878D82A}">
                    <a16:rowId xmlns:a16="http://schemas.microsoft.com/office/drawing/2014/main" val="10005"/>
                  </a:ext>
                </a:extLst>
              </a:tr>
            </a:tbl>
          </a:graphicData>
        </a:graphic>
      </p:graphicFrame>
      <p:graphicFrame>
        <p:nvGraphicFramePr>
          <p:cNvPr id="5" name="Tabelle 4"/>
          <p:cNvGraphicFramePr>
            <a:graphicFrameLocks noGrp="1"/>
          </p:cNvGraphicFramePr>
          <p:nvPr>
            <p:extLst>
              <p:ext uri="{D42A27DB-BD31-4B8C-83A1-F6EECF244321}">
                <p14:modId xmlns:p14="http://schemas.microsoft.com/office/powerpoint/2010/main" val="1648302544"/>
              </p:ext>
            </p:extLst>
          </p:nvPr>
        </p:nvGraphicFramePr>
        <p:xfrm>
          <a:off x="8641724" y="4778062"/>
          <a:ext cx="208280" cy="640080"/>
        </p:xfrm>
        <a:graphic>
          <a:graphicData uri="http://schemas.openxmlformats.org/drawingml/2006/table">
            <a:tbl>
              <a:tblPr/>
              <a:tblGrid>
                <a:gridCol w="208280">
                  <a:extLst>
                    <a:ext uri="{9D8B030D-6E8A-4147-A177-3AD203B41FA5}">
                      <a16:colId xmlns:a16="http://schemas.microsoft.com/office/drawing/2014/main" val="20000"/>
                    </a:ext>
                  </a:extLst>
                </a:gridCol>
              </a:tblGrid>
              <a:tr h="0">
                <a:tc>
                  <a:txBody>
                    <a:bodyPr/>
                    <a:lstStyle/>
                    <a:p>
                      <a:endParaRPr lang="en-US" dirty="0" smtClean="0"/>
                    </a:p>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
        <p:nvSpPr>
          <p:cNvPr id="3" name="Ellipse 2"/>
          <p:cNvSpPr/>
          <p:nvPr/>
        </p:nvSpPr>
        <p:spPr>
          <a:xfrm>
            <a:off x="5724128" y="4077072"/>
            <a:ext cx="2664296"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Ellipse 5"/>
          <p:cNvSpPr/>
          <p:nvPr/>
        </p:nvSpPr>
        <p:spPr>
          <a:xfrm>
            <a:off x="5724128" y="4941168"/>
            <a:ext cx="2498576"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extLst>
      <p:ext uri="{BB962C8B-B14F-4D97-AF65-F5344CB8AC3E}">
        <p14:creationId xmlns:p14="http://schemas.microsoft.com/office/powerpoint/2010/main" val="40198770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Summary</a:t>
            </a:r>
            <a:endParaRPr lang="en-US"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768913416"/>
              </p:ext>
            </p:extLst>
          </p:nvPr>
        </p:nvGraphicFramePr>
        <p:xfrm>
          <a:off x="457200" y="1600200"/>
          <a:ext cx="8229600" cy="3845560"/>
        </p:xfrm>
        <a:graphic>
          <a:graphicData uri="http://schemas.openxmlformats.org/drawingml/2006/table">
            <a:tbl>
              <a:tblPr firstRow="1" firstCol="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endParaRPr lang="en-US" dirty="0" smtClean="0"/>
                    </a:p>
                    <a:p>
                      <a:endParaRPr lang="en-US" dirty="0"/>
                    </a:p>
                  </a:txBody>
                  <a:tcPr/>
                </a:tc>
                <a:tc>
                  <a:txBody>
                    <a:bodyPr/>
                    <a:lstStyle/>
                    <a:p>
                      <a:r>
                        <a:rPr lang="en-US" dirty="0" smtClean="0"/>
                        <a:t>Clitic</a:t>
                      </a:r>
                      <a:endParaRPr lang="en-US" dirty="0"/>
                    </a:p>
                  </a:txBody>
                  <a:tcPr/>
                </a:tc>
                <a:tc>
                  <a:txBody>
                    <a:bodyPr/>
                    <a:lstStyle/>
                    <a:p>
                      <a:r>
                        <a:rPr lang="en-US" dirty="0" smtClean="0"/>
                        <a:t>Minimizer</a:t>
                      </a:r>
                      <a:endParaRPr lang="en-US" dirty="0"/>
                    </a:p>
                  </a:txBody>
                  <a:tcPr/>
                </a:tc>
                <a:tc>
                  <a:txBody>
                    <a:bodyPr/>
                    <a:lstStyle/>
                    <a:p>
                      <a:r>
                        <a:rPr lang="en-US" dirty="0" smtClean="0"/>
                        <a:t>Nothing</a:t>
                      </a:r>
                      <a:endParaRPr lang="en-US" dirty="0"/>
                    </a:p>
                  </a:txBody>
                  <a:tcPr/>
                </a:tc>
                <a:tc>
                  <a:txBody>
                    <a:bodyPr/>
                    <a:lstStyle/>
                    <a:p>
                      <a:r>
                        <a:rPr lang="en-US" dirty="0" smtClean="0"/>
                        <a:t>Pro-sentence</a:t>
                      </a:r>
                      <a:endParaRPr lang="en-US" dirty="0"/>
                    </a:p>
                  </a:txBody>
                  <a:tcPr/>
                </a:tc>
                <a:extLst>
                  <a:ext uri="{0D108BD9-81ED-4DB2-BD59-A6C34878D82A}">
                    <a16:rowId xmlns:a16="http://schemas.microsoft.com/office/drawing/2014/main" val="10000"/>
                  </a:ext>
                </a:extLst>
              </a:tr>
              <a:tr h="370840">
                <a:tc>
                  <a:txBody>
                    <a:bodyPr/>
                    <a:lstStyle/>
                    <a:p>
                      <a:r>
                        <a:rPr lang="en-US" dirty="0" smtClean="0"/>
                        <a:t>Position</a:t>
                      </a:r>
                      <a:endParaRPr lang="en-US" dirty="0"/>
                    </a:p>
                  </a:txBody>
                  <a:tcPr/>
                </a:tc>
                <a:tc>
                  <a:txBody>
                    <a:bodyPr/>
                    <a:lstStyle/>
                    <a:p>
                      <a:r>
                        <a:rPr lang="en-US" dirty="0" err="1" smtClean="0"/>
                        <a:t>preT</a:t>
                      </a:r>
                      <a:endParaRPr lang="en-US" dirty="0"/>
                    </a:p>
                  </a:txBody>
                  <a:tcPr/>
                </a:tc>
                <a:tc>
                  <a:txBody>
                    <a:bodyPr/>
                    <a:lstStyle/>
                    <a:p>
                      <a:r>
                        <a:rPr lang="en-US" dirty="0" err="1" smtClean="0"/>
                        <a:t>preAnteriorT</a:t>
                      </a:r>
                      <a:endParaRPr lang="en-US" dirty="0"/>
                    </a:p>
                  </a:txBody>
                  <a:tcPr/>
                </a:tc>
                <a:tc>
                  <a:txBody>
                    <a:bodyPr/>
                    <a:lstStyle/>
                    <a:p>
                      <a:r>
                        <a:rPr lang="en-US" dirty="0" err="1" smtClean="0"/>
                        <a:t>pregenericAsp</a:t>
                      </a:r>
                      <a:endParaRPr lang="en-US" dirty="0"/>
                    </a:p>
                  </a:txBody>
                  <a:tcPr/>
                </a:tc>
                <a:tc>
                  <a:txBody>
                    <a:bodyPr/>
                    <a:lstStyle/>
                    <a:p>
                      <a:r>
                        <a:rPr lang="en-US" dirty="0" err="1" smtClean="0"/>
                        <a:t>prevP</a:t>
                      </a:r>
                      <a:endParaRPr lang="en-US" dirty="0"/>
                    </a:p>
                  </a:txBody>
                  <a:tcPr/>
                </a:tc>
                <a:extLst>
                  <a:ext uri="{0D108BD9-81ED-4DB2-BD59-A6C34878D82A}">
                    <a16:rowId xmlns:a16="http://schemas.microsoft.com/office/drawing/2014/main" val="10001"/>
                  </a:ext>
                </a:extLst>
              </a:tr>
              <a:tr h="370840">
                <a:tc>
                  <a:txBody>
                    <a:bodyPr/>
                    <a:lstStyle/>
                    <a:p>
                      <a:r>
                        <a:rPr lang="en-US" dirty="0" smtClean="0"/>
                        <a:t>V</a:t>
                      </a:r>
                      <a:r>
                        <a:rPr lang="en-US" baseline="0" dirty="0" smtClean="0"/>
                        <a:t> to C interference</a:t>
                      </a:r>
                      <a:endParaRPr lang="en-US" dirty="0"/>
                    </a:p>
                  </a:txBody>
                  <a:tcPr/>
                </a:tc>
                <a:tc>
                  <a:txBody>
                    <a:bodyPr/>
                    <a:lstStyle/>
                    <a:p>
                      <a:pPr algn="l"/>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extLst>
                  <a:ext uri="{0D108BD9-81ED-4DB2-BD59-A6C34878D82A}">
                    <a16:rowId xmlns:a16="http://schemas.microsoft.com/office/drawing/2014/main" val="10002"/>
                  </a:ext>
                </a:extLst>
              </a:tr>
              <a:tr h="370840">
                <a:tc>
                  <a:txBody>
                    <a:bodyPr/>
                    <a:lstStyle/>
                    <a:p>
                      <a:r>
                        <a:rPr lang="en-US" dirty="0" smtClean="0"/>
                        <a:t>Negative concord</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smtClean="0"/>
                        <a:t>-/(+)</a:t>
                      </a:r>
                      <a:endParaRPr lang="en-US" dirty="0"/>
                    </a:p>
                  </a:txBody>
                  <a:tcPr/>
                </a:tc>
                <a:tc>
                  <a:txBody>
                    <a:bodyPr/>
                    <a:lstStyle/>
                    <a:p>
                      <a:endParaRPr lang="en-US" dirty="0"/>
                    </a:p>
                  </a:txBody>
                  <a:tcPr/>
                </a:tc>
                <a:extLst>
                  <a:ext uri="{0D108BD9-81ED-4DB2-BD59-A6C34878D82A}">
                    <a16:rowId xmlns:a16="http://schemas.microsoft.com/office/drawing/2014/main" val="10003"/>
                  </a:ext>
                </a:extLst>
              </a:tr>
              <a:tr h="370840">
                <a:tc>
                  <a:txBody>
                    <a:bodyPr/>
                    <a:lstStyle/>
                    <a:p>
                      <a:r>
                        <a:rPr lang="en-US" dirty="0" smtClean="0"/>
                        <a:t>Compatible with true imperatives</a:t>
                      </a:r>
                      <a:r>
                        <a:rPr lang="en-US" baseline="0" dirty="0" smtClean="0"/>
                        <a:t> </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extLst>
                  <a:ext uri="{0D108BD9-81ED-4DB2-BD59-A6C34878D82A}">
                    <a16:rowId xmlns:a16="http://schemas.microsoft.com/office/drawing/2014/main" val="10004"/>
                  </a:ext>
                </a:extLst>
              </a:tr>
              <a:tr h="370840">
                <a:tc>
                  <a:txBody>
                    <a:bodyPr/>
                    <a:lstStyle/>
                    <a:p>
                      <a:r>
                        <a:rPr lang="en-US" dirty="0" smtClean="0"/>
                        <a:t>Reorders with clitics </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extLst>
                  <a:ext uri="{0D108BD9-81ED-4DB2-BD59-A6C34878D82A}">
                    <a16:rowId xmlns:a16="http://schemas.microsoft.com/office/drawing/2014/main" val="10005"/>
                  </a:ext>
                </a:extLst>
              </a:tr>
            </a:tbl>
          </a:graphicData>
        </a:graphic>
      </p:graphicFrame>
      <p:graphicFrame>
        <p:nvGraphicFramePr>
          <p:cNvPr id="5" name="Tabelle 4"/>
          <p:cNvGraphicFramePr>
            <a:graphicFrameLocks noGrp="1"/>
          </p:cNvGraphicFramePr>
          <p:nvPr>
            <p:extLst>
              <p:ext uri="{D42A27DB-BD31-4B8C-83A1-F6EECF244321}">
                <p14:modId xmlns:p14="http://schemas.microsoft.com/office/powerpoint/2010/main" val="2980925350"/>
              </p:ext>
            </p:extLst>
          </p:nvPr>
        </p:nvGraphicFramePr>
        <p:xfrm>
          <a:off x="8641724" y="4778062"/>
          <a:ext cx="208280" cy="640080"/>
        </p:xfrm>
        <a:graphic>
          <a:graphicData uri="http://schemas.openxmlformats.org/drawingml/2006/table">
            <a:tbl>
              <a:tblPr/>
              <a:tblGrid>
                <a:gridCol w="208280">
                  <a:extLst>
                    <a:ext uri="{9D8B030D-6E8A-4147-A177-3AD203B41FA5}">
                      <a16:colId xmlns:a16="http://schemas.microsoft.com/office/drawing/2014/main" val="20000"/>
                    </a:ext>
                  </a:extLst>
                </a:gridCol>
              </a:tblGrid>
              <a:tr h="0">
                <a:tc>
                  <a:txBody>
                    <a:bodyPr/>
                    <a:lstStyle/>
                    <a:p>
                      <a:endParaRPr lang="en-US" dirty="0" smtClean="0"/>
                    </a:p>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
        <p:nvSpPr>
          <p:cNvPr id="3" name="Ellipse 2"/>
          <p:cNvSpPr/>
          <p:nvPr/>
        </p:nvSpPr>
        <p:spPr>
          <a:xfrm>
            <a:off x="7236296" y="3421689"/>
            <a:ext cx="914400"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Ellipse 5"/>
          <p:cNvSpPr/>
          <p:nvPr/>
        </p:nvSpPr>
        <p:spPr>
          <a:xfrm>
            <a:off x="2195736" y="3284984"/>
            <a:ext cx="4536504" cy="4247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                     +/-</a:t>
            </a:r>
            <a:endParaRPr lang="en-US" dirty="0"/>
          </a:p>
        </p:txBody>
      </p:sp>
    </p:spTree>
    <p:extLst>
      <p:ext uri="{BB962C8B-B14F-4D97-AF65-F5344CB8AC3E}">
        <p14:creationId xmlns:p14="http://schemas.microsoft.com/office/powerpoint/2010/main" val="13393145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Zanuttini’s</a:t>
            </a:r>
            <a:r>
              <a:rPr lang="en-US" dirty="0" smtClean="0"/>
              <a:t> analysis</a:t>
            </a:r>
            <a:endParaRPr lang="en-US" dirty="0"/>
          </a:p>
        </p:txBody>
      </p:sp>
      <p:sp>
        <p:nvSpPr>
          <p:cNvPr id="3" name="Inhaltsplatzhalter 2"/>
          <p:cNvSpPr>
            <a:spLocks noGrp="1"/>
          </p:cNvSpPr>
          <p:nvPr>
            <p:ph idx="1"/>
          </p:nvPr>
        </p:nvSpPr>
        <p:spPr/>
        <p:txBody>
          <a:bodyPr/>
          <a:lstStyle/>
          <a:p>
            <a:pPr marL="0" indent="0">
              <a:buNone/>
            </a:pPr>
            <a:r>
              <a:rPr lang="en-US" dirty="0"/>
              <a:t>[</a:t>
            </a:r>
            <a:r>
              <a:rPr lang="en-US" b="1" baseline="-25000" dirty="0"/>
              <a:t>NegP1</a:t>
            </a:r>
            <a:r>
              <a:rPr lang="en-US" dirty="0"/>
              <a:t> non [</a:t>
            </a:r>
            <a:r>
              <a:rPr lang="en-US" baseline="-25000" dirty="0"/>
              <a:t>TP1</a:t>
            </a:r>
            <a:r>
              <a:rPr lang="en-US" dirty="0"/>
              <a:t> </a:t>
            </a:r>
            <a:r>
              <a:rPr lang="en-US" dirty="0" err="1"/>
              <a:t>V+</a:t>
            </a:r>
            <a:r>
              <a:rPr lang="en-US" baseline="-25000" dirty="0" err="1"/>
              <a:t>Agr</a:t>
            </a:r>
            <a:r>
              <a:rPr lang="en-US" dirty="0"/>
              <a:t> </a:t>
            </a:r>
            <a:endParaRPr lang="en-US" dirty="0" smtClean="0"/>
          </a:p>
          <a:p>
            <a:pPr marL="0" indent="0">
              <a:buNone/>
            </a:pPr>
            <a:r>
              <a:rPr lang="en-US" dirty="0" smtClean="0"/>
              <a:t>[</a:t>
            </a:r>
            <a:r>
              <a:rPr lang="en-US" b="1" baseline="-25000" dirty="0"/>
              <a:t>NegP2</a:t>
            </a:r>
            <a:r>
              <a:rPr lang="en-US" dirty="0"/>
              <a:t> mica [ </a:t>
            </a:r>
            <a:r>
              <a:rPr lang="en-US" baseline="-25000" dirty="0"/>
              <a:t>TP2</a:t>
            </a:r>
            <a:r>
              <a:rPr lang="en-US" dirty="0"/>
              <a:t> [</a:t>
            </a:r>
            <a:r>
              <a:rPr lang="en-US" baseline="-25000" dirty="0" err="1"/>
              <a:t>AdvP</a:t>
            </a:r>
            <a:r>
              <a:rPr lang="en-US" dirty="0"/>
              <a:t> already] </a:t>
            </a:r>
          </a:p>
          <a:p>
            <a:pPr marL="0" indent="0">
              <a:buNone/>
            </a:pPr>
            <a:r>
              <a:rPr lang="en-US" dirty="0" smtClean="0"/>
              <a:t>[</a:t>
            </a:r>
            <a:r>
              <a:rPr lang="en-US" b="1" baseline="-25000" dirty="0"/>
              <a:t>NegP3</a:t>
            </a:r>
            <a:r>
              <a:rPr lang="en-US" baseline="-25000" dirty="0"/>
              <a:t> </a:t>
            </a:r>
            <a:r>
              <a:rPr lang="en-US" dirty="0"/>
              <a:t> </a:t>
            </a:r>
            <a:r>
              <a:rPr lang="en-US" dirty="0" err="1"/>
              <a:t>niente</a:t>
            </a:r>
            <a:r>
              <a:rPr lang="en-US" dirty="0"/>
              <a:t> [ </a:t>
            </a:r>
            <a:r>
              <a:rPr lang="en-US" baseline="-25000" dirty="0"/>
              <a:t>Asp </a:t>
            </a:r>
            <a:r>
              <a:rPr lang="en-US" baseline="-25000" dirty="0" err="1"/>
              <a:t>perf</a:t>
            </a:r>
            <a:r>
              <a:rPr lang="en-US" baseline="-25000" dirty="0"/>
              <a:t>.</a:t>
            </a:r>
            <a:r>
              <a:rPr lang="en-US" dirty="0"/>
              <a:t> </a:t>
            </a:r>
            <a:r>
              <a:rPr lang="en-US" dirty="0" err="1"/>
              <a:t>V</a:t>
            </a:r>
            <a:r>
              <a:rPr lang="en-US" baseline="-25000" dirty="0" err="1"/>
              <a:t>past</a:t>
            </a:r>
            <a:r>
              <a:rPr lang="en-US" baseline="-25000" dirty="0"/>
              <a:t> part</a:t>
            </a:r>
            <a:r>
              <a:rPr lang="en-US" dirty="0"/>
              <a:t> [</a:t>
            </a:r>
            <a:r>
              <a:rPr lang="en-US" baseline="-25000" dirty="0"/>
              <a:t>Asp </a:t>
            </a:r>
            <a:r>
              <a:rPr lang="en-US" baseline="-25000" dirty="0" smtClean="0"/>
              <a:t>gen/</a:t>
            </a:r>
            <a:r>
              <a:rPr lang="en-US" baseline="-25000" dirty="0" err="1" smtClean="0"/>
              <a:t>progr</a:t>
            </a:r>
            <a:r>
              <a:rPr lang="en-US" baseline="-25000" dirty="0" smtClean="0"/>
              <a:t> </a:t>
            </a:r>
            <a:r>
              <a:rPr lang="en-US" dirty="0" smtClean="0"/>
              <a:t> [</a:t>
            </a:r>
            <a:r>
              <a:rPr lang="en-US" baseline="-25000" dirty="0" err="1" smtClean="0"/>
              <a:t>AdvP</a:t>
            </a:r>
            <a:r>
              <a:rPr lang="en-US" baseline="-25000" dirty="0" smtClean="0"/>
              <a:t> </a:t>
            </a:r>
            <a:r>
              <a:rPr lang="en-US" dirty="0"/>
              <a:t>always] </a:t>
            </a:r>
            <a:endParaRPr lang="en-US" dirty="0" smtClean="0"/>
          </a:p>
          <a:p>
            <a:pPr marL="0" indent="0">
              <a:buNone/>
            </a:pPr>
            <a:r>
              <a:rPr lang="en-US" dirty="0" smtClean="0"/>
              <a:t>[</a:t>
            </a:r>
            <a:r>
              <a:rPr lang="en-US" b="1" baseline="-25000" dirty="0"/>
              <a:t>NegP4</a:t>
            </a:r>
            <a:r>
              <a:rPr lang="en-US" dirty="0"/>
              <a:t>  </a:t>
            </a:r>
            <a:r>
              <a:rPr lang="en-US" dirty="0" smtClean="0"/>
              <a:t>NO [</a:t>
            </a:r>
            <a:r>
              <a:rPr lang="en-US" baseline="-25000" dirty="0" smtClean="0"/>
              <a:t>VP</a:t>
            </a:r>
            <a:r>
              <a:rPr lang="en-US" dirty="0" smtClean="0"/>
              <a:t> ]]]]]]]]]</a:t>
            </a:r>
            <a:endParaRPr lang="de-DE" dirty="0" smtClean="0"/>
          </a:p>
          <a:p>
            <a:pPr marL="0" indent="0">
              <a:buNone/>
            </a:pPr>
            <a:endParaRPr lang="de-DE" dirty="0"/>
          </a:p>
          <a:p>
            <a:pPr marL="0" indent="0">
              <a:buNone/>
            </a:pPr>
            <a:r>
              <a:rPr lang="de-DE" dirty="0" err="1" smtClean="0"/>
              <a:t>Each</a:t>
            </a:r>
            <a:r>
              <a:rPr lang="de-DE" dirty="0" smtClean="0"/>
              <a:t> negative </a:t>
            </a:r>
            <a:r>
              <a:rPr lang="de-DE" dirty="0" err="1" smtClean="0"/>
              <a:t>marker</a:t>
            </a:r>
            <a:r>
              <a:rPr lang="de-DE" dirty="0" smtClean="0"/>
              <a:t> </a:t>
            </a:r>
            <a:r>
              <a:rPr lang="de-DE" dirty="0" err="1" smtClean="0"/>
              <a:t>has</a:t>
            </a:r>
            <a:r>
              <a:rPr lang="de-DE" dirty="0" smtClean="0"/>
              <a:t> a different </a:t>
            </a:r>
            <a:r>
              <a:rPr lang="de-DE" dirty="0" err="1" smtClean="0"/>
              <a:t>position</a:t>
            </a:r>
            <a:r>
              <a:rPr lang="de-DE" dirty="0" smtClean="0"/>
              <a:t> in </a:t>
            </a:r>
            <a:r>
              <a:rPr lang="de-DE" dirty="0" err="1" smtClean="0"/>
              <a:t>the</a:t>
            </a:r>
            <a:r>
              <a:rPr lang="de-DE" dirty="0" smtClean="0"/>
              <a:t> </a:t>
            </a:r>
            <a:r>
              <a:rPr lang="de-DE" dirty="0" err="1" smtClean="0"/>
              <a:t>clause</a:t>
            </a:r>
            <a:r>
              <a:rPr lang="de-DE" dirty="0" smtClean="0"/>
              <a:t> </a:t>
            </a:r>
            <a:r>
              <a:rPr lang="de-DE" dirty="0" err="1" smtClean="0"/>
              <a:t>where</a:t>
            </a:r>
            <a:r>
              <a:rPr lang="de-DE" dirty="0" smtClean="0"/>
              <a:t> </a:t>
            </a:r>
            <a:r>
              <a:rPr lang="de-DE" dirty="0" err="1" smtClean="0"/>
              <a:t>it</a:t>
            </a:r>
            <a:r>
              <a:rPr lang="de-DE" dirty="0" smtClean="0"/>
              <a:t> </a:t>
            </a:r>
            <a:r>
              <a:rPr lang="de-DE" dirty="0" err="1" smtClean="0"/>
              <a:t>is</a:t>
            </a:r>
            <a:r>
              <a:rPr lang="de-DE" dirty="0" smtClean="0"/>
              <a:t> </a:t>
            </a:r>
            <a:r>
              <a:rPr lang="de-DE" dirty="0" err="1" smtClean="0"/>
              <a:t>merged</a:t>
            </a:r>
            <a:r>
              <a:rPr lang="de-DE" dirty="0" smtClean="0"/>
              <a:t>.</a:t>
            </a:r>
            <a:endParaRPr lang="en-US" dirty="0"/>
          </a:p>
        </p:txBody>
      </p:sp>
    </p:spTree>
    <p:extLst>
      <p:ext uri="{BB962C8B-B14F-4D97-AF65-F5344CB8AC3E}">
        <p14:creationId xmlns:p14="http://schemas.microsoft.com/office/powerpoint/2010/main" val="1810469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Negation </a:t>
            </a:r>
            <a:r>
              <a:rPr lang="de-DE" dirty="0" err="1" smtClean="0"/>
              <a:t>running</a:t>
            </a:r>
            <a:r>
              <a:rPr lang="de-DE" dirty="0" smtClean="0"/>
              <a:t> wild</a:t>
            </a:r>
            <a:endParaRPr lang="de-DE" dirty="0"/>
          </a:p>
        </p:txBody>
      </p:sp>
      <p:sp>
        <p:nvSpPr>
          <p:cNvPr id="3" name="Inhaltsplatzhalter 2"/>
          <p:cNvSpPr>
            <a:spLocks noGrp="1"/>
          </p:cNvSpPr>
          <p:nvPr>
            <p:ph idx="1"/>
          </p:nvPr>
        </p:nvSpPr>
        <p:spPr/>
        <p:txBody>
          <a:bodyPr>
            <a:normAutofit fontScale="77500" lnSpcReduction="20000"/>
          </a:bodyPr>
          <a:lstStyle/>
          <a:p>
            <a:pPr marL="0" indent="0">
              <a:buNone/>
            </a:pPr>
            <a:r>
              <a:rPr lang="de-DE" dirty="0"/>
              <a:t>(1)     	</a:t>
            </a:r>
            <a:r>
              <a:rPr lang="de-DE" b="1" dirty="0" err="1"/>
              <a:t>Ní</a:t>
            </a:r>
            <a:r>
              <a:rPr lang="de-DE" dirty="0"/>
              <a:t> </a:t>
            </a:r>
            <a:r>
              <a:rPr lang="de-DE" dirty="0" err="1"/>
              <a:t>chuireann</a:t>
            </a:r>
            <a:r>
              <a:rPr lang="de-DE" dirty="0"/>
              <a:t> </a:t>
            </a:r>
            <a:r>
              <a:rPr lang="de-DE" dirty="0" err="1"/>
              <a:t>sé</a:t>
            </a:r>
            <a:r>
              <a:rPr lang="de-DE" dirty="0"/>
              <a:t> </a:t>
            </a:r>
            <a:r>
              <a:rPr lang="de-DE" dirty="0" err="1"/>
              <a:t>isteach</a:t>
            </a:r>
            <a:r>
              <a:rPr lang="de-DE" dirty="0"/>
              <a:t> </a:t>
            </a:r>
            <a:r>
              <a:rPr lang="de-DE" dirty="0" err="1"/>
              <a:t>ar</a:t>
            </a:r>
            <a:r>
              <a:rPr lang="de-DE" dirty="0"/>
              <a:t> </a:t>
            </a:r>
            <a:r>
              <a:rPr lang="de-DE" dirty="0" err="1"/>
              <a:t>phostanna</a:t>
            </a:r>
            <a:r>
              <a:rPr lang="de-DE" dirty="0"/>
              <a:t>   (</a:t>
            </a:r>
            <a:r>
              <a:rPr lang="de-DE" dirty="0" err="1"/>
              <a:t>Irish</a:t>
            </a:r>
            <a:r>
              <a:rPr lang="de-DE" dirty="0"/>
              <a:t>, </a:t>
            </a:r>
            <a:r>
              <a:rPr lang="de-DE" dirty="0" err="1"/>
              <a:t>Mc</a:t>
            </a:r>
            <a:r>
              <a:rPr lang="de-DE" dirty="0"/>
              <a:t> </a:t>
            </a:r>
            <a:r>
              <a:rPr lang="de-DE" dirty="0" err="1"/>
              <a:t>Closkey</a:t>
            </a:r>
            <a:r>
              <a:rPr lang="de-DE" dirty="0"/>
              <a:t> 2017:9)</a:t>
            </a:r>
            <a:br>
              <a:rPr lang="de-DE" dirty="0"/>
            </a:br>
            <a:r>
              <a:rPr lang="de-DE" dirty="0"/>
              <a:t>	</a:t>
            </a:r>
            <a:r>
              <a:rPr lang="de-DE" dirty="0" err="1"/>
              <a:t>Neg-fin</a:t>
            </a:r>
            <a:r>
              <a:rPr lang="de-DE" dirty="0"/>
              <a:t> </a:t>
            </a:r>
            <a:r>
              <a:rPr lang="de-DE" dirty="0" err="1"/>
              <a:t>put.pres</a:t>
            </a:r>
            <a:r>
              <a:rPr lang="de-DE" dirty="0"/>
              <a:t> he in on </a:t>
            </a:r>
            <a:r>
              <a:rPr lang="de-DE" dirty="0" err="1"/>
              <a:t>jobs</a:t>
            </a:r>
            <a:r>
              <a:rPr lang="de-DE" dirty="0"/>
              <a:t/>
            </a:r>
            <a:br>
              <a:rPr lang="de-DE" dirty="0"/>
            </a:br>
            <a:r>
              <a:rPr lang="de-DE" dirty="0"/>
              <a:t>	He </a:t>
            </a:r>
            <a:r>
              <a:rPr lang="de-DE" dirty="0" err="1"/>
              <a:t>does</a:t>
            </a:r>
            <a:r>
              <a:rPr lang="de-DE" dirty="0"/>
              <a:t> not </a:t>
            </a:r>
            <a:r>
              <a:rPr lang="de-DE" dirty="0" err="1"/>
              <a:t>apply</a:t>
            </a:r>
            <a:r>
              <a:rPr lang="de-DE" dirty="0"/>
              <a:t> </a:t>
            </a:r>
            <a:r>
              <a:rPr lang="de-DE" dirty="0" err="1"/>
              <a:t>for</a:t>
            </a:r>
            <a:r>
              <a:rPr lang="de-DE" dirty="0"/>
              <a:t> </a:t>
            </a:r>
            <a:r>
              <a:rPr lang="de-DE" dirty="0" err="1"/>
              <a:t>jobs</a:t>
            </a:r>
            <a:endParaRPr lang="de-DE" dirty="0"/>
          </a:p>
          <a:p>
            <a:pPr marL="0" indent="0">
              <a:buNone/>
            </a:pPr>
            <a:r>
              <a:rPr lang="de-DE" dirty="0"/>
              <a:t> (2)    	Gianni </a:t>
            </a:r>
            <a:r>
              <a:rPr lang="de-DE" b="1" dirty="0"/>
              <a:t>non</a:t>
            </a:r>
            <a:r>
              <a:rPr lang="de-DE" dirty="0"/>
              <a:t> </a:t>
            </a:r>
            <a:r>
              <a:rPr lang="de-DE" dirty="0" err="1"/>
              <a:t>mangia</a:t>
            </a:r>
            <a:r>
              <a:rPr lang="de-DE" dirty="0"/>
              <a:t/>
            </a:r>
            <a:br>
              <a:rPr lang="de-DE" dirty="0"/>
            </a:br>
            <a:r>
              <a:rPr lang="de-DE" dirty="0"/>
              <a:t>	Gianni not </a:t>
            </a:r>
            <a:r>
              <a:rPr lang="de-DE" dirty="0" err="1"/>
              <a:t>eats</a:t>
            </a:r>
            <a:r>
              <a:rPr lang="de-DE" dirty="0"/>
              <a:t/>
            </a:r>
            <a:br>
              <a:rPr lang="de-DE" dirty="0"/>
            </a:br>
            <a:r>
              <a:rPr lang="de-DE" dirty="0"/>
              <a:t>	Gianni </a:t>
            </a:r>
            <a:r>
              <a:rPr lang="de-DE" dirty="0" err="1"/>
              <a:t>does</a:t>
            </a:r>
            <a:r>
              <a:rPr lang="de-DE" dirty="0"/>
              <a:t> not </a:t>
            </a:r>
            <a:r>
              <a:rPr lang="de-DE" dirty="0" err="1"/>
              <a:t>eat</a:t>
            </a:r>
            <a:endParaRPr lang="de-DE" dirty="0"/>
          </a:p>
          <a:p>
            <a:pPr marL="0" indent="0">
              <a:buNone/>
            </a:pPr>
            <a:r>
              <a:rPr lang="de-DE" dirty="0"/>
              <a:t>(3)     	Alex hat das Buch </a:t>
            </a:r>
            <a:r>
              <a:rPr lang="de-DE" b="1" dirty="0"/>
              <a:t>nicht</a:t>
            </a:r>
            <a:r>
              <a:rPr lang="de-DE" dirty="0"/>
              <a:t> gelesen.</a:t>
            </a:r>
            <a:br>
              <a:rPr lang="de-DE" dirty="0"/>
            </a:br>
            <a:r>
              <a:rPr lang="de-DE" dirty="0"/>
              <a:t>	Alex </a:t>
            </a:r>
            <a:r>
              <a:rPr lang="de-DE" dirty="0" err="1"/>
              <a:t>has</a:t>
            </a:r>
            <a:r>
              <a:rPr lang="de-DE" dirty="0"/>
              <a:t> </a:t>
            </a:r>
            <a:r>
              <a:rPr lang="de-DE" dirty="0" err="1"/>
              <a:t>the</a:t>
            </a:r>
            <a:r>
              <a:rPr lang="de-DE" dirty="0"/>
              <a:t> </a:t>
            </a:r>
            <a:r>
              <a:rPr lang="de-DE" dirty="0" err="1"/>
              <a:t>book</a:t>
            </a:r>
            <a:r>
              <a:rPr lang="de-DE" dirty="0"/>
              <a:t> not </a:t>
            </a:r>
            <a:r>
              <a:rPr lang="de-DE" dirty="0" err="1"/>
              <a:t>read</a:t>
            </a:r>
            <a:r>
              <a:rPr lang="de-DE" dirty="0"/>
              <a:t/>
            </a:r>
            <a:br>
              <a:rPr lang="de-DE" dirty="0"/>
            </a:br>
            <a:r>
              <a:rPr lang="de-DE" dirty="0"/>
              <a:t>	`Alex </a:t>
            </a:r>
            <a:r>
              <a:rPr lang="de-DE" dirty="0" err="1"/>
              <a:t>didn’t</a:t>
            </a:r>
            <a:r>
              <a:rPr lang="de-DE" dirty="0"/>
              <a:t> </a:t>
            </a:r>
            <a:r>
              <a:rPr lang="de-DE" dirty="0" err="1"/>
              <a:t>read</a:t>
            </a:r>
            <a:r>
              <a:rPr lang="de-DE" dirty="0"/>
              <a:t> </a:t>
            </a:r>
            <a:r>
              <a:rPr lang="de-DE" dirty="0" err="1"/>
              <a:t>the</a:t>
            </a:r>
            <a:r>
              <a:rPr lang="de-DE" dirty="0"/>
              <a:t> </a:t>
            </a:r>
            <a:r>
              <a:rPr lang="de-DE" dirty="0" err="1"/>
              <a:t>book</a:t>
            </a:r>
            <a:r>
              <a:rPr lang="de-DE" dirty="0"/>
              <a:t>.’</a:t>
            </a:r>
          </a:p>
          <a:p>
            <a:pPr marL="0" indent="0">
              <a:buNone/>
            </a:pPr>
            <a:r>
              <a:rPr lang="de-DE" dirty="0"/>
              <a:t>(4)     	Alex hat </a:t>
            </a:r>
            <a:r>
              <a:rPr lang="de-DE" b="1" dirty="0"/>
              <a:t>kein</a:t>
            </a:r>
            <a:r>
              <a:rPr lang="de-DE" dirty="0"/>
              <a:t> Buch gelesen.</a:t>
            </a:r>
            <a:br>
              <a:rPr lang="de-DE" dirty="0"/>
            </a:br>
            <a:r>
              <a:rPr lang="de-DE" dirty="0"/>
              <a:t>	Alex </a:t>
            </a:r>
            <a:r>
              <a:rPr lang="de-DE" dirty="0" err="1"/>
              <a:t>has</a:t>
            </a:r>
            <a:r>
              <a:rPr lang="de-DE" dirty="0"/>
              <a:t> </a:t>
            </a:r>
            <a:r>
              <a:rPr lang="de-DE" dirty="0" err="1"/>
              <a:t>no</a:t>
            </a:r>
            <a:r>
              <a:rPr lang="de-DE" dirty="0"/>
              <a:t> </a:t>
            </a:r>
            <a:r>
              <a:rPr lang="de-DE" dirty="0" err="1"/>
              <a:t>book</a:t>
            </a:r>
            <a:r>
              <a:rPr lang="de-DE" dirty="0"/>
              <a:t> </a:t>
            </a:r>
            <a:r>
              <a:rPr lang="de-DE" dirty="0" err="1"/>
              <a:t>read</a:t>
            </a:r>
            <a:r>
              <a:rPr lang="de-DE" dirty="0"/>
              <a:t/>
            </a:r>
            <a:br>
              <a:rPr lang="de-DE" dirty="0"/>
            </a:br>
            <a:r>
              <a:rPr lang="de-DE" dirty="0"/>
              <a:t>	`Alex </a:t>
            </a:r>
            <a:r>
              <a:rPr lang="de-DE" dirty="0" err="1"/>
              <a:t>didn’t</a:t>
            </a:r>
            <a:r>
              <a:rPr lang="de-DE" dirty="0"/>
              <a:t> </a:t>
            </a:r>
            <a:r>
              <a:rPr lang="de-DE" dirty="0" err="1"/>
              <a:t>read</a:t>
            </a:r>
            <a:r>
              <a:rPr lang="de-DE" dirty="0"/>
              <a:t> a </a:t>
            </a:r>
            <a:r>
              <a:rPr lang="de-DE" dirty="0" err="1"/>
              <a:t>book</a:t>
            </a:r>
            <a:r>
              <a:rPr lang="de-DE" dirty="0"/>
              <a:t>.’</a:t>
            </a:r>
          </a:p>
          <a:p>
            <a:endParaRPr lang="de-DE" dirty="0"/>
          </a:p>
        </p:txBody>
      </p:sp>
    </p:spTree>
    <p:extLst>
      <p:ext uri="{BB962C8B-B14F-4D97-AF65-F5344CB8AC3E}">
        <p14:creationId xmlns:p14="http://schemas.microsoft.com/office/powerpoint/2010/main" val="18888366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Etymological</a:t>
            </a:r>
            <a:r>
              <a:rPr lang="de-DE" dirty="0" smtClean="0"/>
              <a:t> </a:t>
            </a:r>
            <a:r>
              <a:rPr lang="de-DE" dirty="0" err="1" smtClean="0"/>
              <a:t>types</a:t>
            </a:r>
            <a:r>
              <a:rPr lang="de-DE" dirty="0" smtClean="0"/>
              <a:t> </a:t>
            </a:r>
            <a:endParaRPr lang="de-DE" dirty="0"/>
          </a:p>
        </p:txBody>
      </p:sp>
      <p:sp>
        <p:nvSpPr>
          <p:cNvPr id="3" name="Inhaltsplatzhalter 2"/>
          <p:cNvSpPr>
            <a:spLocks noGrp="1"/>
          </p:cNvSpPr>
          <p:nvPr>
            <p:ph idx="1"/>
          </p:nvPr>
        </p:nvSpPr>
        <p:spPr/>
        <p:txBody>
          <a:bodyPr/>
          <a:lstStyle/>
          <a:p>
            <a:r>
              <a:rPr lang="de-DE" dirty="0" err="1" smtClean="0"/>
              <a:t>Minimizer</a:t>
            </a:r>
            <a:r>
              <a:rPr lang="de-DE" dirty="0" smtClean="0"/>
              <a:t> (</a:t>
            </a:r>
            <a:r>
              <a:rPr lang="de-DE" dirty="0" err="1" smtClean="0"/>
              <a:t>pas</a:t>
            </a:r>
            <a:r>
              <a:rPr lang="de-DE" dirty="0" smtClean="0"/>
              <a:t>, </a:t>
            </a:r>
            <a:r>
              <a:rPr lang="de-DE" dirty="0" err="1" smtClean="0"/>
              <a:t>mica</a:t>
            </a:r>
            <a:r>
              <a:rPr lang="de-DE" dirty="0" smtClean="0"/>
              <a:t>, </a:t>
            </a:r>
            <a:r>
              <a:rPr lang="de-DE" dirty="0" err="1" smtClean="0"/>
              <a:t>brisa</a:t>
            </a:r>
            <a:r>
              <a:rPr lang="de-DE" dirty="0" smtClean="0"/>
              <a:t>, </a:t>
            </a:r>
            <a:r>
              <a:rPr lang="de-DE" dirty="0" err="1" smtClean="0"/>
              <a:t>bucca</a:t>
            </a:r>
            <a:r>
              <a:rPr lang="de-DE" dirty="0" smtClean="0"/>
              <a:t>, </a:t>
            </a:r>
            <a:r>
              <a:rPr lang="de-DE" dirty="0" err="1" smtClean="0"/>
              <a:t>filu</a:t>
            </a:r>
            <a:r>
              <a:rPr lang="de-DE" dirty="0" smtClean="0"/>
              <a:t> etc.)</a:t>
            </a:r>
          </a:p>
          <a:p>
            <a:r>
              <a:rPr lang="de-DE" dirty="0" smtClean="0"/>
              <a:t>Existential (</a:t>
            </a:r>
            <a:r>
              <a:rPr lang="de-DE" dirty="0" err="1" smtClean="0"/>
              <a:t>res</a:t>
            </a:r>
            <a:r>
              <a:rPr lang="de-DE" dirty="0" smtClean="0"/>
              <a:t>, </a:t>
            </a:r>
            <a:r>
              <a:rPr lang="de-DE" dirty="0" err="1" smtClean="0"/>
              <a:t>nen</a:t>
            </a:r>
            <a:r>
              <a:rPr lang="de-DE" dirty="0" smtClean="0"/>
              <a:t>, </a:t>
            </a:r>
            <a:r>
              <a:rPr lang="de-DE" dirty="0" err="1" smtClean="0"/>
              <a:t>nia</a:t>
            </a:r>
            <a:r>
              <a:rPr lang="de-DE" dirty="0" smtClean="0"/>
              <a:t>, non) </a:t>
            </a:r>
          </a:p>
          <a:p>
            <a:r>
              <a:rPr lang="de-DE" dirty="0" smtClean="0"/>
              <a:t>Focus (</a:t>
            </a:r>
            <a:r>
              <a:rPr lang="de-DE" dirty="0" err="1" smtClean="0"/>
              <a:t>no</a:t>
            </a:r>
            <a:r>
              <a:rPr lang="de-DE" dirty="0" smtClean="0"/>
              <a:t>, </a:t>
            </a:r>
            <a:r>
              <a:rPr lang="de-DE" dirty="0" err="1" smtClean="0"/>
              <a:t>neca</a:t>
            </a:r>
            <a:r>
              <a:rPr lang="de-DE" dirty="0" smtClean="0"/>
              <a:t>, </a:t>
            </a:r>
            <a:r>
              <a:rPr lang="de-DE" dirty="0" err="1" smtClean="0"/>
              <a:t>manco</a:t>
            </a:r>
            <a:r>
              <a:rPr lang="de-DE" dirty="0" smtClean="0"/>
              <a:t>)</a:t>
            </a:r>
          </a:p>
          <a:p>
            <a:r>
              <a:rPr lang="de-DE" dirty="0" smtClean="0"/>
              <a:t>Are </a:t>
            </a:r>
            <a:r>
              <a:rPr lang="de-DE" dirty="0" err="1" smtClean="0"/>
              <a:t>there</a:t>
            </a:r>
            <a:r>
              <a:rPr lang="de-DE" dirty="0" smtClean="0"/>
              <a:t> </a:t>
            </a:r>
            <a:r>
              <a:rPr lang="de-DE" dirty="0" err="1" smtClean="0"/>
              <a:t>any</a:t>
            </a:r>
            <a:r>
              <a:rPr lang="de-DE" dirty="0" smtClean="0"/>
              <a:t> </a:t>
            </a:r>
            <a:r>
              <a:rPr lang="de-DE" dirty="0" err="1" smtClean="0"/>
              <a:t>others</a:t>
            </a:r>
            <a:r>
              <a:rPr lang="de-DE" dirty="0" smtClean="0"/>
              <a:t>?</a:t>
            </a:r>
          </a:p>
          <a:p>
            <a:endParaRPr lang="de-DE" dirty="0"/>
          </a:p>
        </p:txBody>
      </p:sp>
    </p:spTree>
    <p:extLst>
      <p:ext uri="{BB962C8B-B14F-4D97-AF65-F5344CB8AC3E}">
        <p14:creationId xmlns:p14="http://schemas.microsoft.com/office/powerpoint/2010/main" val="22125703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de-DE" smtClean="0"/>
              <a:t>How many Negations?</a:t>
            </a:r>
            <a:r>
              <a:rPr lang="de-DE" dirty="0" smtClean="0"/>
              <a:t/>
            </a:r>
            <a:br>
              <a:rPr lang="de-DE" dirty="0" smtClean="0"/>
            </a:br>
            <a:endParaRPr lang="it-IT" dirty="0"/>
          </a:p>
        </p:txBody>
      </p:sp>
      <p:sp>
        <p:nvSpPr>
          <p:cNvPr id="3" name="Segnaposto contenuto 2"/>
          <p:cNvSpPr>
            <a:spLocks noGrp="1"/>
          </p:cNvSpPr>
          <p:nvPr>
            <p:ph idx="1"/>
          </p:nvPr>
        </p:nvSpPr>
        <p:spPr/>
        <p:txBody>
          <a:bodyPr>
            <a:normAutofit fontScale="92500" lnSpcReduction="10000"/>
          </a:bodyPr>
          <a:lstStyle/>
          <a:p>
            <a:r>
              <a:rPr lang="de-DE" dirty="0" smtClean="0"/>
              <a:t>The </a:t>
            </a:r>
            <a:r>
              <a:rPr lang="de-DE" dirty="0" err="1" smtClean="0"/>
              <a:t>situation</a:t>
            </a:r>
            <a:r>
              <a:rPr lang="de-DE" dirty="0" smtClean="0"/>
              <a:t> </a:t>
            </a:r>
            <a:r>
              <a:rPr lang="de-DE" dirty="0" err="1" smtClean="0"/>
              <a:t>we</a:t>
            </a:r>
            <a:r>
              <a:rPr lang="de-DE" dirty="0" smtClean="0"/>
              <a:t> </a:t>
            </a:r>
            <a:r>
              <a:rPr lang="de-DE" dirty="0" err="1" smtClean="0"/>
              <a:t>have</a:t>
            </a:r>
            <a:r>
              <a:rPr lang="de-DE" dirty="0" smtClean="0"/>
              <a:t> </a:t>
            </a:r>
            <a:r>
              <a:rPr lang="de-DE" dirty="0" err="1" smtClean="0"/>
              <a:t>seen</a:t>
            </a:r>
            <a:r>
              <a:rPr lang="de-DE" dirty="0" smtClean="0"/>
              <a:t> in </a:t>
            </a:r>
            <a:r>
              <a:rPr lang="de-DE" dirty="0" err="1" smtClean="0"/>
              <a:t>Italian</a:t>
            </a:r>
            <a:r>
              <a:rPr lang="de-DE" dirty="0" smtClean="0"/>
              <a:t> </a:t>
            </a:r>
            <a:r>
              <a:rPr lang="de-DE" dirty="0" err="1" smtClean="0"/>
              <a:t>varieties</a:t>
            </a:r>
            <a:r>
              <a:rPr lang="de-DE" dirty="0" smtClean="0"/>
              <a:t> </a:t>
            </a:r>
            <a:r>
              <a:rPr lang="de-DE" dirty="0" err="1" smtClean="0"/>
              <a:t>is</a:t>
            </a:r>
            <a:r>
              <a:rPr lang="de-DE" dirty="0" smtClean="0"/>
              <a:t> </a:t>
            </a:r>
            <a:r>
              <a:rPr lang="de-DE" dirty="0" err="1" smtClean="0"/>
              <a:t>similar</a:t>
            </a:r>
            <a:r>
              <a:rPr lang="de-DE" dirty="0" smtClean="0"/>
              <a:t> </a:t>
            </a:r>
            <a:r>
              <a:rPr lang="de-DE" dirty="0" err="1" smtClean="0"/>
              <a:t>to</a:t>
            </a:r>
            <a:r>
              <a:rPr lang="de-DE" dirty="0" smtClean="0"/>
              <a:t> </a:t>
            </a:r>
            <a:r>
              <a:rPr lang="de-DE" dirty="0" err="1" smtClean="0"/>
              <a:t>the</a:t>
            </a:r>
            <a:r>
              <a:rPr lang="de-DE" dirty="0" smtClean="0"/>
              <a:t> </a:t>
            </a:r>
            <a:r>
              <a:rPr lang="de-DE" dirty="0" err="1" smtClean="0"/>
              <a:t>one</a:t>
            </a:r>
            <a:r>
              <a:rPr lang="de-DE" dirty="0" smtClean="0"/>
              <a:t> </a:t>
            </a:r>
            <a:r>
              <a:rPr lang="de-DE" dirty="0" err="1" smtClean="0"/>
              <a:t>found</a:t>
            </a:r>
            <a:r>
              <a:rPr lang="de-DE" dirty="0" smtClean="0"/>
              <a:t> in </a:t>
            </a:r>
            <a:r>
              <a:rPr lang="de-DE" dirty="0" err="1" smtClean="0"/>
              <a:t>typological</a:t>
            </a:r>
            <a:r>
              <a:rPr lang="de-DE" dirty="0" smtClean="0"/>
              <a:t> </a:t>
            </a:r>
            <a:r>
              <a:rPr lang="de-DE" dirty="0" err="1" smtClean="0"/>
              <a:t>work</a:t>
            </a:r>
            <a:r>
              <a:rPr lang="de-DE" dirty="0" smtClean="0"/>
              <a:t>: </a:t>
            </a:r>
          </a:p>
          <a:p>
            <a:r>
              <a:rPr lang="de-DE" dirty="0" err="1" smtClean="0"/>
              <a:t>Devos</a:t>
            </a:r>
            <a:r>
              <a:rPr lang="de-DE" dirty="0" smtClean="0"/>
              <a:t> et </a:t>
            </a:r>
            <a:r>
              <a:rPr lang="de-DE" dirty="0" err="1" smtClean="0"/>
              <a:t>alii</a:t>
            </a:r>
            <a:r>
              <a:rPr lang="de-DE" dirty="0" smtClean="0"/>
              <a:t> (2014): Bantu </a:t>
            </a:r>
          </a:p>
          <a:p>
            <a:r>
              <a:rPr lang="de-DE" dirty="0" smtClean="0"/>
              <a:t>(</a:t>
            </a:r>
            <a:r>
              <a:rPr lang="de-DE" dirty="0" err="1" smtClean="0"/>
              <a:t>mvûl</a:t>
            </a:r>
            <a:r>
              <a:rPr lang="de-DE" dirty="0" smtClean="0"/>
              <a:t>) </a:t>
            </a:r>
            <a:r>
              <a:rPr lang="de-DE" b="1" dirty="0" err="1" smtClean="0"/>
              <a:t>kà</a:t>
            </a:r>
            <a:r>
              <a:rPr lang="de-DE" dirty="0" err="1" smtClean="0"/>
              <a:t>-nák-ááŋ</a:t>
            </a:r>
            <a:r>
              <a:rPr lang="de-DE" dirty="0" smtClean="0"/>
              <a:t> </a:t>
            </a:r>
            <a:r>
              <a:rPr lang="de-DE" b="1" dirty="0" err="1" smtClean="0"/>
              <a:t>pénd</a:t>
            </a:r>
            <a:endParaRPr lang="de-DE" b="1" dirty="0" smtClean="0"/>
          </a:p>
          <a:p>
            <a:r>
              <a:rPr lang="de-DE" dirty="0" smtClean="0"/>
              <a:t>(1.rain) neg1.1sc-rain-tam neg2</a:t>
            </a:r>
          </a:p>
          <a:p>
            <a:r>
              <a:rPr lang="de-DE" dirty="0" smtClean="0"/>
              <a:t>‘</a:t>
            </a:r>
            <a:r>
              <a:rPr lang="de-DE" dirty="0" err="1" smtClean="0"/>
              <a:t>it</a:t>
            </a:r>
            <a:r>
              <a:rPr lang="de-DE" dirty="0" smtClean="0"/>
              <a:t> </a:t>
            </a:r>
            <a:r>
              <a:rPr lang="de-DE" dirty="0" err="1" smtClean="0"/>
              <a:t>does</a:t>
            </a:r>
            <a:r>
              <a:rPr lang="de-DE" dirty="0" smtClean="0"/>
              <a:t> not rain’</a:t>
            </a:r>
          </a:p>
          <a:p>
            <a:r>
              <a:rPr lang="de-DE" dirty="0" smtClean="0"/>
              <a:t>c. (</a:t>
            </a:r>
            <a:r>
              <a:rPr lang="de-DE" dirty="0" err="1" smtClean="0"/>
              <a:t>mvûl</a:t>
            </a:r>
            <a:r>
              <a:rPr lang="de-DE" dirty="0" smtClean="0"/>
              <a:t>) </a:t>
            </a:r>
            <a:r>
              <a:rPr lang="de-DE" b="1" dirty="0" err="1" smtClean="0"/>
              <a:t>kà</a:t>
            </a:r>
            <a:r>
              <a:rPr lang="de-DE" dirty="0" err="1" smtClean="0"/>
              <a:t>-nák-ááŋ-áp</a:t>
            </a:r>
            <a:r>
              <a:rPr lang="de-DE" dirty="0" smtClean="0"/>
              <a:t> (</a:t>
            </a:r>
            <a:r>
              <a:rPr lang="de-DE" dirty="0" err="1" smtClean="0"/>
              <a:t>kwénd</a:t>
            </a:r>
            <a:r>
              <a:rPr lang="de-DE" dirty="0" smtClean="0"/>
              <a:t>)</a:t>
            </a:r>
          </a:p>
          <a:p>
            <a:r>
              <a:rPr lang="de-DE" dirty="0" smtClean="0"/>
              <a:t>(1.rain) neg1.1sc-rain-tam-neg2 (neg3)</a:t>
            </a:r>
          </a:p>
          <a:p>
            <a:r>
              <a:rPr lang="de-DE" dirty="0" smtClean="0"/>
              <a:t>‘</a:t>
            </a:r>
            <a:r>
              <a:rPr lang="de-DE" dirty="0" err="1" smtClean="0"/>
              <a:t>it</a:t>
            </a:r>
            <a:r>
              <a:rPr lang="de-DE" dirty="0" smtClean="0"/>
              <a:t> </a:t>
            </a:r>
            <a:r>
              <a:rPr lang="de-DE" dirty="0" err="1" smtClean="0"/>
              <a:t>does</a:t>
            </a:r>
            <a:r>
              <a:rPr lang="de-DE" dirty="0" smtClean="0"/>
              <a:t> not rain’ </a:t>
            </a:r>
          </a:p>
          <a:p>
            <a:endParaRPr lang="it-IT"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de-DE" dirty="0" err="1" smtClean="0"/>
              <a:t>Three</a:t>
            </a:r>
            <a:r>
              <a:rPr lang="de-DE" dirty="0" smtClean="0"/>
              <a:t> negative </a:t>
            </a:r>
            <a:r>
              <a:rPr lang="de-DE" dirty="0" err="1" smtClean="0"/>
              <a:t>markers</a:t>
            </a:r>
            <a:r>
              <a:rPr lang="de-DE" dirty="0" smtClean="0"/>
              <a:t> </a:t>
            </a:r>
            <a:endParaRPr lang="it-IT" dirty="0"/>
          </a:p>
        </p:txBody>
      </p:sp>
      <p:sp>
        <p:nvSpPr>
          <p:cNvPr id="3" name="Segnaposto contenuto 2"/>
          <p:cNvSpPr>
            <a:spLocks noGrp="1"/>
          </p:cNvSpPr>
          <p:nvPr>
            <p:ph idx="1"/>
          </p:nvPr>
        </p:nvSpPr>
        <p:spPr>
          <a:xfrm>
            <a:off x="457200" y="1639341"/>
            <a:ext cx="8229600" cy="4525963"/>
          </a:xfrm>
        </p:spPr>
        <p:txBody>
          <a:bodyPr/>
          <a:lstStyle/>
          <a:p>
            <a:r>
              <a:rPr lang="it-IT" b="1" dirty="0" smtClean="0"/>
              <a:t>ka-zeby-áandi khúumbu ya ŋgúdy-áani kó</a:t>
            </a:r>
          </a:p>
          <a:p>
            <a:r>
              <a:rPr lang="en-US" dirty="0" smtClean="0"/>
              <a:t>neg1.1sc-know-neg3 9.name 9.conn 1.mother-poss.1sg neg2</a:t>
            </a:r>
          </a:p>
          <a:p>
            <a:r>
              <a:rPr lang="en-US" dirty="0" smtClean="0"/>
              <a:t>‘he does not know the name of my mother’</a:t>
            </a:r>
          </a:p>
          <a:p>
            <a:r>
              <a:rPr lang="it-IT" dirty="0" smtClean="0"/>
              <a:t>(Suundi H16b, Baka 1998:fieldnotes)</a:t>
            </a:r>
          </a:p>
          <a:p>
            <a:r>
              <a:rPr lang="de-DE" dirty="0" smtClean="0">
                <a:sym typeface="Wingdings" pitchFamily="2" charset="2"/>
              </a:rPr>
              <a:t> </a:t>
            </a:r>
            <a:r>
              <a:rPr lang="de-DE" dirty="0" err="1" smtClean="0">
                <a:sym typeface="Wingdings" pitchFamily="2" charset="2"/>
              </a:rPr>
              <a:t>three</a:t>
            </a:r>
            <a:r>
              <a:rPr lang="de-DE" dirty="0" smtClean="0">
                <a:sym typeface="Wingdings" pitchFamily="2" charset="2"/>
              </a:rPr>
              <a:t> negative </a:t>
            </a:r>
            <a:r>
              <a:rPr lang="de-DE" dirty="0" err="1" smtClean="0">
                <a:sym typeface="Wingdings" pitchFamily="2" charset="2"/>
              </a:rPr>
              <a:t>markers</a:t>
            </a:r>
            <a:r>
              <a:rPr lang="de-DE" dirty="0" smtClean="0">
                <a:sym typeface="Wingdings" pitchFamily="2" charset="2"/>
              </a:rPr>
              <a:t> </a:t>
            </a:r>
            <a:r>
              <a:rPr lang="de-DE" dirty="0" err="1" smtClean="0">
                <a:sym typeface="Wingdings" pitchFamily="2" charset="2"/>
              </a:rPr>
              <a:t>can</a:t>
            </a:r>
            <a:r>
              <a:rPr lang="de-DE" dirty="0" smtClean="0">
                <a:sym typeface="Wingdings" pitchFamily="2" charset="2"/>
              </a:rPr>
              <a:t> also </a:t>
            </a:r>
            <a:r>
              <a:rPr lang="de-DE" dirty="0" err="1" smtClean="0">
                <a:sym typeface="Wingdings" pitchFamily="2" charset="2"/>
              </a:rPr>
              <a:t>be</a:t>
            </a:r>
            <a:r>
              <a:rPr lang="de-DE" dirty="0" smtClean="0">
                <a:sym typeface="Wingdings" pitchFamily="2" charset="2"/>
              </a:rPr>
              <a:t> </a:t>
            </a:r>
            <a:r>
              <a:rPr lang="de-DE" dirty="0" err="1" smtClean="0">
                <a:sym typeface="Wingdings" pitchFamily="2" charset="2"/>
              </a:rPr>
              <a:t>used</a:t>
            </a:r>
            <a:r>
              <a:rPr lang="de-DE" dirty="0" smtClean="0">
                <a:sym typeface="Wingdings" pitchFamily="2" charset="2"/>
              </a:rPr>
              <a:t> </a:t>
            </a:r>
            <a:r>
              <a:rPr lang="de-DE" dirty="0" err="1" smtClean="0">
                <a:sym typeface="Wingdings" pitchFamily="2" charset="2"/>
              </a:rPr>
              <a:t>for</a:t>
            </a:r>
            <a:r>
              <a:rPr lang="de-DE" dirty="0" smtClean="0">
                <a:sym typeface="Wingdings" pitchFamily="2" charset="2"/>
              </a:rPr>
              <a:t> </a:t>
            </a:r>
            <a:r>
              <a:rPr lang="de-DE" dirty="0" err="1" smtClean="0">
                <a:sym typeface="Wingdings" pitchFamily="2" charset="2"/>
              </a:rPr>
              <a:t>standard</a:t>
            </a:r>
            <a:r>
              <a:rPr lang="de-DE" dirty="0" smtClean="0">
                <a:sym typeface="Wingdings" pitchFamily="2" charset="2"/>
              </a:rPr>
              <a:t> </a:t>
            </a:r>
            <a:r>
              <a:rPr lang="de-DE" dirty="0" err="1" smtClean="0">
                <a:sym typeface="Wingdings" pitchFamily="2" charset="2"/>
              </a:rPr>
              <a:t>negation</a:t>
            </a:r>
            <a:endParaRPr lang="it-IT" dirty="0" smtClean="0"/>
          </a:p>
          <a:p>
            <a:endParaRPr lang="it-IT"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de-DE" dirty="0" smtClean="0"/>
              <a:t>Negative </a:t>
            </a:r>
            <a:r>
              <a:rPr lang="de-DE" dirty="0" err="1" smtClean="0"/>
              <a:t>strategies</a:t>
            </a:r>
            <a:r>
              <a:rPr lang="de-DE" dirty="0" smtClean="0"/>
              <a:t> in </a:t>
            </a:r>
            <a:r>
              <a:rPr lang="de-DE" dirty="0" err="1" smtClean="0"/>
              <a:t>Kanincin</a:t>
            </a:r>
            <a:endParaRPr lang="it-IT" dirty="0"/>
          </a:p>
        </p:txBody>
      </p:sp>
      <p:sp>
        <p:nvSpPr>
          <p:cNvPr id="3" name="Segnaposto contenuto 2"/>
          <p:cNvSpPr>
            <a:spLocks noGrp="1"/>
          </p:cNvSpPr>
          <p:nvPr>
            <p:ph idx="1"/>
          </p:nvPr>
        </p:nvSpPr>
        <p:spPr/>
        <p:txBody>
          <a:bodyPr>
            <a:normAutofit/>
          </a:bodyPr>
          <a:lstStyle/>
          <a:p>
            <a:r>
              <a:rPr lang="it-IT" dirty="0" smtClean="0"/>
              <a:t>neg1+neg2 </a:t>
            </a:r>
            <a:r>
              <a:rPr lang="it-IT" b="1" dirty="0" smtClean="0"/>
              <a:t>ki-... pend</a:t>
            </a:r>
          </a:p>
          <a:p>
            <a:r>
              <a:rPr lang="nl-NL" dirty="0" smtClean="0"/>
              <a:t>neg1+neg2(+neg3) </a:t>
            </a:r>
            <a:r>
              <a:rPr lang="nl-NL" b="1" dirty="0" smtClean="0"/>
              <a:t>ki-...-p(a) (kwend/kwaam)</a:t>
            </a:r>
          </a:p>
          <a:p>
            <a:r>
              <a:rPr lang="nl-NL" dirty="0" smtClean="0"/>
              <a:t>p(a) is originally a minimizer</a:t>
            </a:r>
            <a:r>
              <a:rPr lang="nl-NL" b="1" dirty="0" smtClean="0"/>
              <a:t> </a:t>
            </a:r>
          </a:p>
          <a:p>
            <a:r>
              <a:rPr lang="nl-NL" dirty="0" smtClean="0"/>
              <a:t>Pend is a compound for of p(a) plus end, a possessive pronoun used for emphasis</a:t>
            </a:r>
          </a:p>
          <a:p>
            <a:r>
              <a:rPr lang="nl-NL" dirty="0" smtClean="0"/>
              <a:t>Kwend is a possessive pronouns typically used as a focus marker</a:t>
            </a:r>
          </a:p>
          <a:p>
            <a:endParaRPr lang="nl-NL"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Locatives</a:t>
            </a:r>
            <a:r>
              <a:rPr lang="de-DE" dirty="0" smtClean="0"/>
              <a:t> </a:t>
            </a:r>
            <a:r>
              <a:rPr lang="de-DE" dirty="0" err="1" smtClean="0"/>
              <a:t>as</a:t>
            </a:r>
            <a:r>
              <a:rPr lang="de-DE" dirty="0" smtClean="0"/>
              <a:t> </a:t>
            </a:r>
            <a:r>
              <a:rPr lang="de-DE" dirty="0" err="1" smtClean="0"/>
              <a:t>minimizers</a:t>
            </a:r>
            <a:endParaRPr lang="de-DE" dirty="0"/>
          </a:p>
        </p:txBody>
      </p:sp>
      <p:sp>
        <p:nvSpPr>
          <p:cNvPr id="3" name="Inhaltsplatzhalter 2"/>
          <p:cNvSpPr>
            <a:spLocks noGrp="1"/>
          </p:cNvSpPr>
          <p:nvPr>
            <p:ph idx="1"/>
          </p:nvPr>
        </p:nvSpPr>
        <p:spPr/>
        <p:txBody>
          <a:bodyPr>
            <a:normAutofit fontScale="92500" lnSpcReduction="20000"/>
          </a:bodyPr>
          <a:lstStyle/>
          <a:p>
            <a:pPr marL="0" indent="0">
              <a:buNone/>
            </a:pPr>
            <a:r>
              <a:rPr lang="en-GB" b="1" dirty="0" err="1"/>
              <a:t>Kanincin</a:t>
            </a:r>
            <a:endParaRPr lang="it-IT" b="1" dirty="0" smtClean="0"/>
          </a:p>
          <a:p>
            <a:pPr marL="514350" indent="-514350">
              <a:buAutoNum type="alphaLcParenBoth"/>
            </a:pPr>
            <a:r>
              <a:rPr lang="it-IT" dirty="0" err="1" smtClean="0"/>
              <a:t>dááŋ-âp</a:t>
            </a:r>
            <a:r>
              <a:rPr lang="it-IT" dirty="0" smtClean="0"/>
              <a:t> </a:t>
            </a:r>
            <a:r>
              <a:rPr lang="it-IT" dirty="0"/>
              <a:t>			</a:t>
            </a:r>
            <a:r>
              <a:rPr lang="it-IT" dirty="0" smtClean="0"/>
              <a:t>(</a:t>
            </a:r>
            <a:r>
              <a:rPr lang="it-IT" dirty="0"/>
              <a:t>b) </a:t>
            </a:r>
            <a:r>
              <a:rPr lang="it-IT" dirty="0" err="1" smtClean="0"/>
              <a:t>dááŋ-ûkw</a:t>
            </a:r>
            <a:endParaRPr lang="de-DE" dirty="0"/>
          </a:p>
          <a:p>
            <a:pPr marL="0" indent="0">
              <a:buNone/>
            </a:pPr>
            <a:r>
              <a:rPr lang="it-IT" dirty="0" smtClean="0"/>
              <a:t> </a:t>
            </a:r>
            <a:r>
              <a:rPr lang="en-GB" dirty="0" smtClean="0"/>
              <a:t>eat.imp-16loc </a:t>
            </a:r>
            <a:r>
              <a:rPr lang="en-GB" dirty="0"/>
              <a:t>			</a:t>
            </a:r>
            <a:r>
              <a:rPr lang="en-GB" dirty="0" smtClean="0"/>
              <a:t>    eat.imp-17loc</a:t>
            </a:r>
            <a:endParaRPr lang="de-DE" dirty="0"/>
          </a:p>
          <a:p>
            <a:pPr marL="0" indent="0">
              <a:buNone/>
            </a:pPr>
            <a:r>
              <a:rPr lang="en-GB" dirty="0" smtClean="0"/>
              <a:t>‘</a:t>
            </a:r>
            <a:r>
              <a:rPr lang="en-GB" dirty="0"/>
              <a:t>eat a little’ 				     ‘eat a bit (of it</a:t>
            </a:r>
            <a:r>
              <a:rPr lang="en-GB" dirty="0" smtClean="0"/>
              <a:t>)’</a:t>
            </a:r>
            <a:endParaRPr lang="de-DE" dirty="0"/>
          </a:p>
          <a:p>
            <a:pPr marL="0" indent="0">
              <a:buNone/>
            </a:pPr>
            <a:r>
              <a:rPr lang="en-GB" dirty="0"/>
              <a:t> </a:t>
            </a:r>
            <a:r>
              <a:rPr lang="de-DE" b="1" dirty="0" err="1" smtClean="0"/>
              <a:t>Kanyok</a:t>
            </a:r>
            <a:r>
              <a:rPr lang="de-DE" b="1" dirty="0" smtClean="0"/>
              <a:t> </a:t>
            </a:r>
            <a:r>
              <a:rPr lang="de-DE" b="1" dirty="0"/>
              <a:t>L32</a:t>
            </a:r>
          </a:p>
          <a:p>
            <a:pPr marL="0" indent="0">
              <a:buNone/>
            </a:pPr>
            <a:r>
              <a:rPr lang="de-DE" dirty="0" err="1" smtClean="0"/>
              <a:t>dim</a:t>
            </a:r>
            <a:r>
              <a:rPr lang="de-DE" dirty="0" smtClean="0"/>
              <a:t>-ò-h</a:t>
            </a:r>
            <a:endParaRPr lang="de-DE" dirty="0"/>
          </a:p>
          <a:p>
            <a:pPr marL="0" indent="0">
              <a:buNone/>
            </a:pPr>
            <a:r>
              <a:rPr lang="en-US" dirty="0" smtClean="0"/>
              <a:t>cultivate-IMP-16.LOC</a:t>
            </a:r>
            <a:endParaRPr lang="de-DE" dirty="0"/>
          </a:p>
          <a:p>
            <a:pPr marL="0" indent="0">
              <a:buNone/>
            </a:pPr>
            <a:r>
              <a:rPr lang="en-US" dirty="0" smtClean="0"/>
              <a:t>“</a:t>
            </a:r>
            <a:r>
              <a:rPr lang="en-US" dirty="0"/>
              <a:t>Work on the land a little!” </a:t>
            </a:r>
            <a:endParaRPr lang="en-US" dirty="0" smtClean="0"/>
          </a:p>
          <a:p>
            <a:pPr marL="0" indent="0">
              <a:buNone/>
            </a:pPr>
            <a:r>
              <a:rPr lang="it-IT" dirty="0" smtClean="0"/>
              <a:t>(</a:t>
            </a:r>
            <a:r>
              <a:rPr lang="it-IT" dirty="0" err="1"/>
              <a:t>Devos</a:t>
            </a:r>
            <a:r>
              <a:rPr lang="it-IT" dirty="0"/>
              <a:t> &amp; van </a:t>
            </a:r>
            <a:r>
              <a:rPr lang="it-IT" dirty="0" err="1"/>
              <a:t>der</a:t>
            </a:r>
            <a:r>
              <a:rPr lang="it-IT" dirty="0"/>
              <a:t> </a:t>
            </a:r>
            <a:r>
              <a:rPr lang="it-IT" dirty="0" err="1"/>
              <a:t>Auwera</a:t>
            </a:r>
            <a:r>
              <a:rPr lang="it-IT" dirty="0"/>
              <a:t> (2013: 239))</a:t>
            </a:r>
            <a:endParaRPr lang="de-DE" dirty="0"/>
          </a:p>
          <a:p>
            <a:endParaRPr lang="de-DE" dirty="0"/>
          </a:p>
        </p:txBody>
      </p:sp>
    </p:spTree>
    <p:extLst>
      <p:ext uri="{BB962C8B-B14F-4D97-AF65-F5344CB8AC3E}">
        <p14:creationId xmlns:p14="http://schemas.microsoft.com/office/powerpoint/2010/main" val="28450070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Further </a:t>
            </a:r>
            <a:r>
              <a:rPr lang="de-DE" dirty="0" err="1" smtClean="0"/>
              <a:t>etymologies</a:t>
            </a:r>
            <a:endParaRPr lang="de-DE" dirty="0"/>
          </a:p>
        </p:txBody>
      </p:sp>
      <p:sp>
        <p:nvSpPr>
          <p:cNvPr id="3" name="Inhaltsplatzhalter 2"/>
          <p:cNvSpPr>
            <a:spLocks noGrp="1"/>
          </p:cNvSpPr>
          <p:nvPr>
            <p:ph idx="1"/>
          </p:nvPr>
        </p:nvSpPr>
        <p:spPr/>
        <p:txBody>
          <a:bodyPr/>
          <a:lstStyle/>
          <a:p>
            <a:r>
              <a:rPr lang="de-DE" dirty="0" err="1" smtClean="0"/>
              <a:t>Austronesian</a:t>
            </a:r>
            <a:r>
              <a:rPr lang="de-DE" dirty="0" smtClean="0"/>
              <a:t> </a:t>
            </a:r>
            <a:r>
              <a:rPr lang="de-DE" dirty="0" err="1" smtClean="0"/>
              <a:t>languages</a:t>
            </a:r>
            <a:r>
              <a:rPr lang="de-DE" dirty="0" smtClean="0"/>
              <a:t>: indefinite </a:t>
            </a:r>
            <a:r>
              <a:rPr lang="de-DE" dirty="0" err="1" smtClean="0"/>
              <a:t>articles</a:t>
            </a:r>
            <a:r>
              <a:rPr lang="de-DE" dirty="0" smtClean="0"/>
              <a:t>, partitives, </a:t>
            </a:r>
            <a:r>
              <a:rPr lang="de-DE" dirty="0" err="1" smtClean="0"/>
              <a:t>quantifiers</a:t>
            </a:r>
            <a:r>
              <a:rPr lang="de-DE" dirty="0" smtClean="0"/>
              <a:t>. </a:t>
            </a:r>
          </a:p>
          <a:p>
            <a:r>
              <a:rPr lang="de-DE" dirty="0" err="1" smtClean="0"/>
              <a:t>Arawan</a:t>
            </a:r>
            <a:r>
              <a:rPr lang="de-DE" dirty="0" smtClean="0"/>
              <a:t>, </a:t>
            </a:r>
            <a:r>
              <a:rPr lang="de-DE" dirty="0" err="1" smtClean="0"/>
              <a:t>Yuman</a:t>
            </a:r>
            <a:r>
              <a:rPr lang="de-DE" dirty="0" smtClean="0"/>
              <a:t>: modal </a:t>
            </a:r>
            <a:r>
              <a:rPr lang="de-DE" dirty="0" err="1" smtClean="0"/>
              <a:t>markers</a:t>
            </a:r>
            <a:r>
              <a:rPr lang="de-DE" dirty="0" smtClean="0"/>
              <a:t> </a:t>
            </a:r>
            <a:r>
              <a:rPr lang="de-DE" dirty="0" err="1" smtClean="0"/>
              <a:t>of</a:t>
            </a:r>
            <a:r>
              <a:rPr lang="de-DE" dirty="0" smtClean="0"/>
              <a:t> Irrealis</a:t>
            </a:r>
          </a:p>
          <a:p>
            <a:r>
              <a:rPr lang="de-DE" dirty="0" err="1" smtClean="0"/>
              <a:t>Kru</a:t>
            </a:r>
            <a:r>
              <a:rPr lang="de-DE" dirty="0" smtClean="0"/>
              <a:t> </a:t>
            </a:r>
            <a:r>
              <a:rPr lang="de-DE" dirty="0" err="1" smtClean="0"/>
              <a:t>languages</a:t>
            </a:r>
            <a:r>
              <a:rPr lang="de-DE" dirty="0" smtClean="0"/>
              <a:t>: „</a:t>
            </a:r>
            <a:r>
              <a:rPr lang="de-DE" dirty="0" err="1" smtClean="0"/>
              <a:t>leave</a:t>
            </a:r>
            <a:r>
              <a:rPr lang="de-DE" dirty="0" smtClean="0"/>
              <a:t>“ „</a:t>
            </a:r>
            <a:r>
              <a:rPr lang="de-DE" dirty="0" err="1" smtClean="0"/>
              <a:t>go</a:t>
            </a:r>
            <a:r>
              <a:rPr lang="de-DE" dirty="0" smtClean="0"/>
              <a:t>“  „lack“</a:t>
            </a:r>
          </a:p>
          <a:p>
            <a:endParaRPr lang="de-DE" dirty="0"/>
          </a:p>
        </p:txBody>
      </p:sp>
    </p:spTree>
    <p:extLst>
      <p:ext uri="{BB962C8B-B14F-4D97-AF65-F5344CB8AC3E}">
        <p14:creationId xmlns:p14="http://schemas.microsoft.com/office/powerpoint/2010/main" val="5830630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Paamese</a:t>
            </a:r>
            <a:r>
              <a:rPr lang="de-DE" dirty="0" smtClean="0"/>
              <a:t>: </a:t>
            </a:r>
            <a:r>
              <a:rPr lang="de-DE" dirty="0" err="1" smtClean="0"/>
              <a:t>quantification</a:t>
            </a:r>
            <a:endParaRPr lang="de-DE" dirty="0"/>
          </a:p>
        </p:txBody>
      </p:sp>
      <p:sp>
        <p:nvSpPr>
          <p:cNvPr id="3" name="Inhaltsplatzhalter 2"/>
          <p:cNvSpPr>
            <a:spLocks noGrp="1"/>
          </p:cNvSpPr>
          <p:nvPr>
            <p:ph idx="1"/>
          </p:nvPr>
        </p:nvSpPr>
        <p:spPr/>
        <p:txBody>
          <a:bodyPr>
            <a:normAutofit lnSpcReduction="10000"/>
          </a:bodyPr>
          <a:lstStyle/>
          <a:p>
            <a:pPr marL="0" indent="0">
              <a:buNone/>
            </a:pPr>
            <a:r>
              <a:rPr lang="en-GB" dirty="0" err="1" smtClean="0"/>
              <a:t>Maile</a:t>
            </a:r>
            <a:r>
              <a:rPr lang="en-GB" dirty="0" smtClean="0"/>
              <a:t> </a:t>
            </a:r>
            <a:r>
              <a:rPr lang="en-GB" dirty="0" err="1"/>
              <a:t>vite</a:t>
            </a:r>
            <a:r>
              <a:rPr lang="en-GB" dirty="0"/>
              <a:t>                 </a:t>
            </a:r>
            <a:r>
              <a:rPr lang="en-GB" dirty="0" err="1"/>
              <a:t>he+sau+tei</a:t>
            </a:r>
            <a:endParaRPr lang="de-DE" dirty="0"/>
          </a:p>
          <a:p>
            <a:pPr marL="0" indent="0">
              <a:buNone/>
            </a:pPr>
            <a:r>
              <a:rPr lang="en-GB" dirty="0" smtClean="0"/>
              <a:t>Mail  </a:t>
            </a:r>
            <a:r>
              <a:rPr lang="en-GB" dirty="0"/>
              <a:t>3sg.real.</a:t>
            </a:r>
            <a:r>
              <a:rPr lang="en-GB" i="1" dirty="0"/>
              <a:t>say</a:t>
            </a:r>
            <a:r>
              <a:rPr lang="en-GB" dirty="0"/>
              <a:t>      3sg.dis.</a:t>
            </a:r>
            <a:r>
              <a:rPr lang="en-GB" i="1" dirty="0"/>
              <a:t>sing</a:t>
            </a:r>
            <a:r>
              <a:rPr lang="en-GB" dirty="0"/>
              <a:t>.part</a:t>
            </a:r>
            <a:endParaRPr lang="de-DE" dirty="0"/>
          </a:p>
          <a:p>
            <a:pPr marL="0" indent="0">
              <a:buNone/>
            </a:pPr>
            <a:r>
              <a:rPr lang="en-GB" dirty="0"/>
              <a:t>      </a:t>
            </a:r>
            <a:r>
              <a:rPr lang="en-US" dirty="0"/>
              <a:t>“Mail said he would sing a bit.”</a:t>
            </a:r>
            <a:endParaRPr lang="de-DE" dirty="0"/>
          </a:p>
          <a:p>
            <a:pPr marL="0" indent="0">
              <a:buNone/>
            </a:pPr>
            <a:r>
              <a:rPr lang="en-GB" dirty="0"/>
              <a:t> </a:t>
            </a:r>
            <a:endParaRPr lang="de-DE" dirty="0"/>
          </a:p>
          <a:p>
            <a:pPr marL="0" indent="0">
              <a:buNone/>
            </a:pPr>
            <a:r>
              <a:rPr lang="en-GB" dirty="0" err="1" smtClean="0"/>
              <a:t>Ma+ani+tei</a:t>
            </a:r>
            <a:r>
              <a:rPr lang="en-GB" dirty="0" smtClean="0"/>
              <a:t>            </a:t>
            </a:r>
            <a:r>
              <a:rPr lang="en-GB" dirty="0"/>
              <a:t>raise</a:t>
            </a:r>
            <a:endParaRPr lang="de-DE" dirty="0"/>
          </a:p>
          <a:p>
            <a:pPr marL="0" indent="0">
              <a:buNone/>
            </a:pPr>
            <a:r>
              <a:rPr lang="en-US" dirty="0" smtClean="0"/>
              <a:t>1sg.imm.</a:t>
            </a:r>
            <a:r>
              <a:rPr lang="en-US" i="1" dirty="0" smtClean="0"/>
              <a:t>eat</a:t>
            </a:r>
            <a:r>
              <a:rPr lang="en-US" dirty="0" smtClean="0"/>
              <a:t>.part     </a:t>
            </a:r>
            <a:r>
              <a:rPr lang="en-US" i="1" dirty="0"/>
              <a:t>rice</a:t>
            </a:r>
            <a:endParaRPr lang="de-DE" dirty="0"/>
          </a:p>
          <a:p>
            <a:pPr marL="0" indent="0">
              <a:buNone/>
            </a:pPr>
            <a:r>
              <a:rPr lang="en-US" dirty="0" smtClean="0"/>
              <a:t>“</a:t>
            </a:r>
            <a:r>
              <a:rPr lang="en-US" dirty="0"/>
              <a:t>I would like to eat some rice.” </a:t>
            </a:r>
            <a:endParaRPr lang="en-US" dirty="0" smtClean="0"/>
          </a:p>
          <a:p>
            <a:pPr marL="0" indent="0">
              <a:buNone/>
            </a:pPr>
            <a:r>
              <a:rPr lang="it-IT" dirty="0" smtClean="0"/>
              <a:t>(</a:t>
            </a:r>
            <a:r>
              <a:rPr lang="it-IT" dirty="0" err="1"/>
              <a:t>Crowley</a:t>
            </a:r>
            <a:r>
              <a:rPr lang="it-IT" dirty="0"/>
              <a:t> (1982: 144))</a:t>
            </a:r>
            <a:endParaRPr lang="de-DE" dirty="0"/>
          </a:p>
          <a:p>
            <a:endParaRPr lang="de-DE" dirty="0"/>
          </a:p>
        </p:txBody>
      </p:sp>
    </p:spTree>
    <p:extLst>
      <p:ext uri="{BB962C8B-B14F-4D97-AF65-F5344CB8AC3E}">
        <p14:creationId xmlns:p14="http://schemas.microsoft.com/office/powerpoint/2010/main" val="9674220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Fulfulde: lack</a:t>
            </a:r>
            <a:endParaRPr lang="de-DE" dirty="0"/>
          </a:p>
        </p:txBody>
      </p:sp>
      <p:sp>
        <p:nvSpPr>
          <p:cNvPr id="3" name="Inhaltsplatzhalter 2"/>
          <p:cNvSpPr>
            <a:spLocks noGrp="1"/>
          </p:cNvSpPr>
          <p:nvPr>
            <p:ph idx="1"/>
          </p:nvPr>
        </p:nvSpPr>
        <p:spPr/>
        <p:txBody>
          <a:bodyPr>
            <a:normAutofit lnSpcReduction="10000"/>
          </a:bodyPr>
          <a:lstStyle/>
          <a:p>
            <a:pPr marL="0" indent="0">
              <a:buNone/>
            </a:pPr>
            <a:r>
              <a:rPr lang="en-US" dirty="0" smtClean="0"/>
              <a:t>(</a:t>
            </a:r>
            <a:r>
              <a:rPr lang="en-US" dirty="0"/>
              <a:t>a) o      </a:t>
            </a:r>
            <a:r>
              <a:rPr lang="en-US" dirty="0" err="1"/>
              <a:t>waas</a:t>
            </a:r>
            <a:r>
              <a:rPr lang="en-US" dirty="0"/>
              <a:t>-ii     </a:t>
            </a:r>
            <a:r>
              <a:rPr lang="en-US" dirty="0" err="1"/>
              <a:t>debbo</a:t>
            </a:r>
            <a:r>
              <a:rPr lang="en-US" dirty="0"/>
              <a:t>     </a:t>
            </a:r>
            <a:r>
              <a:rPr lang="en-US" dirty="0" err="1"/>
              <a:t>makko</a:t>
            </a:r>
            <a:r>
              <a:rPr lang="en-US" dirty="0"/>
              <a:t>.</a:t>
            </a:r>
            <a:endParaRPr lang="de-DE" dirty="0"/>
          </a:p>
          <a:p>
            <a:pPr marL="0" indent="0">
              <a:buNone/>
            </a:pPr>
            <a:r>
              <a:rPr lang="en-US" dirty="0"/>
              <a:t> </a:t>
            </a:r>
            <a:r>
              <a:rPr lang="en-US" dirty="0" smtClean="0"/>
              <a:t>     </a:t>
            </a:r>
            <a:r>
              <a:rPr lang="en-US" dirty="0"/>
              <a:t>He    lose-TNS woman   his</a:t>
            </a:r>
            <a:endParaRPr lang="de-DE" dirty="0"/>
          </a:p>
          <a:p>
            <a:pPr marL="0" indent="0">
              <a:buNone/>
            </a:pPr>
            <a:r>
              <a:rPr lang="en-US" dirty="0" smtClean="0"/>
              <a:t>    </a:t>
            </a:r>
            <a:r>
              <a:rPr lang="en-US" dirty="0"/>
              <a:t>“He has lost his wife.”</a:t>
            </a:r>
            <a:endParaRPr lang="de-DE" dirty="0"/>
          </a:p>
          <a:p>
            <a:pPr marL="0" indent="0">
              <a:buNone/>
            </a:pPr>
            <a:r>
              <a:rPr lang="en-US" dirty="0"/>
              <a:t> </a:t>
            </a:r>
            <a:endParaRPr lang="de-DE" dirty="0"/>
          </a:p>
          <a:p>
            <a:pPr marL="0" indent="0">
              <a:buNone/>
            </a:pPr>
            <a:r>
              <a:rPr lang="en-US" dirty="0"/>
              <a:t>(b) </a:t>
            </a:r>
            <a:r>
              <a:rPr lang="en-US" dirty="0" err="1"/>
              <a:t>ko</a:t>
            </a:r>
            <a:r>
              <a:rPr lang="en-US" dirty="0"/>
              <a:t>    </a:t>
            </a:r>
            <a:r>
              <a:rPr lang="en-US" dirty="0" err="1"/>
              <a:t>miin</a:t>
            </a:r>
            <a:r>
              <a:rPr lang="en-US" dirty="0"/>
              <a:t>     </a:t>
            </a:r>
            <a:r>
              <a:rPr lang="en-US" dirty="0" err="1"/>
              <a:t>waas-i</a:t>
            </a:r>
            <a:r>
              <a:rPr lang="en-US" dirty="0"/>
              <a:t>            am-de.</a:t>
            </a:r>
            <a:endParaRPr lang="de-DE" dirty="0"/>
          </a:p>
          <a:p>
            <a:pPr marL="0" indent="0">
              <a:buNone/>
            </a:pPr>
            <a:r>
              <a:rPr lang="en-US" dirty="0"/>
              <a:t>     FOC me       NEG-TNS   dance-INF</a:t>
            </a:r>
            <a:endParaRPr lang="de-DE" dirty="0"/>
          </a:p>
          <a:p>
            <a:pPr marL="0" indent="0">
              <a:buNone/>
            </a:pPr>
            <a:r>
              <a:rPr lang="en-US" dirty="0"/>
              <a:t>     “It's me who did not dance.”</a:t>
            </a:r>
            <a:endParaRPr lang="de-DE" dirty="0"/>
          </a:p>
          <a:p>
            <a:pPr marL="0" indent="0">
              <a:buNone/>
            </a:pPr>
            <a:r>
              <a:rPr lang="en-US" dirty="0"/>
              <a:t>(Marchese 1986: 181)</a:t>
            </a:r>
            <a:endParaRPr lang="de-DE" dirty="0"/>
          </a:p>
          <a:p>
            <a:pPr marL="0" indent="0">
              <a:buNone/>
            </a:pPr>
            <a:endParaRPr lang="de-DE" dirty="0"/>
          </a:p>
        </p:txBody>
      </p:sp>
    </p:spTree>
    <p:extLst>
      <p:ext uri="{BB962C8B-B14F-4D97-AF65-F5344CB8AC3E}">
        <p14:creationId xmlns:p14="http://schemas.microsoft.com/office/powerpoint/2010/main" val="4401101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The Hypothesis</a:t>
            </a:r>
            <a:endParaRPr lang="en-US" dirty="0"/>
          </a:p>
        </p:txBody>
      </p:sp>
      <p:sp>
        <p:nvSpPr>
          <p:cNvPr id="3" name="Inhaltsplatzhalter 2"/>
          <p:cNvSpPr>
            <a:spLocks noGrp="1"/>
          </p:cNvSpPr>
          <p:nvPr>
            <p:ph idx="1"/>
          </p:nvPr>
        </p:nvSpPr>
        <p:spPr>
          <a:xfrm>
            <a:off x="457200" y="1600200"/>
            <a:ext cx="8229600" cy="5069160"/>
          </a:xfrm>
        </p:spPr>
        <p:txBody>
          <a:bodyPr/>
          <a:lstStyle/>
          <a:p>
            <a:pPr marL="0" indent="0" algn="just">
              <a:buNone/>
            </a:pPr>
            <a:r>
              <a:rPr lang="en-US" dirty="0" smtClean="0"/>
              <a:t>Each etymological type of “negative markers” corresponds to a semantic operation necessary to achieve sentential negation.</a:t>
            </a:r>
          </a:p>
          <a:p>
            <a:pPr marL="0" indent="0">
              <a:buNone/>
            </a:pPr>
            <a:r>
              <a:rPr lang="en-US" dirty="0" smtClean="0"/>
              <a:t>The composition of all of them provides the semantics of negation. </a:t>
            </a:r>
            <a:endParaRPr lang="en-US" dirty="0"/>
          </a:p>
        </p:txBody>
      </p:sp>
    </p:spTree>
    <p:extLst>
      <p:ext uri="{BB962C8B-B14F-4D97-AF65-F5344CB8AC3E}">
        <p14:creationId xmlns:p14="http://schemas.microsoft.com/office/powerpoint/2010/main" val="26030551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The set of operations</a:t>
            </a:r>
            <a:endParaRPr lang="en-US" dirty="0"/>
          </a:p>
        </p:txBody>
      </p:sp>
      <p:sp>
        <p:nvSpPr>
          <p:cNvPr id="3" name="Inhaltsplatzhalter 2"/>
          <p:cNvSpPr>
            <a:spLocks noGrp="1"/>
          </p:cNvSpPr>
          <p:nvPr>
            <p:ph idx="1"/>
          </p:nvPr>
        </p:nvSpPr>
        <p:spPr/>
        <p:txBody>
          <a:bodyPr>
            <a:normAutofit/>
          </a:bodyPr>
          <a:lstStyle/>
          <a:p>
            <a:pPr marL="514350" indent="-514350">
              <a:buAutoNum type="alphaLcParenR"/>
            </a:pPr>
            <a:r>
              <a:rPr lang="en-US" dirty="0" smtClean="0"/>
              <a:t>Open a set of alternatives (Focus) </a:t>
            </a:r>
          </a:p>
          <a:p>
            <a:pPr marL="514350" indent="-514350">
              <a:buFont typeface="Arial" panose="020B0604020202020204" pitchFamily="34" charset="0"/>
              <a:buAutoNum type="alphaLcParenR"/>
            </a:pPr>
            <a:r>
              <a:rPr lang="en-US" dirty="0" smtClean="0"/>
              <a:t>Identification (</a:t>
            </a:r>
            <a:r>
              <a:rPr lang="de-DE" dirty="0" smtClean="0"/>
              <a:t>Existential)</a:t>
            </a:r>
          </a:p>
          <a:p>
            <a:pPr marL="514350" indent="-514350">
              <a:buAutoNum type="alphaLcParenR"/>
            </a:pPr>
            <a:r>
              <a:rPr lang="en-US" dirty="0" smtClean="0"/>
              <a:t>Exclusion </a:t>
            </a:r>
          </a:p>
          <a:p>
            <a:pPr marL="0" indent="0">
              <a:buNone/>
            </a:pPr>
            <a:r>
              <a:rPr lang="en-US" dirty="0" smtClean="0"/>
              <a:t>Negation would thus be a sort of anti-focus </a:t>
            </a:r>
          </a:p>
          <a:p>
            <a:pPr marL="0" indent="0">
              <a:buNone/>
            </a:pPr>
            <a:r>
              <a:rPr lang="en-US" dirty="0" smtClean="0"/>
              <a:t>Problem: what about minimizers? Do they constitute an alternative strategy implying </a:t>
            </a:r>
            <a:r>
              <a:rPr lang="en-US" dirty="0" err="1" smtClean="0"/>
              <a:t>scalarity</a:t>
            </a:r>
            <a:r>
              <a:rPr lang="en-US" dirty="0" smtClean="0"/>
              <a:t>?</a:t>
            </a:r>
            <a:endParaRPr lang="de-DE" dirty="0" smtClean="0"/>
          </a:p>
          <a:p>
            <a:endParaRPr lang="en-US" dirty="0"/>
          </a:p>
        </p:txBody>
      </p:sp>
    </p:spTree>
    <p:extLst>
      <p:ext uri="{BB962C8B-B14F-4D97-AF65-F5344CB8AC3E}">
        <p14:creationId xmlns:p14="http://schemas.microsoft.com/office/powerpoint/2010/main" val="3548934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 P?</a:t>
            </a:r>
            <a:endParaRPr lang="de-DE" dirty="0"/>
          </a:p>
        </p:txBody>
      </p:sp>
      <p:sp>
        <p:nvSpPr>
          <p:cNvPr id="3" name="Inhaltsplatzhalter 2"/>
          <p:cNvSpPr>
            <a:spLocks noGrp="1"/>
          </p:cNvSpPr>
          <p:nvPr>
            <p:ph idx="1"/>
          </p:nvPr>
        </p:nvSpPr>
        <p:spPr/>
        <p:txBody>
          <a:bodyPr>
            <a:normAutofit fontScale="92500" lnSpcReduction="10000"/>
          </a:bodyPr>
          <a:lstStyle/>
          <a:p>
            <a:r>
              <a:rPr lang="de-DE" dirty="0" smtClean="0"/>
              <a:t>Negation in </a:t>
            </a:r>
            <a:r>
              <a:rPr lang="de-DE" dirty="0" err="1" smtClean="0"/>
              <a:t>natural</a:t>
            </a:r>
            <a:r>
              <a:rPr lang="de-DE" dirty="0" smtClean="0"/>
              <a:t> </a:t>
            </a:r>
            <a:r>
              <a:rPr lang="de-DE" dirty="0" err="1" smtClean="0"/>
              <a:t>language</a:t>
            </a:r>
            <a:r>
              <a:rPr lang="de-DE" dirty="0" smtClean="0"/>
              <a:t> </a:t>
            </a:r>
            <a:r>
              <a:rPr lang="de-DE" dirty="0" err="1" smtClean="0"/>
              <a:t>does</a:t>
            </a:r>
            <a:r>
              <a:rPr lang="de-DE" dirty="0" smtClean="0"/>
              <a:t> not </a:t>
            </a:r>
            <a:r>
              <a:rPr lang="de-DE" dirty="0" err="1" smtClean="0"/>
              <a:t>seem</a:t>
            </a:r>
            <a:r>
              <a:rPr lang="de-DE" dirty="0" smtClean="0"/>
              <a:t> </a:t>
            </a:r>
            <a:r>
              <a:rPr lang="de-DE" dirty="0" err="1" smtClean="0"/>
              <a:t>to</a:t>
            </a:r>
            <a:r>
              <a:rPr lang="de-DE" dirty="0" smtClean="0"/>
              <a:t> </a:t>
            </a:r>
            <a:r>
              <a:rPr lang="de-DE" dirty="0" err="1" smtClean="0"/>
              <a:t>reflect</a:t>
            </a:r>
            <a:r>
              <a:rPr lang="de-DE" dirty="0" smtClean="0"/>
              <a:t> </a:t>
            </a:r>
            <a:r>
              <a:rPr lang="de-DE" dirty="0" err="1" smtClean="0"/>
              <a:t>the</a:t>
            </a:r>
            <a:r>
              <a:rPr lang="de-DE" dirty="0" smtClean="0"/>
              <a:t> </a:t>
            </a:r>
            <a:r>
              <a:rPr lang="de-DE" dirty="0" err="1" smtClean="0"/>
              <a:t>expected</a:t>
            </a:r>
            <a:r>
              <a:rPr lang="de-DE" dirty="0" smtClean="0"/>
              <a:t> </a:t>
            </a:r>
            <a:r>
              <a:rPr lang="de-DE" dirty="0" err="1" smtClean="0"/>
              <a:t>syntax</a:t>
            </a:r>
            <a:r>
              <a:rPr lang="de-DE" dirty="0" smtClean="0"/>
              <a:t> </a:t>
            </a:r>
            <a:r>
              <a:rPr lang="de-DE" dirty="0" err="1" smtClean="0"/>
              <a:t>give</a:t>
            </a:r>
            <a:r>
              <a:rPr lang="de-DE" dirty="0" smtClean="0"/>
              <a:t> </a:t>
            </a:r>
            <a:r>
              <a:rPr lang="de-DE" dirty="0" err="1" smtClean="0"/>
              <a:t>negation</a:t>
            </a:r>
            <a:r>
              <a:rPr lang="de-DE" dirty="0" smtClean="0"/>
              <a:t> in formal </a:t>
            </a:r>
            <a:r>
              <a:rPr lang="de-DE" dirty="0" err="1" smtClean="0"/>
              <a:t>logic</a:t>
            </a:r>
            <a:r>
              <a:rPr lang="de-DE" dirty="0" smtClean="0"/>
              <a:t>:</a:t>
            </a:r>
          </a:p>
          <a:p>
            <a:r>
              <a:rPr lang="de-DE" dirty="0" smtClean="0"/>
              <a:t>The </a:t>
            </a:r>
            <a:r>
              <a:rPr lang="de-DE" dirty="0" err="1" smtClean="0"/>
              <a:t>neg</a:t>
            </a:r>
            <a:r>
              <a:rPr lang="de-DE" dirty="0" smtClean="0"/>
              <a:t>-first </a:t>
            </a:r>
            <a:r>
              <a:rPr lang="de-DE" dirty="0" err="1" smtClean="0"/>
              <a:t>principle</a:t>
            </a:r>
            <a:r>
              <a:rPr lang="de-DE" dirty="0" smtClean="0"/>
              <a:t> (</a:t>
            </a:r>
            <a:r>
              <a:rPr lang="de-DE" dirty="0" err="1" smtClean="0"/>
              <a:t>Corblin</a:t>
            </a:r>
            <a:r>
              <a:rPr lang="de-DE" dirty="0" smtClean="0"/>
              <a:t> &amp; </a:t>
            </a:r>
            <a:r>
              <a:rPr lang="de-DE" dirty="0" err="1" smtClean="0"/>
              <a:t>Tovena</a:t>
            </a:r>
            <a:r>
              <a:rPr lang="de-DE" dirty="0" smtClean="0"/>
              <a:t> 2011) </a:t>
            </a:r>
            <a:r>
              <a:rPr lang="de-DE" dirty="0" err="1" smtClean="0"/>
              <a:t>is</a:t>
            </a:r>
            <a:r>
              <a:rPr lang="de-DE" dirty="0" smtClean="0"/>
              <a:t> </a:t>
            </a:r>
            <a:r>
              <a:rPr lang="de-DE" dirty="0" err="1" smtClean="0"/>
              <a:t>systematically</a:t>
            </a:r>
            <a:r>
              <a:rPr lang="de-DE" dirty="0" smtClean="0"/>
              <a:t> </a:t>
            </a:r>
            <a:r>
              <a:rPr lang="de-DE" dirty="0" err="1" smtClean="0"/>
              <a:t>violated</a:t>
            </a:r>
            <a:r>
              <a:rPr lang="de-DE" dirty="0" smtClean="0"/>
              <a:t> in </a:t>
            </a:r>
            <a:r>
              <a:rPr lang="de-DE" dirty="0" err="1" smtClean="0"/>
              <a:t>the</a:t>
            </a:r>
            <a:r>
              <a:rPr lang="de-DE" dirty="0" smtClean="0"/>
              <a:t> </a:t>
            </a:r>
            <a:r>
              <a:rPr lang="de-DE" dirty="0" err="1" smtClean="0"/>
              <a:t>majority</a:t>
            </a:r>
            <a:r>
              <a:rPr lang="de-DE" dirty="0" smtClean="0"/>
              <a:t> </a:t>
            </a:r>
            <a:r>
              <a:rPr lang="de-DE" dirty="0" err="1" smtClean="0"/>
              <a:t>of</a:t>
            </a:r>
            <a:r>
              <a:rPr lang="de-DE" dirty="0" smtClean="0"/>
              <a:t> </a:t>
            </a:r>
            <a:r>
              <a:rPr lang="de-DE" dirty="0" err="1" smtClean="0"/>
              <a:t>the</a:t>
            </a:r>
            <a:r>
              <a:rPr lang="de-DE" dirty="0" smtClean="0"/>
              <a:t> </a:t>
            </a:r>
            <a:r>
              <a:rPr lang="de-DE" dirty="0" err="1" smtClean="0"/>
              <a:t>languages</a:t>
            </a:r>
            <a:r>
              <a:rPr lang="de-DE" dirty="0" smtClean="0"/>
              <a:t> </a:t>
            </a:r>
            <a:r>
              <a:rPr lang="de-DE" dirty="0" err="1" smtClean="0"/>
              <a:t>of</a:t>
            </a:r>
            <a:r>
              <a:rPr lang="de-DE" dirty="0" smtClean="0"/>
              <a:t> </a:t>
            </a:r>
            <a:r>
              <a:rPr lang="de-DE" dirty="0" err="1" smtClean="0"/>
              <a:t>the</a:t>
            </a:r>
            <a:r>
              <a:rPr lang="de-DE" dirty="0" smtClean="0"/>
              <a:t> </a:t>
            </a:r>
            <a:r>
              <a:rPr lang="de-DE" dirty="0" err="1" smtClean="0"/>
              <a:t>world</a:t>
            </a:r>
            <a:r>
              <a:rPr lang="de-DE" dirty="0" smtClean="0"/>
              <a:t>.  </a:t>
            </a:r>
          </a:p>
          <a:p>
            <a:r>
              <a:rPr lang="it-IT" dirty="0" err="1"/>
              <a:t>It</a:t>
            </a:r>
            <a:r>
              <a:rPr lang="it-IT" dirty="0"/>
              <a:t> </a:t>
            </a:r>
            <a:r>
              <a:rPr lang="it-IT" dirty="0" err="1"/>
              <a:t>also</a:t>
            </a:r>
            <a:r>
              <a:rPr lang="it-IT" dirty="0"/>
              <a:t> </a:t>
            </a:r>
            <a:r>
              <a:rPr lang="it-IT" dirty="0" err="1"/>
              <a:t>poses</a:t>
            </a:r>
            <a:r>
              <a:rPr lang="it-IT" dirty="0"/>
              <a:t> a </a:t>
            </a:r>
            <a:r>
              <a:rPr lang="it-IT" dirty="0" err="1"/>
              <a:t>problem</a:t>
            </a:r>
            <a:r>
              <a:rPr lang="it-IT" dirty="0"/>
              <a:t> for an account </a:t>
            </a:r>
            <a:r>
              <a:rPr lang="it-IT" dirty="0" err="1"/>
              <a:t>which</a:t>
            </a:r>
            <a:r>
              <a:rPr lang="it-IT" dirty="0"/>
              <a:t> </a:t>
            </a:r>
            <a:r>
              <a:rPr lang="it-IT" dirty="0" err="1"/>
              <a:t>considers</a:t>
            </a:r>
            <a:r>
              <a:rPr lang="it-IT" dirty="0"/>
              <a:t> the </a:t>
            </a:r>
            <a:r>
              <a:rPr lang="it-IT" dirty="0" err="1"/>
              <a:t>semantic</a:t>
            </a:r>
            <a:r>
              <a:rPr lang="it-IT" dirty="0"/>
              <a:t> </a:t>
            </a:r>
            <a:r>
              <a:rPr lang="it-IT" dirty="0" err="1"/>
              <a:t>operation</a:t>
            </a:r>
            <a:r>
              <a:rPr lang="it-IT" dirty="0"/>
              <a:t> of </a:t>
            </a:r>
            <a:r>
              <a:rPr lang="it-IT" dirty="0" err="1"/>
              <a:t>negating</a:t>
            </a:r>
            <a:r>
              <a:rPr lang="it-IT" dirty="0"/>
              <a:t> a </a:t>
            </a:r>
            <a:r>
              <a:rPr lang="it-IT" dirty="0" err="1"/>
              <a:t>clause</a:t>
            </a:r>
            <a:r>
              <a:rPr lang="it-IT" dirty="0"/>
              <a:t> </a:t>
            </a:r>
            <a:r>
              <a:rPr lang="it-IT" dirty="0" err="1"/>
              <a:t>performed</a:t>
            </a:r>
            <a:r>
              <a:rPr lang="it-IT" dirty="0"/>
              <a:t> in </a:t>
            </a:r>
            <a:r>
              <a:rPr lang="it-IT" dirty="0" err="1"/>
              <a:t>natural</a:t>
            </a:r>
            <a:r>
              <a:rPr lang="it-IT" dirty="0"/>
              <a:t> </a:t>
            </a:r>
            <a:r>
              <a:rPr lang="it-IT" dirty="0" err="1"/>
              <a:t>languages</a:t>
            </a:r>
            <a:r>
              <a:rPr lang="it-IT" dirty="0"/>
              <a:t> </a:t>
            </a:r>
            <a:r>
              <a:rPr lang="it-IT" dirty="0" err="1"/>
              <a:t>as</a:t>
            </a:r>
            <a:r>
              <a:rPr lang="it-IT" dirty="0"/>
              <a:t> the </a:t>
            </a:r>
            <a:r>
              <a:rPr lang="it-IT" dirty="0" err="1"/>
              <a:t>same</a:t>
            </a:r>
            <a:r>
              <a:rPr lang="it-IT" dirty="0"/>
              <a:t> of </a:t>
            </a:r>
            <a:r>
              <a:rPr lang="it-IT" dirty="0" err="1"/>
              <a:t>formal</a:t>
            </a:r>
            <a:r>
              <a:rPr lang="it-IT" dirty="0"/>
              <a:t> </a:t>
            </a:r>
            <a:r>
              <a:rPr lang="it-IT" dirty="0" err="1"/>
              <a:t>logic</a:t>
            </a:r>
            <a:r>
              <a:rPr lang="it-IT" dirty="0"/>
              <a:t>. </a:t>
            </a:r>
          </a:p>
          <a:p>
            <a:endParaRPr lang="de-DE" dirty="0"/>
          </a:p>
        </p:txBody>
      </p:sp>
    </p:spTree>
    <p:extLst>
      <p:ext uri="{BB962C8B-B14F-4D97-AF65-F5344CB8AC3E}">
        <p14:creationId xmlns:p14="http://schemas.microsoft.com/office/powerpoint/2010/main" val="31537821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There is </a:t>
            </a:r>
            <a:r>
              <a:rPr lang="en-US" dirty="0"/>
              <a:t>n</a:t>
            </a:r>
            <a:r>
              <a:rPr lang="en-US" dirty="0" smtClean="0"/>
              <a:t>o “</a:t>
            </a:r>
            <a:r>
              <a:rPr lang="en-US" dirty="0" err="1" smtClean="0"/>
              <a:t>NegP</a:t>
            </a:r>
            <a:r>
              <a:rPr lang="en-US" dirty="0" smtClean="0"/>
              <a:t>”</a:t>
            </a:r>
            <a:endParaRPr lang="en-US" dirty="0"/>
          </a:p>
        </p:txBody>
      </p:sp>
      <p:sp>
        <p:nvSpPr>
          <p:cNvPr id="3" name="Inhaltsplatzhalter 2"/>
          <p:cNvSpPr>
            <a:spLocks noGrp="1"/>
          </p:cNvSpPr>
          <p:nvPr>
            <p:ph idx="1"/>
          </p:nvPr>
        </p:nvSpPr>
        <p:spPr/>
        <p:txBody>
          <a:bodyPr>
            <a:normAutofit/>
          </a:bodyPr>
          <a:lstStyle/>
          <a:p>
            <a:pPr marL="0" indent="0">
              <a:buNone/>
            </a:pPr>
            <a:r>
              <a:rPr lang="it-IT" dirty="0" smtClean="0"/>
              <a:t>None of </a:t>
            </a:r>
            <a:r>
              <a:rPr lang="it-IT" dirty="0" err="1" smtClean="0"/>
              <a:t>this</a:t>
            </a:r>
            <a:r>
              <a:rPr lang="it-IT" dirty="0" smtClean="0"/>
              <a:t> </a:t>
            </a:r>
            <a:r>
              <a:rPr lang="it-IT" dirty="0" err="1" smtClean="0"/>
              <a:t>elements</a:t>
            </a:r>
            <a:r>
              <a:rPr lang="it-IT" dirty="0" smtClean="0"/>
              <a:t> </a:t>
            </a:r>
            <a:r>
              <a:rPr lang="it-IT" dirty="0" err="1" smtClean="0"/>
              <a:t>is</a:t>
            </a:r>
            <a:r>
              <a:rPr lang="it-IT" dirty="0" smtClean="0"/>
              <a:t> per se the </a:t>
            </a:r>
            <a:r>
              <a:rPr lang="it-IT" dirty="0" err="1" smtClean="0"/>
              <a:t>negation</a:t>
            </a:r>
            <a:r>
              <a:rPr lang="it-IT" dirty="0" smtClean="0"/>
              <a:t> in the </a:t>
            </a:r>
            <a:r>
              <a:rPr lang="it-IT" dirty="0" err="1" smtClean="0"/>
              <a:t>logical</a:t>
            </a:r>
            <a:r>
              <a:rPr lang="it-IT" dirty="0" smtClean="0"/>
              <a:t> </a:t>
            </a:r>
            <a:r>
              <a:rPr lang="it-IT" dirty="0" err="1" smtClean="0"/>
              <a:t>sense</a:t>
            </a:r>
            <a:r>
              <a:rPr lang="it-IT" dirty="0" smtClean="0"/>
              <a:t> of ¬ P. </a:t>
            </a:r>
          </a:p>
          <a:p>
            <a:pPr marL="0" indent="0" algn="just">
              <a:buNone/>
            </a:pPr>
            <a:r>
              <a:rPr lang="it-IT" dirty="0" err="1" smtClean="0"/>
              <a:t>All</a:t>
            </a:r>
            <a:r>
              <a:rPr lang="it-IT" dirty="0" smtClean="0"/>
              <a:t> </a:t>
            </a:r>
            <a:r>
              <a:rPr lang="it-IT" dirty="0" err="1" smtClean="0"/>
              <a:t>these</a:t>
            </a:r>
            <a:r>
              <a:rPr lang="it-IT" dirty="0" smtClean="0"/>
              <a:t> </a:t>
            </a:r>
            <a:r>
              <a:rPr lang="it-IT" dirty="0" err="1" smtClean="0"/>
              <a:t>elements</a:t>
            </a:r>
            <a:r>
              <a:rPr lang="it-IT" dirty="0" smtClean="0"/>
              <a:t> </a:t>
            </a:r>
            <a:r>
              <a:rPr lang="it-IT" dirty="0" err="1" smtClean="0"/>
              <a:t>have</a:t>
            </a:r>
            <a:r>
              <a:rPr lang="it-IT" dirty="0" smtClean="0"/>
              <a:t> </a:t>
            </a:r>
            <a:r>
              <a:rPr lang="it-IT" dirty="0" err="1" smtClean="0"/>
              <a:t>different</a:t>
            </a:r>
            <a:r>
              <a:rPr lang="it-IT" dirty="0" smtClean="0"/>
              <a:t> </a:t>
            </a:r>
            <a:r>
              <a:rPr lang="it-IT" dirty="0" err="1" smtClean="0"/>
              <a:t>features</a:t>
            </a:r>
            <a:r>
              <a:rPr lang="it-IT" dirty="0" smtClean="0"/>
              <a:t> and are </a:t>
            </a:r>
            <a:r>
              <a:rPr lang="it-IT" dirty="0" err="1" smtClean="0"/>
              <a:t>attracted</a:t>
            </a:r>
            <a:r>
              <a:rPr lang="it-IT" dirty="0" smtClean="0"/>
              <a:t> by </a:t>
            </a:r>
            <a:r>
              <a:rPr lang="it-IT" dirty="0" err="1" smtClean="0"/>
              <a:t>different</a:t>
            </a:r>
            <a:r>
              <a:rPr lang="it-IT" dirty="0" smtClean="0"/>
              <a:t> heads in the </a:t>
            </a:r>
            <a:r>
              <a:rPr lang="it-IT" dirty="0" err="1" smtClean="0"/>
              <a:t>clausal</a:t>
            </a:r>
            <a:r>
              <a:rPr lang="it-IT" dirty="0" smtClean="0"/>
              <a:t> domain, </a:t>
            </a:r>
            <a:r>
              <a:rPr lang="it-IT" dirty="0" err="1" smtClean="0"/>
              <a:t>therefore</a:t>
            </a:r>
            <a:r>
              <a:rPr lang="it-IT" dirty="0" smtClean="0"/>
              <a:t> </a:t>
            </a:r>
            <a:r>
              <a:rPr lang="it-IT" dirty="0" err="1" smtClean="0"/>
              <a:t>they</a:t>
            </a:r>
            <a:r>
              <a:rPr lang="it-IT" dirty="0" smtClean="0"/>
              <a:t> </a:t>
            </a:r>
            <a:r>
              <a:rPr lang="it-IT" dirty="0" err="1" smtClean="0"/>
              <a:t>occur</a:t>
            </a:r>
            <a:r>
              <a:rPr lang="it-IT" dirty="0" smtClean="0"/>
              <a:t> in </a:t>
            </a:r>
            <a:r>
              <a:rPr lang="it-IT" dirty="0" err="1" smtClean="0"/>
              <a:t>different</a:t>
            </a:r>
            <a:r>
              <a:rPr lang="it-IT" dirty="0" smtClean="0"/>
              <a:t> positions </a:t>
            </a:r>
            <a:r>
              <a:rPr lang="it-IT" dirty="0" err="1" smtClean="0"/>
              <a:t>although</a:t>
            </a:r>
            <a:r>
              <a:rPr lang="it-IT" dirty="0" smtClean="0"/>
              <a:t> </a:t>
            </a:r>
            <a:r>
              <a:rPr lang="it-IT" dirty="0" err="1" smtClean="0"/>
              <a:t>they</a:t>
            </a:r>
            <a:r>
              <a:rPr lang="it-IT" dirty="0" smtClean="0"/>
              <a:t> </a:t>
            </a:r>
            <a:r>
              <a:rPr lang="it-IT" dirty="0" err="1" smtClean="0"/>
              <a:t>have</a:t>
            </a:r>
            <a:r>
              <a:rPr lang="it-IT" dirty="0" smtClean="0"/>
              <a:t> </a:t>
            </a:r>
            <a:r>
              <a:rPr lang="it-IT" dirty="0" err="1" smtClean="0"/>
              <a:t>been</a:t>
            </a:r>
            <a:r>
              <a:rPr lang="it-IT" dirty="0" smtClean="0"/>
              <a:t> </a:t>
            </a:r>
            <a:r>
              <a:rPr lang="it-IT" dirty="0" err="1" smtClean="0"/>
              <a:t>merged</a:t>
            </a:r>
            <a:r>
              <a:rPr lang="it-IT" dirty="0" smtClean="0"/>
              <a:t> </a:t>
            </a:r>
            <a:r>
              <a:rPr lang="it-IT" dirty="0" err="1" smtClean="0"/>
              <a:t>together</a:t>
            </a:r>
            <a:r>
              <a:rPr lang="it-IT" dirty="0" smtClean="0"/>
              <a:t>.</a:t>
            </a:r>
          </a:p>
        </p:txBody>
      </p:sp>
    </p:spTree>
    <p:extLst>
      <p:ext uri="{BB962C8B-B14F-4D97-AF65-F5344CB8AC3E}">
        <p14:creationId xmlns:p14="http://schemas.microsoft.com/office/powerpoint/2010/main" val="30639780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Arguments for big NegP</a:t>
            </a:r>
            <a:endParaRPr lang="en-US" dirty="0"/>
          </a:p>
        </p:txBody>
      </p:sp>
      <p:sp>
        <p:nvSpPr>
          <p:cNvPr id="3" name="Inhaltsplatzhalter 2"/>
          <p:cNvSpPr>
            <a:spLocks noGrp="1"/>
          </p:cNvSpPr>
          <p:nvPr>
            <p:ph idx="1"/>
          </p:nvPr>
        </p:nvSpPr>
        <p:spPr/>
        <p:txBody>
          <a:bodyPr/>
          <a:lstStyle/>
          <a:p>
            <a:pPr marL="0" indent="0">
              <a:buNone/>
            </a:pPr>
            <a:r>
              <a:rPr lang="en-US" dirty="0" smtClean="0"/>
              <a:t> I first present  four arguments which show that </a:t>
            </a:r>
            <a:r>
              <a:rPr lang="en-US" dirty="0" err="1" smtClean="0"/>
              <a:t>NegP</a:t>
            </a:r>
            <a:r>
              <a:rPr lang="en-US" dirty="0" smtClean="0"/>
              <a:t> doubling and DP doubling are the same phenomenon.</a:t>
            </a:r>
          </a:p>
          <a:p>
            <a:pPr marL="0" indent="0" algn="just">
              <a:buNone/>
            </a:pPr>
            <a:r>
              <a:rPr lang="en-US" dirty="0" smtClean="0"/>
              <a:t>Then I show that the big </a:t>
            </a:r>
            <a:r>
              <a:rPr lang="en-US" dirty="0" err="1" smtClean="0"/>
              <a:t>NegP</a:t>
            </a:r>
            <a:r>
              <a:rPr lang="en-US" dirty="0" smtClean="0"/>
              <a:t> idea nicely complements </a:t>
            </a:r>
            <a:r>
              <a:rPr lang="en-US" dirty="0" err="1" smtClean="0"/>
              <a:t>Zanuttini’s</a:t>
            </a:r>
            <a:r>
              <a:rPr lang="en-US" dirty="0" smtClean="0"/>
              <a:t> theory in explaining some exceptions to her empirical generalizations</a:t>
            </a:r>
          </a:p>
          <a:p>
            <a:pPr marL="0" indent="0">
              <a:buNone/>
            </a:pPr>
            <a:endParaRPr lang="en-US" dirty="0"/>
          </a:p>
        </p:txBody>
      </p:sp>
    </p:spTree>
    <p:extLst>
      <p:ext uri="{BB962C8B-B14F-4D97-AF65-F5344CB8AC3E}">
        <p14:creationId xmlns:p14="http://schemas.microsoft.com/office/powerpoint/2010/main" val="2391517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1.  </a:t>
            </a:r>
            <a:r>
              <a:rPr lang="en-US" dirty="0"/>
              <a:t>A</a:t>
            </a:r>
            <a:r>
              <a:rPr lang="en-US" dirty="0" smtClean="0"/>
              <a:t>rgument</a:t>
            </a:r>
            <a:endParaRPr lang="en-US" dirty="0"/>
          </a:p>
        </p:txBody>
      </p:sp>
      <p:sp>
        <p:nvSpPr>
          <p:cNvPr id="3" name="Inhaltsplatzhalter 2"/>
          <p:cNvSpPr>
            <a:spLocks noGrp="1"/>
          </p:cNvSpPr>
          <p:nvPr>
            <p:ph idx="1"/>
          </p:nvPr>
        </p:nvSpPr>
        <p:spPr/>
        <p:txBody>
          <a:bodyPr/>
          <a:lstStyle/>
          <a:p>
            <a:pPr marL="0" indent="0">
              <a:buNone/>
            </a:pPr>
            <a:r>
              <a:rPr lang="en-US" dirty="0" smtClean="0"/>
              <a:t>Like DP doubling, </a:t>
            </a:r>
            <a:r>
              <a:rPr lang="en-US" dirty="0" err="1" smtClean="0"/>
              <a:t>NegP</a:t>
            </a:r>
            <a:r>
              <a:rPr lang="en-US" dirty="0" smtClean="0"/>
              <a:t> doubling is clause bound: </a:t>
            </a:r>
          </a:p>
          <a:p>
            <a:pPr marL="0" indent="0">
              <a:buNone/>
            </a:pPr>
            <a:endParaRPr lang="en-US" dirty="0" smtClean="0"/>
          </a:p>
          <a:p>
            <a:pPr marL="0" indent="0">
              <a:buNone/>
            </a:pPr>
            <a:r>
              <a:rPr lang="en-US" dirty="0" smtClean="0"/>
              <a:t>Un </a:t>
            </a:r>
            <a:r>
              <a:rPr lang="en-US" dirty="0" err="1"/>
              <a:t>m’ha</a:t>
            </a:r>
            <a:r>
              <a:rPr lang="en-US" dirty="0"/>
              <a:t> </a:t>
            </a:r>
            <a:r>
              <a:rPr lang="en-US" dirty="0" err="1"/>
              <a:t>detto</a:t>
            </a:r>
            <a:r>
              <a:rPr lang="en-US" dirty="0"/>
              <a:t> </a:t>
            </a:r>
            <a:r>
              <a:rPr lang="en-US" dirty="0" err="1"/>
              <a:t>che</a:t>
            </a:r>
            <a:r>
              <a:rPr lang="en-US" dirty="0"/>
              <a:t> *(un) </a:t>
            </a:r>
            <a:r>
              <a:rPr lang="en-US" dirty="0" err="1"/>
              <a:t>viene</a:t>
            </a:r>
            <a:r>
              <a:rPr lang="en-US" dirty="0"/>
              <a:t> </a:t>
            </a:r>
            <a:r>
              <a:rPr lang="en-US" dirty="0" err="1" smtClean="0"/>
              <a:t>punto</a:t>
            </a:r>
            <a:r>
              <a:rPr lang="en-US" dirty="0" smtClean="0"/>
              <a:t> (Florence)</a:t>
            </a:r>
            <a:r>
              <a:rPr lang="en-US" dirty="0"/>
              <a:t/>
            </a:r>
            <a:br>
              <a:rPr lang="en-US" dirty="0"/>
            </a:br>
            <a:r>
              <a:rPr lang="en-US" dirty="0" smtClean="0"/>
              <a:t>not </a:t>
            </a:r>
            <a:r>
              <a:rPr lang="en-US" dirty="0"/>
              <a:t>to.me has said that not comes not</a:t>
            </a:r>
            <a:br>
              <a:rPr lang="en-US" dirty="0"/>
            </a:br>
            <a:endParaRPr lang="en-US" dirty="0" smtClean="0"/>
          </a:p>
          <a:p>
            <a:pPr marL="0" indent="0">
              <a:buNone/>
            </a:pPr>
            <a:r>
              <a:rPr lang="en-US" dirty="0" smtClean="0"/>
              <a:t>In order to license </a:t>
            </a:r>
            <a:r>
              <a:rPr lang="en-US" b="1" dirty="0" err="1" smtClean="0"/>
              <a:t>punto</a:t>
            </a:r>
            <a:r>
              <a:rPr lang="en-US" dirty="0" smtClean="0"/>
              <a:t>, the preverbal negative marker must be in the same clause</a:t>
            </a:r>
            <a:endParaRPr lang="en-US" dirty="0"/>
          </a:p>
        </p:txBody>
      </p:sp>
    </p:spTree>
    <p:extLst>
      <p:ext uri="{BB962C8B-B14F-4D97-AF65-F5344CB8AC3E}">
        <p14:creationId xmlns:p14="http://schemas.microsoft.com/office/powerpoint/2010/main" val="29622496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2.  Argument </a:t>
            </a:r>
            <a:endParaRPr lang="en-US" dirty="0"/>
          </a:p>
        </p:txBody>
      </p:sp>
      <p:sp>
        <p:nvSpPr>
          <p:cNvPr id="3" name="Inhaltsplatzhalter 2"/>
          <p:cNvSpPr>
            <a:spLocks noGrp="1"/>
          </p:cNvSpPr>
          <p:nvPr>
            <p:ph idx="1"/>
          </p:nvPr>
        </p:nvSpPr>
        <p:spPr/>
        <p:txBody>
          <a:bodyPr/>
          <a:lstStyle/>
          <a:p>
            <a:pPr marL="0" lvl="0" indent="0">
              <a:buNone/>
            </a:pPr>
            <a:r>
              <a:rPr lang="en-US" dirty="0"/>
              <a:t>DP doubling allows for </a:t>
            </a:r>
            <a:r>
              <a:rPr lang="en-US" dirty="0" err="1" smtClean="0"/>
              <a:t>triplings</a:t>
            </a:r>
            <a:r>
              <a:rPr lang="en-US" dirty="0" smtClean="0"/>
              <a:t>. The same is true for negative markers,  </a:t>
            </a:r>
            <a:r>
              <a:rPr lang="en-US" dirty="0"/>
              <a:t>you can have three negative </a:t>
            </a:r>
            <a:r>
              <a:rPr lang="en-US" dirty="0" smtClean="0"/>
              <a:t>markers</a:t>
            </a:r>
            <a:endParaRPr lang="de-DE" dirty="0"/>
          </a:p>
          <a:p>
            <a:pPr marL="0" indent="0">
              <a:buNone/>
            </a:pPr>
            <a:r>
              <a:rPr lang="it-IT" b="1" dirty="0" smtClean="0"/>
              <a:t>No</a:t>
            </a:r>
            <a:r>
              <a:rPr lang="it-IT" dirty="0" smtClean="0"/>
              <a:t> </a:t>
            </a:r>
            <a:r>
              <a:rPr lang="it-IT" dirty="0"/>
              <a:t>la go </a:t>
            </a:r>
            <a:r>
              <a:rPr lang="it-IT" b="1" dirty="0" err="1"/>
              <a:t>miga</a:t>
            </a:r>
            <a:r>
              <a:rPr lang="it-IT" dirty="0"/>
              <a:t> </a:t>
            </a:r>
            <a:r>
              <a:rPr lang="it-IT" dirty="0" err="1"/>
              <a:t>magnada</a:t>
            </a:r>
            <a:r>
              <a:rPr lang="it-IT" dirty="0"/>
              <a:t> </a:t>
            </a:r>
            <a:r>
              <a:rPr lang="it-IT" b="1" dirty="0"/>
              <a:t>NO</a:t>
            </a:r>
            <a:r>
              <a:rPr lang="it-IT" dirty="0" smtClean="0"/>
              <a:t>!	(</a:t>
            </a:r>
            <a:r>
              <a:rPr lang="it-IT" dirty="0" err="1"/>
              <a:t>V</a:t>
            </a:r>
            <a:r>
              <a:rPr lang="it-IT" dirty="0" err="1" smtClean="0"/>
              <a:t>enice</a:t>
            </a:r>
            <a:r>
              <a:rPr lang="it-IT" dirty="0" smtClean="0"/>
              <a:t>)</a:t>
            </a:r>
            <a:r>
              <a:rPr lang="it-IT" dirty="0"/>
              <a:t/>
            </a:r>
            <a:br>
              <a:rPr lang="it-IT" dirty="0"/>
            </a:br>
            <a:r>
              <a:rPr lang="en-US" dirty="0" smtClean="0"/>
              <a:t>Not </a:t>
            </a:r>
            <a:r>
              <a:rPr lang="en-US" dirty="0"/>
              <a:t>it have not eaten not</a:t>
            </a:r>
            <a:br>
              <a:rPr lang="en-US" dirty="0"/>
            </a:br>
            <a:r>
              <a:rPr lang="en-US" dirty="0" smtClean="0"/>
              <a:t>‘</a:t>
            </a:r>
            <a:r>
              <a:rPr lang="en-US" dirty="0"/>
              <a:t>I did not eat it’</a:t>
            </a:r>
            <a:endParaRPr lang="de-DE" dirty="0"/>
          </a:p>
          <a:p>
            <a:endParaRPr lang="en-US" dirty="0"/>
          </a:p>
        </p:txBody>
      </p:sp>
    </p:spTree>
    <p:extLst>
      <p:ext uri="{BB962C8B-B14F-4D97-AF65-F5344CB8AC3E}">
        <p14:creationId xmlns:p14="http://schemas.microsoft.com/office/powerpoint/2010/main" val="8538523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3. Argument</a:t>
            </a:r>
            <a:endParaRPr lang="en-US" dirty="0"/>
          </a:p>
        </p:txBody>
      </p:sp>
      <p:sp>
        <p:nvSpPr>
          <p:cNvPr id="3" name="Inhaltsplatzhalter 2"/>
          <p:cNvSpPr>
            <a:spLocks noGrp="1"/>
          </p:cNvSpPr>
          <p:nvPr>
            <p:ph idx="1"/>
          </p:nvPr>
        </p:nvSpPr>
        <p:spPr/>
        <p:txBody>
          <a:bodyPr>
            <a:normAutofit fontScale="92500"/>
          </a:bodyPr>
          <a:lstStyle/>
          <a:p>
            <a:pPr marL="0" indent="0">
              <a:buNone/>
            </a:pPr>
            <a:r>
              <a:rPr lang="en-US" dirty="0" smtClean="0"/>
              <a:t>If two negative markers are merged together, there must be cases where we see them together. This is the case of constituent negation, where there is no clausal structure to which the two formatives can independently move: </a:t>
            </a:r>
          </a:p>
          <a:p>
            <a:endParaRPr lang="en-US" dirty="0"/>
          </a:p>
          <a:p>
            <a:pPr marL="0" indent="0">
              <a:buNone/>
            </a:pPr>
            <a:r>
              <a:rPr lang="en-US" dirty="0" smtClean="0"/>
              <a:t>	</a:t>
            </a:r>
            <a:r>
              <a:rPr lang="en-US" b="1" dirty="0" smtClean="0"/>
              <a:t>No </a:t>
            </a:r>
            <a:r>
              <a:rPr lang="en-US" b="1" dirty="0" err="1"/>
              <a:t>miga</a:t>
            </a:r>
            <a:r>
              <a:rPr lang="en-US" dirty="0"/>
              <a:t> </a:t>
            </a:r>
            <a:r>
              <a:rPr lang="en-US" dirty="0" err="1"/>
              <a:t>tutti</a:t>
            </a:r>
            <a:r>
              <a:rPr lang="en-US" dirty="0"/>
              <a:t>				(Padua)</a:t>
            </a:r>
            <a:br>
              <a:rPr lang="en-US" dirty="0"/>
            </a:br>
            <a:r>
              <a:rPr lang="en-US" dirty="0" smtClean="0"/>
              <a:t>	not </a:t>
            </a:r>
            <a:r>
              <a:rPr lang="en-US" dirty="0" err="1"/>
              <a:t>not</a:t>
            </a:r>
            <a:r>
              <a:rPr lang="en-US" dirty="0"/>
              <a:t> all</a:t>
            </a:r>
            <a:br>
              <a:rPr lang="en-US" dirty="0"/>
            </a:br>
            <a:endParaRPr lang="en-US" dirty="0"/>
          </a:p>
        </p:txBody>
      </p:sp>
    </p:spTree>
    <p:extLst>
      <p:ext uri="{BB962C8B-B14F-4D97-AF65-F5344CB8AC3E}">
        <p14:creationId xmlns:p14="http://schemas.microsoft.com/office/powerpoint/2010/main" val="19398425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4. Argument</a:t>
            </a:r>
            <a:endParaRPr lang="en-US" dirty="0"/>
          </a:p>
        </p:txBody>
      </p:sp>
      <p:sp>
        <p:nvSpPr>
          <p:cNvPr id="3" name="Inhaltsplatzhalter 2"/>
          <p:cNvSpPr>
            <a:spLocks noGrp="1"/>
          </p:cNvSpPr>
          <p:nvPr>
            <p:ph idx="1"/>
          </p:nvPr>
        </p:nvSpPr>
        <p:spPr/>
        <p:txBody>
          <a:bodyPr/>
          <a:lstStyle/>
          <a:p>
            <a:pPr marL="0" indent="0" algn="just">
              <a:buNone/>
            </a:pPr>
            <a:r>
              <a:rPr lang="en-US" dirty="0" smtClean="0"/>
              <a:t>The advantage of this hypothesis is that it explains negative concord in a straightforward way. The reason why the two negative markers count as one is that they are merged together. </a:t>
            </a:r>
          </a:p>
          <a:p>
            <a:pPr marL="0" indent="0" algn="just">
              <a:buNone/>
            </a:pPr>
            <a:r>
              <a:rPr lang="en-US" dirty="0" smtClean="0"/>
              <a:t>Again, the parallel with DP doubling where two elements share the same thematic role is striking. </a:t>
            </a:r>
            <a:endParaRPr lang="en-US" dirty="0"/>
          </a:p>
        </p:txBody>
      </p:sp>
    </p:spTree>
    <p:extLst>
      <p:ext uri="{BB962C8B-B14F-4D97-AF65-F5344CB8AC3E}">
        <p14:creationId xmlns:p14="http://schemas.microsoft.com/office/powerpoint/2010/main" val="21635641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Do we really need such a complex analysis? </a:t>
            </a:r>
            <a:endParaRPr lang="en-US" dirty="0"/>
          </a:p>
        </p:txBody>
      </p:sp>
      <p:sp>
        <p:nvSpPr>
          <p:cNvPr id="3" name="Inhaltsplatzhalter 2"/>
          <p:cNvSpPr>
            <a:spLocks noGrp="1"/>
          </p:cNvSpPr>
          <p:nvPr>
            <p:ph idx="1"/>
          </p:nvPr>
        </p:nvSpPr>
        <p:spPr/>
        <p:txBody>
          <a:bodyPr>
            <a:normAutofit/>
          </a:bodyPr>
          <a:lstStyle/>
          <a:p>
            <a:pPr marL="0" indent="0" algn="just">
              <a:buNone/>
            </a:pPr>
            <a:r>
              <a:rPr lang="en-US" dirty="0" smtClean="0"/>
              <a:t>What are the advantages if we assume this analysis with respect to simply assuming, as Zanuttini did, that there are four different </a:t>
            </a:r>
            <a:r>
              <a:rPr lang="en-US" dirty="0" err="1" smtClean="0"/>
              <a:t>NegPs</a:t>
            </a:r>
            <a:r>
              <a:rPr lang="en-US" dirty="0" smtClean="0"/>
              <a:t>?</a:t>
            </a:r>
          </a:p>
          <a:p>
            <a:pPr marL="0" indent="0" algn="just">
              <a:buNone/>
            </a:pPr>
            <a:r>
              <a:rPr lang="en-US" dirty="0" smtClean="0"/>
              <a:t>First of all, </a:t>
            </a:r>
            <a:r>
              <a:rPr lang="en-US" dirty="0" err="1" smtClean="0"/>
              <a:t>NegP</a:t>
            </a:r>
            <a:r>
              <a:rPr lang="en-US" dirty="0" smtClean="0"/>
              <a:t> is at present the only exception to the view that sentence structure is a set of FPs all with different semantic features, at least phase internally. </a:t>
            </a:r>
            <a:endParaRPr lang="en-US" dirty="0"/>
          </a:p>
        </p:txBody>
      </p:sp>
    </p:spTree>
    <p:extLst>
      <p:ext uri="{BB962C8B-B14F-4D97-AF65-F5344CB8AC3E}">
        <p14:creationId xmlns:p14="http://schemas.microsoft.com/office/powerpoint/2010/main" val="23767008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Further</a:t>
            </a:r>
            <a:r>
              <a:rPr lang="it-IT" dirty="0" smtClean="0"/>
              <a:t> </a:t>
            </a:r>
            <a:r>
              <a:rPr lang="it-IT" dirty="0" err="1" smtClean="0"/>
              <a:t>arguments</a:t>
            </a:r>
            <a:r>
              <a:rPr lang="it-IT" smtClean="0"/>
              <a:t>: Relativized</a:t>
            </a:r>
            <a:r>
              <a:rPr lang="it-IT" dirty="0" smtClean="0"/>
              <a:t> minimality</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Why could it be potentially interesting to split negation into more elementary components?</a:t>
            </a:r>
          </a:p>
          <a:p>
            <a:pPr>
              <a:buNone/>
            </a:pPr>
            <a:r>
              <a:rPr lang="en-US" dirty="0" smtClean="0"/>
              <a:t>  X            Z            Y</a:t>
            </a:r>
          </a:p>
          <a:p>
            <a:pPr>
              <a:buNone/>
            </a:pPr>
            <a:r>
              <a:rPr lang="en-US" dirty="0" smtClean="0"/>
              <a:t>* How do you wonder [ who behaved ___ ] </a:t>
            </a:r>
            <a:endParaRPr lang="it-IT" dirty="0" smtClean="0"/>
          </a:p>
          <a:p>
            <a:pPr>
              <a:buNone/>
            </a:pPr>
            <a:r>
              <a:rPr lang="en-US" dirty="0" smtClean="0"/>
              <a:t>     [+f]                                  [+f]                 [+f]</a:t>
            </a:r>
            <a:endParaRPr lang="it-IT" dirty="0" smtClean="0"/>
          </a:p>
          <a:p>
            <a:pPr>
              <a:buNone/>
            </a:pPr>
            <a:r>
              <a:rPr lang="en-US" dirty="0" smtClean="0"/>
              <a:t>                   *  </a:t>
            </a:r>
          </a:p>
          <a:p>
            <a:r>
              <a:rPr lang="en-US" dirty="0" smtClean="0"/>
              <a:t>Y is in a Minimal Configuration with X </a:t>
            </a:r>
            <a:r>
              <a:rPr lang="en-US" dirty="0" err="1" smtClean="0"/>
              <a:t>iff</a:t>
            </a:r>
            <a:r>
              <a:rPr lang="en-US" dirty="0" smtClean="0"/>
              <a:t> there is no Z such that</a:t>
            </a:r>
            <a:endParaRPr lang="it-IT" dirty="0" smtClean="0"/>
          </a:p>
          <a:p>
            <a:pPr lvl="0"/>
            <a:r>
              <a:rPr lang="en-US" dirty="0" smtClean="0"/>
              <a:t>Z is of the same structural type as X, and</a:t>
            </a:r>
            <a:endParaRPr lang="it-IT" dirty="0" smtClean="0"/>
          </a:p>
          <a:p>
            <a:r>
              <a:rPr lang="en-US" dirty="0" smtClean="0"/>
              <a:t>Z intervenes between X and Y.</a:t>
            </a:r>
            <a:endParaRPr lang="it-IT" dirty="0"/>
          </a:p>
        </p:txBody>
      </p:sp>
      <p:cxnSp>
        <p:nvCxnSpPr>
          <p:cNvPr id="7" name="Connettore 2 6"/>
          <p:cNvCxnSpPr/>
          <p:nvPr/>
        </p:nvCxnSpPr>
        <p:spPr>
          <a:xfrm flipH="1">
            <a:off x="755576" y="4149080"/>
            <a:ext cx="59766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de-DE" dirty="0" err="1" smtClean="0"/>
              <a:t>Structural</a:t>
            </a:r>
            <a:r>
              <a:rPr lang="de-DE" dirty="0" smtClean="0"/>
              <a:t> </a:t>
            </a:r>
            <a:r>
              <a:rPr lang="de-DE" dirty="0" err="1" smtClean="0"/>
              <a:t>types</a:t>
            </a:r>
            <a:r>
              <a:rPr lang="de-DE" dirty="0" smtClean="0"/>
              <a:t> (</a:t>
            </a:r>
            <a:r>
              <a:rPr lang="de-DE" dirty="0" err="1" smtClean="0"/>
              <a:t>Rizzi</a:t>
            </a:r>
            <a:r>
              <a:rPr lang="de-DE" dirty="0" smtClean="0"/>
              <a:t> 2004)</a:t>
            </a:r>
            <a:endParaRPr lang="it-IT" dirty="0"/>
          </a:p>
        </p:txBody>
      </p:sp>
      <p:sp>
        <p:nvSpPr>
          <p:cNvPr id="3" name="Segnaposto contenuto 2"/>
          <p:cNvSpPr>
            <a:spLocks noGrp="1"/>
          </p:cNvSpPr>
          <p:nvPr>
            <p:ph idx="1"/>
          </p:nvPr>
        </p:nvSpPr>
        <p:spPr/>
        <p:txBody>
          <a:bodyPr/>
          <a:lstStyle/>
          <a:p>
            <a:r>
              <a:rPr lang="en-US" dirty="0" smtClean="0"/>
              <a:t>   </a:t>
            </a:r>
            <a:r>
              <a:rPr lang="en-US" dirty="0" err="1" smtClean="0"/>
              <a:t>Argumental</a:t>
            </a:r>
            <a:r>
              <a:rPr lang="en-US" dirty="0" smtClean="0"/>
              <a:t>: person, number, gender, case</a:t>
            </a:r>
            <a:endParaRPr lang="it-IT" dirty="0" smtClean="0"/>
          </a:p>
          <a:p>
            <a:r>
              <a:rPr lang="en-US" dirty="0" smtClean="0"/>
              <a:t>    Quantificational: </a:t>
            </a:r>
            <a:r>
              <a:rPr lang="en-US" dirty="0" err="1" smtClean="0"/>
              <a:t>Wh</a:t>
            </a:r>
            <a:r>
              <a:rPr lang="en-US" dirty="0" smtClean="0"/>
              <a:t>, </a:t>
            </a:r>
            <a:r>
              <a:rPr lang="en-US" b="1" dirty="0" err="1" smtClean="0"/>
              <a:t>Neg</a:t>
            </a:r>
            <a:r>
              <a:rPr lang="en-US" dirty="0" smtClean="0"/>
              <a:t>, measure, focus...</a:t>
            </a:r>
            <a:endParaRPr lang="it-IT" dirty="0" smtClean="0"/>
          </a:p>
          <a:p>
            <a:r>
              <a:rPr lang="en-US" dirty="0" smtClean="0"/>
              <a:t>      Modifier: evaluative, epistemic, </a:t>
            </a:r>
            <a:r>
              <a:rPr lang="en-US" b="1" dirty="0" err="1" smtClean="0"/>
              <a:t>Neg</a:t>
            </a:r>
            <a:r>
              <a:rPr lang="en-US" dirty="0" smtClean="0"/>
              <a:t>, frequentative, </a:t>
            </a:r>
            <a:r>
              <a:rPr lang="en-US" dirty="0" err="1" smtClean="0"/>
              <a:t>celerative</a:t>
            </a:r>
            <a:r>
              <a:rPr lang="en-US" dirty="0" smtClean="0"/>
              <a:t>, measure, manner,....      </a:t>
            </a:r>
            <a:endParaRPr lang="it-IT" dirty="0" smtClean="0"/>
          </a:p>
          <a:p>
            <a:r>
              <a:rPr lang="en-US" dirty="0" smtClean="0"/>
              <a:t>     Topic</a:t>
            </a:r>
          </a:p>
          <a:p>
            <a:pPr>
              <a:buNone/>
            </a:pPr>
            <a:r>
              <a:rPr lang="en-US" dirty="0" smtClean="0">
                <a:sym typeface="Wingdings" pitchFamily="2" charset="2"/>
              </a:rPr>
              <a:t> </a:t>
            </a:r>
            <a:r>
              <a:rPr lang="en-US" dirty="0" smtClean="0"/>
              <a:t>If negation occurs in two structural types, it means it has more than one feature. </a:t>
            </a:r>
            <a:endParaRPr lang="it-IT" dirty="0" smtClean="0"/>
          </a:p>
          <a:p>
            <a:endParaRPr lang="it-IT"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r>
              <a:rPr lang="de-DE" dirty="0" err="1" smtClean="0"/>
              <a:t>How</a:t>
            </a:r>
            <a:r>
              <a:rPr lang="de-DE" dirty="0" smtClean="0"/>
              <a:t> </a:t>
            </a:r>
            <a:r>
              <a:rPr lang="de-DE" dirty="0" err="1" smtClean="0"/>
              <a:t>is</a:t>
            </a:r>
            <a:r>
              <a:rPr lang="de-DE" dirty="0" smtClean="0"/>
              <a:t> </a:t>
            </a:r>
            <a:r>
              <a:rPr lang="de-DE" dirty="0" err="1" smtClean="0"/>
              <a:t>the</a:t>
            </a:r>
            <a:r>
              <a:rPr lang="de-DE" dirty="0" smtClean="0"/>
              <a:t> „</a:t>
            </a:r>
            <a:r>
              <a:rPr lang="de-DE" dirty="0" err="1" smtClean="0"/>
              <a:t>structural</a:t>
            </a:r>
            <a:r>
              <a:rPr lang="de-DE" dirty="0" smtClean="0"/>
              <a:t> type“ </a:t>
            </a:r>
            <a:r>
              <a:rPr lang="de-DE" dirty="0" err="1" smtClean="0"/>
              <a:t>defined</a:t>
            </a:r>
            <a:r>
              <a:rPr lang="de-DE" dirty="0" smtClean="0"/>
              <a:t>? </a:t>
            </a:r>
          </a:p>
          <a:p>
            <a:r>
              <a:rPr lang="de-DE" dirty="0" smtClean="0"/>
              <a:t>On </a:t>
            </a:r>
            <a:r>
              <a:rPr lang="de-DE" dirty="0" err="1" smtClean="0"/>
              <a:t>the</a:t>
            </a:r>
            <a:r>
              <a:rPr lang="de-DE" dirty="0" smtClean="0"/>
              <a:t> </a:t>
            </a:r>
            <a:r>
              <a:rPr lang="de-DE" dirty="0" err="1" smtClean="0"/>
              <a:t>basis</a:t>
            </a:r>
            <a:r>
              <a:rPr lang="de-DE" dirty="0" smtClean="0"/>
              <a:t> </a:t>
            </a:r>
            <a:r>
              <a:rPr lang="de-DE" dirty="0" err="1" smtClean="0"/>
              <a:t>of</a:t>
            </a:r>
            <a:r>
              <a:rPr lang="de-DE" dirty="0" smtClean="0"/>
              <a:t> </a:t>
            </a:r>
            <a:r>
              <a:rPr lang="de-DE" dirty="0" err="1" smtClean="0"/>
              <a:t>more</a:t>
            </a:r>
            <a:r>
              <a:rPr lang="de-DE" dirty="0" smtClean="0"/>
              <a:t> primitive </a:t>
            </a:r>
            <a:r>
              <a:rPr lang="de-DE" dirty="0" err="1" smtClean="0"/>
              <a:t>features</a:t>
            </a:r>
            <a:r>
              <a:rPr lang="de-DE" dirty="0" smtClean="0"/>
              <a:t> </a:t>
            </a:r>
            <a:r>
              <a:rPr lang="de-DE" dirty="0" err="1" smtClean="0"/>
              <a:t>that</a:t>
            </a:r>
            <a:r>
              <a:rPr lang="de-DE" dirty="0" smtClean="0"/>
              <a:t> </a:t>
            </a:r>
            <a:r>
              <a:rPr lang="de-DE" dirty="0" err="1" smtClean="0"/>
              <a:t>are</a:t>
            </a:r>
            <a:r>
              <a:rPr lang="de-DE" dirty="0" smtClean="0"/>
              <a:t> </a:t>
            </a:r>
            <a:r>
              <a:rPr lang="de-DE" dirty="0" err="1" smtClean="0"/>
              <a:t>present</a:t>
            </a:r>
            <a:r>
              <a:rPr lang="de-DE" dirty="0" smtClean="0"/>
              <a:t> in all </a:t>
            </a:r>
            <a:r>
              <a:rPr lang="de-DE" dirty="0" err="1" smtClean="0"/>
              <a:t>the</a:t>
            </a:r>
            <a:r>
              <a:rPr lang="de-DE" dirty="0" smtClean="0"/>
              <a:t> </a:t>
            </a:r>
            <a:r>
              <a:rPr lang="de-DE" dirty="0" err="1" smtClean="0"/>
              <a:t>members</a:t>
            </a:r>
            <a:r>
              <a:rPr lang="de-DE" dirty="0" smtClean="0"/>
              <a:t> </a:t>
            </a:r>
            <a:r>
              <a:rPr lang="de-DE" dirty="0" err="1" smtClean="0"/>
              <a:t>of</a:t>
            </a:r>
            <a:r>
              <a:rPr lang="de-DE" dirty="0" smtClean="0"/>
              <a:t> a </a:t>
            </a:r>
            <a:r>
              <a:rPr lang="de-DE" dirty="0" err="1" smtClean="0"/>
              <a:t>single</a:t>
            </a:r>
            <a:r>
              <a:rPr lang="de-DE" dirty="0" smtClean="0"/>
              <a:t> </a:t>
            </a:r>
            <a:r>
              <a:rPr lang="de-DE" dirty="0" err="1" smtClean="0"/>
              <a:t>class</a:t>
            </a:r>
            <a:r>
              <a:rPr lang="de-DE" dirty="0" smtClean="0"/>
              <a:t>. </a:t>
            </a:r>
          </a:p>
          <a:p>
            <a:r>
              <a:rPr lang="de-DE" dirty="0" err="1" smtClean="0"/>
              <a:t>For</a:t>
            </a:r>
            <a:r>
              <a:rPr lang="de-DE" dirty="0" smtClean="0"/>
              <a:t> </a:t>
            </a:r>
            <a:r>
              <a:rPr lang="de-DE" dirty="0" err="1" smtClean="0"/>
              <a:t>instance</a:t>
            </a:r>
            <a:r>
              <a:rPr lang="de-DE" dirty="0" smtClean="0"/>
              <a:t>: </a:t>
            </a:r>
            <a:r>
              <a:rPr lang="de-DE" dirty="0" err="1" smtClean="0"/>
              <a:t>if</a:t>
            </a:r>
            <a:r>
              <a:rPr lang="de-DE" dirty="0" smtClean="0"/>
              <a:t> Focus, </a:t>
            </a:r>
            <a:r>
              <a:rPr lang="de-DE" dirty="0" err="1" smtClean="0"/>
              <a:t>wh-items</a:t>
            </a:r>
            <a:r>
              <a:rPr lang="de-DE" dirty="0" smtClean="0"/>
              <a:t> </a:t>
            </a:r>
            <a:r>
              <a:rPr lang="de-DE" dirty="0" err="1" smtClean="0"/>
              <a:t>and</a:t>
            </a:r>
            <a:r>
              <a:rPr lang="de-DE" dirty="0" smtClean="0"/>
              <a:t> </a:t>
            </a:r>
            <a:r>
              <a:rPr lang="de-DE" dirty="0" err="1" smtClean="0"/>
              <a:t>negation</a:t>
            </a:r>
            <a:r>
              <a:rPr lang="de-DE" dirty="0" smtClean="0"/>
              <a:t> </a:t>
            </a:r>
            <a:r>
              <a:rPr lang="de-DE" dirty="0" err="1" smtClean="0"/>
              <a:t>belong</a:t>
            </a:r>
            <a:r>
              <a:rPr lang="de-DE" dirty="0" smtClean="0"/>
              <a:t> </a:t>
            </a:r>
            <a:r>
              <a:rPr lang="de-DE" dirty="0" err="1" smtClean="0"/>
              <a:t>to</a:t>
            </a:r>
            <a:r>
              <a:rPr lang="de-DE" dirty="0" smtClean="0"/>
              <a:t> </a:t>
            </a:r>
            <a:r>
              <a:rPr lang="de-DE" dirty="0" err="1" smtClean="0"/>
              <a:t>the</a:t>
            </a:r>
            <a:r>
              <a:rPr lang="de-DE" dirty="0" smtClean="0"/>
              <a:t> same </a:t>
            </a:r>
            <a:r>
              <a:rPr lang="de-DE" dirty="0" err="1" smtClean="0"/>
              <a:t>class</a:t>
            </a:r>
            <a:r>
              <a:rPr lang="de-DE" dirty="0" smtClean="0"/>
              <a:t>, </a:t>
            </a:r>
            <a:r>
              <a:rPr lang="de-DE" dirty="0" err="1" smtClean="0"/>
              <a:t>they</a:t>
            </a:r>
            <a:r>
              <a:rPr lang="de-DE" dirty="0" smtClean="0"/>
              <a:t> must </a:t>
            </a:r>
            <a:r>
              <a:rPr lang="de-DE" dirty="0" err="1" smtClean="0"/>
              <a:t>have</a:t>
            </a:r>
            <a:r>
              <a:rPr lang="de-DE" dirty="0" smtClean="0"/>
              <a:t> </a:t>
            </a:r>
            <a:r>
              <a:rPr lang="de-DE" dirty="0" err="1" smtClean="0"/>
              <a:t>the</a:t>
            </a:r>
            <a:r>
              <a:rPr lang="de-DE" dirty="0" smtClean="0"/>
              <a:t> same primitive in </a:t>
            </a:r>
            <a:r>
              <a:rPr lang="de-DE" dirty="0" err="1" smtClean="0"/>
              <a:t>their</a:t>
            </a:r>
            <a:r>
              <a:rPr lang="de-DE" dirty="0" smtClean="0"/>
              <a:t> </a:t>
            </a:r>
            <a:r>
              <a:rPr lang="de-DE" dirty="0" err="1" smtClean="0"/>
              <a:t>endowment</a:t>
            </a:r>
            <a:r>
              <a:rPr lang="de-DE" dirty="0" smtClean="0"/>
              <a:t>. </a:t>
            </a:r>
          </a:p>
          <a:p>
            <a:r>
              <a:rPr lang="de-DE" dirty="0" err="1" smtClean="0"/>
              <a:t>What</a:t>
            </a:r>
            <a:r>
              <a:rPr lang="de-DE" dirty="0" smtClean="0"/>
              <a:t> </a:t>
            </a:r>
            <a:r>
              <a:rPr lang="de-DE" dirty="0" err="1" smtClean="0"/>
              <a:t>we</a:t>
            </a:r>
            <a:r>
              <a:rPr lang="de-DE" dirty="0" smtClean="0"/>
              <a:t> </a:t>
            </a:r>
            <a:r>
              <a:rPr lang="de-DE" dirty="0" err="1" smtClean="0"/>
              <a:t>call</a:t>
            </a:r>
            <a:r>
              <a:rPr lang="de-DE" dirty="0" smtClean="0"/>
              <a:t> „</a:t>
            </a:r>
            <a:r>
              <a:rPr lang="de-DE" dirty="0" err="1" smtClean="0"/>
              <a:t>features</a:t>
            </a:r>
            <a:r>
              <a:rPr lang="de-DE" dirty="0" smtClean="0"/>
              <a:t>“ </a:t>
            </a:r>
            <a:r>
              <a:rPr lang="de-DE" dirty="0" err="1" smtClean="0"/>
              <a:t>might</a:t>
            </a:r>
            <a:r>
              <a:rPr lang="de-DE" dirty="0" smtClean="0"/>
              <a:t> </a:t>
            </a:r>
            <a:r>
              <a:rPr lang="de-DE" dirty="0" err="1" smtClean="0"/>
              <a:t>be</a:t>
            </a:r>
            <a:r>
              <a:rPr lang="de-DE" dirty="0" smtClean="0"/>
              <a:t> </a:t>
            </a:r>
            <a:r>
              <a:rPr lang="de-DE" dirty="0" err="1" smtClean="0"/>
              <a:t>basic</a:t>
            </a:r>
            <a:r>
              <a:rPr lang="de-DE" dirty="0" smtClean="0"/>
              <a:t> </a:t>
            </a:r>
            <a:r>
              <a:rPr lang="de-DE" dirty="0" err="1" smtClean="0"/>
              <a:t>semantic</a:t>
            </a:r>
            <a:r>
              <a:rPr lang="de-DE" dirty="0" smtClean="0"/>
              <a:t> </a:t>
            </a:r>
            <a:r>
              <a:rPr lang="de-DE" dirty="0" err="1" smtClean="0"/>
              <a:t>operations</a:t>
            </a:r>
            <a:r>
              <a:rPr lang="de-DE" dirty="0" smtClean="0"/>
              <a:t> </a:t>
            </a:r>
            <a:r>
              <a:rPr lang="de-DE" dirty="0" err="1" smtClean="0"/>
              <a:t>composing</a:t>
            </a:r>
            <a:r>
              <a:rPr lang="de-DE" dirty="0" smtClean="0"/>
              <a:t> well </a:t>
            </a:r>
            <a:r>
              <a:rPr lang="de-DE" dirty="0" err="1" smtClean="0"/>
              <a:t>known</a:t>
            </a:r>
            <a:r>
              <a:rPr lang="de-DE" dirty="0" smtClean="0"/>
              <a:t> different </a:t>
            </a:r>
            <a:r>
              <a:rPr lang="de-DE" dirty="0" err="1" smtClean="0"/>
              <a:t>types</a:t>
            </a:r>
            <a:r>
              <a:rPr lang="de-DE" dirty="0" smtClean="0"/>
              <a:t> </a:t>
            </a:r>
            <a:r>
              <a:rPr lang="de-DE" dirty="0" err="1" smtClean="0"/>
              <a:t>of</a:t>
            </a:r>
            <a:r>
              <a:rPr lang="de-DE" dirty="0" smtClean="0"/>
              <a:t> </a:t>
            </a:r>
            <a:r>
              <a:rPr lang="de-DE" dirty="0" err="1" smtClean="0"/>
              <a:t>phenomena</a:t>
            </a:r>
            <a:r>
              <a:rPr lang="de-DE" dirty="0" smtClean="0"/>
              <a:t>  (i.e. </a:t>
            </a:r>
            <a:r>
              <a:rPr lang="de-DE" dirty="0" err="1" smtClean="0"/>
              <a:t>wh-items</a:t>
            </a:r>
            <a:r>
              <a:rPr lang="de-DE" dirty="0" smtClean="0"/>
              <a:t>, </a:t>
            </a:r>
            <a:r>
              <a:rPr lang="de-DE" dirty="0" err="1" smtClean="0"/>
              <a:t>focus</a:t>
            </a:r>
            <a:r>
              <a:rPr lang="de-DE" dirty="0" smtClean="0"/>
              <a:t> </a:t>
            </a:r>
            <a:r>
              <a:rPr lang="de-DE" dirty="0" err="1" smtClean="0"/>
              <a:t>and</a:t>
            </a:r>
            <a:r>
              <a:rPr lang="de-DE" dirty="0" smtClean="0"/>
              <a:t> </a:t>
            </a:r>
            <a:r>
              <a:rPr lang="de-DE" dirty="0" err="1" smtClean="0"/>
              <a:t>negation</a:t>
            </a:r>
            <a:r>
              <a:rPr lang="de-DE" dirty="0" smtClean="0"/>
              <a:t> </a:t>
            </a:r>
            <a:r>
              <a:rPr lang="de-DE" dirty="0" err="1" smtClean="0"/>
              <a:t>might</a:t>
            </a:r>
            <a:r>
              <a:rPr lang="de-DE" dirty="0" smtClean="0"/>
              <a:t> </a:t>
            </a:r>
            <a:r>
              <a:rPr lang="de-DE" dirty="0" err="1" smtClean="0"/>
              <a:t>have</a:t>
            </a:r>
            <a:r>
              <a:rPr lang="de-DE" dirty="0" smtClean="0"/>
              <a:t> </a:t>
            </a:r>
            <a:r>
              <a:rPr lang="de-DE" dirty="0" err="1" smtClean="0"/>
              <a:t>as</a:t>
            </a:r>
            <a:r>
              <a:rPr lang="de-DE" dirty="0" smtClean="0"/>
              <a:t> </a:t>
            </a:r>
            <a:r>
              <a:rPr lang="de-DE" dirty="0" err="1" smtClean="0"/>
              <a:t>common</a:t>
            </a:r>
            <a:r>
              <a:rPr lang="de-DE" dirty="0" smtClean="0"/>
              <a:t> </a:t>
            </a:r>
          </a:p>
          <a:p>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Setting the problem...</a:t>
            </a:r>
            <a:endParaRPr lang="en-US" dirty="0"/>
          </a:p>
        </p:txBody>
      </p:sp>
      <p:sp>
        <p:nvSpPr>
          <p:cNvPr id="3" name="Inhaltsplatzhalter 2"/>
          <p:cNvSpPr>
            <a:spLocks noGrp="1"/>
          </p:cNvSpPr>
          <p:nvPr>
            <p:ph idx="1"/>
          </p:nvPr>
        </p:nvSpPr>
        <p:spPr/>
        <p:txBody>
          <a:bodyPr>
            <a:normAutofit/>
          </a:bodyPr>
          <a:lstStyle/>
          <a:p>
            <a:pPr marL="0" indent="0" algn="just">
              <a:buNone/>
            </a:pPr>
            <a:r>
              <a:rPr lang="en-US" sz="4000" dirty="0" smtClean="0"/>
              <a:t>The multiple positions of sentential negative markers constitutes a problem for the cartographic “one head=one feature” approach, where each projection has different semantic import. </a:t>
            </a:r>
            <a:endParaRPr lang="en-US" sz="4000" dirty="0"/>
          </a:p>
        </p:txBody>
      </p:sp>
    </p:spTree>
    <p:extLst>
      <p:ext uri="{BB962C8B-B14F-4D97-AF65-F5344CB8AC3E}">
        <p14:creationId xmlns:p14="http://schemas.microsoft.com/office/powerpoint/2010/main" val="10730158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It explains movement</a:t>
            </a:r>
            <a:endParaRPr lang="en-US" dirty="0"/>
          </a:p>
        </p:txBody>
      </p:sp>
      <p:sp>
        <p:nvSpPr>
          <p:cNvPr id="3" name="Inhaltsplatzhalter 2"/>
          <p:cNvSpPr>
            <a:spLocks noGrp="1"/>
          </p:cNvSpPr>
          <p:nvPr>
            <p:ph idx="1"/>
          </p:nvPr>
        </p:nvSpPr>
        <p:spPr/>
        <p:txBody>
          <a:bodyPr>
            <a:normAutofit fontScale="92500" lnSpcReduction="10000"/>
          </a:bodyPr>
          <a:lstStyle/>
          <a:p>
            <a:pPr marL="0" indent="0">
              <a:buNone/>
            </a:pPr>
            <a:r>
              <a:rPr lang="en-US" dirty="0" smtClean="0"/>
              <a:t>It is well known that negative markers must be allowed to move to Focus in Italian varieties:</a:t>
            </a:r>
          </a:p>
          <a:p>
            <a:pPr marL="0" indent="0">
              <a:buNone/>
            </a:pPr>
            <a:endParaRPr lang="en-US" dirty="0" smtClean="0"/>
          </a:p>
          <a:p>
            <a:pPr marL="0" indent="0">
              <a:buNone/>
            </a:pPr>
            <a:r>
              <a:rPr lang="en-US" dirty="0" smtClean="0"/>
              <a:t>‘He did not come’</a:t>
            </a:r>
          </a:p>
          <a:p>
            <a:pPr marL="0" indent="0">
              <a:buNone/>
            </a:pPr>
            <a:r>
              <a:rPr lang="en-US" dirty="0" smtClean="0"/>
              <a:t>Non è </a:t>
            </a:r>
            <a:r>
              <a:rPr lang="en-US" b="1" dirty="0" smtClean="0"/>
              <a:t>mica</a:t>
            </a:r>
            <a:r>
              <a:rPr lang="en-US" dirty="0" smtClean="0"/>
              <a:t> </a:t>
            </a:r>
            <a:r>
              <a:rPr lang="en-US" dirty="0" err="1" smtClean="0"/>
              <a:t>venuto</a:t>
            </a:r>
            <a:endParaRPr lang="en-US" dirty="0" smtClean="0"/>
          </a:p>
          <a:p>
            <a:pPr marL="0" indent="0">
              <a:buNone/>
            </a:pPr>
            <a:r>
              <a:rPr lang="en-US" dirty="0" smtClean="0"/>
              <a:t>Not is not come</a:t>
            </a:r>
          </a:p>
          <a:p>
            <a:pPr marL="0" indent="0">
              <a:buNone/>
            </a:pPr>
            <a:endParaRPr lang="en-US" dirty="0" smtClean="0"/>
          </a:p>
          <a:p>
            <a:pPr marL="0" indent="0">
              <a:buNone/>
            </a:pPr>
            <a:r>
              <a:rPr lang="en-US" b="1" dirty="0" smtClean="0"/>
              <a:t>Mica</a:t>
            </a:r>
            <a:r>
              <a:rPr lang="en-US" dirty="0" smtClean="0"/>
              <a:t> é </a:t>
            </a:r>
            <a:r>
              <a:rPr lang="en-US" dirty="0" err="1" smtClean="0"/>
              <a:t>venuto</a:t>
            </a:r>
            <a:endParaRPr lang="en-US" dirty="0" smtClean="0"/>
          </a:p>
          <a:p>
            <a:pPr marL="0" indent="0">
              <a:buNone/>
            </a:pPr>
            <a:r>
              <a:rPr lang="en-US" dirty="0" smtClean="0"/>
              <a:t>Not is come</a:t>
            </a:r>
          </a:p>
          <a:p>
            <a:pPr marL="0" indent="0">
              <a:buNone/>
            </a:pPr>
            <a:endParaRPr lang="en-US" dirty="0" smtClean="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6568940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buNone/>
            </a:pPr>
            <a:r>
              <a:rPr lang="it-IT" dirty="0" smtClean="0"/>
              <a:t> </a:t>
            </a:r>
            <a:endParaRPr lang="it-IT" dirty="0"/>
          </a:p>
        </p:txBody>
      </p:sp>
      <p:sp>
        <p:nvSpPr>
          <p:cNvPr id="7" name="Rettangolo 6"/>
          <p:cNvSpPr/>
          <p:nvPr/>
        </p:nvSpPr>
        <p:spPr>
          <a:xfrm>
            <a:off x="611560" y="1556792"/>
            <a:ext cx="8064896" cy="5201424"/>
          </a:xfrm>
          <a:prstGeom prst="rect">
            <a:avLst/>
          </a:prstGeom>
        </p:spPr>
        <p:txBody>
          <a:bodyPr wrap="square">
            <a:spAutoFit/>
          </a:bodyPr>
          <a:lstStyle/>
          <a:p>
            <a:pPr algn="just"/>
            <a:r>
              <a:rPr lang="en-US" sz="3200" dirty="0" smtClean="0"/>
              <a:t>However, they can also be found lower than their assumed base position in </a:t>
            </a:r>
            <a:r>
              <a:rPr lang="en-US" sz="3200" dirty="0" err="1" smtClean="0"/>
              <a:t>Zanuttini’s</a:t>
            </a:r>
            <a:r>
              <a:rPr lang="en-US" sz="3200" dirty="0" smtClean="0"/>
              <a:t> schema, thus creating true exceptions to the hierarchy, unless we assume that the four positions have all been reached through  movement from a lower one. </a:t>
            </a:r>
          </a:p>
          <a:p>
            <a:endParaRPr lang="en-US" sz="3200"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First exception</a:t>
            </a:r>
            <a:endParaRPr lang="en-US" dirty="0"/>
          </a:p>
        </p:txBody>
      </p:sp>
      <p:sp>
        <p:nvSpPr>
          <p:cNvPr id="3" name="Inhaltsplatzhalter 2"/>
          <p:cNvSpPr>
            <a:spLocks noGrp="1"/>
          </p:cNvSpPr>
          <p:nvPr>
            <p:ph idx="1"/>
          </p:nvPr>
        </p:nvSpPr>
        <p:spPr/>
        <p:txBody>
          <a:bodyPr>
            <a:normAutofit/>
          </a:bodyPr>
          <a:lstStyle/>
          <a:p>
            <a:pPr marL="0" indent="0">
              <a:buNone/>
            </a:pPr>
            <a:r>
              <a:rPr lang="it-IT" dirty="0" smtClean="0"/>
              <a:t>A NegP4 </a:t>
            </a:r>
            <a:r>
              <a:rPr lang="it-IT" dirty="0" err="1" smtClean="0"/>
              <a:t>element</a:t>
            </a:r>
            <a:r>
              <a:rPr lang="it-IT" dirty="0" smtClean="0"/>
              <a:t> </a:t>
            </a:r>
            <a:r>
              <a:rPr lang="it-IT" dirty="0" err="1" smtClean="0"/>
              <a:t>like</a:t>
            </a:r>
            <a:r>
              <a:rPr lang="it-IT" dirty="0" smtClean="0"/>
              <a:t> </a:t>
            </a:r>
            <a:r>
              <a:rPr lang="it-IT" i="1" dirty="0" smtClean="0"/>
              <a:t>no</a:t>
            </a:r>
            <a:r>
              <a:rPr lang="it-IT" dirty="0" smtClean="0"/>
              <a:t> </a:t>
            </a:r>
            <a:r>
              <a:rPr lang="it-IT" dirty="0" err="1" smtClean="0"/>
              <a:t>should</a:t>
            </a:r>
            <a:r>
              <a:rPr lang="it-IT" dirty="0" smtClean="0"/>
              <a:t> </a:t>
            </a:r>
            <a:r>
              <a:rPr lang="it-IT" dirty="0" err="1" smtClean="0"/>
              <a:t>occur</a:t>
            </a:r>
            <a:r>
              <a:rPr lang="it-IT" dirty="0" smtClean="0"/>
              <a:t> on the right of ‘</a:t>
            </a:r>
            <a:r>
              <a:rPr lang="it-IT" dirty="0" err="1" smtClean="0"/>
              <a:t>always</a:t>
            </a:r>
            <a:r>
              <a:rPr lang="it-IT" dirty="0" smtClean="0"/>
              <a:t>’, </a:t>
            </a:r>
            <a:r>
              <a:rPr lang="it-IT" dirty="0" err="1" smtClean="0"/>
              <a:t>not</a:t>
            </a:r>
            <a:r>
              <a:rPr lang="it-IT" dirty="0" smtClean="0"/>
              <a:t> on the </a:t>
            </a:r>
            <a:r>
              <a:rPr lang="it-IT" dirty="0" err="1" smtClean="0"/>
              <a:t>left</a:t>
            </a:r>
            <a:r>
              <a:rPr lang="it-IT" dirty="0" smtClean="0"/>
              <a:t>. </a:t>
            </a:r>
            <a:r>
              <a:rPr lang="it-IT" dirty="0" err="1" smtClean="0"/>
              <a:t>However</a:t>
            </a:r>
            <a:r>
              <a:rPr lang="it-IT" dirty="0" smtClean="0"/>
              <a:t>, </a:t>
            </a:r>
            <a:r>
              <a:rPr lang="it-IT" dirty="0" err="1" smtClean="0"/>
              <a:t>this</a:t>
            </a:r>
            <a:r>
              <a:rPr lang="it-IT" dirty="0" smtClean="0"/>
              <a:t> </a:t>
            </a:r>
            <a:r>
              <a:rPr lang="it-IT" dirty="0" err="1" smtClean="0"/>
              <a:t>is</a:t>
            </a:r>
            <a:r>
              <a:rPr lang="it-IT" dirty="0" smtClean="0"/>
              <a:t> </a:t>
            </a:r>
            <a:r>
              <a:rPr lang="it-IT" dirty="0" err="1" smtClean="0"/>
              <a:t>not</a:t>
            </a:r>
            <a:r>
              <a:rPr lang="it-IT" dirty="0" smtClean="0"/>
              <a:t> </a:t>
            </a:r>
            <a:r>
              <a:rPr lang="it-IT" dirty="0" err="1" smtClean="0"/>
              <a:t>always</a:t>
            </a:r>
            <a:r>
              <a:rPr lang="it-IT" dirty="0" smtClean="0"/>
              <a:t> </a:t>
            </a:r>
            <a:r>
              <a:rPr lang="it-IT" dirty="0" err="1" smtClean="0"/>
              <a:t>true</a:t>
            </a:r>
            <a:r>
              <a:rPr lang="it-IT" dirty="0" smtClean="0"/>
              <a:t>: </a:t>
            </a:r>
          </a:p>
          <a:p>
            <a:pPr marL="0" indent="0">
              <a:buNone/>
            </a:pPr>
            <a:endParaRPr lang="it-IT" dirty="0" smtClean="0"/>
          </a:p>
          <a:p>
            <a:pPr marL="0" indent="0">
              <a:buNone/>
            </a:pPr>
            <a:r>
              <a:rPr lang="it-IT" dirty="0" smtClean="0"/>
              <a:t>i </a:t>
            </a:r>
            <a:r>
              <a:rPr lang="it-IT" dirty="0"/>
              <a:t>	an 	no	</a:t>
            </a:r>
            <a:r>
              <a:rPr lang="it-IT" dirty="0" err="1" smtClean="0"/>
              <a:t>semper</a:t>
            </a:r>
            <a:r>
              <a:rPr lang="it-IT" dirty="0"/>
              <a:t>	</a:t>
            </a:r>
            <a:r>
              <a:rPr lang="it-IT" dirty="0" err="1"/>
              <a:t>durmi:d</a:t>
            </a:r>
            <a:r>
              <a:rPr lang="it-IT" dirty="0"/>
              <a:t>	 </a:t>
            </a:r>
            <a:endParaRPr lang="de-DE" dirty="0"/>
          </a:p>
          <a:p>
            <a:pPr marL="0" indent="0">
              <a:buNone/>
            </a:pPr>
            <a:r>
              <a:rPr lang="en-GB" dirty="0" smtClean="0"/>
              <a:t>they</a:t>
            </a:r>
            <a:r>
              <a:rPr lang="en-GB" dirty="0"/>
              <a:t>	have 	not	always	</a:t>
            </a:r>
            <a:r>
              <a:rPr lang="en-GB" dirty="0" smtClean="0"/>
              <a:t>slept</a:t>
            </a:r>
          </a:p>
          <a:p>
            <a:pPr marL="0" indent="0">
              <a:buNone/>
            </a:pPr>
            <a:r>
              <a:rPr lang="en-GB" dirty="0" smtClean="0"/>
              <a:t>Hence, we have to assume that also the lowest negative markers can move higher</a:t>
            </a:r>
          </a:p>
          <a:p>
            <a:pPr marL="0" indent="0">
              <a:buNone/>
            </a:pPr>
            <a:endParaRPr lang="en-US" dirty="0"/>
          </a:p>
        </p:txBody>
      </p:sp>
    </p:spTree>
    <p:extLst>
      <p:ext uri="{BB962C8B-B14F-4D97-AF65-F5344CB8AC3E}">
        <p14:creationId xmlns:p14="http://schemas.microsoft.com/office/powerpoint/2010/main" val="29534790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Second exception</a:t>
            </a:r>
            <a:endParaRPr lang="en-US" dirty="0"/>
          </a:p>
        </p:txBody>
      </p:sp>
      <p:sp>
        <p:nvSpPr>
          <p:cNvPr id="3" name="Inhaltsplatzhalter 2"/>
          <p:cNvSpPr>
            <a:spLocks noGrp="1"/>
          </p:cNvSpPr>
          <p:nvPr>
            <p:ph idx="1"/>
          </p:nvPr>
        </p:nvSpPr>
        <p:spPr/>
        <p:txBody>
          <a:bodyPr>
            <a:normAutofit fontScale="92500" lnSpcReduction="20000"/>
          </a:bodyPr>
          <a:lstStyle/>
          <a:p>
            <a:pPr marL="0" indent="0">
              <a:buNone/>
            </a:pPr>
            <a:r>
              <a:rPr lang="en-US" dirty="0" err="1"/>
              <a:t>Manzini</a:t>
            </a:r>
            <a:r>
              <a:rPr lang="en-US" dirty="0"/>
              <a:t> and </a:t>
            </a:r>
            <a:r>
              <a:rPr lang="en-US" dirty="0" err="1" smtClean="0"/>
              <a:t>Savoia</a:t>
            </a:r>
            <a:r>
              <a:rPr lang="en-US" dirty="0" smtClean="0"/>
              <a:t> (2002; 2005) </a:t>
            </a:r>
            <a:r>
              <a:rPr lang="en-US" dirty="0"/>
              <a:t>notice that in some cases the minimizer type of negation is located lower than the adverb ‘already’:</a:t>
            </a:r>
          </a:p>
          <a:p>
            <a:pPr marL="0" indent="0">
              <a:buNone/>
            </a:pPr>
            <a:r>
              <a:rPr lang="de-DE" dirty="0" err="1"/>
              <a:t>jau</a:t>
            </a:r>
            <a:r>
              <a:rPr lang="de-DE" dirty="0"/>
              <a:t> 	</a:t>
            </a:r>
            <a:r>
              <a:rPr lang="de-DE" dirty="0" err="1"/>
              <a:t>dorme</a:t>
            </a:r>
            <a:r>
              <a:rPr lang="de-DE" dirty="0"/>
              <a:t> l	</a:t>
            </a:r>
            <a:r>
              <a:rPr lang="de-DE" dirty="0" err="1"/>
              <a:t>aun</a:t>
            </a:r>
            <a:r>
              <a:rPr lang="de-DE" dirty="0"/>
              <a:t> 	</a:t>
            </a:r>
            <a:r>
              <a:rPr lang="de-DE" dirty="0" err="1"/>
              <a:t>bo</a:t>
            </a:r>
            <a:r>
              <a:rPr lang="de-DE" dirty="0"/>
              <a:t>		</a:t>
            </a:r>
            <a:r>
              <a:rPr lang="de-DE" dirty="0" err="1"/>
              <a:t>Müstertal</a:t>
            </a:r>
            <a:r>
              <a:rPr lang="de-DE" dirty="0"/>
              <a:t> </a:t>
            </a:r>
          </a:p>
          <a:p>
            <a:pPr marL="0" indent="0">
              <a:buNone/>
            </a:pPr>
            <a:r>
              <a:rPr lang="en-GB" dirty="0"/>
              <a:t>I 	sleep	          yet	not</a:t>
            </a:r>
            <a:endParaRPr lang="de-DE" dirty="0"/>
          </a:p>
          <a:p>
            <a:pPr marL="0" indent="0">
              <a:buNone/>
            </a:pPr>
            <a:endParaRPr lang="en-GB" dirty="0"/>
          </a:p>
          <a:p>
            <a:pPr marL="0" indent="0">
              <a:buNone/>
            </a:pPr>
            <a:r>
              <a:rPr lang="en-GB" dirty="0"/>
              <a:t>The negative marker </a:t>
            </a:r>
            <a:r>
              <a:rPr lang="en-GB" i="1" dirty="0" err="1"/>
              <a:t>bo</a:t>
            </a:r>
            <a:r>
              <a:rPr lang="en-GB" dirty="0"/>
              <a:t>, being a minimizer, should occur before ‘yet’ according to </a:t>
            </a:r>
            <a:r>
              <a:rPr lang="en-GB" dirty="0" err="1"/>
              <a:t>Zanuttini’s</a:t>
            </a:r>
            <a:r>
              <a:rPr lang="en-GB" dirty="0"/>
              <a:t> hierarchy. </a:t>
            </a:r>
            <a:r>
              <a:rPr lang="en-GB" dirty="0" smtClean="0"/>
              <a:t>Notice that this cannot be interpreted as constituent negation. </a:t>
            </a:r>
            <a:endParaRPr lang="en-US" dirty="0"/>
          </a:p>
          <a:p>
            <a:pPr marL="0" indent="0">
              <a:buNone/>
            </a:pPr>
            <a:endParaRPr lang="en-US" dirty="0"/>
          </a:p>
        </p:txBody>
      </p:sp>
    </p:spTree>
    <p:extLst>
      <p:ext uri="{BB962C8B-B14F-4D97-AF65-F5344CB8AC3E}">
        <p14:creationId xmlns:p14="http://schemas.microsoft.com/office/powerpoint/2010/main" val="34110139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Third exception</a:t>
            </a:r>
            <a:endParaRPr lang="en-US" dirty="0"/>
          </a:p>
        </p:txBody>
      </p:sp>
      <p:sp>
        <p:nvSpPr>
          <p:cNvPr id="3" name="Inhaltsplatzhalter 2"/>
          <p:cNvSpPr>
            <a:spLocks noGrp="1"/>
          </p:cNvSpPr>
          <p:nvPr>
            <p:ph idx="1"/>
          </p:nvPr>
        </p:nvSpPr>
        <p:spPr/>
        <p:txBody>
          <a:bodyPr>
            <a:normAutofit fontScale="92500" lnSpcReduction="20000"/>
          </a:bodyPr>
          <a:lstStyle/>
          <a:p>
            <a:pPr marL="0" indent="0">
              <a:buNone/>
            </a:pPr>
            <a:r>
              <a:rPr lang="en-US" dirty="0" smtClean="0"/>
              <a:t>There are cases in which two negative markers occur in front of ‘yet’, i.e. they cannot be constituent negation: </a:t>
            </a:r>
          </a:p>
          <a:p>
            <a:pPr marL="0" indent="0">
              <a:buNone/>
            </a:pPr>
            <a:endParaRPr lang="it-IT" dirty="0" smtClean="0"/>
          </a:p>
          <a:p>
            <a:pPr marL="0" indent="0">
              <a:buNone/>
            </a:pPr>
            <a:r>
              <a:rPr lang="it-IT" dirty="0" err="1" smtClean="0"/>
              <a:t>El</a:t>
            </a:r>
            <a:r>
              <a:rPr lang="it-IT" dirty="0" smtClean="0"/>
              <a:t> </a:t>
            </a:r>
            <a:r>
              <a:rPr lang="it-IT" dirty="0"/>
              <a:t>	</a:t>
            </a:r>
            <a:r>
              <a:rPr lang="it-IT" dirty="0" err="1"/>
              <a:t>ciami</a:t>
            </a:r>
            <a:r>
              <a:rPr lang="it-IT" dirty="0"/>
              <a:t>	</a:t>
            </a:r>
            <a:r>
              <a:rPr lang="it-IT" b="1" dirty="0"/>
              <a:t>mia 	non</a:t>
            </a:r>
            <a:r>
              <a:rPr lang="it-IT" dirty="0"/>
              <a:t> </a:t>
            </a:r>
            <a:r>
              <a:rPr lang="it-IT" dirty="0" err="1"/>
              <a:t>anmo</a:t>
            </a:r>
            <a:r>
              <a:rPr lang="it-IT" dirty="0"/>
              <a:t>	S. Angelo Lodigiano </a:t>
            </a:r>
            <a:r>
              <a:rPr lang="en-GB" dirty="0" smtClean="0"/>
              <a:t>him</a:t>
            </a:r>
            <a:r>
              <a:rPr lang="en-GB" dirty="0"/>
              <a:t>	</a:t>
            </a:r>
            <a:r>
              <a:rPr lang="en-GB" dirty="0" err="1"/>
              <a:t>I.call</a:t>
            </a:r>
            <a:r>
              <a:rPr lang="en-GB" dirty="0"/>
              <a:t>	not	not  yet</a:t>
            </a:r>
            <a:endParaRPr lang="de-DE" dirty="0"/>
          </a:p>
          <a:p>
            <a:pPr marL="0" indent="0">
              <a:buNone/>
            </a:pPr>
            <a:r>
              <a:rPr lang="en-US" dirty="0" smtClean="0"/>
              <a:t>			   </a:t>
            </a:r>
            <a:r>
              <a:rPr lang="it-IT" dirty="0"/>
              <a:t>(Manzini&amp; Savoia (2011):</a:t>
            </a:r>
            <a:r>
              <a:rPr lang="it-IT" dirty="0" smtClean="0"/>
              <a:t>27</a:t>
            </a:r>
          </a:p>
          <a:p>
            <a:pPr marL="0" indent="0">
              <a:buNone/>
            </a:pPr>
            <a:r>
              <a:rPr lang="it-IT" dirty="0" err="1" smtClean="0"/>
              <a:t>If</a:t>
            </a:r>
            <a:r>
              <a:rPr lang="it-IT" dirty="0" smtClean="0"/>
              <a:t> </a:t>
            </a:r>
            <a:r>
              <a:rPr lang="it-IT" dirty="0" err="1" smtClean="0"/>
              <a:t>we</a:t>
            </a:r>
            <a:r>
              <a:rPr lang="it-IT" dirty="0" smtClean="0"/>
              <a:t> assume </a:t>
            </a:r>
            <a:r>
              <a:rPr lang="it-IT" dirty="0" err="1" smtClean="0"/>
              <a:t>that</a:t>
            </a:r>
            <a:r>
              <a:rPr lang="it-IT" dirty="0" smtClean="0"/>
              <a:t> the </a:t>
            </a:r>
            <a:r>
              <a:rPr lang="it-IT" dirty="0" err="1" smtClean="0"/>
              <a:t>two</a:t>
            </a:r>
            <a:r>
              <a:rPr lang="it-IT" dirty="0" smtClean="0"/>
              <a:t> negative marker are </a:t>
            </a:r>
            <a:r>
              <a:rPr lang="it-IT" dirty="0" err="1" smtClean="0"/>
              <a:t>merged</a:t>
            </a:r>
            <a:r>
              <a:rPr lang="it-IT" dirty="0" smtClean="0"/>
              <a:t> </a:t>
            </a:r>
            <a:r>
              <a:rPr lang="it-IT" dirty="0" err="1" smtClean="0"/>
              <a:t>as</a:t>
            </a:r>
            <a:r>
              <a:rPr lang="it-IT" dirty="0" smtClean="0"/>
              <a:t> a </a:t>
            </a:r>
            <a:r>
              <a:rPr lang="it-IT" dirty="0" err="1" smtClean="0"/>
              <a:t>unit</a:t>
            </a:r>
            <a:r>
              <a:rPr lang="it-IT" dirty="0" smtClean="0"/>
              <a:t>, the </a:t>
            </a:r>
            <a:r>
              <a:rPr lang="it-IT" dirty="0" err="1" smtClean="0"/>
              <a:t>problem</a:t>
            </a:r>
            <a:r>
              <a:rPr lang="it-IT" dirty="0" smtClean="0"/>
              <a:t> </a:t>
            </a:r>
            <a:r>
              <a:rPr lang="it-IT" dirty="0" err="1" smtClean="0"/>
              <a:t>is</a:t>
            </a:r>
            <a:r>
              <a:rPr lang="it-IT" dirty="0" smtClean="0"/>
              <a:t> </a:t>
            </a:r>
            <a:r>
              <a:rPr lang="it-IT" dirty="0" err="1" smtClean="0"/>
              <a:t>immediately</a:t>
            </a:r>
            <a:r>
              <a:rPr lang="it-IT" dirty="0" smtClean="0"/>
              <a:t> </a:t>
            </a:r>
            <a:r>
              <a:rPr lang="it-IT" dirty="0" err="1" smtClean="0"/>
              <a:t>solved</a:t>
            </a:r>
            <a:r>
              <a:rPr lang="it-IT" dirty="0" smtClean="0"/>
              <a:t>.</a:t>
            </a:r>
            <a:endParaRPr lang="de-DE" dirty="0"/>
          </a:p>
          <a:p>
            <a:endParaRPr lang="en-US" dirty="0"/>
          </a:p>
        </p:txBody>
      </p:sp>
    </p:spTree>
    <p:extLst>
      <p:ext uri="{BB962C8B-B14F-4D97-AF65-F5344CB8AC3E}">
        <p14:creationId xmlns:p14="http://schemas.microsoft.com/office/powerpoint/2010/main" val="19181816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Fourth exception</a:t>
            </a:r>
            <a:endParaRPr lang="en-US" dirty="0"/>
          </a:p>
        </p:txBody>
      </p:sp>
      <p:sp>
        <p:nvSpPr>
          <p:cNvPr id="3" name="Inhaltsplatzhalter 2"/>
          <p:cNvSpPr>
            <a:spLocks noGrp="1"/>
          </p:cNvSpPr>
          <p:nvPr>
            <p:ph idx="1"/>
          </p:nvPr>
        </p:nvSpPr>
        <p:spPr/>
        <p:txBody>
          <a:bodyPr/>
          <a:lstStyle/>
          <a:p>
            <a:pPr marL="0" indent="0">
              <a:buNone/>
            </a:pPr>
            <a:r>
              <a:rPr lang="en-US" dirty="0" smtClean="0"/>
              <a:t>Florentine </a:t>
            </a:r>
            <a:r>
              <a:rPr lang="en-US" i="1" dirty="0" err="1" smtClean="0"/>
              <a:t>punto</a:t>
            </a:r>
            <a:r>
              <a:rPr lang="en-US" dirty="0" smtClean="0"/>
              <a:t> is a minimizer and should be located in NegP2, i.e. higher than adverbs like yet/already: </a:t>
            </a:r>
          </a:p>
          <a:p>
            <a:pPr marL="0" indent="0">
              <a:buNone/>
            </a:pPr>
            <a:r>
              <a:rPr lang="en-US" dirty="0" smtClean="0"/>
              <a:t>Un ha </a:t>
            </a:r>
            <a:r>
              <a:rPr lang="en-US" dirty="0" err="1" smtClean="0"/>
              <a:t>ancora</a:t>
            </a:r>
            <a:r>
              <a:rPr lang="en-US" dirty="0" smtClean="0"/>
              <a:t> </a:t>
            </a:r>
            <a:r>
              <a:rPr lang="en-US" dirty="0" err="1" smtClean="0"/>
              <a:t>dormito</a:t>
            </a:r>
            <a:r>
              <a:rPr lang="en-US" dirty="0" smtClean="0"/>
              <a:t> </a:t>
            </a:r>
            <a:r>
              <a:rPr lang="en-US" i="1" dirty="0" err="1" smtClean="0"/>
              <a:t>punto</a:t>
            </a:r>
            <a:r>
              <a:rPr lang="en-US" dirty="0" smtClean="0"/>
              <a:t>  (Florence)</a:t>
            </a:r>
          </a:p>
          <a:p>
            <a:pPr marL="0" indent="0">
              <a:buNone/>
            </a:pPr>
            <a:r>
              <a:rPr lang="en-US" dirty="0" smtClean="0"/>
              <a:t>Not has yet slept not</a:t>
            </a:r>
          </a:p>
          <a:p>
            <a:pPr marL="0" indent="0">
              <a:buNone/>
            </a:pPr>
            <a:endParaRPr lang="en-US" dirty="0"/>
          </a:p>
          <a:p>
            <a:pPr marL="0" indent="0">
              <a:buNone/>
            </a:pPr>
            <a:r>
              <a:rPr lang="en-US" dirty="0" smtClean="0"/>
              <a:t>Here </a:t>
            </a:r>
            <a:r>
              <a:rPr lang="en-US" i="1" dirty="0" err="1" smtClean="0"/>
              <a:t>punto</a:t>
            </a:r>
            <a:r>
              <a:rPr lang="en-US" dirty="0" smtClean="0"/>
              <a:t> occurs lower than </a:t>
            </a:r>
            <a:r>
              <a:rPr lang="en-US" i="1" dirty="0" err="1" smtClean="0"/>
              <a:t>ancora</a:t>
            </a:r>
            <a:r>
              <a:rPr lang="en-US" dirty="0" smtClean="0"/>
              <a:t> and again </a:t>
            </a:r>
            <a:r>
              <a:rPr lang="en-US" smtClean="0"/>
              <a:t>this cannot be treated as constituent </a:t>
            </a:r>
            <a:r>
              <a:rPr lang="en-US" dirty="0" smtClean="0"/>
              <a:t>negation. </a:t>
            </a:r>
            <a:endParaRPr lang="en-US" dirty="0"/>
          </a:p>
        </p:txBody>
      </p:sp>
    </p:spTree>
    <p:extLst>
      <p:ext uri="{BB962C8B-B14F-4D97-AF65-F5344CB8AC3E}">
        <p14:creationId xmlns:p14="http://schemas.microsoft.com/office/powerpoint/2010/main" val="8671474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Summing up</a:t>
            </a:r>
            <a:endParaRPr lang="it-IT" dirty="0"/>
          </a:p>
        </p:txBody>
      </p:sp>
      <p:sp>
        <p:nvSpPr>
          <p:cNvPr id="3" name="Segnaposto contenuto 2"/>
          <p:cNvSpPr>
            <a:spLocks noGrp="1"/>
          </p:cNvSpPr>
          <p:nvPr>
            <p:ph idx="1"/>
          </p:nvPr>
        </p:nvSpPr>
        <p:spPr/>
        <p:txBody>
          <a:bodyPr/>
          <a:lstStyle/>
          <a:p>
            <a:r>
              <a:rPr lang="it-IT" dirty="0" smtClean="0"/>
              <a:t>Northern Italian has four different types of negations which have different properties, but they are not merged in the position where we actually see them in the majority of the dialects, but lower. </a:t>
            </a:r>
          </a:p>
          <a:p>
            <a:r>
              <a:rPr lang="it-IT" dirty="0" smtClean="0"/>
              <a:t>If we assume that they are all merged as </a:t>
            </a:r>
            <a:r>
              <a:rPr lang="it-IT" smtClean="0"/>
              <a:t>a unit in the vP, </a:t>
            </a:r>
            <a:r>
              <a:rPr lang="it-IT" dirty="0" smtClean="0"/>
              <a:t>we can account for these exceptions to Zanuttini’s generalizations. </a:t>
            </a:r>
            <a:endParaRPr lang="it-IT"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smtClean="0"/>
              <a:t>The Southern side of the puzzle</a:t>
            </a:r>
            <a:endParaRPr lang="en-US" dirty="0"/>
          </a:p>
        </p:txBody>
      </p:sp>
      <p:sp>
        <p:nvSpPr>
          <p:cNvPr id="3" name="Inhaltsplatzhalter 2"/>
          <p:cNvSpPr>
            <a:spLocks noGrp="1"/>
          </p:cNvSpPr>
          <p:nvPr>
            <p:ph idx="1"/>
          </p:nvPr>
        </p:nvSpPr>
        <p:spPr/>
        <p:txBody>
          <a:bodyPr>
            <a:normAutofit/>
          </a:bodyPr>
          <a:lstStyle/>
          <a:p>
            <a:pPr marL="0" indent="0">
              <a:buNone/>
            </a:pPr>
            <a:endParaRPr lang="en-US" sz="3600" dirty="0" smtClean="0"/>
          </a:p>
          <a:p>
            <a:pPr marL="0" indent="0" algn="just">
              <a:buNone/>
            </a:pPr>
            <a:r>
              <a:rPr lang="en-US" sz="3600" dirty="0" smtClean="0"/>
              <a:t>In the Southern </a:t>
            </a:r>
            <a:r>
              <a:rPr lang="en-US" sz="3600" dirty="0"/>
              <a:t>I</a:t>
            </a:r>
            <a:r>
              <a:rPr lang="en-US" sz="3600" dirty="0" smtClean="0"/>
              <a:t>talian dialects no standard </a:t>
            </a:r>
            <a:r>
              <a:rPr lang="en-US" sz="3600" dirty="0" err="1" smtClean="0"/>
              <a:t>postverbal</a:t>
            </a:r>
            <a:r>
              <a:rPr lang="en-US" sz="3600" dirty="0" smtClean="0"/>
              <a:t> negative marker has been </a:t>
            </a:r>
            <a:r>
              <a:rPr lang="en-US" sz="3600" smtClean="0"/>
              <a:t>developed.</a:t>
            </a:r>
          </a:p>
          <a:p>
            <a:pPr marL="0" indent="0" algn="just">
              <a:buNone/>
            </a:pPr>
            <a:r>
              <a:rPr lang="en-US" sz="3600" smtClean="0"/>
              <a:t>Why is this so? </a:t>
            </a:r>
            <a:endParaRPr lang="en-US" sz="3600" dirty="0"/>
          </a:p>
        </p:txBody>
      </p:sp>
    </p:spTree>
    <p:extLst>
      <p:ext uri="{BB962C8B-B14F-4D97-AF65-F5344CB8AC3E}">
        <p14:creationId xmlns:p14="http://schemas.microsoft.com/office/powerpoint/2010/main" val="379905665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The Southern side of the puzzle </a:t>
            </a:r>
            <a:endParaRPr lang="en-US" dirty="0"/>
          </a:p>
        </p:txBody>
      </p:sp>
      <p:sp>
        <p:nvSpPr>
          <p:cNvPr id="3" name="Inhaltsplatzhalter 2"/>
          <p:cNvSpPr>
            <a:spLocks noGrp="1"/>
          </p:cNvSpPr>
          <p:nvPr>
            <p:ph idx="1"/>
          </p:nvPr>
        </p:nvSpPr>
        <p:spPr/>
        <p:txBody>
          <a:bodyPr/>
          <a:lstStyle/>
          <a:p>
            <a:pPr marL="0" indent="0" algn="just">
              <a:buNone/>
            </a:pPr>
            <a:r>
              <a:rPr lang="en-US" sz="3600" dirty="0" smtClean="0"/>
              <a:t>Southern Italian dialects have developed new preverbal negative markers without undergoing any doubling stage, i.e. violating </a:t>
            </a:r>
            <a:r>
              <a:rPr lang="en-US" sz="3600" dirty="0"/>
              <a:t>the Jespersen </a:t>
            </a:r>
            <a:r>
              <a:rPr lang="en-US" sz="3600" dirty="0" smtClean="0"/>
              <a:t>cycle:</a:t>
            </a:r>
          </a:p>
          <a:p>
            <a:pPr marL="742950" indent="-742950">
              <a:buAutoNum type="alphaLcParenR"/>
            </a:pPr>
            <a:r>
              <a:rPr lang="en-US" sz="3600" dirty="0" err="1" smtClean="0"/>
              <a:t>Neg</a:t>
            </a:r>
            <a:r>
              <a:rPr lang="en-US" sz="3600" dirty="0" smtClean="0"/>
              <a:t> V</a:t>
            </a:r>
          </a:p>
          <a:p>
            <a:pPr marL="742950" indent="-742950">
              <a:buAutoNum type="alphaLcParenR"/>
            </a:pPr>
            <a:r>
              <a:rPr lang="en-US" sz="3600" dirty="0" err="1" smtClean="0"/>
              <a:t>Neg</a:t>
            </a:r>
            <a:r>
              <a:rPr lang="en-US" sz="3600" dirty="0" smtClean="0"/>
              <a:t> V </a:t>
            </a:r>
            <a:r>
              <a:rPr lang="en-US" sz="3600" dirty="0" err="1" smtClean="0"/>
              <a:t>neg</a:t>
            </a:r>
            <a:endParaRPr lang="en-US" sz="3600" dirty="0" smtClean="0"/>
          </a:p>
          <a:p>
            <a:pPr marL="742950" indent="-742950">
              <a:buAutoNum type="alphaLcParenR"/>
            </a:pPr>
            <a:r>
              <a:rPr lang="en-US" sz="3600" dirty="0" smtClean="0"/>
              <a:t>V </a:t>
            </a:r>
            <a:r>
              <a:rPr lang="en-US" sz="3600" dirty="0" err="1" smtClean="0"/>
              <a:t>Neg</a:t>
            </a:r>
            <a:endParaRPr lang="en-US" sz="3600" dirty="0"/>
          </a:p>
          <a:p>
            <a:endParaRPr lang="en-US" dirty="0"/>
          </a:p>
        </p:txBody>
      </p:sp>
    </p:spTree>
    <p:extLst>
      <p:ext uri="{BB962C8B-B14F-4D97-AF65-F5344CB8AC3E}">
        <p14:creationId xmlns:p14="http://schemas.microsoft.com/office/powerpoint/2010/main" val="28581916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Rionero</a:t>
            </a:r>
            <a:r>
              <a:rPr lang="en-US" dirty="0" smtClean="0"/>
              <a:t> </a:t>
            </a:r>
            <a:r>
              <a:rPr lang="en-US" i="1" dirty="0" err="1" smtClean="0"/>
              <a:t>mankə</a:t>
            </a:r>
            <a:endParaRPr lang="en-US" i="1" dirty="0"/>
          </a:p>
        </p:txBody>
      </p:sp>
      <p:sp>
        <p:nvSpPr>
          <p:cNvPr id="3" name="Inhaltsplatzhalter 2"/>
          <p:cNvSpPr>
            <a:spLocks noGrp="1"/>
          </p:cNvSpPr>
          <p:nvPr>
            <p:ph idx="1"/>
          </p:nvPr>
        </p:nvSpPr>
        <p:spPr/>
        <p:txBody>
          <a:bodyPr>
            <a:normAutofit/>
          </a:bodyPr>
          <a:lstStyle/>
          <a:p>
            <a:pPr marL="0" indent="0">
              <a:buNone/>
            </a:pPr>
            <a:r>
              <a:rPr lang="en-US" dirty="0" smtClean="0"/>
              <a:t>In the dialect of </a:t>
            </a:r>
            <a:r>
              <a:rPr lang="en-US" dirty="0" err="1" smtClean="0"/>
              <a:t>Rionero</a:t>
            </a:r>
            <a:r>
              <a:rPr lang="en-US" dirty="0" smtClean="0"/>
              <a:t> in Vulture the usual form </a:t>
            </a:r>
            <a:r>
              <a:rPr lang="en-US" i="1" dirty="0" smtClean="0"/>
              <a:t>non</a:t>
            </a:r>
            <a:r>
              <a:rPr lang="en-US" dirty="0" smtClean="0"/>
              <a:t> has been replaced by ‘</a:t>
            </a:r>
            <a:r>
              <a:rPr lang="en-US" dirty="0" err="1" smtClean="0"/>
              <a:t>mankə</a:t>
            </a:r>
            <a:r>
              <a:rPr lang="en-US" dirty="0" smtClean="0"/>
              <a:t>’, related to the verb ‘lack’ and the adverb ‘less’:</a:t>
            </a:r>
          </a:p>
          <a:p>
            <a:pPr marL="0" indent="0">
              <a:buNone/>
            </a:pPr>
            <a:endParaRPr lang="it-IT" dirty="0" smtClean="0"/>
          </a:p>
          <a:p>
            <a:pPr marL="0" indent="0">
              <a:buNone/>
            </a:pPr>
            <a:r>
              <a:rPr lang="it-IT" dirty="0" err="1" smtClean="0"/>
              <a:t>Vivə</a:t>
            </a:r>
            <a:r>
              <a:rPr lang="it-IT" dirty="0" smtClean="0"/>
              <a:t> </a:t>
            </a:r>
            <a:r>
              <a:rPr lang="it-IT" dirty="0" err="1"/>
              <a:t>spessə</a:t>
            </a:r>
            <a:r>
              <a:rPr lang="it-IT" dirty="0"/>
              <a:t> se </a:t>
            </a:r>
            <a:r>
              <a:rPr lang="it-IT" b="1" dirty="0" err="1"/>
              <a:t>mankə</a:t>
            </a:r>
            <a:r>
              <a:rPr lang="it-IT" dirty="0"/>
              <a:t> vu </a:t>
            </a:r>
            <a:r>
              <a:rPr lang="it-IT" dirty="0" err="1"/>
              <a:t>caré</a:t>
            </a:r>
            <a:r>
              <a:rPr lang="it-IT" dirty="0"/>
              <a:t> </a:t>
            </a:r>
            <a:r>
              <a:rPr lang="it-IT" dirty="0" err="1"/>
              <a:t>malatə</a:t>
            </a:r>
            <a:endParaRPr lang="de-DE" dirty="0"/>
          </a:p>
          <a:p>
            <a:pPr marL="0" indent="0">
              <a:buNone/>
            </a:pPr>
            <a:r>
              <a:rPr lang="en-GB" dirty="0" smtClean="0"/>
              <a:t>drink </a:t>
            </a:r>
            <a:r>
              <a:rPr lang="en-GB" dirty="0"/>
              <a:t>often if not want.2sg fall.inf </a:t>
            </a:r>
            <a:r>
              <a:rPr lang="en-GB" dirty="0" smtClean="0"/>
              <a:t>ill</a:t>
            </a:r>
          </a:p>
        </p:txBody>
      </p:sp>
    </p:spTree>
    <p:extLst>
      <p:ext uri="{BB962C8B-B14F-4D97-AF65-F5344CB8AC3E}">
        <p14:creationId xmlns:p14="http://schemas.microsoft.com/office/powerpoint/2010/main" val="4203426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Setting the problem…</a:t>
            </a:r>
            <a:endParaRPr lang="it-IT" dirty="0"/>
          </a:p>
        </p:txBody>
      </p:sp>
      <p:sp>
        <p:nvSpPr>
          <p:cNvPr id="3" name="Segnaposto contenuto 2"/>
          <p:cNvSpPr>
            <a:spLocks noGrp="1"/>
          </p:cNvSpPr>
          <p:nvPr>
            <p:ph idx="1"/>
          </p:nvPr>
        </p:nvSpPr>
        <p:spPr>
          <a:xfrm>
            <a:off x="457200" y="1600200"/>
            <a:ext cx="8229600" cy="5357192"/>
          </a:xfrm>
        </p:spPr>
        <p:txBody>
          <a:bodyPr/>
          <a:lstStyle/>
          <a:p>
            <a:pPr>
              <a:buNone/>
            </a:pPr>
            <a:r>
              <a:rPr lang="it-IT" dirty="0" smtClean="0"/>
              <a:t>The multiple forms and positions that negation can take in </a:t>
            </a:r>
            <a:r>
              <a:rPr lang="it-IT" dirty="0" err="1" smtClean="0"/>
              <a:t>natural</a:t>
            </a:r>
            <a:r>
              <a:rPr lang="it-IT" dirty="0" smtClean="0"/>
              <a:t> </a:t>
            </a:r>
            <a:r>
              <a:rPr lang="it-IT" dirty="0" err="1" smtClean="0"/>
              <a:t>language</a:t>
            </a:r>
            <a:r>
              <a:rPr lang="it-IT" dirty="0" smtClean="0"/>
              <a:t> </a:t>
            </a:r>
            <a:r>
              <a:rPr lang="it-IT" dirty="0" err="1" smtClean="0"/>
              <a:t>have</a:t>
            </a:r>
            <a:r>
              <a:rPr lang="it-IT" dirty="0" smtClean="0"/>
              <a:t> </a:t>
            </a:r>
            <a:r>
              <a:rPr lang="it-IT" dirty="0" err="1" smtClean="0"/>
              <a:t>been</a:t>
            </a:r>
            <a:r>
              <a:rPr lang="it-IT" dirty="0" smtClean="0"/>
              <a:t> </a:t>
            </a:r>
            <a:r>
              <a:rPr lang="it-IT" dirty="0" err="1" smtClean="0"/>
              <a:t>explained</a:t>
            </a:r>
            <a:r>
              <a:rPr lang="it-IT" dirty="0" smtClean="0"/>
              <a:t> (</a:t>
            </a:r>
            <a:r>
              <a:rPr lang="it-IT" dirty="0" err="1" smtClean="0"/>
              <a:t>cf</a:t>
            </a:r>
            <a:r>
              <a:rPr lang="it-IT" dirty="0" smtClean="0"/>
              <a:t>. </a:t>
            </a:r>
            <a:r>
              <a:rPr lang="it-IT" dirty="0" err="1" smtClean="0"/>
              <a:t>Zeijlstra</a:t>
            </a:r>
            <a:r>
              <a:rPr lang="it-IT" dirty="0" smtClean="0"/>
              <a:t> 2007) by </a:t>
            </a:r>
            <a:r>
              <a:rPr lang="it-IT" dirty="0" err="1" smtClean="0"/>
              <a:t>assuming</a:t>
            </a:r>
            <a:r>
              <a:rPr lang="it-IT" dirty="0" smtClean="0"/>
              <a:t> </a:t>
            </a:r>
            <a:r>
              <a:rPr lang="it-IT" dirty="0" err="1" smtClean="0"/>
              <a:t>that</a:t>
            </a:r>
            <a:r>
              <a:rPr lang="it-IT" dirty="0" smtClean="0"/>
              <a:t>  </a:t>
            </a:r>
            <a:r>
              <a:rPr lang="it-IT" dirty="0" err="1" smtClean="0"/>
              <a:t>at</a:t>
            </a:r>
            <a:r>
              <a:rPr lang="it-IT" dirty="0" smtClean="0"/>
              <a:t> </a:t>
            </a:r>
            <a:r>
              <a:rPr lang="it-IT" dirty="0" err="1" smtClean="0"/>
              <a:t>least</a:t>
            </a:r>
            <a:r>
              <a:rPr lang="it-IT" dirty="0" smtClean="0"/>
              <a:t> some of </a:t>
            </a:r>
            <a:r>
              <a:rPr lang="it-IT" dirty="0" err="1" smtClean="0"/>
              <a:t>them</a:t>
            </a:r>
            <a:r>
              <a:rPr lang="it-IT" dirty="0" smtClean="0"/>
              <a:t> are </a:t>
            </a:r>
            <a:r>
              <a:rPr lang="it-IT" dirty="0" err="1" smtClean="0"/>
              <a:t>not</a:t>
            </a:r>
            <a:r>
              <a:rPr lang="it-IT" dirty="0" smtClean="0"/>
              <a:t> </a:t>
            </a:r>
            <a:r>
              <a:rPr lang="it-IT" dirty="0" err="1" smtClean="0"/>
              <a:t>truly</a:t>
            </a:r>
            <a:r>
              <a:rPr lang="it-IT" dirty="0" smtClean="0"/>
              <a:t> negative and </a:t>
            </a:r>
            <a:r>
              <a:rPr lang="it-IT" dirty="0" err="1" smtClean="0"/>
              <a:t>that</a:t>
            </a:r>
            <a:r>
              <a:rPr lang="it-IT" dirty="0" smtClean="0"/>
              <a:t> the </a:t>
            </a:r>
            <a:r>
              <a:rPr lang="it-IT" dirty="0" err="1" smtClean="0"/>
              <a:t>real</a:t>
            </a:r>
            <a:r>
              <a:rPr lang="it-IT" dirty="0" smtClean="0"/>
              <a:t> </a:t>
            </a:r>
            <a:r>
              <a:rPr lang="it-IT" dirty="0" err="1" smtClean="0"/>
              <a:t>negation</a:t>
            </a:r>
            <a:r>
              <a:rPr lang="it-IT" dirty="0" smtClean="0"/>
              <a:t> </a:t>
            </a:r>
            <a:r>
              <a:rPr lang="it-IT" dirty="0" err="1" smtClean="0"/>
              <a:t>is</a:t>
            </a:r>
            <a:r>
              <a:rPr lang="it-IT" dirty="0" smtClean="0"/>
              <a:t> an </a:t>
            </a:r>
            <a:r>
              <a:rPr lang="it-IT" dirty="0" err="1" smtClean="0"/>
              <a:t>empty</a:t>
            </a:r>
            <a:r>
              <a:rPr lang="it-IT" dirty="0" smtClean="0"/>
              <a:t> operator. </a:t>
            </a:r>
          </a:p>
          <a:p>
            <a:pPr>
              <a:buNone/>
            </a:pPr>
            <a:r>
              <a:rPr lang="it-IT" dirty="0" smtClean="0"/>
              <a:t>I </a:t>
            </a:r>
            <a:r>
              <a:rPr lang="it-IT" dirty="0" err="1" smtClean="0"/>
              <a:t>will</a:t>
            </a:r>
            <a:r>
              <a:rPr lang="it-IT" dirty="0" smtClean="0"/>
              <a:t> propose </a:t>
            </a:r>
            <a:r>
              <a:rPr lang="it-IT" dirty="0" err="1" smtClean="0"/>
              <a:t>that</a:t>
            </a:r>
            <a:r>
              <a:rPr lang="it-IT" dirty="0" smtClean="0"/>
              <a:t> none of </a:t>
            </a:r>
            <a:r>
              <a:rPr lang="it-IT" dirty="0" err="1" smtClean="0"/>
              <a:t>them</a:t>
            </a:r>
            <a:r>
              <a:rPr lang="it-IT" dirty="0" smtClean="0"/>
              <a:t> </a:t>
            </a:r>
            <a:r>
              <a:rPr lang="it-IT" dirty="0" err="1" smtClean="0"/>
              <a:t>is</a:t>
            </a:r>
            <a:r>
              <a:rPr lang="it-IT" dirty="0" smtClean="0"/>
              <a:t> negative, and </a:t>
            </a:r>
            <a:r>
              <a:rPr lang="it-IT" dirty="0" err="1" smtClean="0"/>
              <a:t>that</a:t>
            </a:r>
            <a:r>
              <a:rPr lang="it-IT" dirty="0" smtClean="0"/>
              <a:t> </a:t>
            </a:r>
            <a:r>
              <a:rPr lang="it-IT" dirty="0" err="1" smtClean="0"/>
              <a:t>there</a:t>
            </a:r>
            <a:r>
              <a:rPr lang="it-IT" dirty="0" smtClean="0"/>
              <a:t> </a:t>
            </a:r>
            <a:r>
              <a:rPr lang="it-IT" dirty="0" err="1" smtClean="0"/>
              <a:t>is</a:t>
            </a:r>
            <a:r>
              <a:rPr lang="it-IT" dirty="0" smtClean="0"/>
              <a:t> no </a:t>
            </a:r>
            <a:r>
              <a:rPr lang="it-IT" dirty="0" err="1" smtClean="0"/>
              <a:t>abstract</a:t>
            </a:r>
            <a:r>
              <a:rPr lang="it-IT" dirty="0" smtClean="0"/>
              <a:t> negative operator in the </a:t>
            </a:r>
            <a:r>
              <a:rPr lang="it-IT" dirty="0" err="1" smtClean="0"/>
              <a:t>clause</a:t>
            </a:r>
            <a:r>
              <a:rPr lang="it-IT" dirty="0" smtClean="0"/>
              <a:t>. </a:t>
            </a:r>
            <a:endParaRPr lang="it-IT"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i="1" dirty="0" err="1" smtClean="0"/>
              <a:t>mankə</a:t>
            </a:r>
            <a:r>
              <a:rPr lang="en-US" dirty="0" smtClean="0"/>
              <a:t> versus </a:t>
            </a:r>
            <a:r>
              <a:rPr lang="en-US" i="1" dirty="0" smtClean="0"/>
              <a:t>non</a:t>
            </a:r>
            <a:endParaRPr lang="en-US" i="1" dirty="0"/>
          </a:p>
        </p:txBody>
      </p:sp>
      <p:sp>
        <p:nvSpPr>
          <p:cNvPr id="3" name="Inhaltsplatzhalter 2"/>
          <p:cNvSpPr>
            <a:spLocks noGrp="1"/>
          </p:cNvSpPr>
          <p:nvPr>
            <p:ph idx="1"/>
          </p:nvPr>
        </p:nvSpPr>
        <p:spPr/>
        <p:txBody>
          <a:bodyPr>
            <a:normAutofit fontScale="92500" lnSpcReduction="10000"/>
          </a:bodyPr>
          <a:lstStyle/>
          <a:p>
            <a:pPr marL="0" indent="0">
              <a:buNone/>
            </a:pPr>
            <a:r>
              <a:rPr lang="en-US" i="1" dirty="0" err="1" smtClean="0"/>
              <a:t>Mankə</a:t>
            </a:r>
            <a:r>
              <a:rPr lang="en-US" dirty="0" smtClean="0"/>
              <a:t> behaves like </a:t>
            </a:r>
            <a:r>
              <a:rPr lang="en-US" i="1" dirty="0" smtClean="0"/>
              <a:t>non</a:t>
            </a:r>
            <a:r>
              <a:rPr lang="en-US" dirty="0" smtClean="0"/>
              <a:t> in </a:t>
            </a:r>
          </a:p>
          <a:p>
            <a:pPr marL="514350" indent="-514350">
              <a:buAutoNum type="alphaLcParenR"/>
            </a:pPr>
            <a:r>
              <a:rPr lang="en-US" dirty="0" smtClean="0"/>
              <a:t>Occurring after the subject and before object clitics:</a:t>
            </a:r>
          </a:p>
          <a:p>
            <a:pPr marL="0" indent="0">
              <a:buNone/>
            </a:pPr>
            <a:r>
              <a:rPr lang="en-US" dirty="0" err="1" smtClean="0"/>
              <a:t>Mankə</a:t>
            </a:r>
            <a:r>
              <a:rPr lang="en-US" dirty="0" smtClean="0"/>
              <a:t> </a:t>
            </a:r>
            <a:r>
              <a:rPr lang="en-US" dirty="0" err="1"/>
              <a:t>tə</a:t>
            </a:r>
            <a:r>
              <a:rPr lang="en-US" dirty="0"/>
              <a:t> </a:t>
            </a:r>
            <a:r>
              <a:rPr lang="en-US" dirty="0" err="1"/>
              <a:t>rə</a:t>
            </a:r>
            <a:r>
              <a:rPr lang="en-US" dirty="0"/>
              <a:t> </a:t>
            </a:r>
            <a:r>
              <a:rPr lang="en-US" dirty="0" err="1"/>
              <a:t>dikə</a:t>
            </a:r>
            <a:r>
              <a:rPr lang="en-US" dirty="0"/>
              <a:t> </a:t>
            </a:r>
            <a:r>
              <a:rPr lang="en-US" dirty="0" err="1"/>
              <a:t>pecché</a:t>
            </a:r>
            <a:r>
              <a:rPr lang="en-US" dirty="0"/>
              <a:t> </a:t>
            </a:r>
            <a:r>
              <a:rPr lang="en-US" dirty="0" err="1"/>
              <a:t>mankə</a:t>
            </a:r>
            <a:r>
              <a:rPr lang="en-US" dirty="0"/>
              <a:t> </a:t>
            </a:r>
            <a:r>
              <a:rPr lang="en-US" dirty="0" err="1"/>
              <a:t>rə</a:t>
            </a:r>
            <a:r>
              <a:rPr lang="en-US" dirty="0"/>
              <a:t> </a:t>
            </a:r>
            <a:r>
              <a:rPr lang="en-US" dirty="0" err="1"/>
              <a:t>saccə</a:t>
            </a:r>
            <a:r>
              <a:rPr lang="en-US" dirty="0"/>
              <a:t>.</a:t>
            </a:r>
            <a:br>
              <a:rPr lang="en-US" dirty="0"/>
            </a:br>
            <a:r>
              <a:rPr lang="en-US" dirty="0" smtClean="0"/>
              <a:t>not </a:t>
            </a:r>
            <a:r>
              <a:rPr lang="en-US" dirty="0"/>
              <a:t>you=it=tell.1sg because not it=know.1sg</a:t>
            </a:r>
            <a:br>
              <a:rPr lang="en-US" dirty="0"/>
            </a:br>
            <a:endParaRPr lang="en-US" dirty="0" smtClean="0"/>
          </a:p>
          <a:p>
            <a:pPr marL="0" indent="0">
              <a:buNone/>
            </a:pPr>
            <a:r>
              <a:rPr lang="en-US" dirty="0" smtClean="0"/>
              <a:t>b) Being incompatible with true imperative forms</a:t>
            </a:r>
          </a:p>
          <a:p>
            <a:pPr marL="0" indent="0">
              <a:buNone/>
            </a:pPr>
            <a:r>
              <a:rPr lang="it-IT" dirty="0" err="1"/>
              <a:t>Mankə</a:t>
            </a:r>
            <a:r>
              <a:rPr lang="it-IT" dirty="0"/>
              <a:t> u </a:t>
            </a:r>
            <a:r>
              <a:rPr lang="it-IT" dirty="0" err="1"/>
              <a:t>piglià</a:t>
            </a:r>
            <a:r>
              <a:rPr lang="it-IT" dirty="0"/>
              <a:t>!</a:t>
            </a:r>
            <a:br>
              <a:rPr lang="it-IT" dirty="0"/>
            </a:br>
            <a:r>
              <a:rPr lang="en-US" dirty="0" smtClean="0"/>
              <a:t>not it=take.inf</a:t>
            </a:r>
            <a:endParaRPr lang="en-US" dirty="0"/>
          </a:p>
        </p:txBody>
      </p:sp>
    </p:spTree>
    <p:extLst>
      <p:ext uri="{BB962C8B-B14F-4D97-AF65-F5344CB8AC3E}">
        <p14:creationId xmlns:p14="http://schemas.microsoft.com/office/powerpoint/2010/main" val="25946412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i="1" dirty="0" err="1"/>
              <a:t>mankə</a:t>
            </a:r>
            <a:r>
              <a:rPr lang="en-US" dirty="0"/>
              <a:t> versus </a:t>
            </a:r>
            <a:r>
              <a:rPr lang="en-US" i="1" dirty="0"/>
              <a:t>non</a:t>
            </a:r>
            <a:endParaRPr lang="en-US" dirty="0"/>
          </a:p>
        </p:txBody>
      </p:sp>
      <p:sp>
        <p:nvSpPr>
          <p:cNvPr id="3" name="Inhaltsplatzhalter 2"/>
          <p:cNvSpPr>
            <a:spLocks noGrp="1"/>
          </p:cNvSpPr>
          <p:nvPr>
            <p:ph idx="1"/>
          </p:nvPr>
        </p:nvSpPr>
        <p:spPr/>
        <p:txBody>
          <a:bodyPr/>
          <a:lstStyle/>
          <a:p>
            <a:pPr marL="0" indent="0">
              <a:buNone/>
            </a:pPr>
            <a:r>
              <a:rPr lang="en-US" dirty="0" smtClean="0"/>
              <a:t>c) Requiring </a:t>
            </a:r>
            <a:r>
              <a:rPr lang="en-US" dirty="0"/>
              <a:t>negative concord with </a:t>
            </a:r>
            <a:r>
              <a:rPr lang="en-US" dirty="0" err="1"/>
              <a:t>postverbal</a:t>
            </a:r>
            <a:r>
              <a:rPr lang="en-US" dirty="0"/>
              <a:t> </a:t>
            </a:r>
            <a:r>
              <a:rPr lang="en-US" dirty="0" smtClean="0"/>
              <a:t>n-words</a:t>
            </a:r>
          </a:p>
          <a:p>
            <a:pPr marL="0" indent="0">
              <a:buNone/>
            </a:pPr>
            <a:r>
              <a:rPr lang="en-US" dirty="0" err="1"/>
              <a:t>Mankə</a:t>
            </a:r>
            <a:r>
              <a:rPr lang="en-US" dirty="0"/>
              <a:t> je </a:t>
            </a:r>
            <a:r>
              <a:rPr lang="en-US" dirty="0" err="1"/>
              <a:t>venutə</a:t>
            </a:r>
            <a:r>
              <a:rPr lang="en-US" dirty="0"/>
              <a:t> </a:t>
            </a:r>
            <a:r>
              <a:rPr lang="en-US" dirty="0" err="1"/>
              <a:t>nesciunə</a:t>
            </a:r>
            <a:r>
              <a:rPr lang="en-US" dirty="0"/>
              <a:t>.</a:t>
            </a:r>
            <a:br>
              <a:rPr lang="en-US" dirty="0"/>
            </a:br>
            <a:r>
              <a:rPr lang="en-US" dirty="0" smtClean="0"/>
              <a:t>not </a:t>
            </a:r>
            <a:r>
              <a:rPr lang="en-US" dirty="0"/>
              <a:t>is come nobody</a:t>
            </a:r>
            <a:br>
              <a:rPr lang="en-US" dirty="0"/>
            </a:br>
            <a:r>
              <a:rPr lang="en-US" dirty="0" smtClean="0"/>
              <a:t>d) Not being the pro-sentence negation </a:t>
            </a:r>
          </a:p>
          <a:p>
            <a:pPr marL="0" indent="0">
              <a:buNone/>
            </a:pPr>
            <a:r>
              <a:rPr lang="it-IT" dirty="0" smtClean="0"/>
              <a:t>Hai </a:t>
            </a:r>
            <a:r>
              <a:rPr lang="it-IT" dirty="0" err="1"/>
              <a:t>vistə</a:t>
            </a:r>
            <a:r>
              <a:rPr lang="it-IT" dirty="0"/>
              <a:t> a </a:t>
            </a:r>
            <a:r>
              <a:rPr lang="it-IT" dirty="0" err="1"/>
              <a:t>Pierə</a:t>
            </a:r>
            <a:r>
              <a:rPr lang="it-IT" dirty="0"/>
              <a:t>? </a:t>
            </a:r>
            <a:r>
              <a:rPr lang="en-US" dirty="0"/>
              <a:t>No / *</a:t>
            </a:r>
            <a:r>
              <a:rPr lang="en-US" dirty="0" err="1"/>
              <a:t>Mankə</a:t>
            </a:r>
            <a:r>
              <a:rPr lang="en-US" dirty="0"/>
              <a:t>.</a:t>
            </a:r>
            <a:br>
              <a:rPr lang="en-US" dirty="0"/>
            </a:br>
            <a:r>
              <a:rPr lang="en-US" dirty="0" smtClean="0"/>
              <a:t>have.2sg </a:t>
            </a:r>
            <a:r>
              <a:rPr lang="en-US" dirty="0"/>
              <a:t>seen to P. no</a:t>
            </a:r>
            <a:br>
              <a:rPr lang="en-US" dirty="0"/>
            </a:br>
            <a:endParaRPr lang="en-US" dirty="0"/>
          </a:p>
          <a:p>
            <a:pPr marL="0" indent="0">
              <a:buNone/>
            </a:pPr>
            <a:endParaRPr lang="en-US" dirty="0"/>
          </a:p>
        </p:txBody>
      </p:sp>
    </p:spTree>
    <p:extLst>
      <p:ext uri="{BB962C8B-B14F-4D97-AF65-F5344CB8AC3E}">
        <p14:creationId xmlns:p14="http://schemas.microsoft.com/office/powerpoint/2010/main" val="171332721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Focus negation</a:t>
            </a:r>
            <a:endParaRPr lang="en-US" dirty="0"/>
          </a:p>
        </p:txBody>
      </p:sp>
      <p:sp>
        <p:nvSpPr>
          <p:cNvPr id="3" name="Inhaltsplatzhalter 2"/>
          <p:cNvSpPr>
            <a:spLocks noGrp="1"/>
          </p:cNvSpPr>
          <p:nvPr>
            <p:ph idx="1"/>
          </p:nvPr>
        </p:nvSpPr>
        <p:spPr/>
        <p:txBody>
          <a:bodyPr>
            <a:normAutofit lnSpcReduction="10000"/>
          </a:bodyPr>
          <a:lstStyle/>
          <a:p>
            <a:pPr marL="0" indent="0">
              <a:buNone/>
            </a:pPr>
            <a:r>
              <a:rPr lang="en-US" dirty="0" smtClean="0"/>
              <a:t>Why has there been a substitution without changing the position of the negative marker in the clause?</a:t>
            </a:r>
          </a:p>
          <a:p>
            <a:pPr marL="0" indent="0" algn="just">
              <a:buNone/>
            </a:pPr>
            <a:r>
              <a:rPr lang="en-US" dirty="0" smtClean="0"/>
              <a:t>The negative marker is the spell out of another portion of the internal structure of the big NegP, namely the one related to Focus, similar to sentence final/initial NO. </a:t>
            </a:r>
          </a:p>
          <a:p>
            <a:pPr marL="0" indent="0" algn="just">
              <a:buNone/>
            </a:pPr>
            <a:r>
              <a:rPr lang="en-US" dirty="0" smtClean="0"/>
              <a:t>So, it is the internal position in the NegP that has changed.</a:t>
            </a:r>
            <a:endParaRPr lang="en-US" dirty="0"/>
          </a:p>
        </p:txBody>
      </p:sp>
    </p:spTree>
    <p:extLst>
      <p:ext uri="{BB962C8B-B14F-4D97-AF65-F5344CB8AC3E}">
        <p14:creationId xmlns:p14="http://schemas.microsoft.com/office/powerpoint/2010/main" val="31413017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The solution to the puzzle</a:t>
            </a:r>
            <a:endParaRPr lang="en-US" dirty="0"/>
          </a:p>
        </p:txBody>
      </p:sp>
      <p:sp>
        <p:nvSpPr>
          <p:cNvPr id="3" name="Inhaltsplatzhalter 2"/>
          <p:cNvSpPr>
            <a:spLocks noGrp="1"/>
          </p:cNvSpPr>
          <p:nvPr>
            <p:ph idx="1"/>
          </p:nvPr>
        </p:nvSpPr>
        <p:spPr/>
        <p:txBody>
          <a:bodyPr/>
          <a:lstStyle/>
          <a:p>
            <a:pPr marL="0" indent="0">
              <a:buNone/>
            </a:pPr>
            <a:r>
              <a:rPr lang="en-US" dirty="0" smtClean="0"/>
              <a:t>We conclude that the Jespersen cycle is not the only way in which a new negative marker can be created. </a:t>
            </a:r>
          </a:p>
          <a:p>
            <a:pPr marL="0" indent="0">
              <a:buNone/>
            </a:pPr>
            <a:r>
              <a:rPr lang="en-US" dirty="0" smtClean="0"/>
              <a:t>New negative markers can be the spell out of a lower or higher position inside the “big NegP” and do not necessarily require doubling. </a:t>
            </a:r>
          </a:p>
          <a:p>
            <a:pPr marL="0" indent="0">
              <a:buNone/>
            </a:pPr>
            <a:r>
              <a:rPr lang="en-US" dirty="0" smtClean="0"/>
              <a:t>This explains both the Jespersen cycle and its exceptions.</a:t>
            </a:r>
            <a:endParaRPr lang="en-US" dirty="0"/>
          </a:p>
        </p:txBody>
      </p:sp>
    </p:spTree>
    <p:extLst>
      <p:ext uri="{BB962C8B-B14F-4D97-AF65-F5344CB8AC3E}">
        <p14:creationId xmlns:p14="http://schemas.microsoft.com/office/powerpoint/2010/main" val="134271828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Concluding remarks</a:t>
            </a:r>
            <a:endParaRPr lang="en-US" dirty="0"/>
          </a:p>
        </p:txBody>
      </p:sp>
      <p:sp>
        <p:nvSpPr>
          <p:cNvPr id="3" name="Inhaltsplatzhalter 2"/>
          <p:cNvSpPr>
            <a:spLocks noGrp="1"/>
          </p:cNvSpPr>
          <p:nvPr>
            <p:ph idx="1"/>
          </p:nvPr>
        </p:nvSpPr>
        <p:spPr/>
        <p:txBody>
          <a:bodyPr>
            <a:normAutofit fontScale="92500" lnSpcReduction="20000"/>
          </a:bodyPr>
          <a:lstStyle/>
          <a:p>
            <a:pPr marL="0" indent="0">
              <a:buNone/>
            </a:pPr>
            <a:r>
              <a:rPr lang="en-US" dirty="0" smtClean="0"/>
              <a:t>The big </a:t>
            </a:r>
            <a:r>
              <a:rPr lang="en-US" dirty="0" err="1" smtClean="0"/>
              <a:t>NegP</a:t>
            </a:r>
            <a:r>
              <a:rPr lang="en-US" dirty="0" smtClean="0"/>
              <a:t> hypothesis explains</a:t>
            </a:r>
          </a:p>
          <a:p>
            <a:pPr marL="514350" indent="-514350">
              <a:buAutoNum type="alphaLcParenR"/>
            </a:pPr>
            <a:r>
              <a:rPr lang="en-US" dirty="0" smtClean="0"/>
              <a:t>Why there is negative concord with two negative markers</a:t>
            </a:r>
          </a:p>
          <a:p>
            <a:pPr marL="514350" indent="-514350">
              <a:buAutoNum type="alphaLcParenR"/>
            </a:pPr>
            <a:r>
              <a:rPr lang="en-US" dirty="0" smtClean="0"/>
              <a:t>Why </a:t>
            </a:r>
            <a:r>
              <a:rPr lang="en-US" dirty="0" err="1" smtClean="0"/>
              <a:t>Neg</a:t>
            </a:r>
            <a:r>
              <a:rPr lang="en-US" dirty="0" smtClean="0"/>
              <a:t>-doubling is strikingly similar to DP doubling</a:t>
            </a:r>
          </a:p>
          <a:p>
            <a:pPr marL="514350" indent="-514350">
              <a:buAutoNum type="alphaLcParenR"/>
            </a:pPr>
            <a:r>
              <a:rPr lang="en-US" dirty="0" smtClean="0"/>
              <a:t>Why there are exceptions to </a:t>
            </a:r>
            <a:r>
              <a:rPr lang="en-US" dirty="0" err="1" smtClean="0"/>
              <a:t>Zanuttini’s</a:t>
            </a:r>
            <a:r>
              <a:rPr lang="en-US" dirty="0" smtClean="0"/>
              <a:t> schema in the position of the negative markers </a:t>
            </a:r>
          </a:p>
          <a:p>
            <a:pPr marL="514350" indent="-514350">
              <a:buAutoNum type="alphaLcParenR"/>
            </a:pPr>
            <a:r>
              <a:rPr lang="en-US" dirty="0" smtClean="0"/>
              <a:t>Why some dialects recreate the negative marker without an intermediate doubling stage and without changing its position. </a:t>
            </a:r>
            <a:endParaRPr lang="en-US" dirty="0"/>
          </a:p>
        </p:txBody>
      </p:sp>
    </p:spTree>
    <p:extLst>
      <p:ext uri="{BB962C8B-B14F-4D97-AF65-F5344CB8AC3E}">
        <p14:creationId xmlns:p14="http://schemas.microsoft.com/office/powerpoint/2010/main" val="250895109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normAutofit/>
          </a:bodyPr>
          <a:lstStyle/>
          <a:p>
            <a:pPr marL="0" indent="0" algn="ctr">
              <a:buNone/>
            </a:pPr>
            <a:r>
              <a:rPr lang="en-US" sz="8800" dirty="0" smtClean="0"/>
              <a:t>Thank </a:t>
            </a:r>
            <a:r>
              <a:rPr lang="en-US" sz="8800" dirty="0" smtClean="0"/>
              <a:t>you for your attention</a:t>
            </a:r>
            <a:endParaRPr lang="en-US" sz="8800" dirty="0"/>
          </a:p>
        </p:txBody>
      </p:sp>
    </p:spTree>
    <p:extLst>
      <p:ext uri="{BB962C8B-B14F-4D97-AF65-F5344CB8AC3E}">
        <p14:creationId xmlns:p14="http://schemas.microsoft.com/office/powerpoint/2010/main" val="267509707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de-DE" dirty="0" smtClean="0"/>
              <a:t>Future </a:t>
            </a:r>
            <a:r>
              <a:rPr lang="de-DE" dirty="0" err="1" smtClean="0"/>
              <a:t>developments</a:t>
            </a:r>
            <a:endParaRPr lang="it-IT" dirty="0"/>
          </a:p>
        </p:txBody>
      </p:sp>
      <p:sp>
        <p:nvSpPr>
          <p:cNvPr id="3" name="Segnaposto contenuto 2"/>
          <p:cNvSpPr>
            <a:spLocks noGrp="1"/>
          </p:cNvSpPr>
          <p:nvPr>
            <p:ph idx="1"/>
          </p:nvPr>
        </p:nvSpPr>
        <p:spPr/>
        <p:txBody>
          <a:bodyPr>
            <a:normAutofit/>
          </a:bodyPr>
          <a:lstStyle/>
          <a:p>
            <a:r>
              <a:rPr lang="de-DE" dirty="0" err="1" smtClean="0"/>
              <a:t>If</a:t>
            </a:r>
            <a:r>
              <a:rPr lang="de-DE" dirty="0" smtClean="0"/>
              <a:t> negative </a:t>
            </a:r>
            <a:r>
              <a:rPr lang="de-DE" dirty="0" err="1" smtClean="0"/>
              <a:t>doubling</a:t>
            </a:r>
            <a:r>
              <a:rPr lang="de-DE" dirty="0" smtClean="0"/>
              <a:t> </a:t>
            </a:r>
            <a:r>
              <a:rPr lang="de-DE" dirty="0" err="1" smtClean="0"/>
              <a:t>is</a:t>
            </a:r>
            <a:r>
              <a:rPr lang="de-DE" dirty="0" smtClean="0"/>
              <a:t> an </a:t>
            </a:r>
            <a:r>
              <a:rPr lang="de-DE" dirty="0" err="1" smtClean="0"/>
              <a:t>effect</a:t>
            </a:r>
            <a:r>
              <a:rPr lang="de-DE" dirty="0" smtClean="0"/>
              <a:t> </a:t>
            </a:r>
            <a:r>
              <a:rPr lang="de-DE" dirty="0" err="1" smtClean="0"/>
              <a:t>of</a:t>
            </a:r>
            <a:r>
              <a:rPr lang="de-DE" dirty="0" smtClean="0"/>
              <a:t> </a:t>
            </a:r>
            <a:r>
              <a:rPr lang="de-DE" dirty="0" err="1" smtClean="0"/>
              <a:t>big</a:t>
            </a:r>
            <a:r>
              <a:rPr lang="de-DE" dirty="0" smtClean="0"/>
              <a:t> NegP, </a:t>
            </a:r>
            <a:r>
              <a:rPr lang="de-DE" dirty="0" err="1" smtClean="0"/>
              <a:t>what</a:t>
            </a:r>
            <a:r>
              <a:rPr lang="de-DE" dirty="0" smtClean="0"/>
              <a:t> </a:t>
            </a:r>
            <a:r>
              <a:rPr lang="de-DE" dirty="0" err="1" smtClean="0"/>
              <a:t>is</a:t>
            </a:r>
            <a:r>
              <a:rPr lang="de-DE" dirty="0" smtClean="0"/>
              <a:t> negative </a:t>
            </a:r>
            <a:r>
              <a:rPr lang="de-DE" dirty="0" err="1" smtClean="0"/>
              <a:t>concord</a:t>
            </a:r>
            <a:r>
              <a:rPr lang="de-DE" dirty="0" smtClean="0"/>
              <a:t>? </a:t>
            </a:r>
          </a:p>
          <a:p>
            <a:r>
              <a:rPr lang="de-DE" dirty="0" smtClean="0"/>
              <a:t>i.e. </a:t>
            </a:r>
            <a:r>
              <a:rPr lang="de-DE" dirty="0" err="1" smtClean="0"/>
              <a:t>can</a:t>
            </a:r>
            <a:r>
              <a:rPr lang="de-DE" dirty="0" smtClean="0"/>
              <a:t> negative </a:t>
            </a:r>
            <a:r>
              <a:rPr lang="de-DE" dirty="0" err="1" smtClean="0"/>
              <a:t>concord</a:t>
            </a:r>
            <a:r>
              <a:rPr lang="de-DE" dirty="0" smtClean="0"/>
              <a:t> also </a:t>
            </a:r>
            <a:r>
              <a:rPr lang="de-DE" dirty="0" err="1" smtClean="0"/>
              <a:t>be</a:t>
            </a:r>
            <a:r>
              <a:rPr lang="de-DE" dirty="0" smtClean="0"/>
              <a:t> </a:t>
            </a:r>
            <a:r>
              <a:rPr lang="de-DE" dirty="0" err="1" smtClean="0"/>
              <a:t>treated</a:t>
            </a:r>
            <a:r>
              <a:rPr lang="de-DE" dirty="0" smtClean="0"/>
              <a:t> </a:t>
            </a:r>
            <a:r>
              <a:rPr lang="de-DE" dirty="0" err="1" smtClean="0"/>
              <a:t>as</a:t>
            </a:r>
            <a:r>
              <a:rPr lang="de-DE" dirty="0" smtClean="0"/>
              <a:t> </a:t>
            </a:r>
            <a:r>
              <a:rPr lang="de-DE" dirty="0" err="1" smtClean="0"/>
              <a:t>deriving</a:t>
            </a:r>
            <a:r>
              <a:rPr lang="de-DE" dirty="0" smtClean="0"/>
              <a:t> </a:t>
            </a:r>
            <a:r>
              <a:rPr lang="de-DE" dirty="0" err="1" smtClean="0"/>
              <a:t>from</a:t>
            </a:r>
            <a:r>
              <a:rPr lang="de-DE" dirty="0" smtClean="0"/>
              <a:t> a </a:t>
            </a:r>
            <a:r>
              <a:rPr lang="de-DE" dirty="0" err="1" smtClean="0"/>
              <a:t>single</a:t>
            </a:r>
            <a:r>
              <a:rPr lang="de-DE" dirty="0" smtClean="0"/>
              <a:t> </a:t>
            </a:r>
            <a:r>
              <a:rPr lang="de-DE" dirty="0" err="1" smtClean="0"/>
              <a:t>constituent</a:t>
            </a:r>
            <a:r>
              <a:rPr lang="de-DE" dirty="0" smtClean="0"/>
              <a:t> </a:t>
            </a:r>
            <a:r>
              <a:rPr lang="de-DE" dirty="0" err="1" smtClean="0"/>
              <a:t>which</a:t>
            </a:r>
            <a:r>
              <a:rPr lang="de-DE" dirty="0" smtClean="0"/>
              <a:t> </a:t>
            </a:r>
            <a:r>
              <a:rPr lang="de-DE" dirty="0" err="1" smtClean="0"/>
              <a:t>is</a:t>
            </a:r>
            <a:r>
              <a:rPr lang="de-DE" dirty="0" smtClean="0"/>
              <a:t> </a:t>
            </a:r>
            <a:r>
              <a:rPr lang="de-DE" dirty="0" err="1" smtClean="0"/>
              <a:t>split</a:t>
            </a:r>
            <a:r>
              <a:rPr lang="de-DE" dirty="0" smtClean="0"/>
              <a:t>?</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r>
              <a:rPr lang="it-IT" dirty="0" smtClean="0"/>
              <a:t>It might be the case that at least in some languages also negative concord can be treated as the result of the splitting of a unity containing the negative marker and the n-word.</a:t>
            </a:r>
          </a:p>
          <a:p>
            <a:r>
              <a:rPr lang="de-DE" dirty="0" err="1" smtClean="0"/>
              <a:t>Gianollo</a:t>
            </a:r>
            <a:r>
              <a:rPr lang="de-DE" dirty="0" smtClean="0"/>
              <a:t> (2015): in </a:t>
            </a:r>
            <a:r>
              <a:rPr lang="de-DE" dirty="0" err="1" smtClean="0"/>
              <a:t>the</a:t>
            </a:r>
            <a:r>
              <a:rPr lang="de-DE" dirty="0" smtClean="0"/>
              <a:t> </a:t>
            </a:r>
            <a:r>
              <a:rPr lang="de-DE" dirty="0" err="1" smtClean="0"/>
              <a:t>Romance</a:t>
            </a:r>
            <a:r>
              <a:rPr lang="de-DE" dirty="0" smtClean="0"/>
              <a:t> </a:t>
            </a:r>
            <a:r>
              <a:rPr lang="de-DE" dirty="0" err="1" smtClean="0"/>
              <a:t>languages</a:t>
            </a:r>
            <a:r>
              <a:rPr lang="de-DE" dirty="0" smtClean="0"/>
              <a:t> </a:t>
            </a:r>
            <a:r>
              <a:rPr lang="de-DE" dirty="0" err="1" smtClean="0"/>
              <a:t>the</a:t>
            </a:r>
            <a:r>
              <a:rPr lang="de-DE" dirty="0" smtClean="0"/>
              <a:t> </a:t>
            </a:r>
            <a:r>
              <a:rPr lang="de-DE" dirty="0" err="1" smtClean="0"/>
              <a:t>change</a:t>
            </a:r>
            <a:r>
              <a:rPr lang="de-DE" dirty="0" smtClean="0"/>
              <a:t> </a:t>
            </a:r>
            <a:r>
              <a:rPr lang="de-DE" dirty="0" err="1" smtClean="0"/>
              <a:t>from</a:t>
            </a:r>
            <a:r>
              <a:rPr lang="de-DE" dirty="0" smtClean="0"/>
              <a:t> double </a:t>
            </a:r>
            <a:r>
              <a:rPr lang="de-DE" dirty="0" err="1" smtClean="0"/>
              <a:t>negation</a:t>
            </a:r>
            <a:r>
              <a:rPr lang="de-DE" dirty="0" smtClean="0"/>
              <a:t> </a:t>
            </a:r>
            <a:r>
              <a:rPr lang="de-DE" dirty="0" err="1" smtClean="0"/>
              <a:t>to</a:t>
            </a:r>
            <a:r>
              <a:rPr lang="de-DE" dirty="0" smtClean="0"/>
              <a:t> negative </a:t>
            </a:r>
            <a:r>
              <a:rPr lang="de-DE" dirty="0" err="1" smtClean="0"/>
              <a:t>concord</a:t>
            </a:r>
            <a:r>
              <a:rPr lang="de-DE" dirty="0" smtClean="0"/>
              <a:t> </a:t>
            </a:r>
            <a:r>
              <a:rPr lang="de-DE" dirty="0" err="1" smtClean="0"/>
              <a:t>is</a:t>
            </a:r>
            <a:r>
              <a:rPr lang="de-DE" dirty="0" smtClean="0"/>
              <a:t> </a:t>
            </a:r>
            <a:r>
              <a:rPr lang="de-DE" dirty="0" err="1" smtClean="0"/>
              <a:t>accompanied</a:t>
            </a:r>
            <a:r>
              <a:rPr lang="de-DE" dirty="0" smtClean="0"/>
              <a:t> </a:t>
            </a:r>
            <a:r>
              <a:rPr lang="de-DE" dirty="0" err="1" smtClean="0"/>
              <a:t>by</a:t>
            </a:r>
            <a:r>
              <a:rPr lang="de-DE" dirty="0" smtClean="0"/>
              <a:t> a </a:t>
            </a:r>
            <a:r>
              <a:rPr lang="de-DE" dirty="0" err="1" smtClean="0"/>
              <a:t>change</a:t>
            </a:r>
            <a:r>
              <a:rPr lang="de-DE" dirty="0" smtClean="0"/>
              <a:t> in </a:t>
            </a:r>
            <a:r>
              <a:rPr lang="de-DE" dirty="0" err="1" smtClean="0"/>
              <a:t>the</a:t>
            </a:r>
            <a:r>
              <a:rPr lang="de-DE" dirty="0" smtClean="0"/>
              <a:t> form </a:t>
            </a:r>
            <a:r>
              <a:rPr lang="de-DE" dirty="0" err="1" smtClean="0"/>
              <a:t>of</a:t>
            </a:r>
            <a:r>
              <a:rPr lang="de-DE" dirty="0" smtClean="0"/>
              <a:t> </a:t>
            </a:r>
            <a:r>
              <a:rPr lang="de-DE" dirty="0" err="1" smtClean="0"/>
              <a:t>the</a:t>
            </a:r>
            <a:r>
              <a:rPr lang="de-DE" dirty="0" smtClean="0"/>
              <a:t> n-</a:t>
            </a:r>
            <a:r>
              <a:rPr lang="de-DE" dirty="0" err="1" smtClean="0"/>
              <a:t>words</a:t>
            </a:r>
            <a:r>
              <a:rPr lang="de-DE" dirty="0" smtClean="0"/>
              <a:t>.</a:t>
            </a:r>
          </a:p>
          <a:p>
            <a:r>
              <a:rPr lang="de-DE" dirty="0" smtClean="0"/>
              <a:t>Negative </a:t>
            </a:r>
            <a:r>
              <a:rPr lang="de-DE" dirty="0" err="1" smtClean="0"/>
              <a:t>concord</a:t>
            </a:r>
            <a:r>
              <a:rPr lang="de-DE" dirty="0" smtClean="0"/>
              <a:t> </a:t>
            </a:r>
            <a:r>
              <a:rPr lang="de-DE" dirty="0" err="1" smtClean="0"/>
              <a:t>might</a:t>
            </a:r>
            <a:r>
              <a:rPr lang="de-DE" dirty="0" smtClean="0"/>
              <a:t> </a:t>
            </a:r>
            <a:r>
              <a:rPr lang="de-DE" dirty="0" err="1" smtClean="0"/>
              <a:t>be</a:t>
            </a:r>
            <a:r>
              <a:rPr lang="de-DE" dirty="0" smtClean="0"/>
              <a:t> a </a:t>
            </a:r>
            <a:r>
              <a:rPr lang="de-DE" dirty="0" err="1" smtClean="0"/>
              <a:t>necessary</a:t>
            </a:r>
            <a:r>
              <a:rPr lang="de-DE" dirty="0" smtClean="0"/>
              <a:t> (</a:t>
            </a:r>
            <a:r>
              <a:rPr lang="de-DE" dirty="0" err="1" smtClean="0"/>
              <a:t>though</a:t>
            </a:r>
            <a:r>
              <a:rPr lang="de-DE" dirty="0" smtClean="0"/>
              <a:t> not </a:t>
            </a:r>
            <a:r>
              <a:rPr lang="de-DE" dirty="0" err="1" smtClean="0"/>
              <a:t>sufficient</a:t>
            </a:r>
            <a:r>
              <a:rPr lang="de-DE" dirty="0" smtClean="0"/>
              <a:t>) </a:t>
            </a:r>
            <a:r>
              <a:rPr lang="de-DE" dirty="0" err="1" smtClean="0"/>
              <a:t>condition</a:t>
            </a:r>
            <a:r>
              <a:rPr lang="de-DE" dirty="0" smtClean="0"/>
              <a:t> </a:t>
            </a:r>
            <a:r>
              <a:rPr lang="de-DE" dirty="0" err="1" smtClean="0"/>
              <a:t>to</a:t>
            </a:r>
            <a:r>
              <a:rPr lang="de-DE" dirty="0" smtClean="0"/>
              <a:t> </a:t>
            </a:r>
            <a:r>
              <a:rPr lang="de-DE" dirty="0" err="1" smtClean="0"/>
              <a:t>have</a:t>
            </a:r>
            <a:r>
              <a:rPr lang="de-DE" dirty="0" smtClean="0"/>
              <a:t> multiple negative </a:t>
            </a:r>
            <a:r>
              <a:rPr lang="de-DE" dirty="0" err="1" smtClean="0"/>
              <a:t>markers</a:t>
            </a:r>
            <a:r>
              <a:rPr lang="de-DE" dirty="0" smtClean="0"/>
              <a:t>. </a:t>
            </a:r>
            <a:endParaRPr lang="it-IT" dirty="0" smtClean="0"/>
          </a:p>
          <a:p>
            <a:endParaRPr lang="it-IT"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about negative concord?</a:t>
            </a:r>
            <a:endParaRPr lang="en-US"/>
          </a:p>
        </p:txBody>
      </p:sp>
      <p:sp>
        <p:nvSpPr>
          <p:cNvPr id="3" name="Content Placeholder 2"/>
          <p:cNvSpPr>
            <a:spLocks noGrp="1"/>
          </p:cNvSpPr>
          <p:nvPr>
            <p:ph idx="1"/>
          </p:nvPr>
        </p:nvSpPr>
        <p:spPr/>
        <p:txBody>
          <a:bodyPr/>
          <a:lstStyle/>
          <a:p>
            <a:r>
              <a:rPr lang="en-US" smtClean="0"/>
              <a:t>If we assume that negative concord is an instance of negative doubling in the sense that the negative markers start out as a unit, we might want to apply this also to negative concord with n-words</a:t>
            </a:r>
          </a:p>
          <a:p>
            <a:r>
              <a:rPr lang="en-US" smtClean="0"/>
              <a:t>Is there any evidence that this might be the case?</a:t>
            </a:r>
            <a:endParaRPr lang="en-US"/>
          </a:p>
        </p:txBody>
      </p:sp>
    </p:spTree>
    <p:extLst>
      <p:ext uri="{BB962C8B-B14F-4D97-AF65-F5344CB8AC3E}">
        <p14:creationId xmlns:p14="http://schemas.microsoft.com/office/powerpoint/2010/main" val="27067193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smtClean="0"/>
              <a:t/>
            </a:r>
            <a:br>
              <a:rPr lang="it-IT" i="1" dirty="0" smtClean="0"/>
            </a:br>
            <a:r>
              <a:rPr lang="it-IT" i="1" dirty="0" smtClean="0"/>
              <a:t>Chiomonte, Provençal dialect in Piedmont	</a:t>
            </a:r>
            <a:br>
              <a:rPr lang="it-IT" i="1" dirty="0" smtClean="0"/>
            </a:br>
            <a:endParaRPr lang="it-IT" dirty="0"/>
          </a:p>
        </p:txBody>
      </p:sp>
      <p:sp>
        <p:nvSpPr>
          <p:cNvPr id="3" name="Segnaposto contenuto 2"/>
          <p:cNvSpPr>
            <a:spLocks noGrp="1"/>
          </p:cNvSpPr>
          <p:nvPr>
            <p:ph idx="1"/>
          </p:nvPr>
        </p:nvSpPr>
        <p:spPr>
          <a:xfrm>
            <a:off x="755576" y="2060848"/>
            <a:ext cx="8229600" cy="4525963"/>
          </a:xfrm>
        </p:spPr>
        <p:txBody>
          <a:bodyPr>
            <a:normAutofit fontScale="92500" lnSpcReduction="20000"/>
          </a:bodyPr>
          <a:lstStyle/>
          <a:p>
            <a:pPr>
              <a:buNone/>
            </a:pPr>
            <a:r>
              <a:rPr lang="it-IT" i="1" dirty="0" smtClean="0"/>
              <a:t>Postverbal n-words:</a:t>
            </a:r>
          </a:p>
          <a:p>
            <a:pPr>
              <a:buNone/>
            </a:pPr>
            <a:r>
              <a:rPr lang="it-IT" i="1" dirty="0" smtClean="0"/>
              <a:t>Lù’ei pâ arrivá gî  </a:t>
            </a:r>
          </a:p>
          <a:p>
            <a:pPr>
              <a:buNone/>
            </a:pPr>
            <a:r>
              <a:rPr lang="it-IT" i="1" dirty="0" smtClean="0"/>
              <a:t>It has not arrived anybody</a:t>
            </a:r>
          </a:p>
          <a:p>
            <a:pPr>
              <a:buNone/>
            </a:pPr>
            <a:r>
              <a:rPr lang="it-IT" i="1" dirty="0" smtClean="0"/>
              <a:t>La m’a pâ vî gî</a:t>
            </a:r>
          </a:p>
          <a:p>
            <a:pPr>
              <a:buNone/>
            </a:pPr>
            <a:r>
              <a:rPr lang="it-IT" i="1" dirty="0" smtClean="0"/>
              <a:t>It me has not seen anybody</a:t>
            </a:r>
            <a:r>
              <a:rPr lang="it-IT" dirty="0" smtClean="0"/>
              <a:t/>
            </a:r>
            <a:br>
              <a:rPr lang="it-IT" dirty="0" smtClean="0"/>
            </a:br>
            <a:r>
              <a:rPr lang="it-IT" dirty="0" smtClean="0"/>
              <a:t>Preverbal n-words</a:t>
            </a:r>
          </a:p>
          <a:p>
            <a:pPr>
              <a:buNone/>
            </a:pPr>
            <a:r>
              <a:rPr lang="it-IT" i="1" dirty="0" smtClean="0"/>
              <a:t>Pagî o minjá la soupo</a:t>
            </a:r>
          </a:p>
          <a:p>
            <a:pPr>
              <a:buNone/>
            </a:pPr>
            <a:r>
              <a:rPr lang="it-IT" i="1" dirty="0" smtClean="0"/>
              <a:t>Not anybody has eaten the soup</a:t>
            </a:r>
          </a:p>
          <a:p>
            <a:pPr>
              <a:buNone/>
            </a:pPr>
            <a:r>
              <a:rPr lang="it-IT" i="1" dirty="0" smtClean="0"/>
              <a:t>Pagî ou’m capî</a:t>
            </a:r>
            <a:endParaRPr lang="de-DE" dirty="0" smtClean="0"/>
          </a:p>
          <a:p>
            <a:pPr>
              <a:buNone/>
            </a:pPr>
            <a:r>
              <a:rPr lang="it-IT" dirty="0" smtClean="0"/>
              <a:t>Not anybody me understands</a:t>
            </a:r>
          </a:p>
          <a:p>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Negation is not a primitive</a:t>
            </a:r>
            <a:endParaRPr lang="en-US" dirty="0"/>
          </a:p>
        </p:txBody>
      </p:sp>
      <p:sp>
        <p:nvSpPr>
          <p:cNvPr id="3" name="Content Placeholder 2"/>
          <p:cNvSpPr>
            <a:spLocks noGrp="1"/>
          </p:cNvSpPr>
          <p:nvPr>
            <p:ph idx="1"/>
          </p:nvPr>
        </p:nvSpPr>
        <p:spPr>
          <a:xfrm>
            <a:off x="457200" y="1600200"/>
            <a:ext cx="8229600" cy="5069160"/>
          </a:xfrm>
        </p:spPr>
        <p:txBody>
          <a:bodyPr/>
          <a:lstStyle/>
          <a:p>
            <a:pPr marL="0" indent="0">
              <a:buNone/>
            </a:pPr>
            <a:r>
              <a:rPr lang="it-IT" dirty="0" smtClean="0"/>
              <a:t>In </a:t>
            </a:r>
            <a:r>
              <a:rPr lang="it-IT" dirty="0" err="1" smtClean="0"/>
              <a:t>this</a:t>
            </a:r>
            <a:r>
              <a:rPr lang="it-IT" dirty="0" smtClean="0"/>
              <a:t> talk I </a:t>
            </a:r>
            <a:r>
              <a:rPr lang="it-IT" dirty="0" err="1" smtClean="0"/>
              <a:t>will</a:t>
            </a:r>
            <a:r>
              <a:rPr lang="it-IT" dirty="0" smtClean="0"/>
              <a:t> </a:t>
            </a:r>
            <a:r>
              <a:rPr lang="it-IT" dirty="0" err="1" smtClean="0"/>
              <a:t>try</a:t>
            </a:r>
            <a:r>
              <a:rPr lang="it-IT" dirty="0" smtClean="0"/>
              <a:t> to </a:t>
            </a:r>
            <a:r>
              <a:rPr lang="it-IT" dirty="0" err="1" smtClean="0"/>
              <a:t>pursue</a:t>
            </a:r>
            <a:r>
              <a:rPr lang="it-IT" dirty="0" smtClean="0"/>
              <a:t> an alternative account and </a:t>
            </a:r>
            <a:r>
              <a:rPr lang="it-IT" dirty="0" err="1" smtClean="0"/>
              <a:t>explore</a:t>
            </a:r>
            <a:r>
              <a:rPr lang="it-IT" dirty="0" smtClean="0"/>
              <a:t> the idea </a:t>
            </a:r>
            <a:r>
              <a:rPr lang="it-IT" dirty="0" err="1" smtClean="0"/>
              <a:t>that</a:t>
            </a:r>
            <a:r>
              <a:rPr lang="it-IT" dirty="0" smtClean="0"/>
              <a:t> the </a:t>
            </a:r>
            <a:r>
              <a:rPr lang="it-IT" dirty="0" err="1" smtClean="0"/>
              <a:t>operation</a:t>
            </a:r>
            <a:r>
              <a:rPr lang="it-IT" dirty="0" smtClean="0"/>
              <a:t> of </a:t>
            </a:r>
            <a:r>
              <a:rPr lang="it-IT" dirty="0" err="1" smtClean="0"/>
              <a:t>negating</a:t>
            </a:r>
            <a:r>
              <a:rPr lang="it-IT" dirty="0" smtClean="0"/>
              <a:t> </a:t>
            </a:r>
            <a:r>
              <a:rPr lang="it-IT" dirty="0"/>
              <a:t>a </a:t>
            </a:r>
            <a:r>
              <a:rPr lang="it-IT" dirty="0" err="1"/>
              <a:t>clause</a:t>
            </a:r>
            <a:r>
              <a:rPr lang="it-IT" dirty="0"/>
              <a:t> </a:t>
            </a:r>
            <a:r>
              <a:rPr lang="it-IT" dirty="0" smtClean="0"/>
              <a:t> </a:t>
            </a:r>
            <a:r>
              <a:rPr lang="it-IT" dirty="0" err="1" smtClean="0"/>
              <a:t>does</a:t>
            </a:r>
            <a:r>
              <a:rPr lang="it-IT" dirty="0" smtClean="0"/>
              <a:t> </a:t>
            </a:r>
            <a:r>
              <a:rPr lang="it-IT" dirty="0" err="1" smtClean="0"/>
              <a:t>not</a:t>
            </a:r>
            <a:r>
              <a:rPr lang="it-IT" dirty="0" smtClean="0"/>
              <a:t> </a:t>
            </a:r>
            <a:r>
              <a:rPr lang="it-IT" dirty="0" err="1" smtClean="0"/>
              <a:t>correspond</a:t>
            </a:r>
            <a:r>
              <a:rPr lang="it-IT" dirty="0" smtClean="0"/>
              <a:t> to the </a:t>
            </a:r>
            <a:r>
              <a:rPr lang="it-IT" dirty="0" err="1" smtClean="0"/>
              <a:t>one</a:t>
            </a:r>
            <a:r>
              <a:rPr lang="it-IT" dirty="0" smtClean="0"/>
              <a:t> of </a:t>
            </a:r>
            <a:r>
              <a:rPr lang="it-IT" dirty="0" err="1" smtClean="0"/>
              <a:t>formal</a:t>
            </a:r>
            <a:r>
              <a:rPr lang="it-IT" dirty="0" smtClean="0"/>
              <a:t> </a:t>
            </a:r>
            <a:r>
              <a:rPr lang="it-IT" dirty="0" err="1" smtClean="0"/>
              <a:t>logic</a:t>
            </a:r>
            <a:r>
              <a:rPr lang="it-IT" dirty="0" smtClean="0"/>
              <a:t>, </a:t>
            </a:r>
            <a:r>
              <a:rPr lang="en-US" dirty="0" smtClean="0"/>
              <a:t>but includes a series of semantic operations, some of  which are also found in other configurations like Focus and quantification of the existential type.    </a:t>
            </a:r>
            <a:endParaRPr lang="en-US" dirty="0"/>
          </a:p>
        </p:txBody>
      </p:sp>
    </p:spTree>
    <p:extLst>
      <p:ext uri="{BB962C8B-B14F-4D97-AF65-F5344CB8AC3E}">
        <p14:creationId xmlns:p14="http://schemas.microsoft.com/office/powerpoint/2010/main" val="220321594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From non strict to strict negative concord</a:t>
            </a:r>
            <a:endParaRPr lang="en-US"/>
          </a:p>
        </p:txBody>
      </p:sp>
      <p:sp>
        <p:nvSpPr>
          <p:cNvPr id="3" name="Content Placeholder 2"/>
          <p:cNvSpPr>
            <a:spLocks noGrp="1"/>
          </p:cNvSpPr>
          <p:nvPr>
            <p:ph idx="1"/>
          </p:nvPr>
        </p:nvSpPr>
        <p:spPr/>
        <p:txBody>
          <a:bodyPr/>
          <a:lstStyle/>
          <a:p>
            <a:r>
              <a:rPr lang="en-US" smtClean="0"/>
              <a:t>A research on Zemignanese, which has an intermediate system where strict negative concord is not always obligatory has shown that strict NC is sensitive to the following factors</a:t>
            </a:r>
          </a:p>
          <a:p>
            <a:r>
              <a:rPr lang="en-US" smtClean="0"/>
              <a:t>A) type of n-word</a:t>
            </a:r>
          </a:p>
          <a:p>
            <a:r>
              <a:rPr lang="en-US" smtClean="0"/>
              <a:t>B) type of thematic role</a:t>
            </a:r>
          </a:p>
          <a:p>
            <a:r>
              <a:rPr lang="en-US" smtClean="0"/>
              <a:t>C) presence of a subjunctive </a:t>
            </a:r>
          </a:p>
          <a:p>
            <a:pPr marL="0" indent="0">
              <a:buNone/>
            </a:pPr>
            <a:endParaRPr lang="en-US" smtClean="0"/>
          </a:p>
          <a:p>
            <a:endParaRPr lang="en-US"/>
          </a:p>
        </p:txBody>
      </p:sp>
    </p:spTree>
    <p:extLst>
      <p:ext uri="{BB962C8B-B14F-4D97-AF65-F5344CB8AC3E}">
        <p14:creationId xmlns:p14="http://schemas.microsoft.com/office/powerpoint/2010/main" val="351823352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Strict NC with preverbal n-adverbs</a:t>
            </a:r>
            <a:endParaRPr lang="en-US"/>
          </a:p>
        </p:txBody>
      </p:sp>
      <p:sp>
        <p:nvSpPr>
          <p:cNvPr id="3" name="Content Placeholder 2"/>
          <p:cNvSpPr>
            <a:spLocks noGrp="1"/>
          </p:cNvSpPr>
          <p:nvPr>
            <p:ph idx="1"/>
          </p:nvPr>
        </p:nvSpPr>
        <p:spPr>
          <a:xfrm>
            <a:off x="2004864" y="3721872"/>
            <a:ext cx="12227774" cy="9547439"/>
          </a:xfrm>
        </p:spPr>
        <p:txBody>
          <a:bodyPr/>
          <a:lstStyle/>
          <a:p>
            <a:endParaRPr lang="en-US"/>
          </a:p>
        </p:txBody>
      </p:sp>
      <p:sp>
        <p:nvSpPr>
          <p:cNvPr id="4" name="Rectangle 2"/>
          <p:cNvSpPr>
            <a:spLocks noChangeArrowheads="1"/>
          </p:cNvSpPr>
          <p:nvPr/>
        </p:nvSpPr>
        <p:spPr bwMode="auto">
          <a:xfrm>
            <a:off x="1547663" y="476672"/>
            <a:ext cx="1358641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4118581586"/>
              </p:ext>
            </p:extLst>
          </p:nvPr>
        </p:nvGraphicFramePr>
        <p:xfrm>
          <a:off x="1547664" y="1772816"/>
          <a:ext cx="9001000" cy="4869160"/>
        </p:xfrm>
        <a:graphic>
          <a:graphicData uri="http://schemas.openxmlformats.org/presentationml/2006/ole">
            <mc:AlternateContent xmlns:mc="http://schemas.openxmlformats.org/markup-compatibility/2006">
              <mc:Choice xmlns:v="urn:schemas-microsoft-com:vml" Requires="v">
                <p:oleObj spid="_x0000_s1037" r:id="rId3" imgW="6194157" imgH="2357772" progId="">
                  <p:embed/>
                </p:oleObj>
              </mc:Choice>
              <mc:Fallback>
                <p:oleObj r:id="rId3" imgW="6194157" imgH="2357772" progId="">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4" y="1772816"/>
                        <a:ext cx="9001000" cy="4869160"/>
                      </a:xfrm>
                      <a:prstGeom prst="rect">
                        <a:avLst/>
                      </a:prstGeom>
                      <a:solidFill>
                        <a:srgbClr val="FFFFFF"/>
                      </a:solidFill>
                    </p:spPr>
                  </p:pic>
                </p:oleObj>
              </mc:Fallback>
            </mc:AlternateContent>
          </a:graphicData>
        </a:graphic>
      </p:graphicFrame>
      <p:sp>
        <p:nvSpPr>
          <p:cNvPr id="6" name="Rectangle 3"/>
          <p:cNvSpPr>
            <a:spLocks noChangeArrowheads="1"/>
          </p:cNvSpPr>
          <p:nvPr/>
        </p:nvSpPr>
        <p:spPr bwMode="auto">
          <a:xfrm>
            <a:off x="1547663" y="3242097"/>
            <a:ext cx="1358641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68961880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Strict NC with prevergal object niente </a:t>
            </a:r>
            <a:endParaRPr lang="en-US"/>
          </a:p>
        </p:txBody>
      </p:sp>
      <p:sp>
        <p:nvSpPr>
          <p:cNvPr id="3" name="Content Placeholder 2"/>
          <p:cNvSpPr>
            <a:spLocks noGrp="1"/>
          </p:cNvSpPr>
          <p:nvPr>
            <p:ph idx="1"/>
          </p:nvPr>
        </p:nvSpPr>
        <p:spPr>
          <a:xfrm>
            <a:off x="636711" y="2868960"/>
            <a:ext cx="13063587" cy="5434275"/>
          </a:xfrm>
        </p:spPr>
        <p:txBody>
          <a:bodyPr/>
          <a:lstStyle/>
          <a:p>
            <a:endParaRPr lang="en-US" smtClean="0"/>
          </a:p>
          <a:p>
            <a:endParaRPr lang="en-US"/>
          </a:p>
          <a:p>
            <a:endParaRPr lang="en-US" smtClean="0"/>
          </a:p>
          <a:p>
            <a:endParaRPr lang="en-US"/>
          </a:p>
          <a:p>
            <a:r>
              <a:rPr lang="en-US" smtClean="0"/>
              <a:t>                           </a:t>
            </a:r>
            <a:endParaRPr lang="en-US"/>
          </a:p>
        </p:txBody>
      </p:sp>
      <p:sp>
        <p:nvSpPr>
          <p:cNvPr id="4" name="Rectangle 2"/>
          <p:cNvSpPr>
            <a:spLocks noChangeArrowheads="1"/>
          </p:cNvSpPr>
          <p:nvPr/>
        </p:nvSpPr>
        <p:spPr bwMode="auto">
          <a:xfrm>
            <a:off x="179511" y="1268760"/>
            <a:ext cx="1451509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647160343"/>
              </p:ext>
            </p:extLst>
          </p:nvPr>
        </p:nvGraphicFramePr>
        <p:xfrm>
          <a:off x="179512" y="1844824"/>
          <a:ext cx="8964488" cy="4752528"/>
        </p:xfrm>
        <a:graphic>
          <a:graphicData uri="http://schemas.openxmlformats.org/presentationml/2006/ole">
            <mc:AlternateContent xmlns:mc="http://schemas.openxmlformats.org/markup-compatibility/2006">
              <mc:Choice xmlns:v="urn:schemas-microsoft-com:vml" Requires="v">
                <p:oleObj spid="_x0000_s5132" r:id="rId3" imgW="5858077" imgH="3307889" progId="">
                  <p:embed/>
                </p:oleObj>
              </mc:Choice>
              <mc:Fallback>
                <p:oleObj r:id="rId3" imgW="5858077" imgH="3307889" progId="">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844824"/>
                        <a:ext cx="8964488" cy="4752528"/>
                      </a:xfrm>
                      <a:prstGeom prst="rect">
                        <a:avLst/>
                      </a:prstGeom>
                      <a:solidFill>
                        <a:srgbClr val="FFFFFF"/>
                      </a:solidFill>
                    </p:spPr>
                  </p:pic>
                </p:oleObj>
              </mc:Fallback>
            </mc:AlternateContent>
          </a:graphicData>
        </a:graphic>
      </p:graphicFrame>
    </p:spTree>
    <p:extLst>
      <p:ext uri="{BB962C8B-B14F-4D97-AF65-F5344CB8AC3E}">
        <p14:creationId xmlns:p14="http://schemas.microsoft.com/office/powerpoint/2010/main" val="404970850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Strict NC with preverbal subject niente</a:t>
            </a:r>
            <a:endParaRPr lang="en-US"/>
          </a:p>
        </p:txBody>
      </p:sp>
      <p:sp>
        <p:nvSpPr>
          <p:cNvPr id="3" name="Content Placeholder 2"/>
          <p:cNvSpPr>
            <a:spLocks noGrp="1"/>
          </p:cNvSpPr>
          <p:nvPr>
            <p:ph idx="1"/>
          </p:nvPr>
        </p:nvSpPr>
        <p:spPr>
          <a:xfrm>
            <a:off x="457200" y="3136934"/>
            <a:ext cx="13217156" cy="6515559"/>
          </a:xfrm>
        </p:spPr>
        <p:txBody>
          <a:bodyPr/>
          <a:lstStyle/>
          <a:p>
            <a:endParaRPr lang="en-US" smtClean="0"/>
          </a:p>
          <a:p>
            <a:endParaRPr lang="en-US"/>
          </a:p>
          <a:p>
            <a:endParaRPr lang="en-US" smtClean="0"/>
          </a:p>
          <a:p>
            <a:endParaRPr lang="en-US"/>
          </a:p>
        </p:txBody>
      </p:sp>
      <p:sp>
        <p:nvSpPr>
          <p:cNvPr id="4" name="Rectangle 2"/>
          <p:cNvSpPr>
            <a:spLocks noChangeArrowheads="1"/>
          </p:cNvSpPr>
          <p:nvPr/>
        </p:nvSpPr>
        <p:spPr bwMode="auto">
          <a:xfrm>
            <a:off x="-1" y="0"/>
            <a:ext cx="1468572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792833115"/>
              </p:ext>
            </p:extLst>
          </p:nvPr>
        </p:nvGraphicFramePr>
        <p:xfrm>
          <a:off x="0" y="1556792"/>
          <a:ext cx="9252520" cy="4662132"/>
        </p:xfrm>
        <a:graphic>
          <a:graphicData uri="http://schemas.openxmlformats.org/presentationml/2006/ole">
            <mc:AlternateContent xmlns:mc="http://schemas.openxmlformats.org/markup-compatibility/2006">
              <mc:Choice xmlns:v="urn:schemas-microsoft-com:vml" Requires="v">
                <p:oleObj spid="_x0000_s4109" r:id="rId3" imgW="5858077" imgH="3307889" progId="">
                  <p:embed/>
                </p:oleObj>
              </mc:Choice>
              <mc:Fallback>
                <p:oleObj r:id="rId3" imgW="5858077" imgH="3307889" progId="">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556792"/>
                        <a:ext cx="9252520" cy="4662132"/>
                      </a:xfrm>
                      <a:prstGeom prst="rect">
                        <a:avLst/>
                      </a:prstGeom>
                      <a:solidFill>
                        <a:srgbClr val="FFFFFF"/>
                      </a:solidFill>
                    </p:spPr>
                  </p:pic>
                </p:oleObj>
              </mc:Fallback>
            </mc:AlternateContent>
          </a:graphicData>
        </a:graphic>
      </p:graphicFrame>
      <p:sp>
        <p:nvSpPr>
          <p:cNvPr id="6" name="Rectangle 3"/>
          <p:cNvSpPr>
            <a:spLocks noChangeArrowheads="1"/>
          </p:cNvSpPr>
          <p:nvPr/>
        </p:nvSpPr>
        <p:spPr bwMode="auto">
          <a:xfrm>
            <a:off x="-1" y="3695700"/>
            <a:ext cx="1468572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59359684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Strict NC with preverbal nessuno subject</a:t>
            </a:r>
            <a:endParaRPr lang="en-US"/>
          </a:p>
        </p:txBody>
      </p:sp>
      <p:sp>
        <p:nvSpPr>
          <p:cNvPr id="3" name="Content Placeholder 2"/>
          <p:cNvSpPr>
            <a:spLocks noGrp="1"/>
          </p:cNvSpPr>
          <p:nvPr>
            <p:ph idx="1"/>
          </p:nvPr>
        </p:nvSpPr>
        <p:spPr>
          <a:xfrm>
            <a:off x="5076055" y="4653136"/>
            <a:ext cx="2798559" cy="6532124"/>
          </a:xfrm>
        </p:spPr>
        <p:txBody>
          <a:bodyPr/>
          <a:lstStyle/>
          <a:p>
            <a:endParaRPr lang="en-US"/>
          </a:p>
        </p:txBody>
      </p:sp>
      <p:sp>
        <p:nvSpPr>
          <p:cNvPr id="4" name="Rectangle 2"/>
          <p:cNvSpPr>
            <a:spLocks noChangeArrowheads="1"/>
          </p:cNvSpPr>
          <p:nvPr/>
        </p:nvSpPr>
        <p:spPr bwMode="auto">
          <a:xfrm>
            <a:off x="5144120" y="92064"/>
            <a:ext cx="3109510" cy="868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677167702"/>
              </p:ext>
            </p:extLst>
          </p:nvPr>
        </p:nvGraphicFramePr>
        <p:xfrm>
          <a:off x="1012883" y="2328003"/>
          <a:ext cx="8131118" cy="4025585"/>
        </p:xfrm>
        <a:graphic>
          <a:graphicData uri="http://schemas.openxmlformats.org/presentationml/2006/ole">
            <mc:AlternateContent xmlns:mc="http://schemas.openxmlformats.org/markup-compatibility/2006">
              <mc:Choice xmlns:v="urn:schemas-microsoft-com:vml" Requires="v">
                <p:oleObj spid="_x0000_s2061" r:id="rId3" imgW="5858077" imgH="2837416" progId="">
                  <p:embed/>
                </p:oleObj>
              </mc:Choice>
              <mc:Fallback>
                <p:oleObj r:id="rId3" imgW="5858077" imgH="2837416" progId="">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2883" y="2328003"/>
                        <a:ext cx="8131118" cy="4025585"/>
                      </a:xfrm>
                      <a:prstGeom prst="rect">
                        <a:avLst/>
                      </a:prstGeom>
                      <a:solidFill>
                        <a:srgbClr val="FFFFFF"/>
                      </a:solidFill>
                    </p:spPr>
                  </p:pic>
                </p:oleObj>
              </mc:Fallback>
            </mc:AlternateContent>
          </a:graphicData>
        </a:graphic>
      </p:graphicFrame>
      <p:sp>
        <p:nvSpPr>
          <p:cNvPr id="6" name="Rectangle 3"/>
          <p:cNvSpPr>
            <a:spLocks noChangeArrowheads="1"/>
          </p:cNvSpPr>
          <p:nvPr/>
        </p:nvSpPr>
        <p:spPr bwMode="auto">
          <a:xfrm>
            <a:off x="5144120" y="3338502"/>
            <a:ext cx="3109510" cy="868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69627424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Strict NC with preverbal nessuno object </a:t>
            </a:r>
            <a:endParaRPr lang="en-US"/>
          </a:p>
        </p:txBody>
      </p:sp>
      <p:sp>
        <p:nvSpPr>
          <p:cNvPr id="3" name="Content Placeholder 2"/>
          <p:cNvSpPr>
            <a:spLocks noGrp="1"/>
          </p:cNvSpPr>
          <p:nvPr>
            <p:ph idx="1"/>
          </p:nvPr>
        </p:nvSpPr>
        <p:spPr>
          <a:xfrm>
            <a:off x="885699" y="3530022"/>
            <a:ext cx="12605048" cy="6943796"/>
          </a:xfrm>
        </p:spPr>
        <p:txBody>
          <a:bodyPr/>
          <a:lstStyle/>
          <a:p>
            <a:endParaRPr lang="en-US"/>
          </a:p>
        </p:txBody>
      </p:sp>
      <p:sp>
        <p:nvSpPr>
          <p:cNvPr id="4" name="Rectangle 2"/>
          <p:cNvSpPr>
            <a:spLocks noChangeArrowheads="1"/>
          </p:cNvSpPr>
          <p:nvPr/>
        </p:nvSpPr>
        <p:spPr bwMode="auto">
          <a:xfrm>
            <a:off x="428498" y="1124744"/>
            <a:ext cx="14005609"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646296015"/>
              </p:ext>
            </p:extLst>
          </p:nvPr>
        </p:nvGraphicFramePr>
        <p:xfrm>
          <a:off x="428498" y="1700808"/>
          <a:ext cx="8824021" cy="4968552"/>
        </p:xfrm>
        <a:graphic>
          <a:graphicData uri="http://schemas.openxmlformats.org/presentationml/2006/ole">
            <mc:AlternateContent xmlns:mc="http://schemas.openxmlformats.org/markup-compatibility/2006">
              <mc:Choice xmlns:v="urn:schemas-microsoft-com:vml" Requires="v">
                <p:oleObj spid="_x0000_s3084" r:id="rId3" imgW="5858077" imgH="3307889" progId="">
                  <p:embed/>
                </p:oleObj>
              </mc:Choice>
              <mc:Fallback>
                <p:oleObj r:id="rId3" imgW="5858077" imgH="3307889" progId="">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498" y="1700808"/>
                        <a:ext cx="8824021" cy="4968552"/>
                      </a:xfrm>
                      <a:prstGeom prst="rect">
                        <a:avLst/>
                      </a:prstGeom>
                      <a:solidFill>
                        <a:srgbClr val="FFFFFF"/>
                      </a:solidFill>
                    </p:spPr>
                  </p:pic>
                </p:oleObj>
              </mc:Fallback>
            </mc:AlternateContent>
          </a:graphicData>
        </a:graphic>
      </p:graphicFrame>
    </p:spTree>
    <p:extLst>
      <p:ext uri="{BB962C8B-B14F-4D97-AF65-F5344CB8AC3E}">
        <p14:creationId xmlns:p14="http://schemas.microsoft.com/office/powerpoint/2010/main" val="376924041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mtClean="0"/>
              <a:t>This multifactorial situation about strict NC points towards a complex analysis of the phenomenon that is not simply to be captured in terms of agreement. </a:t>
            </a:r>
            <a:endParaRPr lang="en-US"/>
          </a:p>
        </p:txBody>
      </p:sp>
    </p:spTree>
    <p:extLst>
      <p:ext uri="{BB962C8B-B14F-4D97-AF65-F5344CB8AC3E}">
        <p14:creationId xmlns:p14="http://schemas.microsoft.com/office/powerpoint/2010/main" val="157405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 </a:t>
            </a:r>
            <a:r>
              <a:rPr lang="de-DE" dirty="0" err="1" smtClean="0"/>
              <a:t>compositional</a:t>
            </a:r>
            <a:r>
              <a:rPr lang="de-DE" dirty="0" smtClean="0"/>
              <a:t> </a:t>
            </a:r>
            <a:r>
              <a:rPr lang="de-DE" dirty="0" err="1" smtClean="0"/>
              <a:t>view</a:t>
            </a:r>
            <a:endParaRPr lang="de-DE" dirty="0"/>
          </a:p>
        </p:txBody>
      </p:sp>
      <p:sp>
        <p:nvSpPr>
          <p:cNvPr id="3" name="Inhaltsplatzhalter 2"/>
          <p:cNvSpPr>
            <a:spLocks noGrp="1"/>
          </p:cNvSpPr>
          <p:nvPr>
            <p:ph idx="1"/>
          </p:nvPr>
        </p:nvSpPr>
        <p:spPr/>
        <p:txBody>
          <a:bodyPr>
            <a:normAutofit/>
          </a:bodyPr>
          <a:lstStyle/>
          <a:p>
            <a:r>
              <a:rPr lang="de-DE" dirty="0" err="1" smtClean="0"/>
              <a:t>If</a:t>
            </a:r>
            <a:r>
              <a:rPr lang="de-DE" dirty="0" smtClean="0"/>
              <a:t> </a:t>
            </a:r>
            <a:r>
              <a:rPr lang="de-DE" dirty="0" err="1" smtClean="0"/>
              <a:t>negation</a:t>
            </a:r>
            <a:r>
              <a:rPr lang="de-DE" dirty="0" smtClean="0"/>
              <a:t> </a:t>
            </a:r>
            <a:r>
              <a:rPr lang="de-DE" dirty="0" err="1" smtClean="0"/>
              <a:t>is</a:t>
            </a:r>
            <a:r>
              <a:rPr lang="de-DE" dirty="0" smtClean="0"/>
              <a:t> not a primitive but a </a:t>
            </a:r>
            <a:r>
              <a:rPr lang="de-DE" dirty="0" err="1" smtClean="0"/>
              <a:t>complex</a:t>
            </a:r>
            <a:r>
              <a:rPr lang="de-DE" dirty="0" smtClean="0"/>
              <a:t> </a:t>
            </a:r>
            <a:r>
              <a:rPr lang="de-DE" dirty="0" err="1" smtClean="0"/>
              <a:t>set</a:t>
            </a:r>
            <a:r>
              <a:rPr lang="de-DE" dirty="0" smtClean="0"/>
              <a:t> </a:t>
            </a:r>
            <a:r>
              <a:rPr lang="de-DE" dirty="0" err="1" smtClean="0"/>
              <a:t>of</a:t>
            </a:r>
            <a:r>
              <a:rPr lang="de-DE" dirty="0" smtClean="0"/>
              <a:t> </a:t>
            </a:r>
            <a:r>
              <a:rPr lang="de-DE" dirty="0" err="1" smtClean="0"/>
              <a:t>operations</a:t>
            </a:r>
            <a:r>
              <a:rPr lang="de-DE" dirty="0" smtClean="0"/>
              <a:t>, </a:t>
            </a:r>
            <a:r>
              <a:rPr lang="de-DE" dirty="0" err="1" smtClean="0"/>
              <a:t>we</a:t>
            </a:r>
            <a:r>
              <a:rPr lang="de-DE" dirty="0" smtClean="0"/>
              <a:t> </a:t>
            </a:r>
            <a:r>
              <a:rPr lang="de-DE" dirty="0" err="1" smtClean="0"/>
              <a:t>expect</a:t>
            </a:r>
            <a:r>
              <a:rPr lang="de-DE" dirty="0" smtClean="0"/>
              <a:t> </a:t>
            </a:r>
            <a:r>
              <a:rPr lang="de-DE" dirty="0" err="1" smtClean="0"/>
              <a:t>languages</a:t>
            </a:r>
            <a:r>
              <a:rPr lang="de-DE" dirty="0" smtClean="0"/>
              <a:t> </a:t>
            </a:r>
            <a:r>
              <a:rPr lang="de-DE" dirty="0" err="1" smtClean="0"/>
              <a:t>to</a:t>
            </a:r>
            <a:r>
              <a:rPr lang="de-DE" dirty="0" smtClean="0"/>
              <a:t> </a:t>
            </a:r>
            <a:r>
              <a:rPr lang="de-DE" dirty="0" err="1" smtClean="0"/>
              <a:t>mark</a:t>
            </a:r>
            <a:r>
              <a:rPr lang="de-DE" dirty="0" smtClean="0"/>
              <a:t> </a:t>
            </a:r>
            <a:r>
              <a:rPr lang="de-DE" dirty="0" err="1" smtClean="0"/>
              <a:t>one</a:t>
            </a:r>
            <a:r>
              <a:rPr lang="de-DE" dirty="0" smtClean="0"/>
              <a:t> </a:t>
            </a:r>
            <a:r>
              <a:rPr lang="de-DE" dirty="0" err="1" smtClean="0"/>
              <a:t>or</a:t>
            </a:r>
            <a:r>
              <a:rPr lang="de-DE" dirty="0" smtClean="0"/>
              <a:t> </a:t>
            </a:r>
            <a:r>
              <a:rPr lang="de-DE" dirty="0" err="1" smtClean="0"/>
              <a:t>the</a:t>
            </a:r>
            <a:r>
              <a:rPr lang="de-DE" dirty="0" smtClean="0"/>
              <a:t> </a:t>
            </a:r>
            <a:r>
              <a:rPr lang="de-DE" dirty="0" err="1" smtClean="0"/>
              <a:t>other</a:t>
            </a:r>
            <a:r>
              <a:rPr lang="de-DE" dirty="0" smtClean="0"/>
              <a:t> </a:t>
            </a:r>
            <a:r>
              <a:rPr lang="de-DE" dirty="0" err="1" smtClean="0"/>
              <a:t>operation</a:t>
            </a:r>
            <a:r>
              <a:rPr lang="de-DE" dirty="0" smtClean="0"/>
              <a:t> </a:t>
            </a:r>
            <a:r>
              <a:rPr lang="de-DE" dirty="0" err="1" smtClean="0"/>
              <a:t>or</a:t>
            </a:r>
            <a:r>
              <a:rPr lang="de-DE" dirty="0" smtClean="0"/>
              <a:t> </a:t>
            </a:r>
            <a:r>
              <a:rPr lang="de-DE" dirty="0" err="1" smtClean="0"/>
              <a:t>more</a:t>
            </a:r>
            <a:r>
              <a:rPr lang="de-DE" dirty="0" smtClean="0"/>
              <a:t> </a:t>
            </a:r>
            <a:r>
              <a:rPr lang="de-DE" dirty="0" err="1" smtClean="0"/>
              <a:t>than</a:t>
            </a:r>
            <a:r>
              <a:rPr lang="de-DE" dirty="0" smtClean="0"/>
              <a:t> </a:t>
            </a:r>
            <a:r>
              <a:rPr lang="de-DE" dirty="0" err="1" smtClean="0"/>
              <a:t>one</a:t>
            </a:r>
            <a:r>
              <a:rPr lang="de-DE" dirty="0" smtClean="0"/>
              <a:t>. </a:t>
            </a:r>
            <a:r>
              <a:rPr lang="de-DE" dirty="0" err="1" smtClean="0"/>
              <a:t>Each</a:t>
            </a:r>
            <a:r>
              <a:rPr lang="de-DE" dirty="0" smtClean="0"/>
              <a:t> </a:t>
            </a:r>
            <a:r>
              <a:rPr lang="de-DE" dirty="0" err="1" smtClean="0"/>
              <a:t>of</a:t>
            </a:r>
            <a:r>
              <a:rPr lang="de-DE" dirty="0" smtClean="0"/>
              <a:t> </a:t>
            </a:r>
            <a:r>
              <a:rPr lang="de-DE" dirty="0" err="1" smtClean="0"/>
              <a:t>these</a:t>
            </a:r>
            <a:r>
              <a:rPr lang="de-DE" dirty="0" smtClean="0"/>
              <a:t> </a:t>
            </a:r>
            <a:r>
              <a:rPr lang="de-DE" dirty="0" err="1" smtClean="0"/>
              <a:t>operations</a:t>
            </a:r>
            <a:r>
              <a:rPr lang="de-DE" dirty="0" smtClean="0"/>
              <a:t> </a:t>
            </a:r>
            <a:r>
              <a:rPr lang="de-DE" dirty="0" err="1" smtClean="0"/>
              <a:t>can</a:t>
            </a:r>
            <a:r>
              <a:rPr lang="de-DE" dirty="0" smtClean="0"/>
              <a:t> „stand </a:t>
            </a:r>
            <a:r>
              <a:rPr lang="de-DE" dirty="0" err="1" smtClean="0"/>
              <a:t>for</a:t>
            </a:r>
            <a:r>
              <a:rPr lang="de-DE" dirty="0" smtClean="0"/>
              <a:t>“ </a:t>
            </a:r>
            <a:r>
              <a:rPr lang="de-DE" dirty="0" err="1" smtClean="0"/>
              <a:t>the</a:t>
            </a:r>
            <a:r>
              <a:rPr lang="de-DE" dirty="0" smtClean="0"/>
              <a:t> </a:t>
            </a:r>
            <a:r>
              <a:rPr lang="de-DE" dirty="0" err="1" smtClean="0"/>
              <a:t>whole</a:t>
            </a:r>
            <a:r>
              <a:rPr lang="de-DE" dirty="0" smtClean="0"/>
              <a:t> </a:t>
            </a:r>
            <a:r>
              <a:rPr lang="de-DE" dirty="0" err="1" smtClean="0"/>
              <a:t>cluster</a:t>
            </a:r>
            <a:r>
              <a:rPr lang="de-DE" dirty="0"/>
              <a:t> </a:t>
            </a:r>
            <a:r>
              <a:rPr lang="de-DE" dirty="0" err="1" smtClean="0"/>
              <a:t>and</a:t>
            </a:r>
            <a:r>
              <a:rPr lang="de-DE" dirty="0" smtClean="0"/>
              <a:t> </a:t>
            </a:r>
            <a:r>
              <a:rPr lang="de-DE" dirty="0" err="1" smtClean="0"/>
              <a:t>thus</a:t>
            </a:r>
            <a:r>
              <a:rPr lang="de-DE" dirty="0" smtClean="0"/>
              <a:t> </a:t>
            </a:r>
            <a:r>
              <a:rPr lang="de-DE" dirty="0" err="1" smtClean="0"/>
              <a:t>be</a:t>
            </a:r>
            <a:r>
              <a:rPr lang="de-DE" dirty="0" smtClean="0"/>
              <a:t> </a:t>
            </a:r>
            <a:r>
              <a:rPr lang="de-DE" dirty="0" err="1" smtClean="0"/>
              <a:t>interpreted</a:t>
            </a:r>
            <a:r>
              <a:rPr lang="de-DE" dirty="0" smtClean="0"/>
              <a:t> </a:t>
            </a:r>
            <a:r>
              <a:rPr lang="de-DE" dirty="0" err="1" smtClean="0"/>
              <a:t>as</a:t>
            </a:r>
            <a:r>
              <a:rPr lang="de-DE" dirty="0" smtClean="0"/>
              <a:t> </a:t>
            </a:r>
            <a:r>
              <a:rPr lang="de-DE" dirty="0" err="1" smtClean="0"/>
              <a:t>negation</a:t>
            </a:r>
            <a:r>
              <a:rPr lang="de-DE" dirty="0"/>
              <a:t> </a:t>
            </a:r>
            <a:r>
              <a:rPr lang="de-DE" dirty="0" err="1" smtClean="0"/>
              <a:t>although</a:t>
            </a:r>
            <a:r>
              <a:rPr lang="de-DE" dirty="0" smtClean="0"/>
              <a:t> </a:t>
            </a:r>
            <a:r>
              <a:rPr lang="de-DE" dirty="0" err="1" smtClean="0"/>
              <a:t>it</a:t>
            </a:r>
            <a:r>
              <a:rPr lang="de-DE" dirty="0" smtClean="0"/>
              <a:t> </a:t>
            </a:r>
            <a:r>
              <a:rPr lang="de-DE" dirty="0" err="1" smtClean="0"/>
              <a:t>is</a:t>
            </a:r>
            <a:r>
              <a:rPr lang="de-DE" dirty="0" smtClean="0"/>
              <a:t> </a:t>
            </a:r>
            <a:r>
              <a:rPr lang="de-DE" dirty="0" err="1" smtClean="0"/>
              <a:t>only</a:t>
            </a:r>
            <a:r>
              <a:rPr lang="de-DE" dirty="0" smtClean="0"/>
              <a:t> </a:t>
            </a:r>
            <a:r>
              <a:rPr lang="de-DE" dirty="0" err="1" smtClean="0"/>
              <a:t>part</a:t>
            </a:r>
            <a:r>
              <a:rPr lang="de-DE" dirty="0" smtClean="0"/>
              <a:t> </a:t>
            </a:r>
            <a:r>
              <a:rPr lang="de-DE" dirty="0" err="1" smtClean="0"/>
              <a:t>of</a:t>
            </a:r>
            <a:r>
              <a:rPr lang="de-DE" dirty="0" smtClean="0"/>
              <a:t> it.  </a:t>
            </a:r>
          </a:p>
        </p:txBody>
      </p:sp>
    </p:spTree>
    <p:extLst>
      <p:ext uri="{BB962C8B-B14F-4D97-AF65-F5344CB8AC3E}">
        <p14:creationId xmlns:p14="http://schemas.microsoft.com/office/powerpoint/2010/main" val="2983031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Scattering</a:t>
            </a:r>
            <a:r>
              <a:rPr lang="de-DE" dirty="0" smtClean="0"/>
              <a:t> </a:t>
            </a:r>
            <a:r>
              <a:rPr lang="de-DE" dirty="0" err="1" smtClean="0"/>
              <a:t>negation</a:t>
            </a:r>
            <a:endParaRPr lang="de-DE" dirty="0"/>
          </a:p>
        </p:txBody>
      </p:sp>
      <p:sp>
        <p:nvSpPr>
          <p:cNvPr id="3" name="Inhaltsplatzhalter 2"/>
          <p:cNvSpPr>
            <a:spLocks noGrp="1"/>
          </p:cNvSpPr>
          <p:nvPr>
            <p:ph idx="1"/>
          </p:nvPr>
        </p:nvSpPr>
        <p:spPr/>
        <p:txBody>
          <a:bodyPr/>
          <a:lstStyle/>
          <a:p>
            <a:r>
              <a:rPr lang="de-DE" dirty="0"/>
              <a:t>This </a:t>
            </a:r>
            <a:r>
              <a:rPr lang="de-DE" dirty="0" err="1"/>
              <a:t>view</a:t>
            </a:r>
            <a:r>
              <a:rPr lang="de-DE" dirty="0"/>
              <a:t> </a:t>
            </a:r>
            <a:r>
              <a:rPr lang="de-DE" dirty="0" err="1"/>
              <a:t>is</a:t>
            </a:r>
            <a:r>
              <a:rPr lang="de-DE" dirty="0"/>
              <a:t> </a:t>
            </a:r>
            <a:r>
              <a:rPr lang="de-DE" dirty="0" err="1"/>
              <a:t>similar</a:t>
            </a:r>
            <a:r>
              <a:rPr lang="de-DE" dirty="0"/>
              <a:t> </a:t>
            </a:r>
            <a:r>
              <a:rPr lang="de-DE" dirty="0" err="1"/>
              <a:t>to</a:t>
            </a:r>
            <a:r>
              <a:rPr lang="de-DE" dirty="0"/>
              <a:t> </a:t>
            </a:r>
            <a:r>
              <a:rPr lang="de-DE" dirty="0" err="1"/>
              <a:t>the</a:t>
            </a:r>
            <a:r>
              <a:rPr lang="de-DE" dirty="0"/>
              <a:t> </a:t>
            </a:r>
            <a:r>
              <a:rPr lang="de-DE" dirty="0" err="1"/>
              <a:t>one</a:t>
            </a:r>
            <a:r>
              <a:rPr lang="de-DE" dirty="0"/>
              <a:t> </a:t>
            </a:r>
            <a:r>
              <a:rPr lang="de-DE" dirty="0" err="1"/>
              <a:t>proposed</a:t>
            </a:r>
            <a:r>
              <a:rPr lang="de-DE" dirty="0"/>
              <a:t> </a:t>
            </a:r>
            <a:r>
              <a:rPr lang="de-DE" dirty="0" err="1"/>
              <a:t>by</a:t>
            </a:r>
            <a:r>
              <a:rPr lang="de-DE" dirty="0"/>
              <a:t> </a:t>
            </a:r>
            <a:r>
              <a:rPr lang="de-DE" dirty="0" err="1"/>
              <a:t>Portner</a:t>
            </a:r>
            <a:r>
              <a:rPr lang="de-DE" dirty="0"/>
              <a:t> </a:t>
            </a:r>
            <a:r>
              <a:rPr lang="de-DE" dirty="0" err="1"/>
              <a:t>and</a:t>
            </a:r>
            <a:r>
              <a:rPr lang="de-DE" dirty="0"/>
              <a:t> Zanuttini </a:t>
            </a:r>
            <a:r>
              <a:rPr lang="de-DE" dirty="0" err="1"/>
              <a:t>for</a:t>
            </a:r>
            <a:r>
              <a:rPr lang="de-DE" dirty="0"/>
              <a:t> </a:t>
            </a:r>
            <a:r>
              <a:rPr lang="de-DE" dirty="0" err="1"/>
              <a:t>sentence</a:t>
            </a:r>
            <a:r>
              <a:rPr lang="de-DE" dirty="0"/>
              <a:t> </a:t>
            </a:r>
            <a:r>
              <a:rPr lang="de-DE" dirty="0" err="1"/>
              <a:t>typing</a:t>
            </a:r>
            <a:r>
              <a:rPr lang="de-DE" dirty="0"/>
              <a:t>: </a:t>
            </a:r>
            <a:r>
              <a:rPr lang="de-DE" dirty="0" err="1"/>
              <a:t>the</a:t>
            </a:r>
            <a:r>
              <a:rPr lang="de-DE" dirty="0"/>
              <a:t> </a:t>
            </a:r>
            <a:r>
              <a:rPr lang="de-DE" dirty="0" err="1"/>
              <a:t>phenomenon</a:t>
            </a:r>
            <a:r>
              <a:rPr lang="de-DE" dirty="0"/>
              <a:t> </a:t>
            </a:r>
            <a:r>
              <a:rPr lang="de-DE" dirty="0" err="1"/>
              <a:t>is</a:t>
            </a:r>
            <a:r>
              <a:rPr lang="de-DE" dirty="0"/>
              <a:t> </a:t>
            </a:r>
            <a:r>
              <a:rPr lang="de-DE" dirty="0" err="1"/>
              <a:t>compositional</a:t>
            </a:r>
            <a:r>
              <a:rPr lang="de-DE" dirty="0"/>
              <a:t> </a:t>
            </a:r>
            <a:r>
              <a:rPr lang="de-DE" dirty="0" err="1"/>
              <a:t>and</a:t>
            </a:r>
            <a:r>
              <a:rPr lang="de-DE" dirty="0"/>
              <a:t> </a:t>
            </a:r>
            <a:r>
              <a:rPr lang="de-DE" dirty="0" err="1" smtClean="0"/>
              <a:t>involves</a:t>
            </a:r>
            <a:r>
              <a:rPr lang="de-DE" dirty="0" smtClean="0"/>
              <a:t> </a:t>
            </a:r>
            <a:r>
              <a:rPr lang="de-DE" dirty="0" err="1"/>
              <a:t>various</a:t>
            </a:r>
            <a:r>
              <a:rPr lang="de-DE" dirty="0"/>
              <a:t> </a:t>
            </a:r>
            <a:r>
              <a:rPr lang="de-DE" dirty="0" err="1"/>
              <a:t>levels</a:t>
            </a:r>
            <a:r>
              <a:rPr lang="de-DE" dirty="0"/>
              <a:t> </a:t>
            </a:r>
            <a:r>
              <a:rPr lang="de-DE" dirty="0" err="1"/>
              <a:t>of</a:t>
            </a:r>
            <a:r>
              <a:rPr lang="de-DE" dirty="0"/>
              <a:t> </a:t>
            </a:r>
            <a:r>
              <a:rPr lang="de-DE" dirty="0" err="1"/>
              <a:t>the</a:t>
            </a:r>
            <a:r>
              <a:rPr lang="de-DE" dirty="0"/>
              <a:t> </a:t>
            </a:r>
            <a:r>
              <a:rPr lang="de-DE" dirty="0" err="1" smtClean="0"/>
              <a:t>sentence</a:t>
            </a:r>
            <a:r>
              <a:rPr lang="de-DE" dirty="0" smtClean="0"/>
              <a:t>, not </a:t>
            </a:r>
            <a:r>
              <a:rPr lang="de-DE" dirty="0" err="1" smtClean="0"/>
              <a:t>only</a:t>
            </a:r>
            <a:r>
              <a:rPr lang="de-DE" dirty="0" smtClean="0"/>
              <a:t> </a:t>
            </a:r>
            <a:r>
              <a:rPr lang="de-DE" dirty="0" err="1" smtClean="0"/>
              <a:t>the</a:t>
            </a:r>
            <a:r>
              <a:rPr lang="de-DE" dirty="0" smtClean="0"/>
              <a:t> CP.</a:t>
            </a:r>
          </a:p>
          <a:p>
            <a:r>
              <a:rPr lang="de-DE" dirty="0" smtClean="0"/>
              <a:t>The internal </a:t>
            </a:r>
            <a:r>
              <a:rPr lang="de-DE" dirty="0" err="1" smtClean="0"/>
              <a:t>structure</a:t>
            </a:r>
            <a:r>
              <a:rPr lang="de-DE" dirty="0" smtClean="0"/>
              <a:t> </a:t>
            </a:r>
            <a:r>
              <a:rPr lang="de-DE" dirty="0" err="1" smtClean="0"/>
              <a:t>of</a:t>
            </a:r>
            <a:r>
              <a:rPr lang="de-DE" dirty="0" smtClean="0"/>
              <a:t> „</a:t>
            </a:r>
            <a:r>
              <a:rPr lang="de-DE" dirty="0" err="1" smtClean="0"/>
              <a:t>NegP</a:t>
            </a:r>
            <a:r>
              <a:rPr lang="de-DE" dirty="0" smtClean="0"/>
              <a:t>“ </a:t>
            </a:r>
            <a:r>
              <a:rPr lang="de-DE" dirty="0" err="1" smtClean="0"/>
              <a:t>corresponds</a:t>
            </a:r>
            <a:r>
              <a:rPr lang="de-DE" dirty="0" smtClean="0"/>
              <a:t> </a:t>
            </a:r>
            <a:r>
              <a:rPr lang="de-DE" dirty="0" err="1" smtClean="0"/>
              <a:t>to</a:t>
            </a:r>
            <a:r>
              <a:rPr lang="de-DE" dirty="0" smtClean="0"/>
              <a:t> </a:t>
            </a:r>
            <a:r>
              <a:rPr lang="de-DE" dirty="0" err="1" smtClean="0"/>
              <a:t>the</a:t>
            </a:r>
            <a:r>
              <a:rPr lang="de-DE" dirty="0" smtClean="0"/>
              <a:t> </a:t>
            </a:r>
            <a:r>
              <a:rPr lang="de-DE" dirty="0" err="1" smtClean="0"/>
              <a:t>external</a:t>
            </a:r>
            <a:r>
              <a:rPr lang="de-DE" dirty="0" smtClean="0"/>
              <a:t> </a:t>
            </a:r>
            <a:r>
              <a:rPr lang="de-DE" dirty="0" err="1" smtClean="0"/>
              <a:t>one</a:t>
            </a:r>
            <a:r>
              <a:rPr lang="de-DE" dirty="0" smtClean="0"/>
              <a:t> in </a:t>
            </a:r>
            <a:r>
              <a:rPr lang="de-DE" dirty="0" err="1" smtClean="0"/>
              <a:t>the</a:t>
            </a:r>
            <a:r>
              <a:rPr lang="de-DE" dirty="0" smtClean="0"/>
              <a:t> </a:t>
            </a:r>
            <a:r>
              <a:rPr lang="de-DE" dirty="0" err="1" smtClean="0"/>
              <a:t>clause</a:t>
            </a:r>
            <a:r>
              <a:rPr lang="de-DE" dirty="0"/>
              <a:t>.</a:t>
            </a:r>
            <a:r>
              <a:rPr lang="de-DE" dirty="0" smtClean="0"/>
              <a:t> </a:t>
            </a:r>
            <a:r>
              <a:rPr lang="de-DE" dirty="0" err="1" smtClean="0"/>
              <a:t>Each</a:t>
            </a:r>
            <a:r>
              <a:rPr lang="de-DE" dirty="0" smtClean="0"/>
              <a:t> internal </a:t>
            </a:r>
            <a:r>
              <a:rPr lang="de-DE" dirty="0" err="1" smtClean="0"/>
              <a:t>projection</a:t>
            </a:r>
            <a:r>
              <a:rPr lang="de-DE" dirty="0" smtClean="0"/>
              <a:t> </a:t>
            </a:r>
            <a:r>
              <a:rPr lang="de-DE" dirty="0" err="1" smtClean="0"/>
              <a:t>needs</a:t>
            </a:r>
            <a:r>
              <a:rPr lang="de-DE" dirty="0" smtClean="0"/>
              <a:t> </a:t>
            </a:r>
            <a:r>
              <a:rPr lang="de-DE" dirty="0" err="1" smtClean="0"/>
              <a:t>to</a:t>
            </a:r>
            <a:r>
              <a:rPr lang="de-DE" dirty="0" smtClean="0"/>
              <a:t> </a:t>
            </a:r>
            <a:r>
              <a:rPr lang="de-DE" dirty="0" err="1" smtClean="0"/>
              <a:t>be</a:t>
            </a:r>
            <a:r>
              <a:rPr lang="de-DE" dirty="0" smtClean="0"/>
              <a:t> </a:t>
            </a:r>
            <a:r>
              <a:rPr lang="de-DE" dirty="0" err="1" smtClean="0"/>
              <a:t>checked</a:t>
            </a:r>
            <a:r>
              <a:rPr lang="de-DE" dirty="0" smtClean="0"/>
              <a:t> at </a:t>
            </a:r>
            <a:r>
              <a:rPr lang="de-DE" dirty="0" err="1" smtClean="0"/>
              <a:t>the</a:t>
            </a:r>
            <a:r>
              <a:rPr lang="de-DE" dirty="0" smtClean="0"/>
              <a:t> </a:t>
            </a:r>
            <a:r>
              <a:rPr lang="de-DE" dirty="0" err="1" smtClean="0"/>
              <a:t>appropriate</a:t>
            </a:r>
            <a:r>
              <a:rPr lang="de-DE" dirty="0" smtClean="0"/>
              <a:t> </a:t>
            </a:r>
            <a:r>
              <a:rPr lang="de-DE" dirty="0" err="1" smtClean="0"/>
              <a:t>level</a:t>
            </a:r>
            <a:r>
              <a:rPr lang="de-DE" dirty="0" smtClean="0"/>
              <a:t> in </a:t>
            </a:r>
            <a:r>
              <a:rPr lang="de-DE" dirty="0" err="1" smtClean="0"/>
              <a:t>the</a:t>
            </a:r>
            <a:r>
              <a:rPr lang="de-DE" dirty="0" smtClean="0"/>
              <a:t> </a:t>
            </a:r>
            <a:r>
              <a:rPr lang="de-DE" dirty="0" err="1" smtClean="0"/>
              <a:t>clause</a:t>
            </a:r>
            <a:r>
              <a:rPr lang="de-DE" dirty="0" smtClean="0"/>
              <a:t>. </a:t>
            </a:r>
            <a:endParaRPr lang="de-DE" dirty="0"/>
          </a:p>
          <a:p>
            <a:endParaRPr lang="de-DE" dirty="0"/>
          </a:p>
        </p:txBody>
      </p:sp>
    </p:spTree>
    <p:extLst>
      <p:ext uri="{BB962C8B-B14F-4D97-AF65-F5344CB8AC3E}">
        <p14:creationId xmlns:p14="http://schemas.microsoft.com/office/powerpoint/2010/main" val="3689459813"/>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3114</Words>
  <Application>Microsoft Office PowerPoint</Application>
  <PresentationFormat>Bildschirmpräsentation (4:3)</PresentationFormat>
  <Paragraphs>480</Paragraphs>
  <Slides>76</Slides>
  <Notes>0</Notes>
  <HiddenSlides>0</HiddenSlides>
  <MMClips>0</MMClips>
  <ScaleCrop>false</ScaleCrop>
  <HeadingPairs>
    <vt:vector size="8" baseType="variant">
      <vt:variant>
        <vt:lpstr>Verwendete Schriftarten</vt:lpstr>
      </vt:variant>
      <vt:variant>
        <vt:i4>3</vt:i4>
      </vt:variant>
      <vt:variant>
        <vt:lpstr>Design</vt:lpstr>
      </vt:variant>
      <vt:variant>
        <vt:i4>1</vt:i4>
      </vt:variant>
      <vt:variant>
        <vt:lpstr>Eingebettete OLE-Server</vt:lpstr>
      </vt:variant>
      <vt:variant>
        <vt:i4>0</vt:i4>
      </vt:variant>
      <vt:variant>
        <vt:lpstr>Folientitel</vt:lpstr>
      </vt:variant>
      <vt:variant>
        <vt:i4>76</vt:i4>
      </vt:variant>
    </vt:vector>
  </HeadingPairs>
  <TitlesOfParts>
    <vt:vector size="80" baseType="lpstr">
      <vt:lpstr>Arial</vt:lpstr>
      <vt:lpstr>Calibri</vt:lpstr>
      <vt:lpstr>Wingdings</vt:lpstr>
      <vt:lpstr>Larissa</vt:lpstr>
      <vt:lpstr>Negation in natural language</vt:lpstr>
      <vt:lpstr>The special status of negation</vt:lpstr>
      <vt:lpstr>Negation running wild</vt:lpstr>
      <vt:lpstr>˥ P?</vt:lpstr>
      <vt:lpstr>Setting the problem...</vt:lpstr>
      <vt:lpstr>Setting the problem…</vt:lpstr>
      <vt:lpstr>Negation is not a primitive</vt:lpstr>
      <vt:lpstr>A compositional view</vt:lpstr>
      <vt:lpstr>Scattering negation</vt:lpstr>
      <vt:lpstr>Negation in the vP</vt:lpstr>
      <vt:lpstr>NegP does not exist</vt:lpstr>
      <vt:lpstr>A modular theory of complex operations</vt:lpstr>
      <vt:lpstr>Why is there so much variation?</vt:lpstr>
      <vt:lpstr>PowerPoint-Präsentation</vt:lpstr>
      <vt:lpstr>The Northern side of the puzzle</vt:lpstr>
      <vt:lpstr>Clitic element</vt:lpstr>
      <vt:lpstr>Zanuttini’s findings</vt:lpstr>
      <vt:lpstr>Minimizer</vt:lpstr>
      <vt:lpstr>Zanuttini’s findings </vt:lpstr>
      <vt:lpstr>“Nothing”</vt:lpstr>
      <vt:lpstr>Zanuttinis’ findings</vt:lpstr>
      <vt:lpstr>Pro sentence</vt:lpstr>
      <vt:lpstr>Pro sentence</vt:lpstr>
      <vt:lpstr>Summary</vt:lpstr>
      <vt:lpstr>Summary</vt:lpstr>
      <vt:lpstr>Summary</vt:lpstr>
      <vt:lpstr>Summary</vt:lpstr>
      <vt:lpstr>Summary</vt:lpstr>
      <vt:lpstr>Zanuttini’s analysis</vt:lpstr>
      <vt:lpstr>Etymological types </vt:lpstr>
      <vt:lpstr>How many Negations? </vt:lpstr>
      <vt:lpstr>Three negative markers </vt:lpstr>
      <vt:lpstr>Negative strategies in Kanincin</vt:lpstr>
      <vt:lpstr>Locatives as minimizers</vt:lpstr>
      <vt:lpstr>Further etymologies</vt:lpstr>
      <vt:lpstr>Paamese: quantification</vt:lpstr>
      <vt:lpstr>Fulfulde: lack</vt:lpstr>
      <vt:lpstr>The Hypothesis</vt:lpstr>
      <vt:lpstr>The set of operations</vt:lpstr>
      <vt:lpstr>There is no “NegP”</vt:lpstr>
      <vt:lpstr>Arguments for big NegP</vt:lpstr>
      <vt:lpstr>1.  Argument</vt:lpstr>
      <vt:lpstr>2.  Argument </vt:lpstr>
      <vt:lpstr>3. Argument</vt:lpstr>
      <vt:lpstr>4. Argument</vt:lpstr>
      <vt:lpstr>Do we really need such a complex analysis? </vt:lpstr>
      <vt:lpstr>Further arguments: Relativized minimality</vt:lpstr>
      <vt:lpstr>Structural types (Rizzi 2004)</vt:lpstr>
      <vt:lpstr>PowerPoint-Präsentation</vt:lpstr>
      <vt:lpstr>It explains movement</vt:lpstr>
      <vt:lpstr>PowerPoint-Präsentation</vt:lpstr>
      <vt:lpstr>First exception</vt:lpstr>
      <vt:lpstr>Second exception</vt:lpstr>
      <vt:lpstr>Third exception</vt:lpstr>
      <vt:lpstr>Fourth exception</vt:lpstr>
      <vt:lpstr>Summing up</vt:lpstr>
      <vt:lpstr>The Southern side of the puzzle</vt:lpstr>
      <vt:lpstr>The Southern side of the puzzle </vt:lpstr>
      <vt:lpstr>Rionero mankə</vt:lpstr>
      <vt:lpstr>mankə versus non</vt:lpstr>
      <vt:lpstr>mankə versus non</vt:lpstr>
      <vt:lpstr>Focus negation</vt:lpstr>
      <vt:lpstr>The solution to the puzzle</vt:lpstr>
      <vt:lpstr>Concluding remarks</vt:lpstr>
      <vt:lpstr>PowerPoint-Präsentation</vt:lpstr>
      <vt:lpstr>Future developments</vt:lpstr>
      <vt:lpstr>PowerPoint-Präsentation</vt:lpstr>
      <vt:lpstr>What about negative concord?</vt:lpstr>
      <vt:lpstr> Chiomonte, Provençal dialect in Piedmont  </vt:lpstr>
      <vt:lpstr>From non strict to strict negative concord</vt:lpstr>
      <vt:lpstr>Strict NC with preverbal n-adverbs</vt:lpstr>
      <vt:lpstr>Strict NC with prevergal object niente </vt:lpstr>
      <vt:lpstr>Strict NC with preverbal subject niente</vt:lpstr>
      <vt:lpstr>Strict NC with preverbal nessuno subject</vt:lpstr>
      <vt:lpstr>Strict NC with preverbal nessuno object </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 and its companions: on the big NegP hypothesis</dc:title>
  <dc:creator>Administrator</dc:creator>
  <cp:lastModifiedBy>Cecilia Poletto</cp:lastModifiedBy>
  <cp:revision>90</cp:revision>
  <dcterms:created xsi:type="dcterms:W3CDTF">2014-05-08T15:48:33Z</dcterms:created>
  <dcterms:modified xsi:type="dcterms:W3CDTF">2020-10-20T07:23:47Z</dcterms:modified>
</cp:coreProperties>
</file>