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</p:sldIdLst>
  <p:sldSz cx="11631613" cy="16057563"/>
  <p:notesSz cx="6858000" cy="9144000"/>
  <p:defaultTextStyle>
    <a:defPPr>
      <a:defRPr lang="fr-FR"/>
    </a:defPPr>
    <a:lvl1pPr marL="0" algn="l" defTabSz="1582055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91028" algn="l" defTabSz="1582055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82055" algn="l" defTabSz="1582055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73083" algn="l" defTabSz="1582055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64111" algn="l" defTabSz="1582055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55139" algn="l" defTabSz="1582055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746166" algn="l" defTabSz="1582055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537194" algn="l" defTabSz="1582055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328222" algn="l" defTabSz="1582055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64"/>
    <a:srgbClr val="470B71"/>
    <a:srgbClr val="465F7F"/>
    <a:srgbClr val="FF5C00"/>
    <a:srgbClr val="F1AB00"/>
    <a:srgbClr val="C69200"/>
    <a:srgbClr val="F42941"/>
    <a:srgbClr val="96004B"/>
    <a:srgbClr val="0067C5"/>
    <a:srgbClr val="CF0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33" autoAdjust="0"/>
    <p:restoredTop sz="94660"/>
  </p:normalViewPr>
  <p:slideViewPr>
    <p:cSldViewPr>
      <p:cViewPr>
        <p:scale>
          <a:sx n="100" d="100"/>
          <a:sy n="100" d="100"/>
        </p:scale>
        <p:origin x="-3120" y="3200"/>
      </p:cViewPr>
      <p:guideLst>
        <p:guide orient="horz" pos="5058"/>
        <p:guide pos="36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72371" y="4988255"/>
            <a:ext cx="9886871" cy="344196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44742" y="9099286"/>
            <a:ext cx="8142129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91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82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7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64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55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746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537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328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54039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43895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862638" y="1416190"/>
            <a:ext cx="3059358" cy="3021200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0531" y="1416190"/>
            <a:ext cx="8988248" cy="3021200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6205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1998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8817" y="10318473"/>
            <a:ext cx="9886871" cy="3189210"/>
          </a:xfrm>
        </p:spPr>
        <p:txBody>
          <a:bodyPr anchor="t"/>
          <a:lstStyle>
            <a:lvl1pPr algn="l">
              <a:defRPr sz="7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8817" y="6805883"/>
            <a:ext cx="9886871" cy="3512590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91028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82055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3pPr>
            <a:lvl4pPr marL="237308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16411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395513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74616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53719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32822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7114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0531" y="8262957"/>
            <a:ext cx="6023802" cy="2336524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898194" y="8262957"/>
            <a:ext cx="6023803" cy="2336524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1343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581" y="643047"/>
            <a:ext cx="10468452" cy="267626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1581" y="3594368"/>
            <a:ext cx="5139315" cy="1497961"/>
          </a:xfrm>
        </p:spPr>
        <p:txBody>
          <a:bodyPr anchor="b"/>
          <a:lstStyle>
            <a:lvl1pPr marL="0" indent="0">
              <a:buNone/>
              <a:defRPr sz="4200" b="1"/>
            </a:lvl1pPr>
            <a:lvl2pPr marL="791028" indent="0">
              <a:buNone/>
              <a:defRPr sz="3400" b="1"/>
            </a:lvl2pPr>
            <a:lvl3pPr marL="1582055" indent="0">
              <a:buNone/>
              <a:defRPr sz="3100" b="1"/>
            </a:lvl3pPr>
            <a:lvl4pPr marL="2373083" indent="0">
              <a:buNone/>
              <a:defRPr sz="2800" b="1"/>
            </a:lvl4pPr>
            <a:lvl5pPr marL="3164111" indent="0">
              <a:buNone/>
              <a:defRPr sz="2800" b="1"/>
            </a:lvl5pPr>
            <a:lvl6pPr marL="3955139" indent="0">
              <a:buNone/>
              <a:defRPr sz="2800" b="1"/>
            </a:lvl6pPr>
            <a:lvl7pPr marL="4746166" indent="0">
              <a:buNone/>
              <a:defRPr sz="2800" b="1"/>
            </a:lvl7pPr>
            <a:lvl8pPr marL="5537194" indent="0">
              <a:buNone/>
              <a:defRPr sz="2800" b="1"/>
            </a:lvl8pPr>
            <a:lvl9pPr marL="6328222" indent="0">
              <a:buNone/>
              <a:defRPr sz="2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81581" y="5092329"/>
            <a:ext cx="5139315" cy="9251685"/>
          </a:xfrm>
        </p:spPr>
        <p:txBody>
          <a:bodyPr/>
          <a:lstStyle>
            <a:lvl1pPr>
              <a:defRPr sz="4200"/>
            </a:lvl1pPr>
            <a:lvl2pPr>
              <a:defRPr sz="34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908699" y="3594368"/>
            <a:ext cx="5141334" cy="1497961"/>
          </a:xfrm>
        </p:spPr>
        <p:txBody>
          <a:bodyPr anchor="b"/>
          <a:lstStyle>
            <a:lvl1pPr marL="0" indent="0">
              <a:buNone/>
              <a:defRPr sz="4200" b="1"/>
            </a:lvl1pPr>
            <a:lvl2pPr marL="791028" indent="0">
              <a:buNone/>
              <a:defRPr sz="3400" b="1"/>
            </a:lvl2pPr>
            <a:lvl3pPr marL="1582055" indent="0">
              <a:buNone/>
              <a:defRPr sz="3100" b="1"/>
            </a:lvl3pPr>
            <a:lvl4pPr marL="2373083" indent="0">
              <a:buNone/>
              <a:defRPr sz="2800" b="1"/>
            </a:lvl4pPr>
            <a:lvl5pPr marL="3164111" indent="0">
              <a:buNone/>
              <a:defRPr sz="2800" b="1"/>
            </a:lvl5pPr>
            <a:lvl6pPr marL="3955139" indent="0">
              <a:buNone/>
              <a:defRPr sz="2800" b="1"/>
            </a:lvl6pPr>
            <a:lvl7pPr marL="4746166" indent="0">
              <a:buNone/>
              <a:defRPr sz="2800" b="1"/>
            </a:lvl7pPr>
            <a:lvl8pPr marL="5537194" indent="0">
              <a:buNone/>
              <a:defRPr sz="2800" b="1"/>
            </a:lvl8pPr>
            <a:lvl9pPr marL="6328222" indent="0">
              <a:buNone/>
              <a:defRPr sz="2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908699" y="5092329"/>
            <a:ext cx="5141334" cy="9251685"/>
          </a:xfrm>
        </p:spPr>
        <p:txBody>
          <a:bodyPr/>
          <a:lstStyle>
            <a:lvl1pPr>
              <a:defRPr sz="4200"/>
            </a:lvl1pPr>
            <a:lvl2pPr>
              <a:defRPr sz="34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5084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36649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69019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1582" y="639328"/>
            <a:ext cx="3826721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47637" y="639330"/>
            <a:ext cx="6502395" cy="13704685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2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81582" y="3360195"/>
            <a:ext cx="3826721" cy="10983820"/>
          </a:xfrm>
        </p:spPr>
        <p:txBody>
          <a:bodyPr/>
          <a:lstStyle>
            <a:lvl1pPr marL="0" indent="0">
              <a:buNone/>
              <a:defRPr sz="2500"/>
            </a:lvl1pPr>
            <a:lvl2pPr marL="791028" indent="0">
              <a:buNone/>
              <a:defRPr sz="2000"/>
            </a:lvl2pPr>
            <a:lvl3pPr marL="1582055" indent="0">
              <a:buNone/>
              <a:defRPr sz="1700"/>
            </a:lvl3pPr>
            <a:lvl4pPr marL="2373083" indent="0">
              <a:buNone/>
              <a:defRPr sz="1600"/>
            </a:lvl4pPr>
            <a:lvl5pPr marL="3164111" indent="0">
              <a:buNone/>
              <a:defRPr sz="1600"/>
            </a:lvl5pPr>
            <a:lvl6pPr marL="3955139" indent="0">
              <a:buNone/>
              <a:defRPr sz="1600"/>
            </a:lvl6pPr>
            <a:lvl7pPr marL="4746166" indent="0">
              <a:buNone/>
              <a:defRPr sz="1600"/>
            </a:lvl7pPr>
            <a:lvl8pPr marL="5537194" indent="0">
              <a:buNone/>
              <a:defRPr sz="1600"/>
            </a:lvl8pPr>
            <a:lvl9pPr marL="6328222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3983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79877" y="11240293"/>
            <a:ext cx="6978968" cy="1326981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79877" y="1434774"/>
            <a:ext cx="6978968" cy="9634538"/>
          </a:xfrm>
        </p:spPr>
        <p:txBody>
          <a:bodyPr/>
          <a:lstStyle>
            <a:lvl1pPr marL="0" indent="0">
              <a:buNone/>
              <a:defRPr sz="5600"/>
            </a:lvl1pPr>
            <a:lvl2pPr marL="791028" indent="0">
              <a:buNone/>
              <a:defRPr sz="4800"/>
            </a:lvl2pPr>
            <a:lvl3pPr marL="1582055" indent="0">
              <a:buNone/>
              <a:defRPr sz="4200"/>
            </a:lvl3pPr>
            <a:lvl4pPr marL="2373083" indent="0">
              <a:buNone/>
              <a:defRPr sz="3400"/>
            </a:lvl4pPr>
            <a:lvl5pPr marL="3164111" indent="0">
              <a:buNone/>
              <a:defRPr sz="3400"/>
            </a:lvl5pPr>
            <a:lvl6pPr marL="3955139" indent="0">
              <a:buNone/>
              <a:defRPr sz="3400"/>
            </a:lvl6pPr>
            <a:lvl7pPr marL="4746166" indent="0">
              <a:buNone/>
              <a:defRPr sz="3400"/>
            </a:lvl7pPr>
            <a:lvl8pPr marL="5537194" indent="0">
              <a:buNone/>
              <a:defRPr sz="3400"/>
            </a:lvl8pPr>
            <a:lvl9pPr marL="6328222" indent="0">
              <a:buNone/>
              <a:defRPr sz="34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279877" y="12567275"/>
            <a:ext cx="6978968" cy="1884532"/>
          </a:xfrm>
        </p:spPr>
        <p:txBody>
          <a:bodyPr/>
          <a:lstStyle>
            <a:lvl1pPr marL="0" indent="0">
              <a:buNone/>
              <a:defRPr sz="2500"/>
            </a:lvl1pPr>
            <a:lvl2pPr marL="791028" indent="0">
              <a:buNone/>
              <a:defRPr sz="2000"/>
            </a:lvl2pPr>
            <a:lvl3pPr marL="1582055" indent="0">
              <a:buNone/>
              <a:defRPr sz="1700"/>
            </a:lvl3pPr>
            <a:lvl4pPr marL="2373083" indent="0">
              <a:buNone/>
              <a:defRPr sz="1600"/>
            </a:lvl4pPr>
            <a:lvl5pPr marL="3164111" indent="0">
              <a:buNone/>
              <a:defRPr sz="1600"/>
            </a:lvl5pPr>
            <a:lvl6pPr marL="3955139" indent="0">
              <a:buNone/>
              <a:defRPr sz="1600"/>
            </a:lvl6pPr>
            <a:lvl7pPr marL="4746166" indent="0">
              <a:buNone/>
              <a:defRPr sz="1600"/>
            </a:lvl7pPr>
            <a:lvl8pPr marL="5537194" indent="0">
              <a:buNone/>
              <a:defRPr sz="1600"/>
            </a:lvl8pPr>
            <a:lvl9pPr marL="6328222" indent="0">
              <a:buNone/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35911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81581" y="643047"/>
            <a:ext cx="10468452" cy="2676261"/>
          </a:xfrm>
          <a:prstGeom prst="rect">
            <a:avLst/>
          </a:prstGeom>
        </p:spPr>
        <p:txBody>
          <a:bodyPr vert="horz" lIns="158206" tIns="79103" rIns="158206" bIns="7910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81581" y="3746767"/>
            <a:ext cx="10468452" cy="10597249"/>
          </a:xfrm>
          <a:prstGeom prst="rect">
            <a:avLst/>
          </a:prstGeom>
        </p:spPr>
        <p:txBody>
          <a:bodyPr vert="horz" lIns="158206" tIns="79103" rIns="158206" bIns="7910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81581" y="14882984"/>
            <a:ext cx="2714043" cy="854916"/>
          </a:xfrm>
          <a:prstGeom prst="rect">
            <a:avLst/>
          </a:prstGeom>
        </p:spPr>
        <p:txBody>
          <a:bodyPr vert="horz" lIns="158206" tIns="79103" rIns="158206" bIns="7910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974136" y="14882984"/>
            <a:ext cx="3683344" cy="854916"/>
          </a:xfrm>
          <a:prstGeom prst="rect">
            <a:avLst/>
          </a:prstGeom>
        </p:spPr>
        <p:txBody>
          <a:bodyPr vert="horz" lIns="158206" tIns="79103" rIns="158206" bIns="7910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35990" y="14882984"/>
            <a:ext cx="2714043" cy="854916"/>
          </a:xfrm>
          <a:prstGeom prst="rect">
            <a:avLst/>
          </a:prstGeom>
        </p:spPr>
        <p:txBody>
          <a:bodyPr vert="horz" lIns="158206" tIns="79103" rIns="158206" bIns="7910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0319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82055" rtl="0" eaLnBrk="1" latinLnBrk="0" hangingPunct="1">
        <a:spcBef>
          <a:spcPct val="0"/>
        </a:spcBef>
        <a:buNone/>
        <a:defRPr sz="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93271" indent="-593271" algn="l" defTabSz="1582055" rtl="0" eaLnBrk="1" latinLnBrk="0" hangingPunct="1">
        <a:spcBef>
          <a:spcPct val="20000"/>
        </a:spcBef>
        <a:buFont typeface="Arial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285420" indent="-494392" algn="l" defTabSz="1582055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77570" indent="-395514" algn="l" defTabSz="1582055" rtl="0" eaLnBrk="1" latinLnBrk="0" hangingPunct="1">
        <a:spcBef>
          <a:spcPct val="20000"/>
        </a:spcBef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2768598" indent="-395514" algn="l" defTabSz="1582055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59625" indent="-395514" algn="l" defTabSz="1582055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50653" indent="-395514" algn="l" defTabSz="158205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141681" indent="-395514" algn="l" defTabSz="158205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932709" indent="-395514" algn="l" defTabSz="158205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723736" indent="-395514" algn="l" defTabSz="158205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582055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91028" algn="l" defTabSz="1582055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82055" algn="l" defTabSz="1582055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73083" algn="l" defTabSz="1582055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64111" algn="l" defTabSz="1582055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55139" algn="l" defTabSz="1582055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746166" algn="l" defTabSz="1582055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537194" algn="l" defTabSz="1582055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328222" algn="l" defTabSz="1582055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hyperlink" Target="http://www.unige.ch/presse/charte/pdf/Exemples_affiches.pdf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hyperlink" Target="http://www.unige.ch/presse/charte/pdf/Exemples_affiches.pdf" TargetMode="External"/><Relationship Id="rId5" Type="http://schemas.openxmlformats.org/officeDocument/2006/relationships/image" Target="../media/image3.png"/><Relationship Id="rId6" Type="http://schemas.openxmlformats.org/officeDocument/2006/relationships/image" Target="file://localhost/Volumes/COMM/catec/LOGOS/Logo%20Autres/HUG/New/LOGO_HUG_H_NEGATIF.png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hyperlink" Target="http://www.unige.ch/presse/charte/pdf/Exemples_affiches.pdf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4" Type="http://schemas.openxmlformats.org/officeDocument/2006/relationships/hyperlink" Target="http://www.unige.ch/presse/charte/pdf/Exemples_affiches.pdf" TargetMode="External"/><Relationship Id="rId5" Type="http://schemas.openxmlformats.org/officeDocument/2006/relationships/image" Target="../media/image3.png"/><Relationship Id="rId6" Type="http://schemas.openxmlformats.org/officeDocument/2006/relationships/image" Target="file://localhost/Volumes/COMM/catec/LOGOS/Logo%20Autres/HUG/New/LOGO_HUG_H_NEGATIF.png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afficheA3-TC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90500"/>
            <a:ext cx="11226800" cy="156591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43198" y="323922"/>
            <a:ext cx="10945216" cy="1411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Faire dépasser les images ou les zones de couleurs jusqu’aux traits de coupe.</a:t>
            </a:r>
            <a:endParaRPr lang="fr-FR" sz="2400" dirty="0"/>
          </a:p>
        </p:txBody>
      </p:sp>
      <p:sp>
        <p:nvSpPr>
          <p:cNvPr id="5" name="Rectangle 4"/>
          <p:cNvSpPr/>
          <p:nvPr/>
        </p:nvSpPr>
        <p:spPr>
          <a:xfrm>
            <a:off x="343198" y="14149462"/>
            <a:ext cx="10945216" cy="1584176"/>
          </a:xfrm>
          <a:prstGeom prst="rect">
            <a:avLst/>
          </a:prstGeom>
          <a:solidFill>
            <a:srgbClr val="960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069" tIns="49035" rIns="98069" bIns="49035" rtlCol="0" anchor="ctr"/>
          <a:lstStyle/>
          <a:p>
            <a:pPr algn="ctr"/>
            <a:endParaRPr lang="fr-CH"/>
          </a:p>
        </p:txBody>
      </p:sp>
      <p:pic>
        <p:nvPicPr>
          <p:cNvPr id="6" name="Image 5"/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2110" y="14465662"/>
            <a:ext cx="2376263" cy="835927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775245" y="14695611"/>
            <a:ext cx="6740419" cy="376027"/>
          </a:xfrm>
          <a:prstGeom prst="rect">
            <a:avLst/>
          </a:prstGeom>
          <a:noFill/>
        </p:spPr>
        <p:txBody>
          <a:bodyPr wrap="square" lIns="98069" tIns="49035" rIns="98069" bIns="49035" rtlCol="0" anchor="ctr">
            <a:spAutoFit/>
          </a:bodyPr>
          <a:lstStyle/>
          <a:p>
            <a:r>
              <a:rPr lang="fr-CH" sz="1800" b="1" dirty="0" smtClean="0">
                <a:solidFill>
                  <a:schemeClr val="bg1"/>
                </a:solidFill>
                <a:latin typeface="Arial"/>
                <a:cs typeface="Arial"/>
              </a:rPr>
              <a:t>FACULTÉ DE MÉDECINE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31230" y="899990"/>
            <a:ext cx="10369152" cy="1296000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Le texte de l’affiche doit être contenu dans cette zone pour éviter qu’il soit rogné lors de la découpe au format de l’affiche. </a:t>
            </a:r>
            <a:endParaRPr lang="fr-FR" sz="2400" dirty="0"/>
          </a:p>
        </p:txBody>
      </p:sp>
      <p:sp>
        <p:nvSpPr>
          <p:cNvPr id="9" name="ZoneTexte 8"/>
          <p:cNvSpPr txBox="1"/>
          <p:nvPr/>
        </p:nvSpPr>
        <p:spPr>
          <a:xfrm>
            <a:off x="2071390" y="4932437"/>
            <a:ext cx="7332254" cy="4715677"/>
          </a:xfrm>
          <a:prstGeom prst="rect">
            <a:avLst/>
          </a:prstGeom>
          <a:solidFill>
            <a:schemeClr val="bg1"/>
          </a:solidFill>
        </p:spPr>
        <p:txBody>
          <a:bodyPr wrap="square" lIns="98069" tIns="49035" rIns="98069" bIns="49035" rtlCol="0">
            <a:spAutoFit/>
          </a:bodyPr>
          <a:lstStyle/>
          <a:p>
            <a:r>
              <a:rPr lang="fr-CH" sz="1800" b="1" dirty="0" smtClean="0"/>
              <a:t>Le texte en bas à gauche (toujours en majuscules accentuées) </a:t>
            </a:r>
            <a:r>
              <a:rPr lang="fr-CH" sz="1800" dirty="0" smtClean="0"/>
              <a:t>est modifiable en fonction des structures organisatrices. La liste des exemples n’est pas exhaustive. </a:t>
            </a:r>
          </a:p>
          <a:p>
            <a:endParaRPr lang="fr-CH" sz="1800" dirty="0"/>
          </a:p>
          <a:p>
            <a:r>
              <a:rPr lang="fr-CH" sz="1800" dirty="0" smtClean="0"/>
              <a:t>Merci de respecter les polices de caractères:</a:t>
            </a:r>
          </a:p>
          <a:p>
            <a:pPr marL="490347" indent="-490347">
              <a:buFont typeface="Arial"/>
              <a:buChar char="•"/>
            </a:pPr>
            <a:r>
              <a:rPr lang="fr-CH" sz="1800" dirty="0" smtClean="0"/>
              <a:t>Faculté seule: Arial Bold </a:t>
            </a:r>
          </a:p>
          <a:p>
            <a:pPr marL="490347" indent="-490347">
              <a:buFont typeface="Arial"/>
              <a:buChar char="•"/>
            </a:pPr>
            <a:r>
              <a:rPr lang="fr-CH" sz="1800" dirty="0" smtClean="0"/>
              <a:t>Faculté + Département: Arial (Faculté) et Arial Bold (Département)</a:t>
            </a:r>
          </a:p>
          <a:p>
            <a:endParaRPr lang="fr-CH" sz="1800" dirty="0" smtClean="0"/>
          </a:p>
          <a:p>
            <a:r>
              <a:rPr lang="fr-CH" sz="1800" dirty="0" smtClean="0"/>
              <a:t>Voir les explications concernant les posters, affiches et flyers.</a:t>
            </a:r>
          </a:p>
          <a:p>
            <a:endParaRPr lang="fr-CH" sz="1800" dirty="0" smtClean="0"/>
          </a:p>
          <a:p>
            <a:r>
              <a:rPr lang="fr-FR" sz="1800" baseline="30000" dirty="0">
                <a:hlinkClick r:id="rId4"/>
              </a:rPr>
              <a:t>http://</a:t>
            </a:r>
            <a:r>
              <a:rPr lang="fr-FR" sz="1800" baseline="30000" dirty="0" smtClean="0">
                <a:hlinkClick r:id="rId4"/>
              </a:rPr>
              <a:t>www.unige.ch/presse/charte/pdf/Exemples_affiches.pdf</a:t>
            </a:r>
            <a:endParaRPr lang="fr-FR" sz="1800" baseline="30000" dirty="0" smtClean="0"/>
          </a:p>
          <a:p>
            <a:endParaRPr lang="fr-CH" sz="1800" dirty="0"/>
          </a:p>
          <a:p>
            <a:endParaRPr lang="fr-CH" sz="1800" dirty="0" smtClean="0"/>
          </a:p>
          <a:p>
            <a:r>
              <a:rPr lang="fr-CH" sz="1800" b="1" dirty="0" smtClean="0"/>
              <a:t>Les couleurs des bandeaux </a:t>
            </a:r>
            <a:r>
              <a:rPr lang="fr-CH" sz="1800" dirty="0" smtClean="0"/>
              <a:t>peuvent sembler fausses à l’écran, mais lors de l’impression elles sont très proches des couleurs facultaires pantone.</a:t>
            </a:r>
            <a:endParaRPr lang="fr-CH" sz="1800" dirty="0"/>
          </a:p>
        </p:txBody>
      </p:sp>
    </p:spTree>
    <p:extLst>
      <p:ext uri="{BB962C8B-B14F-4D97-AF65-F5344CB8AC3E}">
        <p14:creationId xmlns:p14="http://schemas.microsoft.com/office/powerpoint/2010/main" val="1547440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afficheA3-TC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90500"/>
            <a:ext cx="11226800" cy="156591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43198" y="323922"/>
            <a:ext cx="10945216" cy="1411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Faire dépasser les images ou les zones de couleurs jusqu’aux traits de coupe.</a:t>
            </a:r>
            <a:endParaRPr lang="fr-FR" sz="2400" dirty="0"/>
          </a:p>
        </p:txBody>
      </p:sp>
      <p:sp>
        <p:nvSpPr>
          <p:cNvPr id="5" name="Rectangle 4"/>
          <p:cNvSpPr/>
          <p:nvPr/>
        </p:nvSpPr>
        <p:spPr>
          <a:xfrm>
            <a:off x="343198" y="14149462"/>
            <a:ext cx="10945216" cy="1584176"/>
          </a:xfrm>
          <a:prstGeom prst="rect">
            <a:avLst/>
          </a:prstGeom>
          <a:solidFill>
            <a:srgbClr val="960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069" tIns="49035" rIns="98069" bIns="49035" rtlCol="0" anchor="ctr"/>
          <a:lstStyle/>
          <a:p>
            <a:pPr algn="ctr"/>
            <a:endParaRPr lang="fr-CH"/>
          </a:p>
        </p:txBody>
      </p:sp>
      <p:pic>
        <p:nvPicPr>
          <p:cNvPr id="6" name="Image 5"/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2110" y="14465662"/>
            <a:ext cx="2376263" cy="835927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3799582" y="14695611"/>
            <a:ext cx="3716082" cy="376027"/>
          </a:xfrm>
          <a:prstGeom prst="rect">
            <a:avLst/>
          </a:prstGeom>
          <a:noFill/>
        </p:spPr>
        <p:txBody>
          <a:bodyPr wrap="square" lIns="98069" tIns="49035" rIns="98069" bIns="49035" rtlCol="0" anchor="ctr">
            <a:spAutoFit/>
          </a:bodyPr>
          <a:lstStyle/>
          <a:p>
            <a:r>
              <a:rPr lang="fr-CH" sz="1800" b="1" dirty="0" smtClean="0">
                <a:solidFill>
                  <a:schemeClr val="bg1"/>
                </a:solidFill>
                <a:latin typeface="Arial"/>
                <a:cs typeface="Arial"/>
              </a:rPr>
              <a:t>FACULTÉ DE MÉDECINE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31230" y="899990"/>
            <a:ext cx="10369152" cy="1296000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Le texte de l’affiche doit être contenu dans cette zone pour éviter qu’il soit rogné lors de la découpe au format de l’affiche. </a:t>
            </a:r>
            <a:endParaRPr lang="fr-FR" sz="2400" dirty="0"/>
          </a:p>
        </p:txBody>
      </p:sp>
      <p:sp>
        <p:nvSpPr>
          <p:cNvPr id="9" name="ZoneTexte 8"/>
          <p:cNvSpPr txBox="1"/>
          <p:nvPr/>
        </p:nvSpPr>
        <p:spPr>
          <a:xfrm>
            <a:off x="2071390" y="4932437"/>
            <a:ext cx="7332254" cy="4715677"/>
          </a:xfrm>
          <a:prstGeom prst="rect">
            <a:avLst/>
          </a:prstGeom>
          <a:solidFill>
            <a:schemeClr val="bg1"/>
          </a:solidFill>
        </p:spPr>
        <p:txBody>
          <a:bodyPr wrap="square" lIns="98069" tIns="49035" rIns="98069" bIns="49035" rtlCol="0">
            <a:spAutoFit/>
          </a:bodyPr>
          <a:lstStyle/>
          <a:p>
            <a:r>
              <a:rPr lang="fr-CH" sz="1800" b="1" dirty="0" smtClean="0"/>
              <a:t>Le texte en bas à gauche (toujours en majuscules accentuées) </a:t>
            </a:r>
            <a:r>
              <a:rPr lang="fr-CH" sz="1800" dirty="0" smtClean="0"/>
              <a:t>est modifiable en fonction des structures organisatrices. La liste des exemples n’est pas exhaustive. </a:t>
            </a:r>
          </a:p>
          <a:p>
            <a:endParaRPr lang="fr-CH" sz="1800" dirty="0"/>
          </a:p>
          <a:p>
            <a:r>
              <a:rPr lang="fr-CH" sz="1800" dirty="0" smtClean="0"/>
              <a:t>Merci de respecter les polices de caractères:</a:t>
            </a:r>
          </a:p>
          <a:p>
            <a:pPr marL="490347" indent="-490347">
              <a:buFont typeface="Arial"/>
              <a:buChar char="•"/>
            </a:pPr>
            <a:r>
              <a:rPr lang="fr-CH" sz="1800" dirty="0" smtClean="0"/>
              <a:t>Faculté seule: Arial Bold </a:t>
            </a:r>
          </a:p>
          <a:p>
            <a:pPr marL="490347" indent="-490347">
              <a:buFont typeface="Arial"/>
              <a:buChar char="•"/>
            </a:pPr>
            <a:r>
              <a:rPr lang="fr-CH" sz="1800" dirty="0" smtClean="0"/>
              <a:t>Faculté + Département: Arial (Faculté) et Arial Bold (Département)</a:t>
            </a:r>
          </a:p>
          <a:p>
            <a:endParaRPr lang="fr-CH" sz="1800" dirty="0" smtClean="0"/>
          </a:p>
          <a:p>
            <a:r>
              <a:rPr lang="fr-CH" sz="1800" dirty="0" smtClean="0"/>
              <a:t>Voir les explications concernant les posters, affiches et flyers.</a:t>
            </a:r>
          </a:p>
          <a:p>
            <a:endParaRPr lang="fr-CH" sz="1800" dirty="0" smtClean="0"/>
          </a:p>
          <a:p>
            <a:r>
              <a:rPr lang="fr-FR" sz="1800" baseline="30000" dirty="0">
                <a:hlinkClick r:id="rId4"/>
              </a:rPr>
              <a:t>http://</a:t>
            </a:r>
            <a:r>
              <a:rPr lang="fr-FR" sz="1800" baseline="30000" dirty="0" smtClean="0">
                <a:hlinkClick r:id="rId4"/>
              </a:rPr>
              <a:t>www.unige.ch/presse/charte/pdf/Exemples_affiches.pdf</a:t>
            </a:r>
            <a:endParaRPr lang="fr-FR" sz="1800" baseline="30000" dirty="0" smtClean="0"/>
          </a:p>
          <a:p>
            <a:endParaRPr lang="fr-CH" sz="1800" dirty="0"/>
          </a:p>
          <a:p>
            <a:endParaRPr lang="fr-CH" sz="1800" dirty="0" smtClean="0"/>
          </a:p>
          <a:p>
            <a:r>
              <a:rPr lang="fr-CH" sz="1800" b="1" dirty="0" smtClean="0"/>
              <a:t>Les couleurs des bandeaux </a:t>
            </a:r>
            <a:r>
              <a:rPr lang="fr-CH" sz="1800" dirty="0" smtClean="0"/>
              <a:t>peuvent sembler fausses à l’écran, mais lors de l’impression elles sont très proches des couleurs facultaires pantone.</a:t>
            </a:r>
            <a:endParaRPr lang="fr-CH" sz="1800" dirty="0"/>
          </a:p>
        </p:txBody>
      </p:sp>
      <p:pic>
        <p:nvPicPr>
          <p:cNvPr id="8" name="LOGO_HUG_H_NEGATIF.png" descr="/Volumes/COMM/catec/LOGOS/Logo Autres/HUG/New/LOGO_HUG_H_NEGATIF.png"/>
          <p:cNvPicPr>
            <a:picLocks noChangeAspect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54" y="14653517"/>
            <a:ext cx="2304256" cy="529773"/>
          </a:xfrm>
          <a:prstGeom prst="rect">
            <a:avLst/>
          </a:prstGeom>
        </p:spPr>
      </p:pic>
      <p:cxnSp>
        <p:nvCxnSpPr>
          <p:cNvPr id="11" name="Connecteur droit 10"/>
          <p:cNvCxnSpPr/>
          <p:nvPr/>
        </p:nvCxnSpPr>
        <p:spPr>
          <a:xfrm>
            <a:off x="3511550" y="14509501"/>
            <a:ext cx="0" cy="72008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08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afficheA3-TC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90500"/>
            <a:ext cx="11226800" cy="156591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43198" y="323922"/>
            <a:ext cx="10945216" cy="1411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Faire dépasser les images ou les zones de couleurs jusqu’aux traits de coupe.</a:t>
            </a:r>
            <a:endParaRPr lang="fr-FR" sz="2400" dirty="0"/>
          </a:p>
        </p:txBody>
      </p:sp>
      <p:sp>
        <p:nvSpPr>
          <p:cNvPr id="5" name="Rectangle 4"/>
          <p:cNvSpPr/>
          <p:nvPr/>
        </p:nvSpPr>
        <p:spPr>
          <a:xfrm>
            <a:off x="343198" y="14149462"/>
            <a:ext cx="10945216" cy="1584176"/>
          </a:xfrm>
          <a:prstGeom prst="rect">
            <a:avLst/>
          </a:prstGeom>
          <a:solidFill>
            <a:srgbClr val="960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069" tIns="49035" rIns="98069" bIns="49035" rtlCol="0" anchor="ctr"/>
          <a:lstStyle/>
          <a:p>
            <a:pPr algn="ctr"/>
            <a:endParaRPr lang="fr-CH"/>
          </a:p>
        </p:txBody>
      </p:sp>
      <p:pic>
        <p:nvPicPr>
          <p:cNvPr id="6" name="Image 5"/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2110" y="14465662"/>
            <a:ext cx="2376263" cy="835927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775245" y="14557112"/>
            <a:ext cx="6740419" cy="653026"/>
          </a:xfrm>
          <a:prstGeom prst="rect">
            <a:avLst/>
          </a:prstGeom>
          <a:noFill/>
        </p:spPr>
        <p:txBody>
          <a:bodyPr wrap="square" lIns="98069" tIns="49035" rIns="98069" bIns="49035" rtlCol="0" anchor="ctr">
            <a:spAutoFit/>
          </a:bodyPr>
          <a:lstStyle/>
          <a:p>
            <a:r>
              <a:rPr lang="fr-CH" sz="1800" dirty="0" smtClean="0">
                <a:solidFill>
                  <a:schemeClr val="bg1"/>
                </a:solidFill>
                <a:latin typeface="Arial"/>
                <a:cs typeface="Arial"/>
              </a:rPr>
              <a:t>FACULTÉ DE MÉDECINE</a:t>
            </a:r>
          </a:p>
          <a:p>
            <a:r>
              <a:rPr lang="fr-CH" sz="1800" b="1" dirty="0" smtClean="0">
                <a:solidFill>
                  <a:schemeClr val="bg1"/>
                </a:solidFill>
                <a:latin typeface="Arial"/>
                <a:cs typeface="Arial"/>
              </a:rPr>
              <a:t>DÉPARTEMENT / INSTITUT</a:t>
            </a:r>
            <a:endParaRPr lang="fr-CH" sz="1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31230" y="899990"/>
            <a:ext cx="10369152" cy="1296000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Le texte de l’affiche doit être contenu dans cette zone pour éviter qu’il soit rogné lors de la découpe au format de l’affiche. </a:t>
            </a:r>
            <a:endParaRPr lang="fr-FR" sz="2400" dirty="0"/>
          </a:p>
        </p:txBody>
      </p:sp>
      <p:sp>
        <p:nvSpPr>
          <p:cNvPr id="9" name="ZoneTexte 8"/>
          <p:cNvSpPr txBox="1"/>
          <p:nvPr/>
        </p:nvSpPr>
        <p:spPr>
          <a:xfrm>
            <a:off x="2071390" y="4932437"/>
            <a:ext cx="7332254" cy="4715677"/>
          </a:xfrm>
          <a:prstGeom prst="rect">
            <a:avLst/>
          </a:prstGeom>
          <a:solidFill>
            <a:schemeClr val="bg1"/>
          </a:solidFill>
        </p:spPr>
        <p:txBody>
          <a:bodyPr wrap="square" lIns="98069" tIns="49035" rIns="98069" bIns="49035" rtlCol="0">
            <a:spAutoFit/>
          </a:bodyPr>
          <a:lstStyle/>
          <a:p>
            <a:r>
              <a:rPr lang="fr-CH" sz="1800" b="1" dirty="0" smtClean="0"/>
              <a:t>Le texte en bas à gauche (toujours en majuscules accentuées) </a:t>
            </a:r>
            <a:r>
              <a:rPr lang="fr-CH" sz="1800" dirty="0" smtClean="0"/>
              <a:t>est modifiable en fonction des structures organisatrices. La liste des exemples n’est pas exhaustive. </a:t>
            </a:r>
          </a:p>
          <a:p>
            <a:endParaRPr lang="fr-CH" sz="1800" dirty="0"/>
          </a:p>
          <a:p>
            <a:r>
              <a:rPr lang="fr-CH" sz="1800" dirty="0" smtClean="0"/>
              <a:t>Merci de respecter les polices de caractères:</a:t>
            </a:r>
          </a:p>
          <a:p>
            <a:pPr marL="490347" indent="-490347">
              <a:buFont typeface="Arial"/>
              <a:buChar char="•"/>
            </a:pPr>
            <a:r>
              <a:rPr lang="fr-CH" sz="1800" dirty="0" smtClean="0"/>
              <a:t>Faculté seule: Arial Bold </a:t>
            </a:r>
          </a:p>
          <a:p>
            <a:pPr marL="490347" indent="-490347">
              <a:buFont typeface="Arial"/>
              <a:buChar char="•"/>
            </a:pPr>
            <a:r>
              <a:rPr lang="fr-CH" sz="1800" dirty="0" smtClean="0"/>
              <a:t>Faculté + Département: Arial (Faculté) et Arial Bold (Département)</a:t>
            </a:r>
          </a:p>
          <a:p>
            <a:endParaRPr lang="fr-CH" sz="1800" dirty="0" smtClean="0"/>
          </a:p>
          <a:p>
            <a:r>
              <a:rPr lang="fr-CH" sz="1800" dirty="0" smtClean="0"/>
              <a:t>Voir les explications concernant les posters, affiches et flyers.</a:t>
            </a:r>
          </a:p>
          <a:p>
            <a:endParaRPr lang="fr-CH" sz="1800" dirty="0" smtClean="0"/>
          </a:p>
          <a:p>
            <a:r>
              <a:rPr lang="fr-FR" sz="1800" baseline="30000" dirty="0">
                <a:hlinkClick r:id="rId4"/>
              </a:rPr>
              <a:t>http://</a:t>
            </a:r>
            <a:r>
              <a:rPr lang="fr-FR" sz="1800" baseline="30000" dirty="0" smtClean="0">
                <a:hlinkClick r:id="rId4"/>
              </a:rPr>
              <a:t>www.unige.ch/presse/charte/pdf/Exemples_affiches.pdf</a:t>
            </a:r>
            <a:endParaRPr lang="fr-FR" sz="1800" baseline="30000" dirty="0" smtClean="0"/>
          </a:p>
          <a:p>
            <a:endParaRPr lang="fr-CH" sz="1800" dirty="0"/>
          </a:p>
          <a:p>
            <a:endParaRPr lang="fr-CH" sz="1800" dirty="0" smtClean="0"/>
          </a:p>
          <a:p>
            <a:r>
              <a:rPr lang="fr-CH" sz="1800" b="1" dirty="0" smtClean="0"/>
              <a:t>Les couleurs des bandeaux </a:t>
            </a:r>
            <a:r>
              <a:rPr lang="fr-CH" sz="1800" dirty="0" smtClean="0"/>
              <a:t>peuvent sembler fausses à l’écran, mais lors de l’impression elles sont très proches des couleurs facultaires pantone.</a:t>
            </a:r>
            <a:endParaRPr lang="fr-CH" sz="1800" dirty="0"/>
          </a:p>
        </p:txBody>
      </p:sp>
    </p:spTree>
    <p:extLst>
      <p:ext uri="{BB962C8B-B14F-4D97-AF65-F5344CB8AC3E}">
        <p14:creationId xmlns:p14="http://schemas.microsoft.com/office/powerpoint/2010/main" val="340330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afficheA3-TC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90500"/>
            <a:ext cx="11226800" cy="156591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43198" y="323922"/>
            <a:ext cx="10945216" cy="1411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Faire dépasser les images ou les zones de couleurs jusqu’aux traits de coupe.</a:t>
            </a:r>
            <a:endParaRPr lang="fr-FR" sz="2400" dirty="0"/>
          </a:p>
        </p:txBody>
      </p:sp>
      <p:sp>
        <p:nvSpPr>
          <p:cNvPr id="5" name="Rectangle 4"/>
          <p:cNvSpPr/>
          <p:nvPr/>
        </p:nvSpPr>
        <p:spPr>
          <a:xfrm>
            <a:off x="343198" y="14149462"/>
            <a:ext cx="10945216" cy="1584176"/>
          </a:xfrm>
          <a:prstGeom prst="rect">
            <a:avLst/>
          </a:prstGeom>
          <a:solidFill>
            <a:srgbClr val="960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069" tIns="49035" rIns="98069" bIns="49035" rtlCol="0" anchor="ctr"/>
          <a:lstStyle/>
          <a:p>
            <a:pPr algn="ctr"/>
            <a:endParaRPr lang="fr-CH"/>
          </a:p>
        </p:txBody>
      </p:sp>
      <p:pic>
        <p:nvPicPr>
          <p:cNvPr id="6" name="Image 5"/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2110" y="14465662"/>
            <a:ext cx="2376263" cy="835927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3799582" y="14557112"/>
            <a:ext cx="3716082" cy="653026"/>
          </a:xfrm>
          <a:prstGeom prst="rect">
            <a:avLst/>
          </a:prstGeom>
          <a:noFill/>
        </p:spPr>
        <p:txBody>
          <a:bodyPr wrap="square" lIns="98069" tIns="49035" rIns="98069" bIns="49035" rtlCol="0" anchor="ctr">
            <a:spAutoFit/>
          </a:bodyPr>
          <a:lstStyle/>
          <a:p>
            <a:r>
              <a:rPr lang="fr-CH" sz="1800" dirty="0" smtClean="0">
                <a:solidFill>
                  <a:schemeClr val="bg1"/>
                </a:solidFill>
                <a:latin typeface="Arial"/>
                <a:cs typeface="Arial"/>
              </a:rPr>
              <a:t>FACULTÉ DE MÉDECINE</a:t>
            </a:r>
          </a:p>
          <a:p>
            <a:r>
              <a:rPr lang="fr-CH" sz="1800" b="1" dirty="0" smtClean="0">
                <a:solidFill>
                  <a:schemeClr val="bg1"/>
                </a:solidFill>
                <a:latin typeface="Arial"/>
                <a:cs typeface="Arial"/>
              </a:rPr>
              <a:t>DÉPARTEMENT / INSTITUT</a:t>
            </a:r>
            <a:endParaRPr lang="fr-CH" sz="1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31230" y="899990"/>
            <a:ext cx="10369152" cy="1296000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Le texte de l’affiche doit être contenu dans cette zone pour éviter qu’il soit rogné lors de la découpe au format de l’affiche. </a:t>
            </a:r>
            <a:endParaRPr lang="fr-FR" sz="2400" dirty="0"/>
          </a:p>
        </p:txBody>
      </p:sp>
      <p:sp>
        <p:nvSpPr>
          <p:cNvPr id="9" name="ZoneTexte 8"/>
          <p:cNvSpPr txBox="1"/>
          <p:nvPr/>
        </p:nvSpPr>
        <p:spPr>
          <a:xfrm>
            <a:off x="2071390" y="4932437"/>
            <a:ext cx="7332254" cy="4715677"/>
          </a:xfrm>
          <a:prstGeom prst="rect">
            <a:avLst/>
          </a:prstGeom>
          <a:solidFill>
            <a:schemeClr val="bg1"/>
          </a:solidFill>
        </p:spPr>
        <p:txBody>
          <a:bodyPr wrap="square" lIns="98069" tIns="49035" rIns="98069" bIns="49035" rtlCol="0">
            <a:spAutoFit/>
          </a:bodyPr>
          <a:lstStyle/>
          <a:p>
            <a:r>
              <a:rPr lang="fr-CH" sz="1800" b="1" dirty="0" smtClean="0"/>
              <a:t>Le texte en bas à gauche (toujours en majuscules accentuées) </a:t>
            </a:r>
            <a:r>
              <a:rPr lang="fr-CH" sz="1800" dirty="0" smtClean="0"/>
              <a:t>est modifiable en fonction des structures organisatrices. La liste des exemples n’est pas exhaustive. </a:t>
            </a:r>
          </a:p>
          <a:p>
            <a:endParaRPr lang="fr-CH" sz="1800" dirty="0"/>
          </a:p>
          <a:p>
            <a:r>
              <a:rPr lang="fr-CH" sz="1800" dirty="0" smtClean="0"/>
              <a:t>Merci de respecter les polices de caractères:</a:t>
            </a:r>
          </a:p>
          <a:p>
            <a:pPr marL="490347" indent="-490347">
              <a:buFont typeface="Arial"/>
              <a:buChar char="•"/>
            </a:pPr>
            <a:r>
              <a:rPr lang="fr-CH" sz="1800" dirty="0" smtClean="0"/>
              <a:t>Faculté seule: Arial Bold </a:t>
            </a:r>
          </a:p>
          <a:p>
            <a:pPr marL="490347" indent="-490347">
              <a:buFont typeface="Arial"/>
              <a:buChar char="•"/>
            </a:pPr>
            <a:r>
              <a:rPr lang="fr-CH" sz="1800" dirty="0" smtClean="0"/>
              <a:t>Faculté + Département: Arial (Faculté) et Arial Bold (Département)</a:t>
            </a:r>
          </a:p>
          <a:p>
            <a:endParaRPr lang="fr-CH" sz="1800" dirty="0" smtClean="0"/>
          </a:p>
          <a:p>
            <a:r>
              <a:rPr lang="fr-CH" sz="1800" dirty="0" smtClean="0"/>
              <a:t>Voir les explications concernant les posters, affiches et flyers.</a:t>
            </a:r>
          </a:p>
          <a:p>
            <a:endParaRPr lang="fr-CH" sz="1800" dirty="0" smtClean="0"/>
          </a:p>
          <a:p>
            <a:r>
              <a:rPr lang="fr-FR" sz="1800" baseline="30000" dirty="0">
                <a:hlinkClick r:id="rId4"/>
              </a:rPr>
              <a:t>http://</a:t>
            </a:r>
            <a:r>
              <a:rPr lang="fr-FR" sz="1800" baseline="30000" dirty="0" smtClean="0">
                <a:hlinkClick r:id="rId4"/>
              </a:rPr>
              <a:t>www.unige.ch/presse/charte/pdf/Exemples_affiches.pdf</a:t>
            </a:r>
            <a:endParaRPr lang="fr-FR" sz="1800" baseline="30000" dirty="0" smtClean="0"/>
          </a:p>
          <a:p>
            <a:endParaRPr lang="fr-CH" sz="1800" dirty="0"/>
          </a:p>
          <a:p>
            <a:endParaRPr lang="fr-CH" sz="1800" dirty="0" smtClean="0"/>
          </a:p>
          <a:p>
            <a:r>
              <a:rPr lang="fr-CH" sz="1800" b="1" dirty="0" smtClean="0"/>
              <a:t>Les couleurs des bandeaux </a:t>
            </a:r>
            <a:r>
              <a:rPr lang="fr-CH" sz="1800" dirty="0" smtClean="0"/>
              <a:t>peuvent sembler fausses à l’écran, mais lors de l’impression elles sont très proches des couleurs facultaires pantone.</a:t>
            </a:r>
            <a:endParaRPr lang="fr-CH" sz="1800" dirty="0"/>
          </a:p>
        </p:txBody>
      </p:sp>
      <p:pic>
        <p:nvPicPr>
          <p:cNvPr id="8" name="LOGO_HUG_H_NEGATIF.png" descr="/Volumes/COMM/catec/LOGOS/Logo Autres/HUG/New/LOGO_HUG_H_NEGATIF.png"/>
          <p:cNvPicPr>
            <a:picLocks noChangeAspect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54" y="14653517"/>
            <a:ext cx="2304256" cy="529773"/>
          </a:xfrm>
          <a:prstGeom prst="rect">
            <a:avLst/>
          </a:prstGeom>
        </p:spPr>
      </p:pic>
      <p:cxnSp>
        <p:nvCxnSpPr>
          <p:cNvPr id="11" name="Connecteur droit 10"/>
          <p:cNvCxnSpPr/>
          <p:nvPr/>
        </p:nvCxnSpPr>
        <p:spPr>
          <a:xfrm>
            <a:off x="3511550" y="14509501"/>
            <a:ext cx="0" cy="72008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5215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578</Words>
  <Application>Microsoft Macintosh PowerPoint</Application>
  <PresentationFormat>Personnalisé</PresentationFormat>
  <Paragraphs>62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MONNIN</dc:creator>
  <cp:lastModifiedBy>Guy Mandofia</cp:lastModifiedBy>
  <cp:revision>34</cp:revision>
  <dcterms:created xsi:type="dcterms:W3CDTF">2011-11-23T10:51:18Z</dcterms:created>
  <dcterms:modified xsi:type="dcterms:W3CDTF">2015-12-03T10:56:57Z</dcterms:modified>
</cp:coreProperties>
</file>