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40288" cy="42840275"/>
  <p:notesSz cx="6797675" cy="9874250"/>
  <p:defaultTextStyle>
    <a:defPPr>
      <a:defRPr lang="fr-FR"/>
    </a:defPPr>
    <a:lvl1pPr marL="0" algn="l" defTabSz="4520095" rtl="0" eaLnBrk="1" latinLnBrk="0" hangingPunct="1">
      <a:defRPr sz="8882" kern="1200">
        <a:solidFill>
          <a:schemeClr val="tx1"/>
        </a:solidFill>
        <a:latin typeface="+mn-lt"/>
        <a:ea typeface="+mn-ea"/>
        <a:cs typeface="+mn-cs"/>
      </a:defRPr>
    </a:lvl1pPr>
    <a:lvl2pPr marL="2260048" algn="l" defTabSz="4520095" rtl="0" eaLnBrk="1" latinLnBrk="0" hangingPunct="1">
      <a:defRPr sz="8882" kern="1200">
        <a:solidFill>
          <a:schemeClr val="tx1"/>
        </a:solidFill>
        <a:latin typeface="+mn-lt"/>
        <a:ea typeface="+mn-ea"/>
        <a:cs typeface="+mn-cs"/>
      </a:defRPr>
    </a:lvl2pPr>
    <a:lvl3pPr marL="4520095" algn="l" defTabSz="4520095" rtl="0" eaLnBrk="1" latinLnBrk="0" hangingPunct="1">
      <a:defRPr sz="8882" kern="1200">
        <a:solidFill>
          <a:schemeClr val="tx1"/>
        </a:solidFill>
        <a:latin typeface="+mn-lt"/>
        <a:ea typeface="+mn-ea"/>
        <a:cs typeface="+mn-cs"/>
      </a:defRPr>
    </a:lvl3pPr>
    <a:lvl4pPr marL="6780143" algn="l" defTabSz="4520095" rtl="0" eaLnBrk="1" latinLnBrk="0" hangingPunct="1">
      <a:defRPr sz="8882" kern="1200">
        <a:solidFill>
          <a:schemeClr val="tx1"/>
        </a:solidFill>
        <a:latin typeface="+mn-lt"/>
        <a:ea typeface="+mn-ea"/>
        <a:cs typeface="+mn-cs"/>
      </a:defRPr>
    </a:lvl4pPr>
    <a:lvl5pPr marL="9040190" algn="l" defTabSz="4520095" rtl="0" eaLnBrk="1" latinLnBrk="0" hangingPunct="1">
      <a:defRPr sz="8882" kern="1200">
        <a:solidFill>
          <a:schemeClr val="tx1"/>
        </a:solidFill>
        <a:latin typeface="+mn-lt"/>
        <a:ea typeface="+mn-ea"/>
        <a:cs typeface="+mn-cs"/>
      </a:defRPr>
    </a:lvl5pPr>
    <a:lvl6pPr marL="11300238" algn="l" defTabSz="4520095" rtl="0" eaLnBrk="1" latinLnBrk="0" hangingPunct="1">
      <a:defRPr sz="8882" kern="1200">
        <a:solidFill>
          <a:schemeClr val="tx1"/>
        </a:solidFill>
        <a:latin typeface="+mn-lt"/>
        <a:ea typeface="+mn-ea"/>
        <a:cs typeface="+mn-cs"/>
      </a:defRPr>
    </a:lvl6pPr>
    <a:lvl7pPr marL="13560286" algn="l" defTabSz="4520095" rtl="0" eaLnBrk="1" latinLnBrk="0" hangingPunct="1">
      <a:defRPr sz="8882" kern="1200">
        <a:solidFill>
          <a:schemeClr val="tx1"/>
        </a:solidFill>
        <a:latin typeface="+mn-lt"/>
        <a:ea typeface="+mn-ea"/>
        <a:cs typeface="+mn-cs"/>
      </a:defRPr>
    </a:lvl7pPr>
    <a:lvl8pPr marL="15820334" algn="l" defTabSz="4520095" rtl="0" eaLnBrk="1" latinLnBrk="0" hangingPunct="1">
      <a:defRPr sz="8882" kern="1200">
        <a:solidFill>
          <a:schemeClr val="tx1"/>
        </a:solidFill>
        <a:latin typeface="+mn-lt"/>
        <a:ea typeface="+mn-ea"/>
        <a:cs typeface="+mn-cs"/>
      </a:defRPr>
    </a:lvl8pPr>
    <a:lvl9pPr marL="18080381" algn="l" defTabSz="4520095" rtl="0" eaLnBrk="1" latinLnBrk="0" hangingPunct="1">
      <a:defRPr sz="8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6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lena Abbiati" initials="MA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96004B"/>
    <a:srgbClr val="CBCBCB"/>
    <a:srgbClr val="E7E7E7"/>
    <a:srgbClr val="595959"/>
    <a:srgbClr val="B4185B"/>
    <a:srgbClr val="FF7C80"/>
    <a:srgbClr val="CCFF66"/>
    <a:srgbClr val="CCFFCC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486" autoAdjust="0"/>
    <p:restoredTop sz="94660"/>
  </p:normalViewPr>
  <p:slideViewPr>
    <p:cSldViewPr>
      <p:cViewPr varScale="1">
        <p:scale>
          <a:sx n="10" d="100"/>
          <a:sy n="10" d="100"/>
        </p:scale>
        <p:origin x="2146" y="-230"/>
      </p:cViewPr>
      <p:guideLst>
        <p:guide orient="horz" pos="13496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3A384-C0DD-4548-96B7-2A4D7732ACE7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1235075"/>
            <a:ext cx="23526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F5C02-D7D5-4A8B-A4BE-3EF813A86B8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41774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5C02-D7D5-4A8B-A4BE-3EF813A86B87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8656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026" y="13308258"/>
            <a:ext cx="25704245" cy="91828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6049" y="24276160"/>
            <a:ext cx="21168202" cy="109480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14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771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02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285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543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800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057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838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1935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05321258" y="5493867"/>
            <a:ext cx="32686812" cy="1170670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260824" y="5493867"/>
            <a:ext cx="97556430" cy="11706700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5442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4641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8778" y="27528846"/>
            <a:ext cx="25704245" cy="8508554"/>
          </a:xfrm>
        </p:spPr>
        <p:txBody>
          <a:bodyPr anchor="t"/>
          <a:lstStyle>
            <a:lvl1pPr algn="l">
              <a:defRPr sz="1975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8778" y="18157545"/>
            <a:ext cx="25704245" cy="9371306"/>
          </a:xfrm>
        </p:spPr>
        <p:txBody>
          <a:bodyPr anchor="b"/>
          <a:lstStyle>
            <a:lvl1pPr marL="0" indent="0">
              <a:buNone/>
              <a:defRPr sz="9792">
                <a:solidFill>
                  <a:schemeClr val="tx1">
                    <a:tint val="75000"/>
                  </a:schemeClr>
                </a:solidFill>
              </a:defRPr>
            </a:lvl1pPr>
            <a:lvl2pPr marL="2257182" indent="0">
              <a:buNone/>
              <a:defRPr sz="8868">
                <a:solidFill>
                  <a:schemeClr val="tx1">
                    <a:tint val="75000"/>
                  </a:schemeClr>
                </a:solidFill>
              </a:defRPr>
            </a:lvl2pPr>
            <a:lvl3pPr marL="4514365" indent="0">
              <a:buNone/>
              <a:defRPr sz="7949">
                <a:solidFill>
                  <a:schemeClr val="tx1">
                    <a:tint val="75000"/>
                  </a:schemeClr>
                </a:solidFill>
              </a:defRPr>
            </a:lvl3pPr>
            <a:lvl4pPr marL="6771547" indent="0">
              <a:buNone/>
              <a:defRPr sz="6945">
                <a:solidFill>
                  <a:schemeClr val="tx1">
                    <a:tint val="75000"/>
                  </a:schemeClr>
                </a:solidFill>
              </a:defRPr>
            </a:lvl4pPr>
            <a:lvl5pPr marL="9028729" indent="0">
              <a:buNone/>
              <a:defRPr sz="6945">
                <a:solidFill>
                  <a:schemeClr val="tx1">
                    <a:tint val="75000"/>
                  </a:schemeClr>
                </a:solidFill>
              </a:defRPr>
            </a:lvl5pPr>
            <a:lvl6pPr marL="11285916" indent="0">
              <a:buNone/>
              <a:defRPr sz="6945">
                <a:solidFill>
                  <a:schemeClr val="tx1">
                    <a:tint val="75000"/>
                  </a:schemeClr>
                </a:solidFill>
              </a:defRPr>
            </a:lvl6pPr>
            <a:lvl7pPr marL="13543099" indent="0">
              <a:buNone/>
              <a:defRPr sz="6945">
                <a:solidFill>
                  <a:schemeClr val="tx1">
                    <a:tint val="75000"/>
                  </a:schemeClr>
                </a:solidFill>
              </a:defRPr>
            </a:lvl7pPr>
            <a:lvl8pPr marL="15800281" indent="0">
              <a:buNone/>
              <a:defRPr sz="6945">
                <a:solidFill>
                  <a:schemeClr val="tx1">
                    <a:tint val="75000"/>
                  </a:schemeClr>
                </a:solidFill>
              </a:defRPr>
            </a:lvl8pPr>
            <a:lvl9pPr marL="18057463" indent="0">
              <a:buNone/>
              <a:defRPr sz="6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157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260825" y="32011214"/>
            <a:ext cx="65121621" cy="90549668"/>
          </a:xfrm>
        </p:spPr>
        <p:txBody>
          <a:bodyPr/>
          <a:lstStyle>
            <a:lvl1pPr>
              <a:defRPr sz="13809"/>
            </a:lvl1pPr>
            <a:lvl2pPr>
              <a:defRPr sz="11881"/>
            </a:lvl2pPr>
            <a:lvl3pPr>
              <a:defRPr sz="9792"/>
            </a:lvl3pPr>
            <a:lvl4pPr>
              <a:defRPr sz="8868"/>
            </a:lvl4pPr>
            <a:lvl5pPr>
              <a:defRPr sz="8868"/>
            </a:lvl5pPr>
            <a:lvl6pPr>
              <a:defRPr sz="8868"/>
            </a:lvl6pPr>
            <a:lvl7pPr>
              <a:defRPr sz="8868"/>
            </a:lvl7pPr>
            <a:lvl8pPr>
              <a:defRPr sz="8868"/>
            </a:lvl8pPr>
            <a:lvl9pPr>
              <a:defRPr sz="886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2886450" y="32011214"/>
            <a:ext cx="65121621" cy="90549668"/>
          </a:xfrm>
        </p:spPr>
        <p:txBody>
          <a:bodyPr/>
          <a:lstStyle>
            <a:lvl1pPr>
              <a:defRPr sz="13809"/>
            </a:lvl1pPr>
            <a:lvl2pPr>
              <a:defRPr sz="11881"/>
            </a:lvl2pPr>
            <a:lvl3pPr>
              <a:defRPr sz="9792"/>
            </a:lvl3pPr>
            <a:lvl4pPr>
              <a:defRPr sz="8868"/>
            </a:lvl4pPr>
            <a:lvl5pPr>
              <a:defRPr sz="8868"/>
            </a:lvl5pPr>
            <a:lvl6pPr>
              <a:defRPr sz="8868"/>
            </a:lvl6pPr>
            <a:lvl7pPr>
              <a:defRPr sz="8868"/>
            </a:lvl7pPr>
            <a:lvl8pPr>
              <a:defRPr sz="8868"/>
            </a:lvl8pPr>
            <a:lvl9pPr>
              <a:defRPr sz="886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702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020" y="1715610"/>
            <a:ext cx="27216260" cy="714004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016" y="9589496"/>
            <a:ext cx="13361379" cy="3996436"/>
          </a:xfrm>
        </p:spPr>
        <p:txBody>
          <a:bodyPr anchor="b"/>
          <a:lstStyle>
            <a:lvl1pPr marL="0" indent="0">
              <a:buNone/>
              <a:defRPr sz="11881" b="1"/>
            </a:lvl1pPr>
            <a:lvl2pPr marL="2257182" indent="0">
              <a:buNone/>
              <a:defRPr sz="9792" b="1"/>
            </a:lvl2pPr>
            <a:lvl3pPr marL="4514365" indent="0">
              <a:buNone/>
              <a:defRPr sz="8868" b="1"/>
            </a:lvl3pPr>
            <a:lvl4pPr marL="6771547" indent="0">
              <a:buNone/>
              <a:defRPr sz="7949" b="1"/>
            </a:lvl4pPr>
            <a:lvl5pPr marL="9028729" indent="0">
              <a:buNone/>
              <a:defRPr sz="7949" b="1"/>
            </a:lvl5pPr>
            <a:lvl6pPr marL="11285916" indent="0">
              <a:buNone/>
              <a:defRPr sz="7949" b="1"/>
            </a:lvl6pPr>
            <a:lvl7pPr marL="13543099" indent="0">
              <a:buNone/>
              <a:defRPr sz="7949" b="1"/>
            </a:lvl7pPr>
            <a:lvl8pPr marL="15800281" indent="0">
              <a:buNone/>
              <a:defRPr sz="7949" b="1"/>
            </a:lvl8pPr>
            <a:lvl9pPr marL="18057463" indent="0">
              <a:buNone/>
              <a:defRPr sz="7949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2016" y="13585926"/>
            <a:ext cx="13361379" cy="24682745"/>
          </a:xfrm>
        </p:spPr>
        <p:txBody>
          <a:bodyPr/>
          <a:lstStyle>
            <a:lvl1pPr>
              <a:defRPr sz="11881"/>
            </a:lvl1pPr>
            <a:lvl2pPr>
              <a:defRPr sz="9792"/>
            </a:lvl2pPr>
            <a:lvl3pPr>
              <a:defRPr sz="8868"/>
            </a:lvl3pPr>
            <a:lvl4pPr>
              <a:defRPr sz="7949"/>
            </a:lvl4pPr>
            <a:lvl5pPr>
              <a:defRPr sz="7949"/>
            </a:lvl5pPr>
            <a:lvl6pPr>
              <a:defRPr sz="7949"/>
            </a:lvl6pPr>
            <a:lvl7pPr>
              <a:defRPr sz="7949"/>
            </a:lvl7pPr>
            <a:lvl8pPr>
              <a:defRPr sz="7949"/>
            </a:lvl8pPr>
            <a:lvl9pPr>
              <a:defRPr sz="7949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1653" y="9589496"/>
            <a:ext cx="13366627" cy="3996436"/>
          </a:xfrm>
        </p:spPr>
        <p:txBody>
          <a:bodyPr anchor="b"/>
          <a:lstStyle>
            <a:lvl1pPr marL="0" indent="0">
              <a:buNone/>
              <a:defRPr sz="11881" b="1"/>
            </a:lvl1pPr>
            <a:lvl2pPr marL="2257182" indent="0">
              <a:buNone/>
              <a:defRPr sz="9792" b="1"/>
            </a:lvl2pPr>
            <a:lvl3pPr marL="4514365" indent="0">
              <a:buNone/>
              <a:defRPr sz="8868" b="1"/>
            </a:lvl3pPr>
            <a:lvl4pPr marL="6771547" indent="0">
              <a:buNone/>
              <a:defRPr sz="7949" b="1"/>
            </a:lvl4pPr>
            <a:lvl5pPr marL="9028729" indent="0">
              <a:buNone/>
              <a:defRPr sz="7949" b="1"/>
            </a:lvl5pPr>
            <a:lvl6pPr marL="11285916" indent="0">
              <a:buNone/>
              <a:defRPr sz="7949" b="1"/>
            </a:lvl6pPr>
            <a:lvl7pPr marL="13543099" indent="0">
              <a:buNone/>
              <a:defRPr sz="7949" b="1"/>
            </a:lvl7pPr>
            <a:lvl8pPr marL="15800281" indent="0">
              <a:buNone/>
              <a:defRPr sz="7949" b="1"/>
            </a:lvl8pPr>
            <a:lvl9pPr marL="18057463" indent="0">
              <a:buNone/>
              <a:defRPr sz="7949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1653" y="13585926"/>
            <a:ext cx="13366627" cy="24682745"/>
          </a:xfrm>
        </p:spPr>
        <p:txBody>
          <a:bodyPr/>
          <a:lstStyle>
            <a:lvl1pPr>
              <a:defRPr sz="11881"/>
            </a:lvl1pPr>
            <a:lvl2pPr>
              <a:defRPr sz="9792"/>
            </a:lvl2pPr>
            <a:lvl3pPr>
              <a:defRPr sz="8868"/>
            </a:lvl3pPr>
            <a:lvl4pPr>
              <a:defRPr sz="7949"/>
            </a:lvl4pPr>
            <a:lvl5pPr>
              <a:defRPr sz="7949"/>
            </a:lvl5pPr>
            <a:lvl6pPr>
              <a:defRPr sz="7949"/>
            </a:lvl6pPr>
            <a:lvl7pPr>
              <a:defRPr sz="7949"/>
            </a:lvl7pPr>
            <a:lvl8pPr>
              <a:defRPr sz="7949"/>
            </a:lvl8pPr>
            <a:lvl9pPr>
              <a:defRPr sz="7949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0222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969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548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016" y="1705677"/>
            <a:ext cx="9948846" cy="7259048"/>
          </a:xfrm>
        </p:spPr>
        <p:txBody>
          <a:bodyPr anchor="b"/>
          <a:lstStyle>
            <a:lvl1pPr algn="l">
              <a:defRPr sz="9792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3113" y="1705683"/>
            <a:ext cx="16905161" cy="36562986"/>
          </a:xfrm>
        </p:spPr>
        <p:txBody>
          <a:bodyPr/>
          <a:lstStyle>
            <a:lvl1pPr>
              <a:defRPr sz="15818"/>
            </a:lvl1pPr>
            <a:lvl2pPr>
              <a:defRPr sz="13809"/>
            </a:lvl2pPr>
            <a:lvl3pPr>
              <a:defRPr sz="11881"/>
            </a:lvl3pPr>
            <a:lvl4pPr>
              <a:defRPr sz="9792"/>
            </a:lvl4pPr>
            <a:lvl5pPr>
              <a:defRPr sz="9792"/>
            </a:lvl5pPr>
            <a:lvl6pPr>
              <a:defRPr sz="9792"/>
            </a:lvl6pPr>
            <a:lvl7pPr>
              <a:defRPr sz="9792"/>
            </a:lvl7pPr>
            <a:lvl8pPr>
              <a:defRPr sz="9792"/>
            </a:lvl8pPr>
            <a:lvl9pPr>
              <a:defRPr sz="9792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2016" y="8964737"/>
            <a:ext cx="9948846" cy="29303943"/>
          </a:xfrm>
        </p:spPr>
        <p:txBody>
          <a:bodyPr/>
          <a:lstStyle>
            <a:lvl1pPr marL="0" indent="0">
              <a:buNone/>
              <a:defRPr sz="6945"/>
            </a:lvl1pPr>
            <a:lvl2pPr marL="2257182" indent="0">
              <a:buNone/>
              <a:defRPr sz="5860"/>
            </a:lvl2pPr>
            <a:lvl3pPr marL="4514365" indent="0">
              <a:buNone/>
              <a:defRPr sz="4936"/>
            </a:lvl3pPr>
            <a:lvl4pPr marL="6771547" indent="0">
              <a:buNone/>
              <a:defRPr sz="4436"/>
            </a:lvl4pPr>
            <a:lvl5pPr marL="9028729" indent="0">
              <a:buNone/>
              <a:defRPr sz="4436"/>
            </a:lvl5pPr>
            <a:lvl6pPr marL="11285916" indent="0">
              <a:buNone/>
              <a:defRPr sz="4436"/>
            </a:lvl6pPr>
            <a:lvl7pPr marL="13543099" indent="0">
              <a:buNone/>
              <a:defRPr sz="4436"/>
            </a:lvl7pPr>
            <a:lvl8pPr marL="15800281" indent="0">
              <a:buNone/>
              <a:defRPr sz="4436"/>
            </a:lvl8pPr>
            <a:lvl9pPr marL="18057463" indent="0">
              <a:buNone/>
              <a:defRPr sz="443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435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7308" y="29988202"/>
            <a:ext cx="18144173" cy="3540279"/>
          </a:xfrm>
        </p:spPr>
        <p:txBody>
          <a:bodyPr anchor="b"/>
          <a:lstStyle>
            <a:lvl1pPr algn="l">
              <a:defRPr sz="9792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27308" y="3827864"/>
            <a:ext cx="18144173" cy="25704166"/>
          </a:xfrm>
        </p:spPr>
        <p:txBody>
          <a:bodyPr/>
          <a:lstStyle>
            <a:lvl1pPr marL="0" indent="0">
              <a:buNone/>
              <a:defRPr sz="15818"/>
            </a:lvl1pPr>
            <a:lvl2pPr marL="2257182" indent="0">
              <a:buNone/>
              <a:defRPr sz="13809"/>
            </a:lvl2pPr>
            <a:lvl3pPr marL="4514365" indent="0">
              <a:buNone/>
              <a:defRPr sz="11881"/>
            </a:lvl3pPr>
            <a:lvl4pPr marL="6771547" indent="0">
              <a:buNone/>
              <a:defRPr sz="9792"/>
            </a:lvl4pPr>
            <a:lvl5pPr marL="9028729" indent="0">
              <a:buNone/>
              <a:defRPr sz="9792"/>
            </a:lvl5pPr>
            <a:lvl6pPr marL="11285916" indent="0">
              <a:buNone/>
              <a:defRPr sz="9792"/>
            </a:lvl6pPr>
            <a:lvl7pPr marL="13543099" indent="0">
              <a:buNone/>
              <a:defRPr sz="9792"/>
            </a:lvl7pPr>
            <a:lvl8pPr marL="15800281" indent="0">
              <a:buNone/>
              <a:defRPr sz="9792"/>
            </a:lvl8pPr>
            <a:lvl9pPr marL="18057463" indent="0">
              <a:buNone/>
              <a:defRPr sz="9792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7308" y="33528479"/>
            <a:ext cx="18144173" cy="5027779"/>
          </a:xfrm>
        </p:spPr>
        <p:txBody>
          <a:bodyPr/>
          <a:lstStyle>
            <a:lvl1pPr marL="0" indent="0">
              <a:buNone/>
              <a:defRPr sz="6945"/>
            </a:lvl1pPr>
            <a:lvl2pPr marL="2257182" indent="0">
              <a:buNone/>
              <a:defRPr sz="5860"/>
            </a:lvl2pPr>
            <a:lvl3pPr marL="4514365" indent="0">
              <a:buNone/>
              <a:defRPr sz="4936"/>
            </a:lvl3pPr>
            <a:lvl4pPr marL="6771547" indent="0">
              <a:buNone/>
              <a:defRPr sz="4436"/>
            </a:lvl4pPr>
            <a:lvl5pPr marL="9028729" indent="0">
              <a:buNone/>
              <a:defRPr sz="4436"/>
            </a:lvl5pPr>
            <a:lvl6pPr marL="11285916" indent="0">
              <a:buNone/>
              <a:defRPr sz="4436"/>
            </a:lvl6pPr>
            <a:lvl7pPr marL="13543099" indent="0">
              <a:buNone/>
              <a:defRPr sz="4436"/>
            </a:lvl7pPr>
            <a:lvl8pPr marL="15800281" indent="0">
              <a:buNone/>
              <a:defRPr sz="4436"/>
            </a:lvl8pPr>
            <a:lvl9pPr marL="18057463" indent="0">
              <a:buNone/>
              <a:defRPr sz="4436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516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2020" y="1715610"/>
            <a:ext cx="27216260" cy="7140046"/>
          </a:xfrm>
          <a:prstGeom prst="rect">
            <a:avLst/>
          </a:prstGeom>
        </p:spPr>
        <p:txBody>
          <a:bodyPr vert="horz" lIns="539455" tIns="269727" rIns="539455" bIns="269727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020" y="9996076"/>
            <a:ext cx="27216260" cy="28272601"/>
          </a:xfrm>
          <a:prstGeom prst="rect">
            <a:avLst/>
          </a:prstGeom>
        </p:spPr>
        <p:txBody>
          <a:bodyPr vert="horz" lIns="539455" tIns="269727" rIns="539455" bIns="269727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2015" y="39706591"/>
            <a:ext cx="7056067" cy="2280847"/>
          </a:xfrm>
          <a:prstGeom prst="rect">
            <a:avLst/>
          </a:prstGeom>
        </p:spPr>
        <p:txBody>
          <a:bodyPr vert="horz" lIns="539455" tIns="269727" rIns="539455" bIns="269727" rtlCol="0" anchor="ctr"/>
          <a:lstStyle>
            <a:lvl1pPr algn="l">
              <a:defRPr sz="5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B4BB4-742B-490F-AD63-0743B6595889}" type="datetimeFigureOut">
              <a:rPr lang="fr-CH" smtClean="0"/>
              <a:t>06.03.2020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32103" y="39706591"/>
            <a:ext cx="9576091" cy="2280847"/>
          </a:xfrm>
          <a:prstGeom prst="rect">
            <a:avLst/>
          </a:prstGeom>
        </p:spPr>
        <p:txBody>
          <a:bodyPr vert="horz" lIns="539455" tIns="269727" rIns="539455" bIns="269727" rtlCol="0" anchor="ctr"/>
          <a:lstStyle>
            <a:lvl1pPr algn="ctr">
              <a:defRPr sz="5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672207" y="39706591"/>
            <a:ext cx="7056067" cy="2280847"/>
          </a:xfrm>
          <a:prstGeom prst="rect">
            <a:avLst/>
          </a:prstGeom>
        </p:spPr>
        <p:txBody>
          <a:bodyPr vert="horz" lIns="539455" tIns="269727" rIns="539455" bIns="269727" rtlCol="0" anchor="ctr"/>
          <a:lstStyle>
            <a:lvl1pPr algn="r">
              <a:defRPr sz="58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7905-B9C3-473B-9145-5518FADD889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5578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14365" rtl="0" eaLnBrk="1" latinLnBrk="0" hangingPunct="1">
        <a:spcBef>
          <a:spcPct val="0"/>
        </a:spcBef>
        <a:buNone/>
        <a:defRPr sz="216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2888" indent="-1692888" algn="l" defTabSz="4514365" rtl="0" eaLnBrk="1" latinLnBrk="0" hangingPunct="1">
        <a:spcBef>
          <a:spcPct val="20000"/>
        </a:spcBef>
        <a:buFont typeface="Arial" pitchFamily="34" charset="0"/>
        <a:buChar char="•"/>
        <a:defRPr sz="15818" kern="1200">
          <a:solidFill>
            <a:schemeClr val="tx1"/>
          </a:solidFill>
          <a:latin typeface="+mn-lt"/>
          <a:ea typeface="+mn-ea"/>
          <a:cs typeface="+mn-cs"/>
        </a:defRPr>
      </a:lvl1pPr>
      <a:lvl2pPr marL="3667920" indent="-1410739" algn="l" defTabSz="4514365" rtl="0" eaLnBrk="1" latinLnBrk="0" hangingPunct="1">
        <a:spcBef>
          <a:spcPct val="20000"/>
        </a:spcBef>
        <a:buFont typeface="Arial" pitchFamily="34" charset="0"/>
        <a:buChar char="–"/>
        <a:defRPr sz="13809" kern="1200">
          <a:solidFill>
            <a:schemeClr val="tx1"/>
          </a:solidFill>
          <a:latin typeface="+mn-lt"/>
          <a:ea typeface="+mn-ea"/>
          <a:cs typeface="+mn-cs"/>
        </a:defRPr>
      </a:lvl2pPr>
      <a:lvl3pPr marL="5642958" indent="-1128593" algn="l" defTabSz="4514365" rtl="0" eaLnBrk="1" latinLnBrk="0" hangingPunct="1">
        <a:spcBef>
          <a:spcPct val="20000"/>
        </a:spcBef>
        <a:buFont typeface="Arial" pitchFamily="34" charset="0"/>
        <a:buChar char="•"/>
        <a:defRPr sz="11881" kern="1200">
          <a:solidFill>
            <a:schemeClr val="tx1"/>
          </a:solidFill>
          <a:latin typeface="+mn-lt"/>
          <a:ea typeface="+mn-ea"/>
          <a:cs typeface="+mn-cs"/>
        </a:defRPr>
      </a:lvl3pPr>
      <a:lvl4pPr marL="7900140" indent="-1128593" algn="l" defTabSz="4514365" rtl="0" eaLnBrk="1" latinLnBrk="0" hangingPunct="1">
        <a:spcBef>
          <a:spcPct val="20000"/>
        </a:spcBef>
        <a:buFont typeface="Arial" pitchFamily="34" charset="0"/>
        <a:buChar char="–"/>
        <a:defRPr sz="9792" kern="1200">
          <a:solidFill>
            <a:schemeClr val="tx1"/>
          </a:solidFill>
          <a:latin typeface="+mn-lt"/>
          <a:ea typeface="+mn-ea"/>
          <a:cs typeface="+mn-cs"/>
        </a:defRPr>
      </a:lvl4pPr>
      <a:lvl5pPr marL="10157323" indent="-1128593" algn="l" defTabSz="4514365" rtl="0" eaLnBrk="1" latinLnBrk="0" hangingPunct="1">
        <a:spcBef>
          <a:spcPct val="20000"/>
        </a:spcBef>
        <a:buFont typeface="Arial" pitchFamily="34" charset="0"/>
        <a:buChar char="»"/>
        <a:defRPr sz="9792" kern="1200">
          <a:solidFill>
            <a:schemeClr val="tx1"/>
          </a:solidFill>
          <a:latin typeface="+mn-lt"/>
          <a:ea typeface="+mn-ea"/>
          <a:cs typeface="+mn-cs"/>
        </a:defRPr>
      </a:lvl5pPr>
      <a:lvl6pPr marL="12414505" indent="-1128593" algn="l" defTabSz="4514365" rtl="0" eaLnBrk="1" latinLnBrk="0" hangingPunct="1">
        <a:spcBef>
          <a:spcPct val="20000"/>
        </a:spcBef>
        <a:buFont typeface="Arial" pitchFamily="34" charset="0"/>
        <a:buChar char="•"/>
        <a:defRPr sz="9792" kern="1200">
          <a:solidFill>
            <a:schemeClr val="tx1"/>
          </a:solidFill>
          <a:latin typeface="+mn-lt"/>
          <a:ea typeface="+mn-ea"/>
          <a:cs typeface="+mn-cs"/>
        </a:defRPr>
      </a:lvl6pPr>
      <a:lvl7pPr marL="14671688" indent="-1128593" algn="l" defTabSz="4514365" rtl="0" eaLnBrk="1" latinLnBrk="0" hangingPunct="1">
        <a:spcBef>
          <a:spcPct val="20000"/>
        </a:spcBef>
        <a:buFont typeface="Arial" pitchFamily="34" charset="0"/>
        <a:buChar char="•"/>
        <a:defRPr sz="9792" kern="1200">
          <a:solidFill>
            <a:schemeClr val="tx1"/>
          </a:solidFill>
          <a:latin typeface="+mn-lt"/>
          <a:ea typeface="+mn-ea"/>
          <a:cs typeface="+mn-cs"/>
        </a:defRPr>
      </a:lvl7pPr>
      <a:lvl8pPr marL="16928875" indent="-1128593" algn="l" defTabSz="4514365" rtl="0" eaLnBrk="1" latinLnBrk="0" hangingPunct="1">
        <a:spcBef>
          <a:spcPct val="20000"/>
        </a:spcBef>
        <a:buFont typeface="Arial" pitchFamily="34" charset="0"/>
        <a:buChar char="•"/>
        <a:defRPr sz="9792" kern="1200">
          <a:solidFill>
            <a:schemeClr val="tx1"/>
          </a:solidFill>
          <a:latin typeface="+mn-lt"/>
          <a:ea typeface="+mn-ea"/>
          <a:cs typeface="+mn-cs"/>
        </a:defRPr>
      </a:lvl8pPr>
      <a:lvl9pPr marL="19186057" indent="-1128593" algn="l" defTabSz="4514365" rtl="0" eaLnBrk="1" latinLnBrk="0" hangingPunct="1">
        <a:spcBef>
          <a:spcPct val="20000"/>
        </a:spcBef>
        <a:buFont typeface="Arial" pitchFamily="34" charset="0"/>
        <a:buChar char="•"/>
        <a:defRPr sz="97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14365" rtl="0" eaLnBrk="1" latinLnBrk="0" hangingPunct="1">
        <a:defRPr sz="8868" kern="1200">
          <a:solidFill>
            <a:schemeClr val="tx1"/>
          </a:solidFill>
          <a:latin typeface="+mn-lt"/>
          <a:ea typeface="+mn-ea"/>
          <a:cs typeface="+mn-cs"/>
        </a:defRPr>
      </a:lvl1pPr>
      <a:lvl2pPr marL="2257182" algn="l" defTabSz="4514365" rtl="0" eaLnBrk="1" latinLnBrk="0" hangingPunct="1">
        <a:defRPr sz="8868" kern="1200">
          <a:solidFill>
            <a:schemeClr val="tx1"/>
          </a:solidFill>
          <a:latin typeface="+mn-lt"/>
          <a:ea typeface="+mn-ea"/>
          <a:cs typeface="+mn-cs"/>
        </a:defRPr>
      </a:lvl2pPr>
      <a:lvl3pPr marL="4514365" algn="l" defTabSz="4514365" rtl="0" eaLnBrk="1" latinLnBrk="0" hangingPunct="1">
        <a:defRPr sz="8868" kern="1200">
          <a:solidFill>
            <a:schemeClr val="tx1"/>
          </a:solidFill>
          <a:latin typeface="+mn-lt"/>
          <a:ea typeface="+mn-ea"/>
          <a:cs typeface="+mn-cs"/>
        </a:defRPr>
      </a:lvl3pPr>
      <a:lvl4pPr marL="6771547" algn="l" defTabSz="4514365" rtl="0" eaLnBrk="1" latinLnBrk="0" hangingPunct="1">
        <a:defRPr sz="8868" kern="1200">
          <a:solidFill>
            <a:schemeClr val="tx1"/>
          </a:solidFill>
          <a:latin typeface="+mn-lt"/>
          <a:ea typeface="+mn-ea"/>
          <a:cs typeface="+mn-cs"/>
        </a:defRPr>
      </a:lvl4pPr>
      <a:lvl5pPr marL="9028729" algn="l" defTabSz="4514365" rtl="0" eaLnBrk="1" latinLnBrk="0" hangingPunct="1">
        <a:defRPr sz="8868" kern="1200">
          <a:solidFill>
            <a:schemeClr val="tx1"/>
          </a:solidFill>
          <a:latin typeface="+mn-lt"/>
          <a:ea typeface="+mn-ea"/>
          <a:cs typeface="+mn-cs"/>
        </a:defRPr>
      </a:lvl5pPr>
      <a:lvl6pPr marL="11285916" algn="l" defTabSz="4514365" rtl="0" eaLnBrk="1" latinLnBrk="0" hangingPunct="1">
        <a:defRPr sz="8868" kern="1200">
          <a:solidFill>
            <a:schemeClr val="tx1"/>
          </a:solidFill>
          <a:latin typeface="+mn-lt"/>
          <a:ea typeface="+mn-ea"/>
          <a:cs typeface="+mn-cs"/>
        </a:defRPr>
      </a:lvl6pPr>
      <a:lvl7pPr marL="13543099" algn="l" defTabSz="4514365" rtl="0" eaLnBrk="1" latinLnBrk="0" hangingPunct="1">
        <a:defRPr sz="8868" kern="1200">
          <a:solidFill>
            <a:schemeClr val="tx1"/>
          </a:solidFill>
          <a:latin typeface="+mn-lt"/>
          <a:ea typeface="+mn-ea"/>
          <a:cs typeface="+mn-cs"/>
        </a:defRPr>
      </a:lvl7pPr>
      <a:lvl8pPr marL="15800281" algn="l" defTabSz="4514365" rtl="0" eaLnBrk="1" latinLnBrk="0" hangingPunct="1">
        <a:defRPr sz="8868" kern="1200">
          <a:solidFill>
            <a:schemeClr val="tx1"/>
          </a:solidFill>
          <a:latin typeface="+mn-lt"/>
          <a:ea typeface="+mn-ea"/>
          <a:cs typeface="+mn-cs"/>
        </a:defRPr>
      </a:lvl8pPr>
      <a:lvl9pPr marL="18057463" algn="l" defTabSz="4514365" rtl="0" eaLnBrk="1" latinLnBrk="0" hangingPunct="1">
        <a:defRPr sz="88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5622" y="14714637"/>
            <a:ext cx="13199260" cy="956227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00585" y="4789569"/>
            <a:ext cx="13777369" cy="54036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 sz="7431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181179" cy="6364377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7431" dirty="0"/>
          </a:p>
        </p:txBody>
      </p:sp>
      <p:sp>
        <p:nvSpPr>
          <p:cNvPr id="4" name="ZoneTexte 14"/>
          <p:cNvSpPr txBox="1"/>
          <p:nvPr/>
        </p:nvSpPr>
        <p:spPr>
          <a:xfrm>
            <a:off x="787494" y="249785"/>
            <a:ext cx="28753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solidFill>
                  <a:schemeClr val="bg1"/>
                </a:solidFill>
              </a:rPr>
              <a:t>Item Response Theory Analysis of the Jefferson Scale of Empathy </a:t>
            </a:r>
          </a:p>
          <a:p>
            <a:r>
              <a:rPr lang="en-GB" sz="8800" b="1" dirty="0">
                <a:solidFill>
                  <a:schemeClr val="bg1"/>
                </a:solidFill>
              </a:rPr>
              <a:t>(Student Version)</a:t>
            </a:r>
            <a:endParaRPr lang="fr-CH" sz="8800" b="1" dirty="0">
              <a:solidFill>
                <a:schemeClr val="bg1"/>
              </a:solidFill>
            </a:endParaRPr>
          </a:p>
        </p:txBody>
      </p:sp>
      <p:sp>
        <p:nvSpPr>
          <p:cNvPr id="5" name="ZoneTexte 16"/>
          <p:cNvSpPr txBox="1"/>
          <p:nvPr/>
        </p:nvSpPr>
        <p:spPr>
          <a:xfrm>
            <a:off x="15961429" y="4426249"/>
            <a:ext cx="14256351" cy="194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6024" dirty="0">
                <a:solidFill>
                  <a:schemeClr val="bg1"/>
                </a:solidFill>
              </a:rPr>
              <a:t>Giovanni Piumatti, Milena Abbiati, Anne Baroffio, Margaret W. Gerbase</a:t>
            </a:r>
            <a:endParaRPr lang="fr-CH" sz="6024" dirty="0"/>
          </a:p>
        </p:txBody>
      </p:sp>
      <p:pic>
        <p:nvPicPr>
          <p:cNvPr id="6" name="Image 51" descr="medeci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6" y="4511049"/>
            <a:ext cx="15783745" cy="1853328"/>
          </a:xfrm>
          <a:prstGeom prst="rect">
            <a:avLst/>
          </a:prstGeom>
        </p:spPr>
      </p:pic>
      <p:pic>
        <p:nvPicPr>
          <p:cNvPr id="7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995" y="4657269"/>
            <a:ext cx="2787551" cy="156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752"/>
          <p:cNvSpPr txBox="1">
            <a:spLocks noChangeArrowheads="1"/>
          </p:cNvSpPr>
          <p:nvPr/>
        </p:nvSpPr>
        <p:spPr bwMode="auto">
          <a:xfrm>
            <a:off x="646536" y="6486838"/>
            <a:ext cx="12525352" cy="102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27040" tIns="163520" rIns="327040" bIns="163520">
            <a:spAutoFit/>
          </a:bodyPr>
          <a:lstStyle>
            <a:lvl1pPr defTabSz="3908425">
              <a:defRPr>
                <a:solidFill>
                  <a:schemeClr val="tx1"/>
                </a:solidFill>
                <a:latin typeface="Arial" charset="0"/>
              </a:defRPr>
            </a:lvl1pPr>
            <a:lvl2pPr marL="1954213" defTabSz="3908425">
              <a:defRPr>
                <a:solidFill>
                  <a:schemeClr val="tx1"/>
                </a:solidFill>
                <a:latin typeface="Arial" charset="0"/>
              </a:defRPr>
            </a:lvl2pPr>
            <a:lvl3pPr marL="3908425" defTabSz="3908425">
              <a:defRPr>
                <a:solidFill>
                  <a:schemeClr val="tx1"/>
                </a:solidFill>
                <a:latin typeface="Arial" charset="0"/>
              </a:defRPr>
            </a:lvl3pPr>
            <a:lvl4pPr marL="5864225" defTabSz="3908425">
              <a:defRPr>
                <a:solidFill>
                  <a:schemeClr val="tx1"/>
                </a:solidFill>
                <a:latin typeface="Arial" charset="0"/>
              </a:defRPr>
            </a:lvl4pPr>
            <a:lvl5pPr marL="7818438" defTabSz="3908425">
              <a:defRPr>
                <a:solidFill>
                  <a:schemeClr val="tx1"/>
                </a:solidFill>
                <a:latin typeface="Arial" charset="0"/>
              </a:defRPr>
            </a:lvl5pPr>
            <a:lvl6pPr marL="82756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87328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91900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96472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518" b="1" u="sng" dirty="0">
                <a:latin typeface="+mj-lt"/>
              </a:rPr>
              <a:t>Background and </a:t>
            </a:r>
            <a:r>
              <a:rPr lang="fr-FR" sz="4518" b="1" u="sng" dirty="0" err="1">
                <a:latin typeface="+mj-lt"/>
              </a:rPr>
              <a:t>aim</a:t>
            </a:r>
            <a:r>
              <a:rPr lang="fr-FR" sz="4518" b="1" u="sng" dirty="0">
                <a:latin typeface="+mj-lt"/>
              </a:rPr>
              <a:t> of the </a:t>
            </a:r>
            <a:r>
              <a:rPr lang="fr-FR" sz="4518" b="1" u="sng" dirty="0" err="1">
                <a:latin typeface="+mj-lt"/>
              </a:rPr>
              <a:t>study</a:t>
            </a:r>
            <a:r>
              <a:rPr lang="fr-FR" sz="4518" b="1" u="sng" dirty="0">
                <a:latin typeface="+mj-lt"/>
              </a:rPr>
              <a:t> </a:t>
            </a:r>
          </a:p>
        </p:txBody>
      </p:sp>
      <p:sp>
        <p:nvSpPr>
          <p:cNvPr id="9" name="ZoneTexte 17"/>
          <p:cNvSpPr txBox="1"/>
          <p:nvPr/>
        </p:nvSpPr>
        <p:spPr>
          <a:xfrm>
            <a:off x="659627" y="7381897"/>
            <a:ext cx="28709410" cy="204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1247" algn="just">
              <a:lnSpc>
                <a:spcPct val="115000"/>
              </a:lnSpc>
            </a:pPr>
            <a:r>
              <a:rPr lang="en-GB" sz="368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3681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Jefferson Scale of Empathy–Student version (JSE-S) </a:t>
            </a:r>
            <a:r>
              <a:rPr lang="en-GB" sz="368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is the most adopted self-reported tool in medical education research to assess empathy. This study tested the JSE-S using </a:t>
            </a:r>
            <a:r>
              <a:rPr lang="en-GB" sz="3681" b="1" dirty="0">
                <a:ea typeface="Calibri" panose="020F0502020204030204" pitchFamily="34" charset="0"/>
                <a:cs typeface="Arial" panose="020B0604020202020204" pitchFamily="34" charset="0"/>
              </a:rPr>
              <a:t>Item Response Theory analyses (IRT)</a:t>
            </a:r>
            <a:r>
              <a:rPr lang="en-GB" sz="368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to expand our knowledge on its psychometric characteristics and evidence if some items are more useful than others.</a:t>
            </a:r>
            <a:endParaRPr lang="fr-CH" sz="3681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752"/>
          <p:cNvSpPr txBox="1">
            <a:spLocks noChangeArrowheads="1"/>
          </p:cNvSpPr>
          <p:nvPr/>
        </p:nvSpPr>
        <p:spPr bwMode="auto">
          <a:xfrm>
            <a:off x="683157" y="9197787"/>
            <a:ext cx="10347254" cy="102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27040" tIns="163520" rIns="327040" bIns="163520">
            <a:spAutoFit/>
          </a:bodyPr>
          <a:lstStyle>
            <a:lvl1pPr defTabSz="3908425">
              <a:defRPr>
                <a:solidFill>
                  <a:schemeClr val="tx1"/>
                </a:solidFill>
                <a:latin typeface="Arial" charset="0"/>
              </a:defRPr>
            </a:lvl1pPr>
            <a:lvl2pPr marL="1954213" defTabSz="3908425">
              <a:defRPr>
                <a:solidFill>
                  <a:schemeClr val="tx1"/>
                </a:solidFill>
                <a:latin typeface="Arial" charset="0"/>
              </a:defRPr>
            </a:lvl2pPr>
            <a:lvl3pPr marL="3908425" defTabSz="3908425">
              <a:defRPr>
                <a:solidFill>
                  <a:schemeClr val="tx1"/>
                </a:solidFill>
                <a:latin typeface="Arial" charset="0"/>
              </a:defRPr>
            </a:lvl3pPr>
            <a:lvl4pPr marL="5864225" defTabSz="3908425">
              <a:defRPr>
                <a:solidFill>
                  <a:schemeClr val="tx1"/>
                </a:solidFill>
                <a:latin typeface="Arial" charset="0"/>
              </a:defRPr>
            </a:lvl4pPr>
            <a:lvl5pPr marL="7818438" defTabSz="3908425">
              <a:defRPr>
                <a:solidFill>
                  <a:schemeClr val="tx1"/>
                </a:solidFill>
                <a:latin typeface="Arial" charset="0"/>
              </a:defRPr>
            </a:lvl5pPr>
            <a:lvl6pPr marL="82756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87328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91900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96472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518" b="1" u="sng" dirty="0" err="1">
                <a:latin typeface="+mj-lt"/>
              </a:rPr>
              <a:t>Summary</a:t>
            </a:r>
            <a:r>
              <a:rPr lang="fr-FR" sz="4518" b="1" u="sng" dirty="0">
                <a:latin typeface="+mj-lt"/>
              </a:rPr>
              <a:t> of </a:t>
            </a:r>
            <a:r>
              <a:rPr lang="fr-FR" sz="4518" b="1" u="sng" dirty="0" err="1">
                <a:latin typeface="+mj-lt"/>
              </a:rPr>
              <a:t>work</a:t>
            </a:r>
            <a:endParaRPr lang="fr-FR" sz="4518" b="1" u="sng" dirty="0">
              <a:latin typeface="+mj-lt"/>
            </a:endParaRPr>
          </a:p>
        </p:txBody>
      </p:sp>
      <p:sp>
        <p:nvSpPr>
          <p:cNvPr id="12" name="ZoneTexte 17"/>
          <p:cNvSpPr txBox="1"/>
          <p:nvPr/>
        </p:nvSpPr>
        <p:spPr>
          <a:xfrm>
            <a:off x="683156" y="10113963"/>
            <a:ext cx="28685880" cy="2697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1247" algn="just">
              <a:lnSpc>
                <a:spcPct val="115000"/>
              </a:lnSpc>
            </a:pPr>
            <a:r>
              <a:rPr lang="en-GB" sz="3681" dirty="0">
                <a:ea typeface="Calibri" panose="020F0502020204030204" pitchFamily="34" charset="0"/>
                <a:cs typeface="Arial" panose="020B0604020202020204" pitchFamily="34" charset="0"/>
              </a:rPr>
              <a:t>At the Geneva Medical School, </a:t>
            </a:r>
            <a:r>
              <a:rPr lang="en-GB" sz="3681" b="1" dirty="0">
                <a:ea typeface="Calibri" panose="020F0502020204030204" pitchFamily="34" charset="0"/>
                <a:cs typeface="Arial" panose="020B0604020202020204" pitchFamily="34" charset="0"/>
              </a:rPr>
              <a:t>575 students (M</a:t>
            </a:r>
            <a:r>
              <a:rPr lang="en-GB" sz="3681" b="1" baseline="-25000" dirty="0">
                <a:ea typeface="Calibri" panose="020F0502020204030204" pitchFamily="34" charset="0"/>
                <a:cs typeface="Arial" panose="020B0604020202020204" pitchFamily="34" charset="0"/>
              </a:rPr>
              <a:t>age</a:t>
            </a:r>
            <a:r>
              <a:rPr lang="en-GB" sz="3681" b="1" dirty="0">
                <a:ea typeface="Calibri" panose="020F0502020204030204" pitchFamily="34" charset="0"/>
                <a:cs typeface="Arial" panose="020B0604020202020204" pitchFamily="34" charset="0"/>
              </a:rPr>
              <a:t>=20.80 years, 64% females) </a:t>
            </a:r>
            <a:r>
              <a:rPr lang="en-GB" sz="3681" dirty="0">
                <a:ea typeface="Calibri" panose="020F0502020204030204" pitchFamily="34" charset="0"/>
                <a:cs typeface="Arial" panose="020B0604020202020204" pitchFamily="34" charset="0"/>
              </a:rPr>
              <a:t>enrolled to a pre-selection academic year filled in the JSE-S (females: M</a:t>
            </a:r>
            <a:r>
              <a:rPr lang="en-GB" sz="3681" baseline="-25000" dirty="0">
                <a:ea typeface="Calibri" panose="020F0502020204030204" pitchFamily="34" charset="0"/>
                <a:cs typeface="Arial" panose="020B0604020202020204" pitchFamily="34" charset="0"/>
              </a:rPr>
              <a:t>JSE-S</a:t>
            </a:r>
            <a:r>
              <a:rPr lang="en-GB" sz="3681" dirty="0">
                <a:ea typeface="Calibri" panose="020F0502020204030204" pitchFamily="34" charset="0"/>
                <a:cs typeface="Arial" panose="020B0604020202020204" pitchFamily="34" charset="0"/>
              </a:rPr>
              <a:t>=113.85, SD=9.03; males: M</a:t>
            </a:r>
            <a:r>
              <a:rPr lang="en-GB" sz="3681" baseline="-25000" dirty="0">
                <a:ea typeface="Calibri" panose="020F0502020204030204" pitchFamily="34" charset="0"/>
                <a:cs typeface="Arial" panose="020B0604020202020204" pitchFamily="34" charset="0"/>
              </a:rPr>
              <a:t>JSE-S</a:t>
            </a:r>
            <a:r>
              <a:rPr lang="en-GB" sz="3681" dirty="0">
                <a:ea typeface="Calibri" panose="020F0502020204030204" pitchFamily="34" charset="0"/>
                <a:cs typeface="Arial" panose="020B0604020202020204" pitchFamily="34" charset="0"/>
              </a:rPr>
              <a:t>=109.41, SD=10.54). Graded response </a:t>
            </a:r>
            <a:r>
              <a:rPr lang="en-GB" sz="3681" dirty="0" err="1">
                <a:ea typeface="Calibri" panose="020F0502020204030204" pitchFamily="34" charset="0"/>
                <a:cs typeface="Arial" panose="020B0604020202020204" pitchFamily="34" charset="0"/>
              </a:rPr>
              <a:t>modeling</a:t>
            </a:r>
            <a:r>
              <a:rPr lang="en-GB" sz="3681" dirty="0">
                <a:ea typeface="Calibri" panose="020F0502020204030204" pitchFamily="34" charset="0"/>
                <a:cs typeface="Arial" panose="020B0604020202020204" pitchFamily="34" charset="0"/>
              </a:rPr>
              <a:t> within IRT assessed JSE-S’ total scale reliability and tested single items’ performances in measuring medical students’ empathy levels. </a:t>
            </a:r>
            <a:endParaRPr lang="fr-CH" sz="368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1752"/>
          <p:cNvSpPr txBox="1">
            <a:spLocks noChangeArrowheads="1"/>
          </p:cNvSpPr>
          <p:nvPr/>
        </p:nvSpPr>
        <p:spPr bwMode="auto">
          <a:xfrm>
            <a:off x="683157" y="12544795"/>
            <a:ext cx="7548780" cy="102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27040" tIns="163520" rIns="327040" bIns="163520">
            <a:spAutoFit/>
          </a:bodyPr>
          <a:lstStyle>
            <a:lvl1pPr defTabSz="3908425">
              <a:defRPr>
                <a:solidFill>
                  <a:schemeClr val="tx1"/>
                </a:solidFill>
                <a:latin typeface="Arial" charset="0"/>
              </a:defRPr>
            </a:lvl1pPr>
            <a:lvl2pPr marL="1954213" defTabSz="3908425">
              <a:defRPr>
                <a:solidFill>
                  <a:schemeClr val="tx1"/>
                </a:solidFill>
                <a:latin typeface="Arial" charset="0"/>
              </a:defRPr>
            </a:lvl2pPr>
            <a:lvl3pPr marL="3908425" defTabSz="3908425">
              <a:defRPr>
                <a:solidFill>
                  <a:schemeClr val="tx1"/>
                </a:solidFill>
                <a:latin typeface="Arial" charset="0"/>
              </a:defRPr>
            </a:lvl3pPr>
            <a:lvl4pPr marL="5864225" defTabSz="3908425">
              <a:defRPr>
                <a:solidFill>
                  <a:schemeClr val="tx1"/>
                </a:solidFill>
                <a:latin typeface="Arial" charset="0"/>
              </a:defRPr>
            </a:lvl4pPr>
            <a:lvl5pPr marL="7818438" defTabSz="3908425">
              <a:defRPr>
                <a:solidFill>
                  <a:schemeClr val="tx1"/>
                </a:solidFill>
                <a:latin typeface="Arial" charset="0"/>
              </a:defRPr>
            </a:lvl5pPr>
            <a:lvl6pPr marL="82756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87328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91900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96472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518" b="1" u="sng" dirty="0" err="1">
                <a:latin typeface="+mj-lt"/>
              </a:rPr>
              <a:t>Results</a:t>
            </a:r>
            <a:endParaRPr lang="fr-FR" sz="4518" b="1" u="sng" dirty="0">
              <a:latin typeface="+mj-lt"/>
            </a:endParaRPr>
          </a:p>
        </p:txBody>
      </p:sp>
      <p:sp>
        <p:nvSpPr>
          <p:cNvPr id="22" name="Text Box 1752"/>
          <p:cNvSpPr txBox="1">
            <a:spLocks noChangeArrowheads="1"/>
          </p:cNvSpPr>
          <p:nvPr/>
        </p:nvSpPr>
        <p:spPr bwMode="auto">
          <a:xfrm>
            <a:off x="659626" y="39188736"/>
            <a:ext cx="10383875" cy="102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27040" tIns="163520" rIns="327040" bIns="163520">
            <a:spAutoFit/>
          </a:bodyPr>
          <a:lstStyle>
            <a:lvl1pPr defTabSz="3908425">
              <a:defRPr>
                <a:solidFill>
                  <a:schemeClr val="tx1"/>
                </a:solidFill>
                <a:latin typeface="Arial" charset="0"/>
              </a:defRPr>
            </a:lvl1pPr>
            <a:lvl2pPr marL="1954213" defTabSz="3908425">
              <a:defRPr>
                <a:solidFill>
                  <a:schemeClr val="tx1"/>
                </a:solidFill>
                <a:latin typeface="Arial" charset="0"/>
              </a:defRPr>
            </a:lvl2pPr>
            <a:lvl3pPr marL="3908425" defTabSz="3908425">
              <a:defRPr>
                <a:solidFill>
                  <a:schemeClr val="tx1"/>
                </a:solidFill>
                <a:latin typeface="Arial" charset="0"/>
              </a:defRPr>
            </a:lvl3pPr>
            <a:lvl4pPr marL="5864225" defTabSz="3908425">
              <a:defRPr>
                <a:solidFill>
                  <a:schemeClr val="tx1"/>
                </a:solidFill>
                <a:latin typeface="Arial" charset="0"/>
              </a:defRPr>
            </a:lvl4pPr>
            <a:lvl5pPr marL="7818438" defTabSz="3908425">
              <a:defRPr>
                <a:solidFill>
                  <a:schemeClr val="tx1"/>
                </a:solidFill>
                <a:latin typeface="Arial" charset="0"/>
              </a:defRPr>
            </a:lvl5pPr>
            <a:lvl6pPr marL="82756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87328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91900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96472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4518" b="1" u="sng" dirty="0">
                <a:latin typeface="+mj-lt"/>
              </a:rPr>
              <a:t>Main conclusions</a:t>
            </a:r>
          </a:p>
        </p:txBody>
      </p:sp>
      <p:sp>
        <p:nvSpPr>
          <p:cNvPr id="23" name="ZoneTexte 17"/>
          <p:cNvSpPr txBox="1"/>
          <p:nvPr/>
        </p:nvSpPr>
        <p:spPr>
          <a:xfrm>
            <a:off x="696665" y="40051978"/>
            <a:ext cx="28672371" cy="204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9364" indent="-478117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681" dirty="0">
                <a:ea typeface="Calibri" panose="020F0502020204030204" pitchFamily="34" charset="0"/>
                <a:cs typeface="Arial" panose="020B0604020202020204" pitchFamily="34" charset="0"/>
              </a:rPr>
              <a:t>The JSE-S is a reliable tool to assess medical students’ empathy, with low standard error and high-test performance.</a:t>
            </a:r>
          </a:p>
          <a:p>
            <a:pPr marL="669364" indent="-478117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681" dirty="0">
                <a:ea typeface="Calibri" panose="020F0502020204030204" pitchFamily="34" charset="0"/>
                <a:cs typeface="Arial" panose="020B0604020202020204" pitchFamily="34" charset="0"/>
              </a:rPr>
              <a:t>It better differentiates between students at low rather than at high empathy levels.</a:t>
            </a:r>
          </a:p>
          <a:p>
            <a:pPr marL="669364" indent="-478117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681" dirty="0">
                <a:ea typeface="Calibri" panose="020F0502020204030204" pitchFamily="34" charset="0"/>
                <a:cs typeface="Arial" panose="020B0604020202020204" pitchFamily="34" charset="0"/>
              </a:rPr>
              <a:t>Certain (but few) JSE-S’ items are particularly suited for tapping into high levels of the empathy spectrum.</a:t>
            </a:r>
            <a:endParaRPr lang="fr-CH" sz="368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1752"/>
          <p:cNvSpPr txBox="1">
            <a:spLocks noChangeArrowheads="1"/>
          </p:cNvSpPr>
          <p:nvPr/>
        </p:nvSpPr>
        <p:spPr bwMode="auto">
          <a:xfrm>
            <a:off x="17608463" y="41909793"/>
            <a:ext cx="11932966" cy="8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27040" tIns="163520" rIns="327040" bIns="163520">
            <a:spAutoFit/>
          </a:bodyPr>
          <a:lstStyle>
            <a:lvl1pPr defTabSz="3908425">
              <a:defRPr>
                <a:solidFill>
                  <a:schemeClr val="tx1"/>
                </a:solidFill>
                <a:latin typeface="Arial" charset="0"/>
              </a:defRPr>
            </a:lvl1pPr>
            <a:lvl2pPr marL="1954213" defTabSz="3908425">
              <a:defRPr>
                <a:solidFill>
                  <a:schemeClr val="tx1"/>
                </a:solidFill>
                <a:latin typeface="Arial" charset="0"/>
              </a:defRPr>
            </a:lvl2pPr>
            <a:lvl3pPr marL="3908425" defTabSz="3908425">
              <a:defRPr>
                <a:solidFill>
                  <a:schemeClr val="tx1"/>
                </a:solidFill>
                <a:latin typeface="Arial" charset="0"/>
              </a:defRPr>
            </a:lvl3pPr>
            <a:lvl4pPr marL="5864225" defTabSz="3908425">
              <a:defRPr>
                <a:solidFill>
                  <a:schemeClr val="tx1"/>
                </a:solidFill>
                <a:latin typeface="Arial" charset="0"/>
              </a:defRPr>
            </a:lvl4pPr>
            <a:lvl5pPr marL="7818438" defTabSz="3908425">
              <a:defRPr>
                <a:solidFill>
                  <a:schemeClr val="tx1"/>
                </a:solidFill>
                <a:latin typeface="Arial" charset="0"/>
              </a:defRPr>
            </a:lvl5pPr>
            <a:lvl6pPr marL="82756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87328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91900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9647238" defTabSz="39084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fr-FR" sz="3681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</a:rPr>
              <a:t>Contact: giovanni.piumatti@unige.ch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464537"/>
              </p:ext>
            </p:extLst>
          </p:nvPr>
        </p:nvGraphicFramePr>
        <p:xfrm>
          <a:off x="957156" y="19889071"/>
          <a:ext cx="14719156" cy="1830893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4719156">
                  <a:extLst>
                    <a:ext uri="{9D8B030D-6E8A-4147-A177-3AD203B41FA5}">
                      <a16:colId xmlns:a16="http://schemas.microsoft.com/office/drawing/2014/main" val="1155079264"/>
                    </a:ext>
                  </a:extLst>
                </a:gridCol>
              </a:tblGrid>
              <a:tr h="476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dirty="0">
                          <a:effectLst/>
                        </a:rPr>
                        <a:t>Items (*Reverse scored items)</a:t>
                      </a:r>
                      <a:endParaRPr lang="fr-CH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1350722912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1. Physicians’ understanding of their patients’ feelings and the feelings of their patients’ families does not influence medical or surgical treatment*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4159931896"/>
                  </a:ext>
                </a:extLst>
              </a:tr>
              <a:tr h="464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2. Patients feel better when their physicians understand their feelings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3972853774"/>
                  </a:ext>
                </a:extLst>
              </a:tr>
              <a:tr h="464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3. It is difficult for a physician to view things from patients’ perspectives*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3681272461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>
                          <a:effectLst/>
                        </a:rPr>
                        <a:t>4. Understanding body language is as important as verbal communication in physician-patient relationships</a:t>
                      </a:r>
                      <a:endParaRPr lang="fr-CH" sz="3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1438926896"/>
                  </a:ext>
                </a:extLst>
              </a:tr>
              <a:tr h="464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5. A physician’s sense of </a:t>
                      </a:r>
                      <a:r>
                        <a:rPr lang="en-GB" sz="3000" b="0" dirty="0" err="1">
                          <a:effectLst/>
                        </a:rPr>
                        <a:t>humor</a:t>
                      </a:r>
                      <a:r>
                        <a:rPr lang="en-GB" sz="3000" b="0" dirty="0">
                          <a:effectLst/>
                        </a:rPr>
                        <a:t> contributes to a better clinical outcome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388998137"/>
                  </a:ext>
                </a:extLst>
              </a:tr>
              <a:tr h="1116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1" dirty="0">
                          <a:solidFill>
                            <a:srgbClr val="00B050"/>
                          </a:solidFill>
                          <a:effectLst/>
                        </a:rPr>
                        <a:t>6. Because people are different, it is difficult to see things from patients’ perspectives</a:t>
                      </a:r>
                      <a:r>
                        <a:rPr lang="en-GB" sz="3000" b="0" dirty="0">
                          <a:solidFill>
                            <a:srgbClr val="00B050"/>
                          </a:solidFill>
                          <a:effectLst/>
                        </a:rPr>
                        <a:t>*</a:t>
                      </a:r>
                      <a:endParaRPr lang="fr-CH" sz="3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4210061429"/>
                  </a:ext>
                </a:extLst>
              </a:tr>
              <a:tr h="491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7. Attention to patients’ emotions is not important in history taking</a:t>
                      </a:r>
                      <a:r>
                        <a:rPr lang="en-GB" sz="3000" b="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fr-CH" sz="3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2986467341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8. Attentiveness to patients’ personal experiences does not influence treatment outcomes*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2328482584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9. Physicians should try to stand in their patients’ shoes when providing care to them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561163768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>
                          <a:effectLst/>
                        </a:rPr>
                        <a:t>10. Patients value a physician’s understanding of their feelings, which is therapeutic in its own right</a:t>
                      </a:r>
                      <a:endParaRPr lang="fr-CH" sz="3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1301686914"/>
                  </a:ext>
                </a:extLst>
              </a:tr>
              <a:tr h="144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11. Patients’ illnesses can be cured only by medical or surgical treatment; therefore, physicians’ emotional ties with their patients do not have a significant influence in medical or surgical treatment*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309120500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1" dirty="0">
                          <a:solidFill>
                            <a:srgbClr val="0070C0"/>
                          </a:solidFill>
                          <a:effectLst/>
                        </a:rPr>
                        <a:t>12. Asking patients about what is happening in their personal lives is not helpful in understanding their physical complaints*</a:t>
                      </a:r>
                      <a:endParaRPr lang="fr-CH" sz="3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2123397831"/>
                  </a:ext>
                </a:extLst>
              </a:tr>
              <a:tr h="144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1" dirty="0">
                          <a:solidFill>
                            <a:srgbClr val="0070C0"/>
                          </a:solidFill>
                          <a:effectLst/>
                        </a:rPr>
                        <a:t>13. Physicians should try to understand what is going on in their patients’ minds by paying attention to their non-verbal cues and body language</a:t>
                      </a:r>
                      <a:endParaRPr lang="fr-CH" sz="3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1888356079"/>
                  </a:ext>
                </a:extLst>
              </a:tr>
              <a:tr h="464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14. I believe that emotion has no place in the treatment of medical illness*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1767582548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15. Empathy is a therapeutic skill without which the physician’s success is limited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2791940246"/>
                  </a:ext>
                </a:extLst>
              </a:tr>
              <a:tr h="14470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1" dirty="0">
                          <a:solidFill>
                            <a:srgbClr val="0070C0"/>
                          </a:solidFill>
                          <a:effectLst/>
                        </a:rPr>
                        <a:t>16. Physicians’ understanding of the emotional status of their patients, as well as that of their families is one important component of the physician-patient relationship</a:t>
                      </a:r>
                      <a:endParaRPr lang="fr-CH" sz="3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1311550465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1" dirty="0">
                          <a:solidFill>
                            <a:srgbClr val="00B050"/>
                          </a:solidFill>
                          <a:effectLst/>
                        </a:rPr>
                        <a:t>17. Physicians should try to think like their patients in order to render better care</a:t>
                      </a:r>
                      <a:endParaRPr lang="fr-CH" sz="3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1971758804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18. Physicians should not allow themselves to be influenced by strong personal bonds between their patients and their family members*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2223759393"/>
                  </a:ext>
                </a:extLst>
              </a:tr>
              <a:tr h="464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1" dirty="0">
                          <a:solidFill>
                            <a:srgbClr val="00B050"/>
                          </a:solidFill>
                          <a:effectLst/>
                        </a:rPr>
                        <a:t>19. I do not enjoy reading non-medical literature or the arts*</a:t>
                      </a:r>
                      <a:endParaRPr lang="fr-CH" sz="3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3380078382"/>
                  </a:ext>
                </a:extLst>
              </a:tr>
              <a:tr h="955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3000" b="0" dirty="0">
                          <a:effectLst/>
                        </a:rPr>
                        <a:t>20. I believe that empathy is an important therapeutic factor in medical treatment</a:t>
                      </a:r>
                      <a:endParaRPr lang="fr-CH" sz="3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910" marR="55910" marT="0" marB="0"/>
                </a:tc>
                <a:extLst>
                  <a:ext uri="{0D108BD9-81ED-4DB2-BD59-A6C34878D82A}">
                    <a16:rowId xmlns:a16="http://schemas.microsoft.com/office/drawing/2014/main" val="1691807539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860892" y="19304262"/>
            <a:ext cx="14549560" cy="555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12" b="1" dirty="0">
                <a:latin typeface="+mj-lt"/>
                <a:ea typeface="Calibri" panose="020F0502020204030204" pitchFamily="34" charset="0"/>
              </a:rPr>
              <a:t>Table 1. </a:t>
            </a:r>
            <a:r>
              <a:rPr lang="en-GB" sz="3012" b="1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Jefferson Scale of Empathy – Student version (JSE-S) </a:t>
            </a:r>
            <a:endParaRPr lang="fr-CH" sz="3346" b="1" dirty="0"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140864" y="12973498"/>
            <a:ext cx="13228171" cy="148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12" b="1" dirty="0">
                <a:latin typeface="+mj-lt"/>
                <a:ea typeface="Calibri" panose="020F0502020204030204" pitchFamily="34" charset="0"/>
              </a:rPr>
              <a:t>Figure 1. Item information graph for graded response IRT analysis of the JSE-S. Best performing items are indicated (N=575)</a:t>
            </a:r>
            <a:endParaRPr lang="fr-CH" sz="3346" b="1" dirty="0">
              <a:latin typeface="+mj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140864" y="28548929"/>
            <a:ext cx="13228171" cy="1019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12" b="1" dirty="0">
                <a:latin typeface="+mj-lt"/>
                <a:ea typeface="Calibri" panose="020F0502020204030204" pitchFamily="34" charset="0"/>
              </a:rPr>
              <a:t>Figure 2. Information graph showing JSE-S’ test information function and conditional standard error curve (N=575)</a:t>
            </a:r>
            <a:endParaRPr lang="fr-CH" sz="3346" b="1" dirty="0">
              <a:latin typeface="+mj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971268" y="14445795"/>
            <a:ext cx="13397768" cy="137215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7431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352811" y="24490831"/>
            <a:ext cx="9711950" cy="3586476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15971267" y="29572977"/>
            <a:ext cx="13410860" cy="95588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7431"/>
          </a:p>
        </p:txBody>
      </p:sp>
      <p:sp>
        <p:nvSpPr>
          <p:cNvPr id="25" name="Rectangle 24"/>
          <p:cNvSpPr/>
          <p:nvPr/>
        </p:nvSpPr>
        <p:spPr>
          <a:xfrm>
            <a:off x="22898604" y="15090720"/>
            <a:ext cx="1893335" cy="1019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12" b="1" dirty="0">
                <a:latin typeface="+mj-lt"/>
                <a:ea typeface="Calibri" panose="020F0502020204030204" pitchFamily="34" charset="0"/>
              </a:rPr>
              <a:t>Item 12</a:t>
            </a:r>
            <a:endParaRPr lang="fr-CH" sz="3346" b="1" dirty="0">
              <a:latin typeface="+mj-lt"/>
            </a:endParaRPr>
          </a:p>
        </p:txBody>
      </p:sp>
      <p:cxnSp>
        <p:nvCxnSpPr>
          <p:cNvPr id="13" name="Straight Arrow Connector 12"/>
          <p:cNvCxnSpPr>
            <a:stCxn id="25" idx="1"/>
          </p:cNvCxnSpPr>
          <p:nvPr/>
        </p:nvCxnSpPr>
        <p:spPr>
          <a:xfrm flipH="1">
            <a:off x="21124004" y="15600411"/>
            <a:ext cx="1774600" cy="24347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3799010" y="16185576"/>
            <a:ext cx="1893335" cy="1019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12" b="1" dirty="0">
                <a:latin typeface="+mj-lt"/>
                <a:ea typeface="Calibri" panose="020F0502020204030204" pitchFamily="34" charset="0"/>
              </a:rPr>
              <a:t>Item 16</a:t>
            </a:r>
            <a:endParaRPr lang="fr-CH" sz="3346" b="1" dirty="0">
              <a:latin typeface="+mj-lt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1726436" y="16488062"/>
            <a:ext cx="2072574" cy="55119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4316898" y="17340695"/>
            <a:ext cx="1893335" cy="1019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12" b="1" dirty="0">
                <a:latin typeface="+mj-lt"/>
                <a:ea typeface="Calibri" panose="020F0502020204030204" pitchFamily="34" charset="0"/>
              </a:rPr>
              <a:t>Item 13</a:t>
            </a:r>
            <a:endParaRPr lang="fr-CH" sz="3346" b="1" dirty="0">
              <a:latin typeface="+mj-lt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21907166" y="17611062"/>
            <a:ext cx="2409732" cy="49569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ZoneTexte 17"/>
          <p:cNvSpPr txBox="1"/>
          <p:nvPr/>
        </p:nvSpPr>
        <p:spPr>
          <a:xfrm>
            <a:off x="646536" y="13432570"/>
            <a:ext cx="14993157" cy="5954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1247" algn="just">
              <a:lnSpc>
                <a:spcPct val="115000"/>
              </a:lnSpc>
            </a:pPr>
            <a:r>
              <a:rPr lang="en-GB" sz="3681" dirty="0">
                <a:ea typeface="Calibri" panose="020F0502020204030204" pitchFamily="34" charset="0"/>
                <a:cs typeface="Arial" panose="020B0604020202020204" pitchFamily="34" charset="0"/>
              </a:rPr>
              <a:t>IRT estimated the discriminative power of each item, namely how well they differentiate between different levels of empathy. Although several items provided overlapping information (Fig. 1), the JES-S exhibited low standard error levels and high-test performance results especially at low levels of the empathy spectrum: when JES-S increases the standard error increases too (Fig. 2). Thus, the discriminative power of this scale diminishes when aiming to differentiate between students at high empathy levels.</a:t>
            </a:r>
            <a:endParaRPr lang="fr-CH" sz="368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476405" y="29605877"/>
            <a:ext cx="12747050" cy="9424565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860892" y="38342017"/>
            <a:ext cx="14742088" cy="1019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012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Most discriminative items at low empathy (=easier to agree with)</a:t>
            </a:r>
          </a:p>
          <a:p>
            <a:pPr algn="just"/>
            <a:r>
              <a:rPr lang="en-GB" sz="3012" b="1" dirty="0">
                <a:solidFill>
                  <a:srgbClr val="00B050"/>
                </a:solidFill>
                <a:latin typeface="+mj-lt"/>
                <a:ea typeface="Calibri" panose="020F0502020204030204" pitchFamily="34" charset="0"/>
              </a:rPr>
              <a:t>Most discriminative items at high empathy (=harder to agree with)</a:t>
            </a:r>
          </a:p>
        </p:txBody>
      </p:sp>
    </p:spTree>
    <p:extLst>
      <p:ext uri="{BB962C8B-B14F-4D97-AF65-F5344CB8AC3E}">
        <p14:creationId xmlns:p14="http://schemas.microsoft.com/office/powerpoint/2010/main" val="15671807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</TotalTime>
  <Words>783</Words>
  <Application>Microsoft Office PowerPoint</Application>
  <PresentationFormat>Personnalisé</PresentationFormat>
  <Paragraphs>44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Verdana</vt:lpstr>
      <vt:lpstr>Thème Office</vt:lpstr>
      <vt:lpstr>Présentation PowerPoint</vt:lpstr>
    </vt:vector>
  </TitlesOfParts>
  <Company>Université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Baroffio Barbier</dc:creator>
  <cp:lastModifiedBy>Samantha Giorgino</cp:lastModifiedBy>
  <cp:revision>233</cp:revision>
  <cp:lastPrinted>2013-05-07T11:57:33Z</cp:lastPrinted>
  <dcterms:created xsi:type="dcterms:W3CDTF">2013-04-30T08:59:35Z</dcterms:created>
  <dcterms:modified xsi:type="dcterms:W3CDTF">2020-03-06T08:04:36Z</dcterms:modified>
</cp:coreProperties>
</file>