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4" r:id="rId3"/>
    <p:sldId id="295" r:id="rId4"/>
    <p:sldId id="296" r:id="rId5"/>
    <p:sldId id="297" r:id="rId6"/>
    <p:sldId id="298" r:id="rId7"/>
    <p:sldId id="299" r:id="rId8"/>
    <p:sldId id="323" r:id="rId9"/>
    <p:sldId id="300" r:id="rId10"/>
    <p:sldId id="301" r:id="rId11"/>
    <p:sldId id="302" r:id="rId12"/>
    <p:sldId id="303" r:id="rId13"/>
    <p:sldId id="304" r:id="rId14"/>
    <p:sldId id="305" r:id="rId15"/>
    <p:sldId id="306" r:id="rId16"/>
    <p:sldId id="307" r:id="rId17"/>
    <p:sldId id="308" r:id="rId18"/>
    <p:sldId id="309"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265406A-B21D-4DF0-82FE-91203D2DDDD9}">
          <p14:sldIdLst>
            <p14:sldId id="256"/>
            <p14:sldId id="294"/>
            <p14:sldId id="295"/>
            <p14:sldId id="296"/>
          </p14:sldIdLst>
        </p14:section>
        <p14:section name="Partie A de l'étude - Evaluation des besoins" id="{A0A436C1-27D8-40BE-9C18-CD59E00E0D5F}">
          <p14:sldIdLst>
            <p14:sldId id="297"/>
            <p14:sldId id="298"/>
            <p14:sldId id="299"/>
            <p14:sldId id="323"/>
            <p14:sldId id="300"/>
            <p14:sldId id="301"/>
            <p14:sldId id="302"/>
          </p14:sldIdLst>
        </p14:section>
        <p14:section name="Partie B de l'étude - Cartographie" id="{B0859712-B237-442D-973C-62F747495678}">
          <p14:sldIdLst>
            <p14:sldId id="303"/>
            <p14:sldId id="304"/>
            <p14:sldId id="305"/>
          </p14:sldIdLst>
        </p14:section>
        <p14:section name="Partie C de l'étude - Focus Groups" id="{3ED0579F-27CE-47A3-8BB5-51D8F694BB63}">
          <p14:sldIdLst>
            <p14:sldId id="306"/>
            <p14:sldId id="307"/>
          </p14:sldIdLst>
        </p14:section>
        <p14:section name="Cadre conceptuel pour les analyses de focus groups" id="{84208FA6-95F2-4AEE-A3E2-2BB303381B35}">
          <p14:sldIdLst>
            <p14:sldId id="308"/>
            <p14:sldId id="309"/>
            <p14:sldId id="311"/>
            <p14:sldId id="312"/>
            <p14:sldId id="313"/>
            <p14:sldId id="314"/>
            <p14:sldId id="315"/>
            <p14:sldId id="316"/>
            <p14:sldId id="317"/>
            <p14:sldId id="318"/>
            <p14:sldId id="319"/>
            <p14:sldId id="320"/>
            <p14:sldId id="321"/>
            <p14:sldId id="32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69347" autoAdjust="0"/>
  </p:normalViewPr>
  <p:slideViewPr>
    <p:cSldViewPr snapToGrid="0">
      <p:cViewPr varScale="1">
        <p:scale>
          <a:sx n="80" d="100"/>
          <a:sy n="80" d="100"/>
        </p:scale>
        <p:origin x="17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8D4D0-0CC9-40EB-85C5-D9EAEC6BD13C}" type="datetimeFigureOut">
              <a:rPr lang="fr-CH" smtClean="0"/>
              <a:t>16.04.2021</a:t>
            </a:fld>
            <a:endParaRPr lang="fr-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AED5CF-5910-412E-9F18-B9FB6FB0920A}" type="slidenum">
              <a:rPr lang="fr-CH" smtClean="0"/>
              <a:t>‹N°›</a:t>
            </a:fld>
            <a:endParaRPr lang="fr-CH"/>
          </a:p>
        </p:txBody>
      </p:sp>
    </p:spTree>
    <p:extLst>
      <p:ext uri="{BB962C8B-B14F-4D97-AF65-F5344CB8AC3E}">
        <p14:creationId xmlns:p14="http://schemas.microsoft.com/office/powerpoint/2010/main" val="140433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Règles du jeu: </a:t>
            </a:r>
          </a:p>
          <a:p>
            <a:pPr marL="171450" indent="-171450">
              <a:buFontTx/>
              <a:buChar char="-"/>
            </a:pPr>
            <a:r>
              <a:rPr lang="fr-CH" dirty="0"/>
              <a:t>Pour toute clarification, vous pouvez sans autre m’interrompre</a:t>
            </a:r>
          </a:p>
          <a:p>
            <a:pPr marL="171450" indent="-171450">
              <a:buFontTx/>
              <a:buChar char="-"/>
            </a:pPr>
            <a:r>
              <a:rPr lang="fr-CH" dirty="0"/>
              <a:t>Pour toute discussion, je vous prie de garder vos remarques pour la fin de la présentation</a:t>
            </a:r>
          </a:p>
        </p:txBody>
      </p:sp>
      <p:sp>
        <p:nvSpPr>
          <p:cNvPr id="4" name="Slide Number Placeholder 3"/>
          <p:cNvSpPr>
            <a:spLocks noGrp="1"/>
          </p:cNvSpPr>
          <p:nvPr>
            <p:ph type="sldNum" sz="quarter" idx="5"/>
          </p:nvPr>
        </p:nvSpPr>
        <p:spPr/>
        <p:txBody>
          <a:bodyPr/>
          <a:lstStyle/>
          <a:p>
            <a:fld id="{82AED5CF-5910-412E-9F18-B9FB6FB0920A}" type="slidenum">
              <a:rPr lang="fr-CH" smtClean="0"/>
              <a:t>1</a:t>
            </a:fld>
            <a:endParaRPr lang="fr-CH"/>
          </a:p>
        </p:txBody>
      </p:sp>
    </p:spTree>
    <p:extLst>
      <p:ext uri="{BB962C8B-B14F-4D97-AF65-F5344CB8AC3E}">
        <p14:creationId xmlns:p14="http://schemas.microsoft.com/office/powerpoint/2010/main" val="4194982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Ce tableau met en évidence la volonté de se former dans les différentes compétences selon le statut hiérarchique. Ains c’est le pourcentage de «je veux me former dans telle compétence» qui est affiché.</a:t>
            </a:r>
          </a:p>
          <a:p>
            <a:r>
              <a:rPr lang="fr-CH" dirty="0"/>
              <a:t>La tendance montre que plus on est avancé hiérarchiquement, moins on souhaite se former dans les compétences proposées.</a:t>
            </a:r>
          </a:p>
          <a:p>
            <a:endParaRPr lang="fr-CH" dirty="0"/>
          </a:p>
          <a:p>
            <a:r>
              <a:rPr lang="fr-CH" dirty="0"/>
              <a:t>Je ne vous demande pas de lire les chiffres, mais de comprendre le message principal ci-présent dans l’encadré qui résume tous ces résultats.</a:t>
            </a:r>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10</a:t>
            </a:fld>
            <a:endParaRPr lang="fr-CH"/>
          </a:p>
        </p:txBody>
      </p:sp>
    </p:spTree>
    <p:extLst>
      <p:ext uri="{BB962C8B-B14F-4D97-AF65-F5344CB8AC3E}">
        <p14:creationId xmlns:p14="http://schemas.microsoft.com/office/powerpoint/2010/main" val="614554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A nouveau un tableau bien rempli! </a:t>
            </a:r>
          </a:p>
          <a:p>
            <a:r>
              <a:rPr lang="fr-CH" dirty="0"/>
              <a:t>Ces résultats ont été obtenu en comparant le besoin de formation exprimé par les médecins subordonnés (internes, chefs de clinque et médecins adjoints) avec ce que pense les chefs de service. (z-test sur des proportions).</a:t>
            </a:r>
          </a:p>
          <a:p>
            <a:endParaRPr lang="fr-CH" dirty="0"/>
          </a:p>
          <a:p>
            <a:r>
              <a:rPr lang="fr-CH" dirty="0"/>
              <a:t>Ici, il faut comprendre que les chefs de service font une distinction plus fine entre ce qui est nécessaire ou pas selon le statut hiérarchique. </a:t>
            </a:r>
          </a:p>
          <a:p>
            <a:r>
              <a:rPr lang="fr-CH" dirty="0"/>
              <a:t>D’un côté , chaque statut souhaite se former dans toutes les compétences (internes + chef de clinique), mais cela n’est pas l’avis des chefs de service, sauf en ci qui concerne les médecins </a:t>
            </a:r>
            <a:r>
              <a:rPr lang="fr-CH" dirty="0" err="1"/>
              <a:t>ajoints</a:t>
            </a:r>
            <a:r>
              <a:rPr lang="fr-CH" dirty="0"/>
              <a:t>. </a:t>
            </a:r>
          </a:p>
          <a:p>
            <a:endParaRPr lang="fr-CH" dirty="0"/>
          </a:p>
          <a:p>
            <a:r>
              <a:rPr lang="fr-CH" dirty="0"/>
              <a:t>Cela nous donne des pistes de réflexion et de recherche très intéressante pour la suite de l’étude afin de comprendre les raisons derrière ces différences. Par exemple: </a:t>
            </a:r>
          </a:p>
          <a:p>
            <a:r>
              <a:rPr lang="fr-CH" dirty="0"/>
              <a:t>- Importance du parcours parcouru (chefs de service) VS besoins exprimés actuellement (internes et chefs de clinique)</a:t>
            </a:r>
          </a:p>
        </p:txBody>
      </p:sp>
      <p:sp>
        <p:nvSpPr>
          <p:cNvPr id="4" name="Slide Number Placeholder 3"/>
          <p:cNvSpPr>
            <a:spLocks noGrp="1"/>
          </p:cNvSpPr>
          <p:nvPr>
            <p:ph type="sldNum" sz="quarter" idx="5"/>
          </p:nvPr>
        </p:nvSpPr>
        <p:spPr/>
        <p:txBody>
          <a:bodyPr/>
          <a:lstStyle/>
          <a:p>
            <a:fld id="{82AED5CF-5910-412E-9F18-B9FB6FB0920A}" type="slidenum">
              <a:rPr lang="fr-CH" smtClean="0"/>
              <a:t>11</a:t>
            </a:fld>
            <a:endParaRPr lang="fr-CH"/>
          </a:p>
        </p:txBody>
      </p:sp>
    </p:spTree>
    <p:extLst>
      <p:ext uri="{BB962C8B-B14F-4D97-AF65-F5344CB8AC3E}">
        <p14:creationId xmlns:p14="http://schemas.microsoft.com/office/powerpoint/2010/main" val="338848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12</a:t>
            </a:fld>
            <a:endParaRPr lang="fr-CH"/>
          </a:p>
        </p:txBody>
      </p:sp>
    </p:spTree>
    <p:extLst>
      <p:ext uri="{BB962C8B-B14F-4D97-AF65-F5344CB8AC3E}">
        <p14:creationId xmlns:p14="http://schemas.microsoft.com/office/powerpoint/2010/main" val="1223712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4 cantons: JU; GE; VD; VS</a:t>
            </a:r>
          </a:p>
          <a:p>
            <a:endParaRPr lang="fr-CH" dirty="0"/>
          </a:p>
          <a:p>
            <a:r>
              <a:rPr lang="fr-CH" dirty="0"/>
              <a:t>Offre de formation: plus l’hôpital est grand, plus il offre de formations</a:t>
            </a:r>
          </a:p>
          <a:p>
            <a:r>
              <a:rPr lang="fr-CH" dirty="0"/>
              <a:t>Public: tous les répondants indiquent que leur formation sont destinées à tous les cadres des institutions (médecin, infirmiers, personnel logistique et administratif, laboratoires, …)</a:t>
            </a:r>
          </a:p>
          <a:p>
            <a:r>
              <a:rPr lang="fr-CH" dirty="0"/>
              <a:t>Types de formation: importance de la multimodalité et du travail en groupes</a:t>
            </a:r>
          </a:p>
          <a:p>
            <a:r>
              <a:rPr lang="fr-CH" dirty="0"/>
              <a:t>Evaluation: pas d’évaluation des compétences acquises dans aucune formation mentionnée</a:t>
            </a:r>
          </a:p>
        </p:txBody>
      </p:sp>
      <p:sp>
        <p:nvSpPr>
          <p:cNvPr id="4" name="Slide Number Placeholder 3"/>
          <p:cNvSpPr>
            <a:spLocks noGrp="1"/>
          </p:cNvSpPr>
          <p:nvPr>
            <p:ph type="sldNum" sz="quarter" idx="5"/>
          </p:nvPr>
        </p:nvSpPr>
        <p:spPr/>
        <p:txBody>
          <a:bodyPr/>
          <a:lstStyle/>
          <a:p>
            <a:fld id="{82AED5CF-5910-412E-9F18-B9FB6FB0920A}" type="slidenum">
              <a:rPr lang="fr-CH" smtClean="0"/>
              <a:t>13</a:t>
            </a:fld>
            <a:endParaRPr lang="fr-CH"/>
          </a:p>
        </p:txBody>
      </p:sp>
    </p:spTree>
    <p:extLst>
      <p:ext uri="{BB962C8B-B14F-4D97-AF65-F5344CB8AC3E}">
        <p14:creationId xmlns:p14="http://schemas.microsoft.com/office/powerpoint/2010/main" val="9103501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Compétences: selon le cadre conceptuel présenté précédemment, il y a une sélection des éléments enseignée. Plus les formations sont longues, plus il y a d’éléments présents (mais jamais tous).</a:t>
            </a:r>
          </a:p>
          <a:p>
            <a:r>
              <a:rPr lang="fr-CH" dirty="0"/>
              <a:t>Succès: créer le besoin est l’élément central de toutes les discussions. Il faut que les formations soient en contexte, il faut amener des éléments du terrain pour que les apprenants se sentent concernés.</a:t>
            </a:r>
          </a:p>
          <a:p>
            <a:r>
              <a:rPr lang="fr-CH" dirty="0"/>
              <a:t>Barrières: le soutien institutionnel est central. Cela passe par la création du besoin à la mise à disposition de fonds pour la formation ou l’encouragement à la formation continue.</a:t>
            </a:r>
          </a:p>
          <a:p>
            <a:r>
              <a:rPr lang="fr-CH" dirty="0"/>
              <a:t>Mobiliser: il faut que les cadres qui participent à ces formations en soient les porte-paroles. Ainsi, il est possible de toucher plus de personnes et avoir un effet sur l’organisation entière.</a:t>
            </a:r>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14</a:t>
            </a:fld>
            <a:endParaRPr lang="fr-CH"/>
          </a:p>
        </p:txBody>
      </p:sp>
    </p:spTree>
    <p:extLst>
      <p:ext uri="{BB962C8B-B14F-4D97-AF65-F5344CB8AC3E}">
        <p14:creationId xmlns:p14="http://schemas.microsoft.com/office/powerpoint/2010/main" val="3278647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Ils ont pu être recruté via le questionnaire passé dans la première partie de l’étude. Une question finale leur demandait s’ils étaient intéressés à être contactés pour la suite de l’étude.</a:t>
            </a:r>
          </a:p>
          <a:p>
            <a:endParaRPr lang="fr-CH" dirty="0"/>
          </a:p>
          <a:p>
            <a:r>
              <a:rPr lang="fr-CH" dirty="0"/>
              <a:t>Les focus groups commenceront dès le 1</a:t>
            </a:r>
            <a:r>
              <a:rPr lang="fr-CH" baseline="30000" dirty="0"/>
              <a:t>er</a:t>
            </a:r>
            <a:r>
              <a:rPr lang="fr-CH" dirty="0"/>
              <a:t> avril! </a:t>
            </a:r>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15</a:t>
            </a:fld>
            <a:endParaRPr lang="fr-CH"/>
          </a:p>
        </p:txBody>
      </p:sp>
    </p:spTree>
    <p:extLst>
      <p:ext uri="{BB962C8B-B14F-4D97-AF65-F5344CB8AC3E}">
        <p14:creationId xmlns:p14="http://schemas.microsoft.com/office/powerpoint/2010/main" val="15067839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16</a:t>
            </a:fld>
            <a:endParaRPr lang="fr-CH"/>
          </a:p>
        </p:txBody>
      </p:sp>
    </p:spTree>
    <p:extLst>
      <p:ext uri="{BB962C8B-B14F-4D97-AF65-F5344CB8AC3E}">
        <p14:creationId xmlns:p14="http://schemas.microsoft.com/office/powerpoint/2010/main" val="1726378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La présentation du cadre conceptuel avec lequel nous souhaitons analyser les focus groups. </a:t>
            </a:r>
          </a:p>
        </p:txBody>
      </p:sp>
      <p:sp>
        <p:nvSpPr>
          <p:cNvPr id="4" name="Slide Number Placeholder 3"/>
          <p:cNvSpPr>
            <a:spLocks noGrp="1"/>
          </p:cNvSpPr>
          <p:nvPr>
            <p:ph type="sldNum" sz="quarter" idx="5"/>
          </p:nvPr>
        </p:nvSpPr>
        <p:spPr/>
        <p:txBody>
          <a:bodyPr/>
          <a:lstStyle/>
          <a:p>
            <a:fld id="{82AED5CF-5910-412E-9F18-B9FB6FB0920A}" type="slidenum">
              <a:rPr lang="fr-CH" smtClean="0"/>
              <a:t>17</a:t>
            </a:fld>
            <a:endParaRPr lang="fr-CH"/>
          </a:p>
        </p:txBody>
      </p:sp>
    </p:spTree>
    <p:extLst>
      <p:ext uri="{BB962C8B-B14F-4D97-AF65-F5344CB8AC3E}">
        <p14:creationId xmlns:p14="http://schemas.microsoft.com/office/powerpoint/2010/main" val="2035811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Comme l’adage le veut, un bon manager n’est pas forcément un bon leader et un bon leader n’est pas forcément un bon manager. </a:t>
            </a:r>
          </a:p>
          <a:p>
            <a:r>
              <a:rPr lang="fr-CH" dirty="0"/>
              <a:t>Dans la suite, je vais me concentrer sur les aspects en lien avec le leadership. (plus pertinent pour vous j’imagine, le manager ayant un rôle plus «administratif», mais toujours central)</a:t>
            </a:r>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18</a:t>
            </a:fld>
            <a:endParaRPr lang="fr-CH"/>
          </a:p>
        </p:txBody>
      </p:sp>
    </p:spTree>
    <p:extLst>
      <p:ext uri="{BB962C8B-B14F-4D97-AF65-F5344CB8AC3E}">
        <p14:creationId xmlns:p14="http://schemas.microsoft.com/office/powerpoint/2010/main" val="4105893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Yukl, G. (1989). </a:t>
            </a:r>
            <a:r>
              <a:rPr lang="en-US" sz="1200" b="0" i="1" u="none" strike="noStrike" baseline="0" dirty="0">
                <a:latin typeface="ArialNarrow-Italic"/>
              </a:rPr>
              <a:t>Leadership in organizations. </a:t>
            </a:r>
            <a:r>
              <a:rPr lang="en-US" sz="1200" b="0" i="0" u="none" strike="noStrike" baseline="0" dirty="0">
                <a:latin typeface="ArialNarrow"/>
              </a:rPr>
              <a:t>Prentice Hall.</a:t>
            </a:r>
          </a:p>
          <a:p>
            <a:endParaRPr lang="en-US" sz="1200" b="0" i="0" u="none" strike="noStrike" baseline="0" dirty="0">
              <a:latin typeface="ArialNarrow"/>
            </a:endParaRPr>
          </a:p>
          <a:p>
            <a:r>
              <a:rPr lang="en-US" sz="1200" b="0" i="0" u="none" strike="noStrike" baseline="0" dirty="0">
                <a:latin typeface="ArialNarrow"/>
              </a:rPr>
              <a:t>Fait suite aux experience de Lewin et al. (1939) sur les styles de leadership (</a:t>
            </a:r>
            <a:r>
              <a:rPr lang="en-US" sz="1200" b="0" i="0" u="none" strike="noStrike" baseline="0" dirty="0" err="1">
                <a:latin typeface="ArialNarrow"/>
              </a:rPr>
              <a:t>autoritaire</a:t>
            </a:r>
            <a:r>
              <a:rPr lang="en-US" sz="1200" b="0" i="0" u="none" strike="noStrike" baseline="0" dirty="0">
                <a:latin typeface="ArialNarrow"/>
              </a:rPr>
              <a:t>, </a:t>
            </a:r>
            <a:r>
              <a:rPr lang="en-US" sz="1200" b="0" i="0" u="none" strike="noStrike" baseline="0" dirty="0" err="1">
                <a:latin typeface="ArialNarrow"/>
              </a:rPr>
              <a:t>démocratique</a:t>
            </a:r>
            <a:r>
              <a:rPr lang="en-US" sz="1200" b="0" i="0" u="none" strike="noStrike" baseline="0" dirty="0">
                <a:latin typeface="ArialNarrow"/>
              </a:rPr>
              <a:t>, laissez-faire) et </a:t>
            </a:r>
            <a:r>
              <a:rPr lang="en-US" sz="1200" b="0" i="0" u="none" strike="noStrike" baseline="0" dirty="0" err="1">
                <a:latin typeface="ArialNarrow"/>
              </a:rPr>
              <a:t>leur</a:t>
            </a:r>
            <a:r>
              <a:rPr lang="en-US" sz="1200" b="0" i="0" u="none" strike="noStrike" baseline="0" dirty="0">
                <a:latin typeface="ArialNarrow"/>
              </a:rPr>
              <a:t> influence sur le </a:t>
            </a:r>
            <a:r>
              <a:rPr lang="en-US" sz="1200" b="0" i="0" u="none" strike="noStrike" baseline="0" dirty="0" err="1">
                <a:latin typeface="ArialNarrow"/>
              </a:rPr>
              <a:t>fonctionnement</a:t>
            </a:r>
            <a:r>
              <a:rPr lang="en-US" sz="1200" b="0" i="0" u="none" strike="noStrike" baseline="0" dirty="0">
                <a:latin typeface="ArialNarrow"/>
              </a:rPr>
              <a:t> du </a:t>
            </a:r>
            <a:r>
              <a:rPr lang="en-US" sz="1200" b="0" i="0" u="none" strike="noStrike" baseline="0" dirty="0" err="1">
                <a:latin typeface="ArialNarrow"/>
              </a:rPr>
              <a:t>groupe</a:t>
            </a:r>
            <a:r>
              <a:rPr lang="en-US" sz="1200" b="0" i="0" u="none" strike="noStrike" baseline="0" dirty="0">
                <a:latin typeface="ArialNarrow"/>
              </a:rPr>
              <a:t>. </a:t>
            </a:r>
          </a:p>
          <a:p>
            <a:endParaRPr lang="fr-CH" dirty="0"/>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19</a:t>
            </a:fld>
            <a:endParaRPr lang="fr-CH"/>
          </a:p>
        </p:txBody>
      </p:sp>
    </p:spTree>
    <p:extLst>
      <p:ext uri="{BB962C8B-B14F-4D97-AF65-F5344CB8AC3E}">
        <p14:creationId xmlns:p14="http://schemas.microsoft.com/office/powerpoint/2010/main" val="3109684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noProof="0" dirty="0"/>
              <a:t>Expliquer le principe de cette présentation: </a:t>
            </a:r>
          </a:p>
          <a:p>
            <a:pPr marL="171450" indent="-171450">
              <a:buFontTx/>
              <a:buChar char="-"/>
            </a:pPr>
            <a:r>
              <a:rPr lang="fr-CH" noProof="0" dirty="0"/>
              <a:t>Montrer un projet conséquent que nous sommes actuellement en train de mener</a:t>
            </a:r>
          </a:p>
          <a:p>
            <a:pPr marL="171450" indent="-171450">
              <a:buFontTx/>
              <a:buChar char="-"/>
            </a:pPr>
            <a:r>
              <a:rPr lang="fr-CH" noProof="0" dirty="0"/>
              <a:t>Occasion parfaite pour s’entrainer, vos retours seront les bienvenus! </a:t>
            </a:r>
          </a:p>
          <a:p>
            <a:pPr marL="171450" indent="-171450">
              <a:buFontTx/>
              <a:buChar char="-"/>
            </a:pPr>
            <a:r>
              <a:rPr lang="fr-CH" noProof="0" dirty="0"/>
              <a:t>Environ 30mn de présentation, puis une séance pour vos retours, remarques et autre suggestion</a:t>
            </a:r>
          </a:p>
          <a:p>
            <a:endParaRPr lang="fr-CH" dirty="0"/>
          </a:p>
          <a:p>
            <a:r>
              <a:rPr lang="fr-CH" dirty="0"/>
              <a:t>2 grandes parties: </a:t>
            </a:r>
          </a:p>
          <a:p>
            <a:pPr marL="171450" indent="-171450">
              <a:buFontTx/>
              <a:buChar char="-"/>
            </a:pPr>
            <a:r>
              <a:rPr lang="fr-CH" dirty="0"/>
              <a:t>Méthodologie et résultats obtenus de l’étude actuelle</a:t>
            </a:r>
          </a:p>
          <a:p>
            <a:pPr marL="171450" indent="-171450">
              <a:buFontTx/>
              <a:buChar char="-"/>
            </a:pPr>
            <a:r>
              <a:rPr lang="fr-CH" dirty="0"/>
              <a:t>Cadre conceptuel pour la suite de l’étude (petite introduction à la thématique)</a:t>
            </a:r>
          </a:p>
        </p:txBody>
      </p:sp>
      <p:sp>
        <p:nvSpPr>
          <p:cNvPr id="4" name="Slide Number Placeholder 3"/>
          <p:cNvSpPr>
            <a:spLocks noGrp="1"/>
          </p:cNvSpPr>
          <p:nvPr>
            <p:ph type="sldNum" sz="quarter" idx="5"/>
          </p:nvPr>
        </p:nvSpPr>
        <p:spPr/>
        <p:txBody>
          <a:bodyPr/>
          <a:lstStyle/>
          <a:p>
            <a:fld id="{82AED5CF-5910-412E-9F18-B9FB6FB0920A}" type="slidenum">
              <a:rPr lang="fr-CH" smtClean="0"/>
              <a:t>2</a:t>
            </a:fld>
            <a:endParaRPr lang="fr-CH"/>
          </a:p>
        </p:txBody>
      </p:sp>
    </p:spTree>
    <p:extLst>
      <p:ext uri="{BB962C8B-B14F-4D97-AF65-F5344CB8AC3E}">
        <p14:creationId xmlns:p14="http://schemas.microsoft.com/office/powerpoint/2010/main" val="3043257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CH" sz="1200" b="1" dirty="0"/>
              <a:t>Style A -</a:t>
            </a:r>
            <a:r>
              <a:rPr lang="fr-CH" sz="1200" b="1" baseline="0" dirty="0"/>
              <a:t> </a:t>
            </a:r>
            <a:r>
              <a:rPr lang="fr-CH" sz="1200" b="1" dirty="0"/>
              <a:t>Laisser-Faire (1,1) </a:t>
            </a:r>
            <a:r>
              <a:rPr lang="fr-CH" sz="1200" dirty="0"/>
              <a:t>: </a:t>
            </a:r>
            <a:r>
              <a:rPr lang="fr-FR" sz="1200" dirty="0"/>
              <a:t>Un effort minimum pour effectuer le travail suffit pour maintenir l’adhésion du personnel de l’entreprise</a:t>
            </a:r>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b="1" dirty="0"/>
              <a:t>Style B</a:t>
            </a:r>
            <a:r>
              <a:rPr lang="fr-CH" sz="1200" b="1" baseline="0" dirty="0"/>
              <a:t> – Conciliateur (1,9) </a:t>
            </a:r>
            <a:r>
              <a:rPr lang="fr-CH" sz="1200" b="0" baseline="0" dirty="0"/>
              <a:t>: u</a:t>
            </a:r>
            <a:r>
              <a:rPr lang="fr-FR" sz="1200" b="0" baseline="0" dirty="0"/>
              <a:t>ne </a:t>
            </a:r>
            <a:r>
              <a:rPr lang="fr-FR" sz="1200" baseline="0" dirty="0"/>
              <a:t>grande attention accordée aux besoins des employés dans le domaine des relations de travail conduit à l’établissement d’un bon climat dans l’entreprise et d’un rythme de travail agréable.</a:t>
            </a:r>
            <a:endParaRPr lang="fr-CH"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b="1" dirty="0"/>
              <a:t>Style</a:t>
            </a:r>
            <a:r>
              <a:rPr lang="fr-CH" sz="1200" b="1" baseline="0" dirty="0"/>
              <a:t> C – O</a:t>
            </a:r>
            <a:r>
              <a:rPr lang="fr-CH" sz="1200" b="1" dirty="0"/>
              <a:t>ppresseur (9,1) : l</a:t>
            </a:r>
            <a:r>
              <a:rPr lang="fr-FR" sz="1200" dirty="0"/>
              <a:t>’efficacité est atteinte grâce à des conditions de travail qui tiennent compte au minimum des facteurs psychologiques.</a:t>
            </a:r>
            <a:endParaRPr lang="fr-CH" sz="1200" dirty="0"/>
          </a:p>
          <a:p>
            <a:pPr algn="l"/>
            <a:r>
              <a:rPr lang="fr-CH" sz="1200" b="1" dirty="0"/>
              <a:t>Style D –</a:t>
            </a:r>
            <a:r>
              <a:rPr lang="fr-CH" sz="1200" b="1" baseline="0" dirty="0"/>
              <a:t> </a:t>
            </a:r>
            <a:r>
              <a:rPr lang="fr-CH" sz="1200" b="1" dirty="0"/>
              <a:t>Médiateur (5,5): </a:t>
            </a:r>
            <a:r>
              <a:rPr lang="fr-FR" sz="1200" dirty="0"/>
              <a:t>Grâce à une bonne organisation, des résultats intéressants peuvent être atteints en équilibrant les impératifs de la production et le maintien d’un bon moral chez les employés</a:t>
            </a:r>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b="1" dirty="0"/>
              <a:t>Style E</a:t>
            </a:r>
            <a:r>
              <a:rPr lang="fr-CH" sz="1200" b="1" baseline="0" dirty="0"/>
              <a:t> – </a:t>
            </a:r>
            <a:r>
              <a:rPr lang="fr-CH" sz="1200" b="1" dirty="0" err="1"/>
              <a:t>Coordonateur</a:t>
            </a:r>
            <a:r>
              <a:rPr lang="fr-CH" sz="1200" b="1" dirty="0"/>
              <a:t> (9,9) : l</a:t>
            </a:r>
            <a:r>
              <a:rPr lang="fr-FR" sz="1200" dirty="0"/>
              <a:t>e travail est accompli par des hommes responsables, l’organisation règle l’interdépendance des différents départements reliés au même tronc commun : les rapports sont fondés sur la confiance et le respect mutuel.</a:t>
            </a:r>
            <a:endParaRPr lang="fr-CH" sz="1200" dirty="0"/>
          </a:p>
          <a:p>
            <a:endParaRPr lang="en-US" sz="1200" b="0" i="0" u="none" strike="noStrike" baseline="0" dirty="0">
              <a:latin typeface="ArialNarrow"/>
            </a:endParaRPr>
          </a:p>
          <a:p>
            <a:r>
              <a:rPr lang="en-US" sz="1200" b="0" i="0" u="none" strike="noStrike" baseline="0" dirty="0">
                <a:latin typeface="ArialNarrow"/>
              </a:rPr>
              <a:t>Un style particulier </a:t>
            </a:r>
            <a:r>
              <a:rPr lang="en-US" sz="1200" b="0" i="0" u="none" strike="noStrike" baseline="0" dirty="0" err="1">
                <a:latin typeface="ArialNarrow"/>
              </a:rPr>
              <a:t>est</a:t>
            </a:r>
            <a:r>
              <a:rPr lang="en-US" sz="1200" b="0" i="0" u="none" strike="noStrike" baseline="0" dirty="0">
                <a:latin typeface="ArialNarrow"/>
              </a:rPr>
              <a:t> </a:t>
            </a:r>
            <a:r>
              <a:rPr lang="en-US" sz="1200" b="0" i="0" u="none" strike="noStrike" baseline="0" dirty="0" err="1">
                <a:latin typeface="ArialNarrow"/>
              </a:rPr>
              <a:t>préconisé</a:t>
            </a:r>
            <a:r>
              <a:rPr lang="en-US" sz="1200" b="0" i="0" u="none" strike="noStrike" baseline="0" dirty="0">
                <a:latin typeface="ArialNarrow"/>
              </a:rPr>
              <a:t> (9,9) et </a:t>
            </a:r>
            <a:r>
              <a:rPr lang="en-US" sz="1200" b="0" i="0" u="none" strike="noStrike" baseline="0" dirty="0" err="1">
                <a:latin typeface="ArialNarrow"/>
              </a:rPr>
              <a:t>c’est</a:t>
            </a:r>
            <a:r>
              <a:rPr lang="en-US" sz="1200" b="0" i="0" u="none" strike="noStrike" baseline="0" dirty="0">
                <a:latin typeface="ArialNarrow"/>
              </a:rPr>
              <a:t> à la base de </a:t>
            </a:r>
            <a:r>
              <a:rPr lang="en-US" sz="1200" b="0" i="0" u="none" strike="noStrike" baseline="0" dirty="0" err="1">
                <a:latin typeface="ArialNarrow"/>
              </a:rPr>
              <a:t>nombreux</a:t>
            </a:r>
            <a:r>
              <a:rPr lang="en-US" sz="1200" b="0" i="0" u="none" strike="noStrike" baseline="0" dirty="0">
                <a:latin typeface="ArialNarrow"/>
              </a:rPr>
              <a:t> </a:t>
            </a:r>
            <a:r>
              <a:rPr lang="en-US" sz="1200" b="0" i="0" u="none" strike="noStrike" baseline="0" dirty="0" err="1">
                <a:latin typeface="ArialNarrow"/>
              </a:rPr>
              <a:t>programmes</a:t>
            </a:r>
            <a:r>
              <a:rPr lang="en-US" sz="1200" b="0" i="0" u="none" strike="noStrike" baseline="0" dirty="0">
                <a:latin typeface="ArialNarrow"/>
              </a:rPr>
              <a:t> de formation encore </a:t>
            </a:r>
            <a:r>
              <a:rPr lang="en-US" sz="1200" b="0" i="0" u="none" strike="noStrike" baseline="0" dirty="0" err="1">
                <a:latin typeface="ArialNarrow"/>
              </a:rPr>
              <a:t>aujourd’hui</a:t>
            </a:r>
            <a:r>
              <a:rPr lang="en-US" sz="1200" b="0" i="0" u="none" strike="noStrike" baseline="0" dirty="0">
                <a:latin typeface="ArialNarrow"/>
              </a:rPr>
              <a:t>. </a:t>
            </a:r>
          </a:p>
          <a:p>
            <a:endParaRPr lang="en-US" sz="1200" b="0" i="0" u="none" strike="noStrike" baseline="0" dirty="0">
              <a:latin typeface="ArialNarrow"/>
            </a:endParaRPr>
          </a:p>
          <a:p>
            <a:pPr algn="l"/>
            <a:endParaRPr lang="fr-FR" sz="1200" b="1" i="0" u="none" strike="noStrike" baseline="0" dirty="0">
              <a:latin typeface="ArialNarrow-Bold"/>
            </a:endParaRPr>
          </a:p>
          <a:p>
            <a:pPr algn="l"/>
            <a:endParaRPr lang="fr-FR" sz="1200" b="1" i="0" u="none" strike="noStrike" baseline="0" dirty="0">
              <a:latin typeface="ArialNarrow-Bold"/>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20</a:t>
            </a:fld>
            <a:endParaRPr lang="fr-CH"/>
          </a:p>
        </p:txBody>
      </p:sp>
    </p:spTree>
    <p:extLst>
      <p:ext uri="{BB962C8B-B14F-4D97-AF65-F5344CB8AC3E}">
        <p14:creationId xmlns:p14="http://schemas.microsoft.com/office/powerpoint/2010/main" val="4226129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u="none" strike="noStrike" baseline="0" dirty="0">
                <a:latin typeface="ArialNarrow-Bold"/>
              </a:rPr>
              <a:t>Par soucis de temps et afin de laisser la place à la discussion, je saute volontairement la partie liée aux modèles de gestion de conflit. Mais sachez que c’est un aspect que nous trouvons important de part son lien direct avec la sphère de responsabilité du leader / manager et que nous allons prendre en compte dans nos analyses. </a:t>
            </a:r>
            <a:endParaRPr lang="en-US" sz="1200" b="0" i="0" u="none" strike="noStrike" baseline="0" dirty="0">
              <a:latin typeface="ArialNarrow"/>
            </a:endParaRPr>
          </a:p>
          <a:p>
            <a:endParaRPr lang="en-US" sz="1200" b="0" i="0" u="none" strike="noStrike" baseline="0" dirty="0">
              <a:latin typeface="ArialNarrow"/>
            </a:endParaRPr>
          </a:p>
          <a:p>
            <a:endParaRPr lang="en-US" sz="1200" b="0" i="0" u="none" strike="noStrike" baseline="0" dirty="0">
              <a:latin typeface="ArialNarrow"/>
            </a:endParaRPr>
          </a:p>
          <a:p>
            <a:endParaRPr lang="en-US" sz="1200" b="0" i="0" u="none" strike="noStrike" baseline="0" dirty="0">
              <a:latin typeface="ArialNarrow"/>
            </a:endParaRPr>
          </a:p>
          <a:p>
            <a:r>
              <a:rPr lang="en-US" sz="1200" b="0" i="0" u="none" strike="noStrike" baseline="0" dirty="0" err="1">
                <a:latin typeface="ArialNarrow"/>
              </a:rPr>
              <a:t>Sherif</a:t>
            </a:r>
            <a:r>
              <a:rPr lang="en-US" sz="1200" b="0" i="0" u="none" strike="noStrike" baseline="0" dirty="0">
                <a:latin typeface="ArialNarrow"/>
              </a:rPr>
              <a:t> (Robber’s cave experiment): </a:t>
            </a:r>
          </a:p>
          <a:p>
            <a:pPr algn="l"/>
            <a:r>
              <a:rPr lang="en-US" sz="1200" b="1" i="0" u="none" strike="noStrike" baseline="0" dirty="0">
                <a:latin typeface="ArialNarrow"/>
              </a:rPr>
              <a:t>Première phase </a:t>
            </a:r>
            <a:r>
              <a:rPr lang="en-US" sz="1200" b="0" i="0" u="none" strike="noStrike" baseline="0" dirty="0">
                <a:latin typeface="ArialNarrow"/>
              </a:rPr>
              <a:t>= </a:t>
            </a:r>
            <a:r>
              <a:rPr lang="fr-FR" sz="1200" b="0" i="0" u="none" strike="noStrike" baseline="0" dirty="0">
                <a:latin typeface="Calibri" panose="020F0502020204030204" pitchFamily="34" charset="0"/>
              </a:rPr>
              <a:t>Etablissement séparé dans le camp (les deux équipes ne savent pas que des autres existent), activités séparées. Lorsqu'on apprend l'existence de l'autre groupe, la méfiance surgit</a:t>
            </a:r>
          </a:p>
          <a:p>
            <a:pPr algn="l"/>
            <a:r>
              <a:rPr lang="fr-FR" sz="1200" b="1" i="0" u="none" strike="noStrike" baseline="0" dirty="0">
                <a:latin typeface="Calibri" panose="020F0502020204030204" pitchFamily="34" charset="0"/>
              </a:rPr>
              <a:t>Deuxième phase </a:t>
            </a:r>
            <a:r>
              <a:rPr lang="fr-FR" sz="1200" b="0" i="0" u="none" strike="noStrike" baseline="0" dirty="0">
                <a:latin typeface="Calibri" panose="020F0502020204030204" pitchFamily="34" charset="0"/>
              </a:rPr>
              <a:t>= Tournoi avec des jeux compétitifs (prix pour l'équipe gagnante) pendant plusieurs jours. Phénomènes d’hostilité razzias bagarres nécessitant l’intervention des moniteurs)</a:t>
            </a:r>
          </a:p>
          <a:p>
            <a:pPr algn="l"/>
            <a:r>
              <a:rPr lang="fr-FR" sz="1200" b="1" i="0" u="none" strike="noStrike" baseline="0" dirty="0">
                <a:latin typeface="Calibri" panose="020F0502020204030204" pitchFamily="34" charset="0"/>
              </a:rPr>
              <a:t>Troisième phase </a:t>
            </a:r>
            <a:r>
              <a:rPr lang="fr-FR" sz="1200" b="0" i="0" u="none" strike="noStrike" baseline="0" dirty="0">
                <a:latin typeface="Calibri" panose="020F0502020204030204" pitchFamily="34" charset="0"/>
              </a:rPr>
              <a:t>= introduction d'activités en commun (repas, séance </a:t>
            </a:r>
            <a:r>
              <a:rPr lang="fr-CH" sz="1200" b="0" i="0" u="none" strike="noStrike" baseline="0" dirty="0">
                <a:latin typeface="Calibri" panose="020F0502020204030204" pitchFamily="34" charset="0"/>
              </a:rPr>
              <a:t>de cinéma, feu d'artifice). Pas d’amélioration de l’animosité ni des représentations de l’exogroupe</a:t>
            </a:r>
          </a:p>
          <a:p>
            <a:pPr algn="l"/>
            <a:r>
              <a:rPr lang="fr-CH" sz="1200" b="1" i="0" u="none" strike="noStrike" baseline="0" dirty="0">
                <a:latin typeface="Calibri" panose="020F0502020204030204" pitchFamily="34" charset="0"/>
              </a:rPr>
              <a:t>Quatrième phase </a:t>
            </a:r>
            <a:r>
              <a:rPr lang="fr-CH" sz="1200" b="0" i="0" u="none" strike="noStrike" baseline="0" dirty="0">
                <a:latin typeface="Calibri" panose="020F0502020204030204" pitchFamily="34" charset="0"/>
              </a:rPr>
              <a:t>= </a:t>
            </a:r>
            <a:r>
              <a:rPr lang="fr-FR" sz="1200" b="0" i="0" u="none" strike="noStrike" baseline="0" dirty="0">
                <a:latin typeface="Calibri" panose="020F0502020204030204" pitchFamily="34" charset="0"/>
              </a:rPr>
              <a:t>Introduction d'évènements subits nécessitant un effort commun pour être résolu. Le but supra-ordonné atténue l’hostilité et crée des relations positives entre les groupes</a:t>
            </a:r>
          </a:p>
          <a:p>
            <a:pPr algn="l"/>
            <a:endParaRPr lang="fr-FR" sz="1200" b="0" i="0" u="none" strike="noStrike" baseline="0" dirty="0">
              <a:latin typeface="Calibri" panose="020F0502020204030204" pitchFamily="34" charset="0"/>
            </a:endParaRPr>
          </a:p>
          <a:p>
            <a:pPr algn="l"/>
            <a:r>
              <a:rPr lang="fr-FR" sz="1200" b="0" i="0" u="none" strike="noStrike" baseline="0" dirty="0">
                <a:latin typeface="Calibri" panose="020F0502020204030204" pitchFamily="34" charset="0"/>
              </a:rPr>
              <a:t>Message: Comprendre le leadership / management au sein d’un groupe se fait également par la compréhension de la gestion des conflits qui y est menée. Les focus group peuvent amener à une « compétition » entre les différents secteurs professionnels; il faut en être conscient et utiliser cela afin de faire ressortir les différences et similitudes pour arriver au but supra-ordonné que pourrait être une formation commune. </a:t>
            </a:r>
            <a:endParaRPr lang="en-US" sz="1200" b="0" i="0" u="none" strike="noStrike" baseline="0" dirty="0">
              <a:latin typeface="ArialNarrow"/>
            </a:endParaRPr>
          </a:p>
          <a:p>
            <a:pPr algn="l"/>
            <a:endParaRPr lang="en-US" sz="1200" b="0" i="0" u="none" strike="noStrike" baseline="0" dirty="0">
              <a:latin typeface="ArialNarrow"/>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21</a:t>
            </a:fld>
            <a:endParaRPr lang="fr-CH"/>
          </a:p>
        </p:txBody>
      </p:sp>
    </p:spTree>
    <p:extLst>
      <p:ext uri="{BB962C8B-B14F-4D97-AF65-F5344CB8AC3E}">
        <p14:creationId xmlns:p14="http://schemas.microsoft.com/office/powerpoint/2010/main" val="2477939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ArialNarrow"/>
              </a:rPr>
              <a:t>Une haute affirmation de </a:t>
            </a:r>
            <a:r>
              <a:rPr lang="en-US" sz="1200" b="0" i="0" u="none" strike="noStrike" baseline="0" dirty="0" err="1">
                <a:latin typeface="ArialNarrow"/>
              </a:rPr>
              <a:t>soi</a:t>
            </a:r>
            <a:r>
              <a:rPr lang="en-US" sz="1200" b="0" i="0" u="none" strike="noStrike" baseline="0" dirty="0">
                <a:latin typeface="ArialNarrow"/>
              </a:rPr>
              <a:t> de la part du leader fait </a:t>
            </a:r>
            <a:r>
              <a:rPr lang="en-US" sz="1200" b="0" i="0" u="none" strike="noStrike" baseline="0" dirty="0" err="1">
                <a:latin typeface="ArialNarrow"/>
              </a:rPr>
              <a:t>peur</a:t>
            </a:r>
            <a:r>
              <a:rPr lang="en-US" sz="1200" b="0" i="0" u="none" strike="noStrike" baseline="0" dirty="0">
                <a:latin typeface="ArialNarrow"/>
              </a:rPr>
              <a:t>. </a:t>
            </a:r>
            <a:r>
              <a:rPr lang="en-US" sz="1200" b="0" i="0" u="none" strike="noStrike" baseline="0" dirty="0" err="1">
                <a:latin typeface="ArialNarrow"/>
              </a:rPr>
              <a:t>C’est</a:t>
            </a:r>
            <a:r>
              <a:rPr lang="en-US" sz="1200" b="0" i="0" u="none" strike="noStrike" baseline="0" dirty="0">
                <a:latin typeface="ArialNarrow"/>
              </a:rPr>
              <a:t> le role du “</a:t>
            </a:r>
            <a:r>
              <a:rPr lang="en-US" sz="1200" b="0" i="0" u="none" strike="noStrike" baseline="0" dirty="0" err="1">
                <a:latin typeface="ArialNarrow"/>
              </a:rPr>
              <a:t>méchant</a:t>
            </a:r>
            <a:r>
              <a:rPr lang="en-US" sz="1200" b="0" i="0" u="none" strike="noStrike" baseline="0" dirty="0">
                <a:latin typeface="ArialNarrow"/>
              </a:rPr>
              <a:t>”</a:t>
            </a:r>
          </a:p>
          <a:p>
            <a:pPr algn="l"/>
            <a:endParaRPr lang="en-US" sz="1200" b="0" i="0" u="none" strike="noStrike" baseline="0" dirty="0">
              <a:latin typeface="ArialNarrow"/>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22</a:t>
            </a:fld>
            <a:endParaRPr lang="fr-CH"/>
          </a:p>
        </p:txBody>
      </p:sp>
    </p:spTree>
    <p:extLst>
      <p:ext uri="{BB962C8B-B14F-4D97-AF65-F5344CB8AC3E}">
        <p14:creationId xmlns:p14="http://schemas.microsoft.com/office/powerpoint/2010/main" val="4338562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A trop </a:t>
            </a:r>
            <a:r>
              <a:rPr lang="en-US" sz="1200" b="0" i="0" u="none" strike="noStrike" baseline="0" dirty="0" err="1">
                <a:latin typeface="ArialNarrow"/>
              </a:rPr>
              <a:t>être</a:t>
            </a:r>
            <a:r>
              <a:rPr lang="en-US" sz="1200" b="0" i="0" u="none" strike="noStrike" baseline="0" dirty="0">
                <a:latin typeface="ArialNarrow"/>
              </a:rPr>
              <a:t> dans la collaboration, on a </a:t>
            </a:r>
            <a:r>
              <a:rPr lang="en-US" sz="1200" b="0" i="0" u="none" strike="noStrike" baseline="0" dirty="0" err="1">
                <a:latin typeface="ArialNarrow"/>
              </a:rPr>
              <a:t>une</a:t>
            </a:r>
            <a:r>
              <a:rPr lang="en-US" sz="1200" b="0" i="0" u="none" strike="noStrike" baseline="0" dirty="0">
                <a:latin typeface="ArialNarrow"/>
              </a:rPr>
              <a:t> image de “gentil”. </a:t>
            </a:r>
            <a:r>
              <a:rPr lang="en-US" sz="1200" b="0" i="0" u="none" strike="noStrike" baseline="0" dirty="0" err="1">
                <a:latin typeface="ArialNarrow"/>
              </a:rPr>
              <a:t>Mais</a:t>
            </a:r>
            <a:r>
              <a:rPr lang="en-US" sz="1200" b="0" i="0" u="none" strike="noStrike" baseline="0" dirty="0">
                <a:latin typeface="ArialNarrow"/>
              </a:rPr>
              <a:t> </a:t>
            </a:r>
            <a:r>
              <a:rPr lang="en-US" sz="1200" b="0" i="0" u="none" strike="noStrike" baseline="0" dirty="0" err="1">
                <a:latin typeface="ArialNarrow"/>
              </a:rPr>
              <a:t>cela</a:t>
            </a:r>
            <a:r>
              <a:rPr lang="en-US" sz="1200" b="0" i="0" u="none" strike="noStrike" baseline="0" dirty="0">
                <a:latin typeface="ArialNarrow"/>
              </a:rPr>
              <a:t> </a:t>
            </a:r>
            <a:r>
              <a:rPr lang="en-US" sz="1200" b="0" i="0" u="none" strike="noStrike" baseline="0" dirty="0" err="1">
                <a:latin typeface="ArialNarrow"/>
              </a:rPr>
              <a:t>implique</a:t>
            </a:r>
            <a:r>
              <a:rPr lang="en-US" sz="1200" b="0" i="0" u="none" strike="noStrike" baseline="0" dirty="0">
                <a:latin typeface="ArialNarrow"/>
              </a:rPr>
              <a:t> de la </a:t>
            </a:r>
            <a:r>
              <a:rPr lang="en-US" sz="1200" b="0" i="0" u="none" strike="noStrike" baseline="0" dirty="0" err="1">
                <a:latin typeface="ArialNarrow"/>
              </a:rPr>
              <a:t>passivité</a:t>
            </a:r>
            <a:r>
              <a:rPr lang="en-US" sz="1200" b="0" i="0" u="none" strike="noStrike" baseline="0" dirty="0">
                <a:latin typeface="ArialNarrow"/>
              </a:rPr>
              <a:t> (</a:t>
            </a:r>
            <a:r>
              <a:rPr lang="en-US" sz="1200" b="0" i="0" u="none" strike="noStrike" baseline="0" dirty="0" err="1">
                <a:latin typeface="ArialNarrow"/>
              </a:rPr>
              <a:t>attendre</a:t>
            </a:r>
            <a:r>
              <a:rPr lang="en-US" sz="1200" b="0" i="0" u="none" strike="noStrike" baseline="0" dirty="0">
                <a:latin typeface="ArialNarrow"/>
              </a:rPr>
              <a:t> que les choses </a:t>
            </a:r>
            <a:r>
              <a:rPr lang="en-US" sz="1200" b="0" i="0" u="none" strike="noStrike" baseline="0" dirty="0" err="1">
                <a:latin typeface="ArialNarrow"/>
              </a:rPr>
              <a:t>viennent</a:t>
            </a:r>
            <a:r>
              <a:rPr lang="en-US" sz="1200" b="0" i="0" u="none" strike="noStrike" baseline="0" dirty="0">
                <a:latin typeface="ArialNarrow"/>
              </a:rPr>
              <a:t>).</a:t>
            </a:r>
          </a:p>
        </p:txBody>
      </p:sp>
      <p:sp>
        <p:nvSpPr>
          <p:cNvPr id="4" name="Slide Number Placeholder 3"/>
          <p:cNvSpPr>
            <a:spLocks noGrp="1"/>
          </p:cNvSpPr>
          <p:nvPr>
            <p:ph type="sldNum" sz="quarter" idx="5"/>
          </p:nvPr>
        </p:nvSpPr>
        <p:spPr/>
        <p:txBody>
          <a:bodyPr/>
          <a:lstStyle/>
          <a:p>
            <a:fld id="{82AED5CF-5910-412E-9F18-B9FB6FB0920A}" type="slidenum">
              <a:rPr lang="fr-CH" smtClean="0"/>
              <a:t>23</a:t>
            </a:fld>
            <a:endParaRPr lang="fr-CH"/>
          </a:p>
        </p:txBody>
      </p:sp>
    </p:spTree>
    <p:extLst>
      <p:ext uri="{BB962C8B-B14F-4D97-AF65-F5344CB8AC3E}">
        <p14:creationId xmlns:p14="http://schemas.microsoft.com/office/powerpoint/2010/main" val="12715174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Avec </a:t>
            </a:r>
            <a:r>
              <a:rPr lang="en-US" sz="1200" b="0" i="0" u="none" strike="noStrike" baseline="0" dirty="0" err="1">
                <a:latin typeface="ArialNarrow"/>
              </a:rPr>
              <a:t>une</a:t>
            </a:r>
            <a:r>
              <a:rPr lang="en-US" sz="1200" b="0" i="0" u="none" strike="noStrike" baseline="0" dirty="0">
                <a:latin typeface="ArialNarrow"/>
              </a:rPr>
              <a:t> affirmation de </a:t>
            </a:r>
            <a:r>
              <a:rPr lang="en-US" sz="1200" b="0" i="0" u="none" strike="noStrike" baseline="0" dirty="0" err="1">
                <a:latin typeface="ArialNarrow"/>
              </a:rPr>
              <a:t>soi</a:t>
            </a:r>
            <a:r>
              <a:rPr lang="en-US" sz="1200" b="0" i="0" u="none" strike="noStrike" baseline="0" dirty="0">
                <a:latin typeface="ArialNarrow"/>
              </a:rPr>
              <a:t> trop </a:t>
            </a:r>
            <a:r>
              <a:rPr lang="en-US" sz="1200" b="0" i="0" u="none" strike="noStrike" baseline="0" dirty="0" err="1">
                <a:latin typeface="ArialNarrow"/>
              </a:rPr>
              <a:t>basse</a:t>
            </a:r>
            <a:r>
              <a:rPr lang="en-US" sz="1200" b="0" i="0" u="none" strike="noStrike" baseline="0" dirty="0">
                <a:latin typeface="ArialNarrow"/>
              </a:rPr>
              <a:t>, on </a:t>
            </a:r>
            <a:r>
              <a:rPr lang="en-US" sz="1200" b="0" i="0" u="none" strike="noStrike" baseline="0" dirty="0" err="1">
                <a:latin typeface="ArialNarrow"/>
              </a:rPr>
              <a:t>donne</a:t>
            </a:r>
            <a:r>
              <a:rPr lang="en-US" sz="1200" b="0" i="0" u="none" strike="noStrike" baseline="0" dirty="0">
                <a:latin typeface="ArialNarrow"/>
              </a:rPr>
              <a:t> de nouveau </a:t>
            </a:r>
            <a:r>
              <a:rPr lang="en-US" sz="1200" b="0" i="0" u="none" strike="noStrike" baseline="0" dirty="0" err="1">
                <a:latin typeface="ArialNarrow"/>
              </a:rPr>
              <a:t>l’image</a:t>
            </a:r>
            <a:r>
              <a:rPr lang="en-US" sz="1200" b="0" i="0" u="none" strike="noStrike" baseline="0" dirty="0">
                <a:latin typeface="ArialNarrow"/>
              </a:rPr>
              <a:t> du “gentil”, </a:t>
            </a:r>
            <a:r>
              <a:rPr lang="en-US" sz="1200" b="0" i="0" u="none" strike="noStrike" baseline="0" dirty="0" err="1">
                <a:latin typeface="ArialNarrow"/>
              </a:rPr>
              <a:t>mais</a:t>
            </a:r>
            <a:r>
              <a:rPr lang="en-US" sz="1200" b="0" i="0" u="none" strike="noStrike" baseline="0" dirty="0">
                <a:latin typeface="ArialNarrow"/>
              </a:rPr>
              <a:t> </a:t>
            </a:r>
            <a:r>
              <a:rPr lang="en-US" sz="1200" b="0" i="0" u="none" strike="noStrike" baseline="0" dirty="0" err="1">
                <a:latin typeface="ArialNarrow"/>
              </a:rPr>
              <a:t>cette</a:t>
            </a:r>
            <a:r>
              <a:rPr lang="en-US" sz="1200" b="0" i="0" u="none" strike="noStrike" baseline="0" dirty="0">
                <a:latin typeface="ArialNarrow"/>
              </a:rPr>
              <a:t> </a:t>
            </a:r>
            <a:r>
              <a:rPr lang="en-US" sz="1200" b="0" i="0" u="none" strike="noStrike" baseline="0" dirty="0" err="1">
                <a:latin typeface="ArialNarrow"/>
              </a:rPr>
              <a:t>fois</a:t>
            </a:r>
            <a:r>
              <a:rPr lang="en-US" sz="1200" b="0" i="0" u="none" strike="noStrike" baseline="0" dirty="0">
                <a:latin typeface="ArialNarrow"/>
              </a:rPr>
              <a:t> on passe pour la victim (</a:t>
            </a:r>
            <a:r>
              <a:rPr lang="en-US" sz="1200" b="0" i="0" u="none" strike="noStrike" baseline="0" dirty="0" err="1">
                <a:latin typeface="ArialNarrow"/>
              </a:rPr>
              <a:t>peur</a:t>
            </a:r>
            <a:r>
              <a:rPr lang="en-US" sz="1200" b="0" i="0" u="none" strike="noStrike" baseline="0" dirty="0">
                <a:latin typeface="ArialNarrow"/>
              </a:rPr>
              <a:t> du </a:t>
            </a:r>
            <a:r>
              <a:rPr lang="en-US" sz="1200" b="0" i="0" u="none" strike="noStrike" baseline="0" dirty="0" err="1">
                <a:latin typeface="ArialNarrow"/>
              </a:rPr>
              <a:t>conflit</a:t>
            </a:r>
            <a:r>
              <a:rPr lang="en-US" sz="1200" b="0" i="0" u="none" strike="noStrike" baseline="0" dirty="0">
                <a:latin typeface="ArialNarrow"/>
              </a:rPr>
              <a:t>)</a:t>
            </a:r>
          </a:p>
        </p:txBody>
      </p:sp>
      <p:sp>
        <p:nvSpPr>
          <p:cNvPr id="4" name="Slide Number Placeholder 3"/>
          <p:cNvSpPr>
            <a:spLocks noGrp="1"/>
          </p:cNvSpPr>
          <p:nvPr>
            <p:ph type="sldNum" sz="quarter" idx="5"/>
          </p:nvPr>
        </p:nvSpPr>
        <p:spPr/>
        <p:txBody>
          <a:bodyPr/>
          <a:lstStyle/>
          <a:p>
            <a:fld id="{82AED5CF-5910-412E-9F18-B9FB6FB0920A}" type="slidenum">
              <a:rPr lang="fr-CH" smtClean="0"/>
              <a:t>24</a:t>
            </a:fld>
            <a:endParaRPr lang="fr-CH"/>
          </a:p>
        </p:txBody>
      </p:sp>
    </p:spTree>
    <p:extLst>
      <p:ext uri="{BB962C8B-B14F-4D97-AF65-F5344CB8AC3E}">
        <p14:creationId xmlns:p14="http://schemas.microsoft.com/office/powerpoint/2010/main" val="1281082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Le </a:t>
            </a:r>
            <a:r>
              <a:rPr lang="en-US" sz="1200" b="0" i="0" u="none" strike="noStrike" baseline="0" dirty="0" err="1">
                <a:latin typeface="ArialNarrow"/>
              </a:rPr>
              <a:t>faible</a:t>
            </a:r>
            <a:r>
              <a:rPr lang="en-US" sz="1200" b="0" i="0" u="none" strike="noStrike" baseline="0" dirty="0">
                <a:latin typeface="ArialNarrow"/>
              </a:rPr>
              <a:t> </a:t>
            </a:r>
            <a:r>
              <a:rPr lang="en-US" sz="1200" b="0" i="0" u="none" strike="noStrike" baseline="0" dirty="0" err="1">
                <a:latin typeface="ArialNarrow"/>
              </a:rPr>
              <a:t>niveau</a:t>
            </a:r>
            <a:r>
              <a:rPr lang="en-US" sz="1200" b="0" i="0" u="none" strike="noStrike" baseline="0" dirty="0">
                <a:latin typeface="ArialNarrow"/>
              </a:rPr>
              <a:t> de cooperation </a:t>
            </a:r>
            <a:r>
              <a:rPr lang="en-US" sz="1200" b="0" i="0" u="none" strike="noStrike" baseline="0" dirty="0" err="1">
                <a:latin typeface="ArialNarrow"/>
              </a:rPr>
              <a:t>en</a:t>
            </a:r>
            <a:r>
              <a:rPr lang="en-US" sz="1200" b="0" i="0" u="none" strike="noStrike" baseline="0" dirty="0">
                <a:latin typeface="ArialNarrow"/>
              </a:rPr>
              <a:t> lien avec </a:t>
            </a:r>
            <a:r>
              <a:rPr lang="en-US" sz="1200" b="0" i="0" u="none" strike="noStrike" baseline="0" dirty="0" err="1">
                <a:latin typeface="ArialNarrow"/>
              </a:rPr>
              <a:t>l’affirmation</a:t>
            </a:r>
            <a:r>
              <a:rPr lang="en-US" sz="1200" b="0" i="0" u="none" strike="noStrike" baseline="0" dirty="0">
                <a:latin typeface="ArialNarrow"/>
              </a:rPr>
              <a:t> de </a:t>
            </a:r>
            <a:r>
              <a:rPr lang="en-US" sz="1200" b="0" i="0" u="none" strike="noStrike" baseline="0" dirty="0" err="1">
                <a:latin typeface="ArialNarrow"/>
              </a:rPr>
              <a:t>soi</a:t>
            </a:r>
            <a:r>
              <a:rPr lang="en-US" sz="1200" b="0" i="0" u="none" strike="noStrike" baseline="0" dirty="0">
                <a:latin typeface="ArialNarrow"/>
              </a:rPr>
              <a:t> </a:t>
            </a:r>
            <a:r>
              <a:rPr lang="en-US" sz="1200" b="0" i="0" u="none" strike="noStrike" baseline="0" dirty="0" err="1">
                <a:latin typeface="ArialNarrow"/>
              </a:rPr>
              <a:t>est</a:t>
            </a:r>
            <a:r>
              <a:rPr lang="en-US" sz="1200" b="0" i="0" u="none" strike="noStrike" baseline="0" dirty="0">
                <a:latin typeface="ArialNarrow"/>
              </a:rPr>
              <a:t> </a:t>
            </a:r>
            <a:r>
              <a:rPr lang="en-US" sz="1200" b="0" i="0" u="none" strike="noStrike" baseline="0" dirty="0" err="1">
                <a:latin typeface="ArialNarrow"/>
              </a:rPr>
              <a:t>l’image</a:t>
            </a:r>
            <a:r>
              <a:rPr lang="en-US" sz="1200" b="0" i="0" u="none" strike="noStrike" baseline="0" dirty="0">
                <a:latin typeface="ArialNarrow"/>
              </a:rPr>
              <a:t> du leader “tout </a:t>
            </a:r>
            <a:r>
              <a:rPr lang="en-US" sz="1200" b="0" i="0" u="none" strike="noStrike" baseline="0" dirty="0" err="1">
                <a:latin typeface="ArialNarrow"/>
              </a:rPr>
              <a:t>ou</a:t>
            </a:r>
            <a:r>
              <a:rPr lang="en-US" sz="1200" b="0" i="0" u="none" strike="noStrike" baseline="0" dirty="0">
                <a:latin typeface="ArialNarrow"/>
              </a:rPr>
              <a:t> </a:t>
            </a:r>
            <a:r>
              <a:rPr lang="en-US" sz="1200" b="0" i="0" u="none" strike="noStrike" baseline="0" dirty="0" err="1">
                <a:latin typeface="ArialNarrow"/>
              </a:rPr>
              <a:t>rien</a:t>
            </a:r>
            <a:r>
              <a:rPr lang="en-US" sz="1200" b="0" i="0" u="none" strike="noStrike" baseline="0" dirty="0">
                <a:latin typeface="ArialNarrow"/>
              </a:rPr>
              <a:t>”</a:t>
            </a:r>
          </a:p>
        </p:txBody>
      </p:sp>
      <p:sp>
        <p:nvSpPr>
          <p:cNvPr id="4" name="Slide Number Placeholder 3"/>
          <p:cNvSpPr>
            <a:spLocks noGrp="1"/>
          </p:cNvSpPr>
          <p:nvPr>
            <p:ph type="sldNum" sz="quarter" idx="5"/>
          </p:nvPr>
        </p:nvSpPr>
        <p:spPr/>
        <p:txBody>
          <a:bodyPr/>
          <a:lstStyle/>
          <a:p>
            <a:fld id="{82AED5CF-5910-412E-9F18-B9FB6FB0920A}" type="slidenum">
              <a:rPr lang="fr-CH" smtClean="0"/>
              <a:t>25</a:t>
            </a:fld>
            <a:endParaRPr lang="fr-CH"/>
          </a:p>
        </p:txBody>
      </p:sp>
    </p:spTree>
    <p:extLst>
      <p:ext uri="{BB962C8B-B14F-4D97-AF65-F5344CB8AC3E}">
        <p14:creationId xmlns:p14="http://schemas.microsoft.com/office/powerpoint/2010/main" val="37645328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Les “noirs et </a:t>
            </a:r>
            <a:r>
              <a:rPr lang="en-US" sz="1200" b="0" i="0" u="none" strike="noStrike" baseline="0" dirty="0" err="1">
                <a:latin typeface="ArialNarrow"/>
              </a:rPr>
              <a:t>blancs</a:t>
            </a:r>
            <a:r>
              <a:rPr lang="en-US" sz="1200" b="0" i="0" u="none" strike="noStrike" baseline="0" dirty="0">
                <a:latin typeface="ArialNarrow"/>
              </a:rPr>
              <a:t>” les deux opposes </a:t>
            </a:r>
            <a:r>
              <a:rPr lang="en-US" sz="1200" b="0" i="0" u="none" strike="noStrike" baseline="0" dirty="0" err="1">
                <a:latin typeface="ArialNarrow"/>
              </a:rPr>
              <a:t>pouvant</a:t>
            </a:r>
            <a:r>
              <a:rPr lang="en-US" sz="1200" b="0" i="0" u="none" strike="noStrike" baseline="0" dirty="0">
                <a:latin typeface="ArialNarrow"/>
              </a:rPr>
              <a:t> </a:t>
            </a:r>
            <a:r>
              <a:rPr lang="en-US" sz="1200" b="0" i="0" u="none" strike="noStrike" baseline="0" dirty="0" err="1">
                <a:latin typeface="ArialNarrow"/>
              </a:rPr>
              <a:t>mettre</a:t>
            </a:r>
            <a:r>
              <a:rPr lang="en-US" sz="1200" b="0" i="0" u="none" strike="noStrike" baseline="0" dirty="0">
                <a:latin typeface="ArialNarrow"/>
              </a:rPr>
              <a:t> le feu aux </a:t>
            </a:r>
            <a:r>
              <a:rPr lang="en-US" sz="1200" b="0" i="0" u="none" strike="noStrike" baseline="0" dirty="0" err="1">
                <a:latin typeface="ArialNarrow"/>
              </a:rPr>
              <a:t>poudres</a:t>
            </a:r>
            <a:endParaRPr lang="en-US" sz="1200" b="0" i="0" u="none" strike="noStrike" baseline="0" dirty="0">
              <a:latin typeface="ArialNarrow"/>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26</a:t>
            </a:fld>
            <a:endParaRPr lang="fr-CH"/>
          </a:p>
        </p:txBody>
      </p:sp>
    </p:spTree>
    <p:extLst>
      <p:ext uri="{BB962C8B-B14F-4D97-AF65-F5344CB8AC3E}">
        <p14:creationId xmlns:p14="http://schemas.microsoft.com/office/powerpoint/2010/main" val="213477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Les </a:t>
            </a:r>
            <a:r>
              <a:rPr lang="en-US" sz="1200" b="0" i="0" u="none" strike="noStrike" baseline="0" dirty="0" err="1">
                <a:latin typeface="ArialNarrow"/>
              </a:rPr>
              <a:t>realistes</a:t>
            </a:r>
            <a:endParaRPr lang="en-US" sz="1200" b="0" i="0" u="none" strike="noStrike" baseline="0" dirty="0">
              <a:latin typeface="ArialNarrow"/>
            </a:endParaRPr>
          </a:p>
          <a:p>
            <a:endParaRPr lang="en-US" sz="1200" b="0" i="0" u="none" strike="noStrike" baseline="0" dirty="0">
              <a:latin typeface="ArialNarrow"/>
            </a:endParaRPr>
          </a:p>
          <a:p>
            <a:r>
              <a:rPr lang="en-US" sz="1200" b="0" i="0" u="none" strike="noStrike" baseline="0" dirty="0" err="1">
                <a:latin typeface="ArialNarrow"/>
              </a:rPr>
              <a:t>En</a:t>
            </a:r>
            <a:r>
              <a:rPr lang="en-US" sz="1200" b="0" i="0" u="none" strike="noStrike" baseline="0" dirty="0">
                <a:latin typeface="ArialNarrow"/>
              </a:rPr>
              <a:t> </a:t>
            </a:r>
            <a:r>
              <a:rPr lang="en-US" sz="1200" b="0" i="0" u="none" strike="noStrike" baseline="0" dirty="0" err="1">
                <a:latin typeface="ArialNarrow"/>
              </a:rPr>
              <a:t>synthèse</a:t>
            </a:r>
            <a:r>
              <a:rPr lang="en-US" sz="1200" b="0" i="0" u="none" strike="noStrike" baseline="0" dirty="0">
                <a:latin typeface="ArialNarrow"/>
              </a:rPr>
              <a:t> par rapport à </a:t>
            </a:r>
            <a:r>
              <a:rPr lang="en-US" sz="1200" b="0" i="0" u="none" strike="noStrike" baseline="0" dirty="0" err="1">
                <a:latin typeface="ArialNarrow"/>
              </a:rPr>
              <a:t>votre</a:t>
            </a:r>
            <a:r>
              <a:rPr lang="en-US" sz="1200" b="0" i="0" u="none" strike="noStrike" baseline="0" dirty="0">
                <a:latin typeface="ArialNarrow"/>
              </a:rPr>
              <a:t> style dominant: </a:t>
            </a:r>
          </a:p>
          <a:p>
            <a:r>
              <a:rPr lang="en-US" sz="1200" b="0" i="0" u="none" strike="noStrike" baseline="0" dirty="0" err="1">
                <a:latin typeface="ArialNarrow"/>
              </a:rPr>
              <a:t>Fondamentalement</a:t>
            </a:r>
            <a:r>
              <a:rPr lang="en-US" sz="1200" b="0" i="0" u="none" strike="noStrike" baseline="0" dirty="0">
                <a:latin typeface="ArialNarrow"/>
              </a:rPr>
              <a:t>, </a:t>
            </a:r>
            <a:r>
              <a:rPr lang="en-US" sz="1200" b="0" i="0" u="none" strike="noStrike" baseline="0" dirty="0" err="1">
                <a:latin typeface="ArialNarrow"/>
              </a:rPr>
              <a:t>c’est</a:t>
            </a:r>
            <a:r>
              <a:rPr lang="en-US" sz="1200" b="0" i="0" u="none" strike="noStrike" baseline="0" dirty="0">
                <a:latin typeface="ArialNarrow"/>
              </a:rPr>
              <a:t> la </a:t>
            </a:r>
            <a:r>
              <a:rPr lang="en-US" sz="1200" b="0" i="0" u="none" strike="noStrike" baseline="0" dirty="0" err="1">
                <a:latin typeface="ArialNarrow"/>
              </a:rPr>
              <a:t>capacité</a:t>
            </a:r>
            <a:r>
              <a:rPr lang="en-US" sz="1200" b="0" i="0" u="none" strike="noStrike" baseline="0" dirty="0">
                <a:latin typeface="ArialNarrow"/>
              </a:rPr>
              <a:t> de </a:t>
            </a:r>
            <a:r>
              <a:rPr lang="en-US" sz="1200" b="0" i="0" u="none" strike="noStrike" baseline="0" dirty="0" err="1">
                <a:latin typeface="ArialNarrow"/>
              </a:rPr>
              <a:t>pouvoir</a:t>
            </a:r>
            <a:r>
              <a:rPr lang="en-US" sz="1200" b="0" i="0" u="none" strike="noStrike" baseline="0" dirty="0">
                <a:latin typeface="ArialNarrow"/>
              </a:rPr>
              <a:t> </a:t>
            </a:r>
            <a:r>
              <a:rPr lang="en-US" sz="1200" b="0" i="0" u="none" strike="noStrike" baseline="0" dirty="0" err="1">
                <a:latin typeface="ArialNarrow"/>
              </a:rPr>
              <a:t>choisir</a:t>
            </a:r>
            <a:r>
              <a:rPr lang="en-US" sz="1200" b="0" i="0" u="none" strike="noStrike" baseline="0" dirty="0">
                <a:latin typeface="ArialNarrow"/>
              </a:rPr>
              <a:t> </a:t>
            </a:r>
            <a:r>
              <a:rPr lang="en-US" sz="1200" b="0" i="0" u="none" strike="noStrike" baseline="0" dirty="0" err="1">
                <a:latin typeface="ArialNarrow"/>
              </a:rPr>
              <a:t>lucidement</a:t>
            </a:r>
            <a:r>
              <a:rPr lang="en-US" sz="1200" b="0" i="0" u="none" strike="noStrike" baseline="0" dirty="0">
                <a:latin typeface="ArialNarrow"/>
              </a:rPr>
              <a:t> la </a:t>
            </a:r>
            <a:r>
              <a:rPr lang="en-US" sz="1200" b="0" i="0" u="none" strike="noStrike" baseline="0" dirty="0" err="1">
                <a:latin typeface="ArialNarrow"/>
              </a:rPr>
              <a:t>stratégie</a:t>
            </a:r>
            <a:r>
              <a:rPr lang="en-US" sz="1200" b="0" i="0" u="none" strike="noStrike" baseline="0" dirty="0">
                <a:latin typeface="ArialNarrow"/>
              </a:rPr>
              <a:t> la plus </a:t>
            </a:r>
            <a:r>
              <a:rPr lang="en-US" sz="1200" b="0" i="0" u="none" strike="noStrike" baseline="0" dirty="0" err="1">
                <a:latin typeface="ArialNarrow"/>
              </a:rPr>
              <a:t>appropriée</a:t>
            </a:r>
            <a:r>
              <a:rPr lang="en-US" sz="1200" b="0" i="0" u="none" strike="noStrike" baseline="0" dirty="0">
                <a:latin typeface="ArialNarrow"/>
              </a:rPr>
              <a:t> qui </a:t>
            </a:r>
            <a:r>
              <a:rPr lang="en-US" sz="1200" b="0" i="0" u="none" strike="noStrike" baseline="0" dirty="0" err="1">
                <a:latin typeface="ArialNarrow"/>
              </a:rPr>
              <a:t>importe</a:t>
            </a:r>
            <a:endParaRPr lang="en-US" sz="1200" b="0" i="0" u="none" strike="noStrike" baseline="0" dirty="0">
              <a:latin typeface="ArialNarrow"/>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27</a:t>
            </a:fld>
            <a:endParaRPr lang="fr-CH"/>
          </a:p>
        </p:txBody>
      </p:sp>
    </p:spTree>
    <p:extLst>
      <p:ext uri="{BB962C8B-B14F-4D97-AF65-F5344CB8AC3E}">
        <p14:creationId xmlns:p14="http://schemas.microsoft.com/office/powerpoint/2010/main" val="32915049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ArialNarrow"/>
              </a:rPr>
              <a:t>Petit </a:t>
            </a:r>
            <a:r>
              <a:rPr lang="en-US" sz="1200" b="0" i="0" u="none" strike="noStrike" baseline="0" dirty="0" err="1">
                <a:latin typeface="ArialNarrow"/>
              </a:rPr>
              <a:t>historique</a:t>
            </a:r>
            <a:r>
              <a:rPr lang="en-US" sz="1200" b="0" i="0" u="none" strike="noStrike" baseline="0" dirty="0">
                <a:latin typeface="ArialNarrow"/>
              </a:rPr>
              <a:t> sur les formation </a:t>
            </a:r>
            <a:r>
              <a:rPr lang="en-US" sz="1200" b="0" i="0" u="none" strike="noStrike" baseline="0" dirty="0" err="1">
                <a:latin typeface="ArialNarrow"/>
              </a:rPr>
              <a:t>en</a:t>
            </a:r>
            <a:r>
              <a:rPr lang="en-US" sz="1200" b="0" i="0" u="none" strike="noStrike" baseline="0" dirty="0">
                <a:latin typeface="ArialNarrow"/>
              </a:rPr>
              <a:t> management. </a:t>
            </a:r>
          </a:p>
          <a:p>
            <a:r>
              <a:rPr lang="en-US" sz="1200" b="0" i="0" u="none" strike="noStrike" baseline="0" dirty="0">
                <a:latin typeface="ArialNarrow"/>
              </a:rPr>
              <a:t>On fait du </a:t>
            </a:r>
            <a:r>
              <a:rPr lang="en-US" sz="1200" b="0" i="0" u="none" strike="noStrike" baseline="0" dirty="0" err="1">
                <a:latin typeface="ArialNarrow"/>
              </a:rPr>
              <a:t>recyclage</a:t>
            </a:r>
            <a:r>
              <a:rPr lang="en-US" sz="1200" b="0" i="0" u="none" strike="noStrike" baseline="0" dirty="0">
                <a:latin typeface="ArialNarrow"/>
              </a:rPr>
              <a:t> de </a:t>
            </a:r>
            <a:r>
              <a:rPr lang="en-US" sz="1200" b="0" i="0" u="none" strike="noStrike" baseline="0" dirty="0" err="1">
                <a:latin typeface="ArialNarrow"/>
              </a:rPr>
              <a:t>modèles</a:t>
            </a:r>
            <a:r>
              <a:rPr lang="en-US" sz="1200" b="0" i="0" u="none" strike="noStrike" baseline="0" dirty="0">
                <a:latin typeface="ArialNarrow"/>
              </a:rPr>
              <a:t> </a:t>
            </a:r>
            <a:r>
              <a:rPr lang="en-US" sz="1200" b="0" i="0" u="none" strike="noStrike" baseline="0" dirty="0" err="1">
                <a:latin typeface="ArialNarrow"/>
              </a:rPr>
              <a:t>en</a:t>
            </a:r>
            <a:r>
              <a:rPr lang="en-US" sz="1200" b="0" i="0" u="none" strike="noStrike" baseline="0" dirty="0">
                <a:latin typeface="ArialNarrow"/>
              </a:rPr>
              <a:t> y integrant </a:t>
            </a:r>
            <a:r>
              <a:rPr lang="en-US" sz="1200" b="0" i="0" u="none" strike="noStrike" baseline="0" dirty="0" err="1">
                <a:latin typeface="ArialNarrow"/>
              </a:rPr>
              <a:t>soit</a:t>
            </a:r>
            <a:r>
              <a:rPr lang="en-US" sz="1200" b="0" i="0" u="none" strike="noStrike" baseline="0" dirty="0">
                <a:latin typeface="ArialNarrow"/>
              </a:rPr>
              <a:t> de nouveaux concepts plus fins, </a:t>
            </a:r>
            <a:r>
              <a:rPr lang="en-US" sz="1200" b="0" i="0" u="none" strike="noStrike" baseline="0" dirty="0" err="1">
                <a:latin typeface="ArialNarrow"/>
              </a:rPr>
              <a:t>soit</a:t>
            </a:r>
            <a:r>
              <a:rPr lang="en-US" sz="1200" b="0" i="0" u="none" strike="noStrike" baseline="0" dirty="0">
                <a:latin typeface="ArialNarrow"/>
              </a:rPr>
              <a:t> </a:t>
            </a:r>
            <a:r>
              <a:rPr lang="en-US" sz="1200" b="0" i="0" u="none" strike="noStrike" baseline="0" dirty="0" err="1">
                <a:latin typeface="ArialNarrow"/>
              </a:rPr>
              <a:t>en</a:t>
            </a:r>
            <a:r>
              <a:rPr lang="en-US" sz="1200" b="0" i="0" u="none" strike="noStrike" baseline="0" dirty="0">
                <a:latin typeface="ArialNarrow"/>
              </a:rPr>
              <a:t> les </a:t>
            </a:r>
            <a:r>
              <a:rPr lang="en-US" sz="1200" b="0" i="0" u="none" strike="noStrike" baseline="0" dirty="0" err="1">
                <a:latin typeface="ArialNarrow"/>
              </a:rPr>
              <a:t>mettant</a:t>
            </a:r>
            <a:r>
              <a:rPr lang="en-US" sz="1200" b="0" i="0" u="none" strike="noStrike" baseline="0" dirty="0">
                <a:latin typeface="ArialNarrow"/>
              </a:rPr>
              <a:t> à jour par rapport aux </a:t>
            </a:r>
            <a:r>
              <a:rPr lang="en-US" sz="1200" b="0" i="0" u="none" strike="noStrike" baseline="0" dirty="0" err="1">
                <a:latin typeface="ArialNarrow"/>
              </a:rPr>
              <a:t>besoins</a:t>
            </a:r>
            <a:r>
              <a:rPr lang="en-US" sz="1200" b="0" i="0" u="none" strike="noStrike" baseline="0" dirty="0">
                <a:latin typeface="ArialNarrow"/>
              </a:rPr>
              <a:t> </a:t>
            </a:r>
            <a:r>
              <a:rPr lang="en-US" sz="1200" b="0" i="0" u="none" strike="noStrike" baseline="0" dirty="0" err="1">
                <a:latin typeface="ArialNarrow"/>
              </a:rPr>
              <a:t>organisationnels</a:t>
            </a:r>
            <a:r>
              <a:rPr lang="en-US" sz="1200" b="0" i="0" u="none" strike="noStrike" baseline="0" dirty="0">
                <a:latin typeface="ArialNarrow"/>
              </a:rPr>
              <a:t> </a:t>
            </a:r>
            <a:r>
              <a:rPr lang="en-US" sz="1200" b="0" i="0" u="none" strike="noStrike" baseline="0" dirty="0" err="1">
                <a:latin typeface="ArialNarrow"/>
              </a:rPr>
              <a:t>ou</a:t>
            </a:r>
            <a:r>
              <a:rPr lang="en-US" sz="1200" b="0" i="0" u="none" strike="noStrike" baseline="0" dirty="0">
                <a:latin typeface="ArialNarrow"/>
              </a:rPr>
              <a:t> aux </a:t>
            </a:r>
            <a:r>
              <a:rPr lang="en-US" sz="1200" b="0" i="0" u="none" strike="noStrike" baseline="0" dirty="0" err="1">
                <a:latin typeface="ArialNarrow"/>
              </a:rPr>
              <a:t>nouvelles</a:t>
            </a:r>
            <a:r>
              <a:rPr lang="en-US" sz="1200" b="0" i="0" u="none" strike="noStrike" baseline="0" dirty="0">
                <a:latin typeface="ArialNarrow"/>
              </a:rPr>
              <a:t> </a:t>
            </a:r>
            <a:r>
              <a:rPr lang="en-US" sz="1200" b="0" i="0" u="none" strike="noStrike" baseline="0" dirty="0" err="1">
                <a:latin typeface="ArialNarrow"/>
              </a:rPr>
              <a:t>façons</a:t>
            </a:r>
            <a:r>
              <a:rPr lang="en-US" sz="1200" b="0" i="0" u="none" strike="noStrike" baseline="0" dirty="0">
                <a:latin typeface="ArialNarrow"/>
              </a:rPr>
              <a:t> de </a:t>
            </a:r>
            <a:r>
              <a:rPr lang="en-US" sz="1200" b="0" i="0" u="none" strike="noStrike" baseline="0" dirty="0" err="1">
                <a:latin typeface="ArialNarrow"/>
              </a:rPr>
              <a:t>travailler</a:t>
            </a:r>
            <a:r>
              <a:rPr lang="en-US" sz="1200" b="0" i="0" u="none" strike="noStrike" baseline="0" dirty="0">
                <a:latin typeface="ArialNarrow"/>
              </a:rPr>
              <a:t>.</a:t>
            </a:r>
          </a:p>
          <a:p>
            <a:endParaRPr lang="en-US" sz="1200" b="0" i="0" u="none" strike="noStrike" baseline="0" dirty="0">
              <a:latin typeface="ArialNarrow"/>
            </a:endParaRPr>
          </a:p>
          <a:p>
            <a:r>
              <a:rPr lang="en-US" sz="1200" b="0" i="0" u="none" strike="noStrike" baseline="0" dirty="0">
                <a:latin typeface="ArialNarrow"/>
              </a:rPr>
              <a:t>Le leadership agile fait suite à la revolution numérique et au </a:t>
            </a:r>
            <a:r>
              <a:rPr lang="en-US" sz="1200" b="0" i="0" u="none" strike="noStrike" baseline="0" dirty="0" err="1">
                <a:latin typeface="ArialNarrow"/>
              </a:rPr>
              <a:t>besoin</a:t>
            </a:r>
            <a:r>
              <a:rPr lang="en-US" sz="1200" b="0" i="0" u="none" strike="noStrike" baseline="0" dirty="0">
                <a:latin typeface="ArialNarrow"/>
              </a:rPr>
              <a:t> de </a:t>
            </a:r>
            <a:r>
              <a:rPr lang="en-US" sz="1200" b="0" i="0" u="none" strike="noStrike" baseline="0" dirty="0" err="1">
                <a:latin typeface="ArialNarrow"/>
              </a:rPr>
              <a:t>s’adapter</a:t>
            </a:r>
            <a:r>
              <a:rPr lang="en-US" sz="1200" b="0" i="0" u="none" strike="noStrike" baseline="0" dirty="0">
                <a:latin typeface="ArialNarrow"/>
              </a:rPr>
              <a:t> </a:t>
            </a:r>
            <a:r>
              <a:rPr lang="en-US" sz="1200" b="0" i="0" u="none" strike="noStrike" baseline="0" dirty="0" err="1">
                <a:latin typeface="ArialNarrow"/>
              </a:rPr>
              <a:t>rapidement</a:t>
            </a:r>
            <a:r>
              <a:rPr lang="en-US" sz="1200" b="0" i="0" u="none" strike="noStrike" baseline="0" dirty="0">
                <a:latin typeface="ArialNarrow"/>
              </a:rPr>
              <a:t> dans un </a:t>
            </a:r>
            <a:r>
              <a:rPr lang="en-US" sz="1200" b="0" i="0" u="none" strike="noStrike" baseline="0" dirty="0" err="1">
                <a:latin typeface="ArialNarrow"/>
              </a:rPr>
              <a:t>environnement</a:t>
            </a:r>
            <a:r>
              <a:rPr lang="en-US" sz="1200" b="0" i="0" u="none" strike="noStrike" baseline="0" dirty="0">
                <a:latin typeface="ArialNarrow"/>
              </a:rPr>
              <a:t> qui change </a:t>
            </a:r>
            <a:r>
              <a:rPr lang="en-US" sz="1200" b="0" i="0" u="none" strike="noStrike" baseline="0" dirty="0" err="1">
                <a:latin typeface="ArialNarrow"/>
              </a:rPr>
              <a:t>rapidement</a:t>
            </a:r>
            <a:r>
              <a:rPr lang="en-US" sz="1200" b="0" i="0" u="none" strike="noStrike" baseline="0" dirty="0">
                <a:latin typeface="ArialNarrow"/>
              </a:rPr>
              <a:t>. </a:t>
            </a:r>
          </a:p>
          <a:p>
            <a:r>
              <a:rPr lang="en-US" sz="1200" b="0" i="0" u="none" strike="noStrike" baseline="0" dirty="0">
                <a:latin typeface="ArialNarrow"/>
              </a:rPr>
              <a:t>Nous </a:t>
            </a:r>
            <a:r>
              <a:rPr lang="en-US" sz="1200" b="0" i="0" u="none" strike="noStrike" baseline="0" dirty="0" err="1">
                <a:latin typeface="ArialNarrow"/>
              </a:rPr>
              <a:t>avons</a:t>
            </a:r>
            <a:r>
              <a:rPr lang="en-US" sz="1200" b="0" i="0" u="none" strike="noStrike" baseline="0" dirty="0">
                <a:latin typeface="ArialNarrow"/>
              </a:rPr>
              <a:t> </a:t>
            </a:r>
            <a:r>
              <a:rPr lang="en-US" sz="1200" b="0" i="0" u="none" strike="noStrike" baseline="0" dirty="0" err="1">
                <a:latin typeface="ArialNarrow"/>
              </a:rPr>
              <a:t>pensé</a:t>
            </a:r>
            <a:r>
              <a:rPr lang="en-US" sz="1200" b="0" i="0" u="none" strike="noStrike" baseline="0" dirty="0">
                <a:latin typeface="ArialNarrow"/>
              </a:rPr>
              <a:t> que </a:t>
            </a:r>
            <a:r>
              <a:rPr lang="en-US" sz="1200" b="0" i="0" u="none" strike="noStrike" baseline="0" dirty="0" err="1">
                <a:latin typeface="ArialNarrow"/>
              </a:rPr>
              <a:t>ce</a:t>
            </a:r>
            <a:r>
              <a:rPr lang="en-US" sz="1200" b="0" i="0" u="none" strike="noStrike" baseline="0" dirty="0">
                <a:latin typeface="ArialNarrow"/>
              </a:rPr>
              <a:t> type de leadership </a:t>
            </a:r>
            <a:r>
              <a:rPr lang="en-US" sz="1200" b="0" i="0" u="none" strike="noStrike" baseline="0" dirty="0" err="1">
                <a:latin typeface="ArialNarrow"/>
              </a:rPr>
              <a:t>peut</a:t>
            </a:r>
            <a:r>
              <a:rPr lang="en-US" sz="1200" b="0" i="0" u="none" strike="noStrike" baseline="0" dirty="0">
                <a:latin typeface="ArialNarrow"/>
              </a:rPr>
              <a:t> </a:t>
            </a:r>
            <a:r>
              <a:rPr lang="en-US" sz="1200" b="0" i="0" u="none" strike="noStrike" baseline="0" dirty="0" err="1">
                <a:latin typeface="ArialNarrow"/>
              </a:rPr>
              <a:t>être</a:t>
            </a:r>
            <a:r>
              <a:rPr lang="en-US" sz="1200" b="0" i="0" u="none" strike="noStrike" baseline="0" dirty="0">
                <a:latin typeface="ArialNarrow"/>
              </a:rPr>
              <a:t> </a:t>
            </a:r>
            <a:r>
              <a:rPr lang="en-US" sz="1200" b="0" i="0" u="none" strike="noStrike" baseline="0" dirty="0" err="1">
                <a:latin typeface="ArialNarrow"/>
              </a:rPr>
              <a:t>particlièrement</a:t>
            </a:r>
            <a:r>
              <a:rPr lang="en-US" sz="1200" b="0" i="0" u="none" strike="noStrike" baseline="0" dirty="0">
                <a:latin typeface="ArialNarrow"/>
              </a:rPr>
              <a:t> </a:t>
            </a:r>
            <a:r>
              <a:rPr lang="en-US" sz="1200" b="0" i="0" u="none" strike="noStrike" baseline="0" dirty="0" err="1">
                <a:latin typeface="ArialNarrow"/>
              </a:rPr>
              <a:t>adéquat</a:t>
            </a:r>
            <a:r>
              <a:rPr lang="en-US" sz="1200" b="0" i="0" u="none" strike="noStrike" baseline="0" dirty="0">
                <a:latin typeface="ArialNarrow"/>
              </a:rPr>
              <a:t> pour </a:t>
            </a:r>
            <a:r>
              <a:rPr lang="en-US" sz="1200" b="0" i="0" u="none" strike="noStrike" baseline="0" dirty="0" err="1">
                <a:latin typeface="ArialNarrow"/>
              </a:rPr>
              <a:t>analyse</a:t>
            </a:r>
            <a:r>
              <a:rPr lang="en-US" sz="1200" b="0" i="0" u="none" strike="noStrike" baseline="0" dirty="0">
                <a:latin typeface="ArialNarrow"/>
              </a:rPr>
              <a:t> le milieu </a:t>
            </a:r>
            <a:r>
              <a:rPr lang="en-US" sz="1200" b="0" i="0" u="none" strike="noStrike" baseline="0" dirty="0" err="1">
                <a:latin typeface="ArialNarrow"/>
              </a:rPr>
              <a:t>hospitalier</a:t>
            </a:r>
            <a:r>
              <a:rPr lang="en-US" sz="1200" b="0" i="0" u="none" strike="noStrike" baseline="0" dirty="0">
                <a:latin typeface="ArialNarrow"/>
              </a:rPr>
              <a:t>.</a:t>
            </a:r>
          </a:p>
        </p:txBody>
      </p:sp>
      <p:sp>
        <p:nvSpPr>
          <p:cNvPr id="4" name="Slide Number Placeholder 3"/>
          <p:cNvSpPr>
            <a:spLocks noGrp="1"/>
          </p:cNvSpPr>
          <p:nvPr>
            <p:ph type="sldNum" sz="quarter" idx="5"/>
          </p:nvPr>
        </p:nvSpPr>
        <p:spPr/>
        <p:txBody>
          <a:bodyPr/>
          <a:lstStyle/>
          <a:p>
            <a:fld id="{82AED5CF-5910-412E-9F18-B9FB6FB0920A}" type="slidenum">
              <a:rPr lang="fr-CH" smtClean="0"/>
              <a:t>28</a:t>
            </a:fld>
            <a:endParaRPr lang="fr-CH"/>
          </a:p>
        </p:txBody>
      </p:sp>
    </p:spTree>
    <p:extLst>
      <p:ext uri="{BB962C8B-B14F-4D97-AF65-F5344CB8AC3E}">
        <p14:creationId xmlns:p14="http://schemas.microsoft.com/office/powerpoint/2010/main" val="74688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fr-CH" dirty="0"/>
              <a:t>Humilité = accepter que les autres sachent plus que soi-même</a:t>
            </a:r>
          </a:p>
          <a:p>
            <a:pPr>
              <a:buFontTx/>
              <a:buChar char="-"/>
            </a:pPr>
            <a:r>
              <a:rPr lang="fr-CH" dirty="0"/>
              <a:t>Adaptabilité = changer de cap rapidement en cas d’évolution</a:t>
            </a:r>
          </a:p>
          <a:p>
            <a:pPr>
              <a:buFontTx/>
              <a:buChar char="-"/>
            </a:pPr>
            <a:r>
              <a:rPr lang="fr-CH" dirty="0"/>
              <a:t>Esprit visionnaire = mettre l’accent sur une vision et des objectifs cohérents</a:t>
            </a:r>
          </a:p>
          <a:p>
            <a:pPr>
              <a:buFontTx/>
              <a:buChar char="-"/>
            </a:pPr>
            <a:r>
              <a:rPr lang="fr-CH" dirty="0"/>
              <a:t>Engagement = agir en tant que coach, motivateur et encourager l’esprit d’équipe</a:t>
            </a:r>
          </a:p>
          <a:p>
            <a:endParaRPr lang="fr-CH" dirty="0"/>
          </a:p>
          <a:p>
            <a:r>
              <a:rPr lang="fr-CH" dirty="0"/>
              <a:t>9 catégories : vision / valeur / exemple / présence (problème, écoute, soutien) / conduite et développement de personnel / communication / justice / compétence / organisation</a:t>
            </a:r>
          </a:p>
          <a:p>
            <a:endParaRPr lang="en-US" sz="1200" b="0" i="0" u="none" strike="noStrike" baseline="0" dirty="0">
              <a:latin typeface="ArialNarrow"/>
            </a:endParaRPr>
          </a:p>
          <a:p>
            <a:r>
              <a:rPr lang="en-US" sz="1200" b="0" i="0" u="none" strike="noStrike" baseline="0" dirty="0">
                <a:latin typeface="ArialNarrow"/>
              </a:rPr>
              <a:t>Par rapport au </a:t>
            </a:r>
            <a:r>
              <a:rPr lang="en-US" sz="1200" b="0" i="0" u="none" strike="noStrike" baseline="0" dirty="0" err="1">
                <a:latin typeface="ArialNarrow"/>
              </a:rPr>
              <a:t>modèle</a:t>
            </a:r>
            <a:r>
              <a:rPr lang="en-US" sz="1200" b="0" i="0" u="none" strike="noStrike" baseline="0" dirty="0">
                <a:latin typeface="ArialNarrow"/>
              </a:rPr>
              <a:t> </a:t>
            </a:r>
            <a:r>
              <a:rPr lang="en-US" sz="1200" b="0" i="0" u="none" strike="noStrike" baseline="0" dirty="0" err="1">
                <a:latin typeface="ArialNarrow"/>
              </a:rPr>
              <a:t>representé</a:t>
            </a:r>
            <a:r>
              <a:rPr lang="en-US" sz="1200" b="0" i="0" u="none" strike="noStrike" baseline="0" dirty="0">
                <a:latin typeface="ArialNarrow"/>
              </a:rPr>
              <a:t> ci-</a:t>
            </a:r>
            <a:r>
              <a:rPr lang="en-US" sz="1200" b="0" i="0" u="none" strike="noStrike" baseline="0" dirty="0" err="1">
                <a:latin typeface="ArialNarrow"/>
              </a:rPr>
              <a:t>contre</a:t>
            </a:r>
            <a:r>
              <a:rPr lang="en-US" sz="1200" b="0" i="0" u="none" strike="noStrike" baseline="0" dirty="0">
                <a:latin typeface="ArialNarrow"/>
              </a:rPr>
              <a:t>: </a:t>
            </a:r>
          </a:p>
          <a:p>
            <a:pPr marL="171450" indent="-171450">
              <a:buFontTx/>
              <a:buChar char="-"/>
            </a:pPr>
            <a:r>
              <a:rPr lang="en-US" sz="1200" b="0" i="0" u="none" strike="noStrike" baseline="0" dirty="0">
                <a:latin typeface="ArialNarrow"/>
              </a:rPr>
              <a:t>On a les 4 </a:t>
            </a:r>
            <a:r>
              <a:rPr lang="en-US" sz="1200" b="0" i="0" u="none" strike="noStrike" baseline="0" dirty="0" err="1">
                <a:latin typeface="ArialNarrow"/>
              </a:rPr>
              <a:t>cadrans</a:t>
            </a:r>
            <a:r>
              <a:rPr lang="en-US" sz="1200" b="0" i="0" u="none" strike="noStrike" baseline="0" dirty="0">
                <a:latin typeface="ArialNarrow"/>
              </a:rPr>
              <a:t> representant les </a:t>
            </a:r>
            <a:r>
              <a:rPr lang="en-US" sz="1200" b="0" i="0" u="none" strike="noStrike" baseline="0" dirty="0" err="1">
                <a:latin typeface="ArialNarrow"/>
              </a:rPr>
              <a:t>différents</a:t>
            </a:r>
            <a:r>
              <a:rPr lang="en-US" sz="1200" b="0" i="0" u="none" strike="noStrike" baseline="0" dirty="0">
                <a:latin typeface="ArialNarrow"/>
              </a:rPr>
              <a:t> types </a:t>
            </a:r>
            <a:r>
              <a:rPr lang="en-US" sz="1200" b="0" i="0" u="none" strike="noStrike" baseline="0" dirty="0" err="1">
                <a:latin typeface="ArialNarrow"/>
              </a:rPr>
              <a:t>d’agilité</a:t>
            </a:r>
            <a:r>
              <a:rPr lang="en-US" sz="1200" b="0" i="0" u="none" strike="noStrike" baseline="0" dirty="0">
                <a:latin typeface="ArialNarrow"/>
              </a:rPr>
              <a:t> </a:t>
            </a:r>
            <a:r>
              <a:rPr lang="en-US" sz="1200" b="0" i="0" u="none" strike="noStrike" baseline="0" dirty="0" err="1">
                <a:latin typeface="ArialNarrow"/>
              </a:rPr>
              <a:t>attendus</a:t>
            </a:r>
            <a:r>
              <a:rPr lang="en-US" sz="1200" b="0" i="0" u="none" strike="noStrike" baseline="0" dirty="0">
                <a:latin typeface="ArialNarrow"/>
              </a:rPr>
              <a:t> du leader</a:t>
            </a:r>
          </a:p>
          <a:p>
            <a:pPr marL="628650" lvl="1" indent="-171450">
              <a:buFontTx/>
              <a:buChar char="-"/>
            </a:pPr>
            <a:r>
              <a:rPr lang="en-US" sz="1200" b="0" i="0" u="none" strike="noStrike" baseline="0" dirty="0">
                <a:latin typeface="ArialNarrow"/>
              </a:rPr>
              <a:t>Savoir </a:t>
            </a:r>
            <a:r>
              <a:rPr lang="en-US" sz="1200" b="0" i="0" u="none" strike="noStrike" baseline="0" dirty="0" err="1">
                <a:latin typeface="ArialNarrow"/>
              </a:rPr>
              <a:t>s’adapter</a:t>
            </a:r>
            <a:r>
              <a:rPr lang="en-US" sz="1200" b="0" i="0" u="none" strike="noStrike" baseline="0" dirty="0">
                <a:latin typeface="ArialNarrow"/>
              </a:rPr>
              <a:t> au context</a:t>
            </a:r>
          </a:p>
          <a:p>
            <a:pPr marL="628650" lvl="1" indent="-171450">
              <a:buFontTx/>
              <a:buChar char="-"/>
            </a:pPr>
            <a:r>
              <a:rPr lang="en-US" sz="1200" b="0" i="0" u="none" strike="noStrike" baseline="0" dirty="0">
                <a:latin typeface="ArialNarrow"/>
              </a:rPr>
              <a:t>Savoir </a:t>
            </a:r>
            <a:r>
              <a:rPr lang="en-US" sz="1200" b="0" i="0" u="none" strike="noStrike" baseline="0" dirty="0" err="1">
                <a:latin typeface="ArialNarrow"/>
              </a:rPr>
              <a:t>s’adapter</a:t>
            </a:r>
            <a:r>
              <a:rPr lang="en-US" sz="1200" b="0" i="0" u="none" strike="noStrike" baseline="0" dirty="0">
                <a:latin typeface="ArialNarrow"/>
              </a:rPr>
              <a:t> aux parties </a:t>
            </a:r>
            <a:r>
              <a:rPr lang="en-US" sz="1200" b="0" i="0" u="none" strike="noStrike" baseline="0" dirty="0" err="1">
                <a:latin typeface="ArialNarrow"/>
              </a:rPr>
              <a:t>prenantes</a:t>
            </a:r>
            <a:endParaRPr lang="en-US" sz="1200" b="0" i="0" u="none" strike="noStrike" baseline="0" dirty="0">
              <a:latin typeface="ArialNarrow"/>
            </a:endParaRPr>
          </a:p>
          <a:p>
            <a:pPr marL="628650" lvl="1" indent="-171450">
              <a:buFontTx/>
              <a:buChar char="-"/>
            </a:pPr>
            <a:r>
              <a:rPr lang="en-US" sz="1200" b="0" i="0" u="none" strike="noStrike" baseline="0" dirty="0">
                <a:latin typeface="ArialNarrow"/>
              </a:rPr>
              <a:t>Savoir </a:t>
            </a:r>
            <a:r>
              <a:rPr lang="en-US" sz="1200" b="0" i="0" u="none" strike="noStrike" baseline="0" dirty="0" err="1">
                <a:latin typeface="ArialNarrow"/>
              </a:rPr>
              <a:t>s’adapter</a:t>
            </a:r>
            <a:r>
              <a:rPr lang="en-US" sz="1200" b="0" i="0" u="none" strike="noStrike" baseline="0" dirty="0">
                <a:latin typeface="ArialNarrow"/>
              </a:rPr>
              <a:t> </a:t>
            </a:r>
            <a:r>
              <a:rPr lang="en-US" sz="1200" b="0" i="0" u="none" strike="noStrike" baseline="0" dirty="0" err="1">
                <a:latin typeface="ArialNarrow"/>
              </a:rPr>
              <a:t>soi-même</a:t>
            </a:r>
            <a:endParaRPr lang="en-US" sz="1200" b="0" i="0" u="none" strike="noStrike" baseline="0" dirty="0">
              <a:latin typeface="ArialNarrow"/>
            </a:endParaRPr>
          </a:p>
          <a:p>
            <a:pPr marL="628650" lvl="1" indent="-171450">
              <a:buFontTx/>
              <a:buChar char="-"/>
            </a:pPr>
            <a:r>
              <a:rPr lang="en-US" sz="1200" b="0" i="0" u="none" strike="noStrike" baseline="0" dirty="0" err="1">
                <a:latin typeface="ArialNarrow"/>
              </a:rPr>
              <a:t>Être</a:t>
            </a:r>
            <a:r>
              <a:rPr lang="en-US" sz="1200" b="0" i="0" u="none" strike="noStrike" baseline="0" dirty="0">
                <a:latin typeface="ArialNarrow"/>
              </a:rPr>
              <a:t> </a:t>
            </a:r>
            <a:r>
              <a:rPr lang="en-US" sz="1200" b="0" i="0" u="none" strike="noStrike" baseline="0" dirty="0" err="1">
                <a:latin typeface="ArialNarrow"/>
              </a:rPr>
              <a:t>créatif</a:t>
            </a:r>
            <a:endParaRPr lang="en-US" sz="1200" b="0" i="0" u="none" strike="noStrike" baseline="0" dirty="0">
              <a:latin typeface="ArialNarrow"/>
            </a:endParaRPr>
          </a:p>
          <a:p>
            <a:pPr marL="171450" indent="-171450">
              <a:buFontTx/>
              <a:buChar char="-"/>
            </a:pPr>
            <a:r>
              <a:rPr lang="en-US" sz="1200" b="0" i="0" u="none" strike="noStrike" baseline="0" dirty="0" err="1">
                <a:latin typeface="ArialNarrow"/>
              </a:rPr>
              <a:t>Chacun</a:t>
            </a:r>
            <a:r>
              <a:rPr lang="en-US" sz="1200" b="0" i="0" u="none" strike="noStrike" baseline="0" dirty="0">
                <a:latin typeface="ArialNarrow"/>
              </a:rPr>
              <a:t> de </a:t>
            </a:r>
            <a:r>
              <a:rPr lang="en-US" sz="1200" b="0" i="0" u="none" strike="noStrike" baseline="0" dirty="0" err="1">
                <a:latin typeface="ArialNarrow"/>
              </a:rPr>
              <a:t>ces</a:t>
            </a:r>
            <a:r>
              <a:rPr lang="en-US" sz="1200" b="0" i="0" u="none" strike="noStrike" baseline="0" dirty="0">
                <a:latin typeface="ArialNarrow"/>
              </a:rPr>
              <a:t> </a:t>
            </a:r>
            <a:r>
              <a:rPr lang="en-US" sz="1200" b="0" i="0" u="none" strike="noStrike" baseline="0" dirty="0" err="1">
                <a:latin typeface="ArialNarrow"/>
              </a:rPr>
              <a:t>cadrans</a:t>
            </a:r>
            <a:r>
              <a:rPr lang="en-US" sz="1200" b="0" i="0" u="none" strike="noStrike" baseline="0" dirty="0">
                <a:latin typeface="ArialNarrow"/>
              </a:rPr>
              <a:t> </a:t>
            </a:r>
            <a:r>
              <a:rPr lang="en-US" sz="1200" b="0" i="0" u="none" strike="noStrike" baseline="0" dirty="0" err="1">
                <a:latin typeface="ArialNarrow"/>
              </a:rPr>
              <a:t>est</a:t>
            </a:r>
            <a:r>
              <a:rPr lang="en-US" sz="1200" b="0" i="0" u="none" strike="noStrike" baseline="0" dirty="0">
                <a:latin typeface="ArialNarrow"/>
              </a:rPr>
              <a:t> </a:t>
            </a:r>
            <a:r>
              <a:rPr lang="en-US" sz="1200" b="0" i="0" u="none" strike="noStrike" baseline="0" dirty="0" err="1">
                <a:latin typeface="ArialNarrow"/>
              </a:rPr>
              <a:t>divisé</a:t>
            </a:r>
            <a:r>
              <a:rPr lang="en-US" sz="1200" b="0" i="0" u="none" strike="noStrike" baseline="0" dirty="0">
                <a:latin typeface="ArialNarrow"/>
              </a:rPr>
              <a:t> </a:t>
            </a:r>
            <a:r>
              <a:rPr lang="en-US" sz="1200" b="0" i="0" u="none" strike="noStrike" baseline="0" dirty="0" err="1">
                <a:latin typeface="ArialNarrow"/>
              </a:rPr>
              <a:t>en</a:t>
            </a:r>
            <a:r>
              <a:rPr lang="en-US" sz="1200" b="0" i="0" u="none" strike="noStrike" baseline="0" dirty="0">
                <a:latin typeface="ArialNarrow"/>
              </a:rPr>
              <a:t> deux sous-dimensions, par rapport à </a:t>
            </a:r>
            <a:r>
              <a:rPr lang="en-US" sz="1200" b="0" i="0" u="none" strike="noStrike" baseline="0" dirty="0" err="1">
                <a:latin typeface="ArialNarrow"/>
              </a:rPr>
              <a:t>soi</a:t>
            </a:r>
            <a:r>
              <a:rPr lang="en-US" sz="1200" b="0" i="0" u="none" strike="noStrike" baseline="0" dirty="0">
                <a:latin typeface="ArialNarrow"/>
              </a:rPr>
              <a:t> et par rapport aux </a:t>
            </a:r>
            <a:r>
              <a:rPr lang="en-US" sz="1200" b="0" i="0" u="none" strike="noStrike" baseline="0" dirty="0" err="1">
                <a:latin typeface="ArialNarrow"/>
              </a:rPr>
              <a:t>autres</a:t>
            </a:r>
            <a:r>
              <a:rPr lang="en-US" sz="1200" b="0" i="0" u="none" strike="noStrike" baseline="0" dirty="0">
                <a:latin typeface="ArialNarrow"/>
              </a:rPr>
              <a:t>.</a:t>
            </a:r>
          </a:p>
          <a:p>
            <a:pPr marL="171450" indent="-171450">
              <a:buFontTx/>
              <a:buChar char="-"/>
            </a:pPr>
            <a:endParaRPr lang="en-US" sz="1200" b="0" i="0" u="none" strike="noStrike" baseline="0" dirty="0">
              <a:latin typeface="ArialNarrow"/>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29</a:t>
            </a:fld>
            <a:endParaRPr lang="fr-CH"/>
          </a:p>
        </p:txBody>
      </p:sp>
    </p:spTree>
    <p:extLst>
      <p:ext uri="{BB962C8B-B14F-4D97-AF65-F5344CB8AC3E}">
        <p14:creationId xmlns:p14="http://schemas.microsoft.com/office/powerpoint/2010/main" val="726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dirty="0" err="1">
                <a:effectLst/>
                <a:latin typeface="Calibri" panose="020F0502020204030204" pitchFamily="34" charset="0"/>
                <a:ea typeface="Calibri" panose="020F0502020204030204" pitchFamily="34" charset="0"/>
              </a:rPr>
              <a:t>Ackerly</a:t>
            </a:r>
            <a:r>
              <a:rPr lang="fr-CH" sz="1200" dirty="0">
                <a:effectLst/>
                <a:latin typeface="Calibri" panose="020F0502020204030204" pitchFamily="34" charset="0"/>
                <a:ea typeface="Calibri" panose="020F0502020204030204" pitchFamily="34" charset="0"/>
              </a:rPr>
              <a:t>, D. C., </a:t>
            </a:r>
            <a:r>
              <a:rPr lang="fr-CH" sz="1200" dirty="0" err="1">
                <a:effectLst/>
                <a:latin typeface="Calibri" panose="020F0502020204030204" pitchFamily="34" charset="0"/>
                <a:ea typeface="Calibri" panose="020F0502020204030204" pitchFamily="34" charset="0"/>
              </a:rPr>
              <a:t>Sangvai</a:t>
            </a:r>
            <a:r>
              <a:rPr lang="fr-CH" sz="1200" dirty="0">
                <a:effectLst/>
                <a:latin typeface="Calibri" panose="020F0502020204030204" pitchFamily="34" charset="0"/>
                <a:ea typeface="Calibri" panose="020F0502020204030204" pitchFamily="34" charset="0"/>
              </a:rPr>
              <a:t>, D. G., </a:t>
            </a:r>
            <a:r>
              <a:rPr lang="fr-CH" sz="1200" dirty="0" err="1">
                <a:effectLst/>
                <a:latin typeface="Calibri" panose="020F0502020204030204" pitchFamily="34" charset="0"/>
                <a:ea typeface="Calibri" panose="020F0502020204030204" pitchFamily="34" charset="0"/>
              </a:rPr>
              <a:t>Udayakumar</a:t>
            </a:r>
            <a:r>
              <a:rPr lang="fr-CH" sz="1200" dirty="0">
                <a:effectLst/>
                <a:latin typeface="Calibri" panose="020F0502020204030204" pitchFamily="34" charset="0"/>
                <a:ea typeface="Calibri" panose="020F0502020204030204" pitchFamily="34" charset="0"/>
              </a:rPr>
              <a:t>, K., Shah, B. R., </a:t>
            </a:r>
            <a:r>
              <a:rPr lang="fr-CH" sz="1200" dirty="0" err="1">
                <a:effectLst/>
                <a:latin typeface="Calibri" panose="020F0502020204030204" pitchFamily="34" charset="0"/>
                <a:ea typeface="Calibri" panose="020F0502020204030204" pitchFamily="34" charset="0"/>
              </a:rPr>
              <a:t>Kalman</a:t>
            </a:r>
            <a:r>
              <a:rPr lang="fr-CH" sz="1200" dirty="0">
                <a:effectLst/>
                <a:latin typeface="Calibri" panose="020F0502020204030204" pitchFamily="34" charset="0"/>
                <a:ea typeface="Calibri" panose="020F0502020204030204" pitchFamily="34" charset="0"/>
              </a:rPr>
              <a:t>, N. S., Cho, A. H., . . . </a:t>
            </a:r>
            <a:r>
              <a:rPr lang="fr-CH" sz="1200" dirty="0" err="1">
                <a:effectLst/>
                <a:latin typeface="Calibri" panose="020F0502020204030204" pitchFamily="34" charset="0"/>
                <a:ea typeface="Calibri" panose="020F0502020204030204" pitchFamily="34" charset="0"/>
              </a:rPr>
              <a:t>Dzau</a:t>
            </a:r>
            <a:r>
              <a:rPr lang="fr-CH" sz="1200" dirty="0">
                <a:effectLst/>
                <a:latin typeface="Calibri" panose="020F0502020204030204" pitchFamily="34" charset="0"/>
                <a:ea typeface="Calibri" panose="020F0502020204030204" pitchFamily="34" charset="0"/>
              </a:rPr>
              <a:t>, V. J. (2011). Training the </a:t>
            </a:r>
            <a:r>
              <a:rPr lang="fr-CH" sz="1200" dirty="0" err="1">
                <a:effectLst/>
                <a:latin typeface="Calibri" panose="020F0502020204030204" pitchFamily="34" charset="0"/>
                <a:ea typeface="Calibri" panose="020F0502020204030204" pitchFamily="34" charset="0"/>
              </a:rPr>
              <a:t>next</a:t>
            </a:r>
            <a:r>
              <a:rPr lang="fr-CH" sz="1200" dirty="0">
                <a:effectLst/>
                <a:latin typeface="Calibri" panose="020F0502020204030204" pitchFamily="34" charset="0"/>
                <a:ea typeface="Calibri" panose="020F0502020204030204" pitchFamily="34" charset="0"/>
              </a:rPr>
              <a:t> </a:t>
            </a:r>
            <a:r>
              <a:rPr lang="fr-CH" sz="1200" dirty="0" err="1">
                <a:effectLst/>
                <a:latin typeface="Calibri" panose="020F0502020204030204" pitchFamily="34" charset="0"/>
                <a:ea typeface="Calibri" panose="020F0502020204030204" pitchFamily="34" charset="0"/>
              </a:rPr>
              <a:t>generation</a:t>
            </a:r>
            <a:r>
              <a:rPr lang="fr-CH" sz="1200" dirty="0">
                <a:effectLst/>
                <a:latin typeface="Calibri" panose="020F0502020204030204" pitchFamily="34" charset="0"/>
                <a:ea typeface="Calibri" panose="020F0502020204030204" pitchFamily="34" charset="0"/>
              </a:rPr>
              <a:t> of </a:t>
            </a:r>
            <a:r>
              <a:rPr lang="fr-CH" sz="1200" dirty="0" err="1">
                <a:effectLst/>
                <a:latin typeface="Calibri" panose="020F0502020204030204" pitchFamily="34" charset="0"/>
                <a:ea typeface="Calibri" panose="020F0502020204030204" pitchFamily="34" charset="0"/>
              </a:rPr>
              <a:t>physician</a:t>
            </a:r>
            <a:r>
              <a:rPr lang="fr-CH" sz="1200" dirty="0">
                <a:effectLst/>
                <a:latin typeface="Calibri" panose="020F0502020204030204" pitchFamily="34" charset="0"/>
                <a:ea typeface="Calibri" panose="020F0502020204030204" pitchFamily="34" charset="0"/>
              </a:rPr>
              <a:t>–</a:t>
            </a:r>
            <a:r>
              <a:rPr lang="fr-CH" sz="1200" dirty="0" err="1">
                <a:effectLst/>
                <a:latin typeface="Calibri" panose="020F0502020204030204" pitchFamily="34" charset="0"/>
                <a:ea typeface="Calibri" panose="020F0502020204030204" pitchFamily="34" charset="0"/>
              </a:rPr>
              <a:t>executives</a:t>
            </a:r>
            <a:r>
              <a:rPr lang="fr-CH" sz="1200" dirty="0">
                <a:effectLst/>
                <a:latin typeface="Calibri" panose="020F0502020204030204" pitchFamily="34" charset="0"/>
                <a:ea typeface="Calibri" panose="020F0502020204030204" pitchFamily="34" charset="0"/>
              </a:rPr>
              <a:t>: an innovative </a:t>
            </a:r>
            <a:r>
              <a:rPr lang="fr-CH" sz="1200" dirty="0" err="1">
                <a:effectLst/>
                <a:latin typeface="Calibri" panose="020F0502020204030204" pitchFamily="34" charset="0"/>
                <a:ea typeface="Calibri" panose="020F0502020204030204" pitchFamily="34" charset="0"/>
              </a:rPr>
              <a:t>residency</a:t>
            </a:r>
            <a:r>
              <a:rPr lang="fr-CH" sz="1200" dirty="0">
                <a:effectLst/>
                <a:latin typeface="Calibri" panose="020F0502020204030204" pitchFamily="34" charset="0"/>
                <a:ea typeface="Calibri" panose="020F0502020204030204" pitchFamily="34" charset="0"/>
              </a:rPr>
              <a:t> </a:t>
            </a:r>
            <a:r>
              <a:rPr lang="fr-CH" sz="1200" dirty="0" err="1">
                <a:effectLst/>
                <a:latin typeface="Calibri" panose="020F0502020204030204" pitchFamily="34" charset="0"/>
                <a:ea typeface="Calibri" panose="020F0502020204030204" pitchFamily="34" charset="0"/>
              </a:rPr>
              <a:t>pathway</a:t>
            </a:r>
            <a:r>
              <a:rPr lang="fr-CH" sz="1200" dirty="0">
                <a:effectLst/>
                <a:latin typeface="Calibri" panose="020F0502020204030204" pitchFamily="34" charset="0"/>
                <a:ea typeface="Calibri" panose="020F0502020204030204" pitchFamily="34" charset="0"/>
              </a:rPr>
              <a:t> in management and leadership. </a:t>
            </a:r>
            <a:r>
              <a:rPr lang="it-IT" sz="1200" i="1" dirty="0" err="1">
                <a:effectLst/>
                <a:latin typeface="Calibri" panose="020F0502020204030204" pitchFamily="34" charset="0"/>
                <a:ea typeface="Calibri" panose="020F0502020204030204" pitchFamily="34" charset="0"/>
              </a:rPr>
              <a:t>Academic</a:t>
            </a:r>
            <a:r>
              <a:rPr lang="it-IT" sz="1200" i="1" dirty="0">
                <a:effectLst/>
                <a:latin typeface="Calibri" panose="020F0502020204030204" pitchFamily="34" charset="0"/>
                <a:ea typeface="Calibri" panose="020F0502020204030204" pitchFamily="34" charset="0"/>
              </a:rPr>
              <a:t> Medicine, 86</a:t>
            </a:r>
            <a:r>
              <a:rPr lang="it-IT" sz="1200" dirty="0">
                <a:effectLst/>
                <a:latin typeface="Calibri" panose="020F0502020204030204" pitchFamily="34" charset="0"/>
                <a:ea typeface="Calibri" panose="020F0502020204030204" pitchFamily="34" charset="0"/>
              </a:rPr>
              <a:t>(5), 575-579.</a:t>
            </a:r>
          </a:p>
          <a:p>
            <a:endParaRPr lang="fr-CH" dirty="0"/>
          </a:p>
          <a:p>
            <a:r>
              <a:rPr lang="fr-CH" sz="1200" dirty="0" err="1">
                <a:effectLst/>
                <a:latin typeface="Calibri" panose="020F0502020204030204" pitchFamily="34" charset="0"/>
                <a:ea typeface="Calibri" panose="020F0502020204030204" pitchFamily="34" charset="0"/>
              </a:rPr>
              <a:t>Danilewitz</a:t>
            </a:r>
            <a:r>
              <a:rPr lang="fr-CH" sz="1200" dirty="0">
                <a:effectLst/>
                <a:latin typeface="Calibri" panose="020F0502020204030204" pitchFamily="34" charset="0"/>
                <a:ea typeface="Calibri" panose="020F0502020204030204" pitchFamily="34" charset="0"/>
              </a:rPr>
              <a:t>, M., &amp; McLean, L. (2016). A </a:t>
            </a:r>
            <a:r>
              <a:rPr lang="fr-CH" sz="1200" dirty="0" err="1">
                <a:effectLst/>
                <a:latin typeface="Calibri" panose="020F0502020204030204" pitchFamily="34" charset="0"/>
                <a:ea typeface="Calibri" panose="020F0502020204030204" pitchFamily="34" charset="0"/>
              </a:rPr>
              <a:t>landscape</a:t>
            </a:r>
            <a:r>
              <a:rPr lang="fr-CH" sz="1200" dirty="0">
                <a:effectLst/>
                <a:latin typeface="Calibri" panose="020F0502020204030204" pitchFamily="34" charset="0"/>
                <a:ea typeface="Calibri" panose="020F0502020204030204" pitchFamily="34" charset="0"/>
              </a:rPr>
              <a:t> </a:t>
            </a:r>
            <a:r>
              <a:rPr lang="fr-CH" sz="1200" dirty="0" err="1">
                <a:effectLst/>
                <a:latin typeface="Calibri" panose="020F0502020204030204" pitchFamily="34" charset="0"/>
                <a:ea typeface="Calibri" panose="020F0502020204030204" pitchFamily="34" charset="0"/>
              </a:rPr>
              <a:t>analysis</a:t>
            </a:r>
            <a:r>
              <a:rPr lang="fr-CH" sz="1200" dirty="0">
                <a:effectLst/>
                <a:latin typeface="Calibri" panose="020F0502020204030204" pitchFamily="34" charset="0"/>
                <a:ea typeface="Calibri" panose="020F0502020204030204" pitchFamily="34" charset="0"/>
              </a:rPr>
              <a:t> of leadership training in </a:t>
            </a:r>
            <a:r>
              <a:rPr lang="fr-CH" sz="1200" dirty="0" err="1">
                <a:effectLst/>
                <a:latin typeface="Calibri" panose="020F0502020204030204" pitchFamily="34" charset="0"/>
                <a:ea typeface="Calibri" panose="020F0502020204030204" pitchFamily="34" charset="0"/>
              </a:rPr>
              <a:t>postgraduate</a:t>
            </a:r>
            <a:r>
              <a:rPr lang="fr-CH" sz="1200" dirty="0">
                <a:effectLst/>
                <a:latin typeface="Calibri" panose="020F0502020204030204" pitchFamily="34" charset="0"/>
                <a:ea typeface="Calibri" panose="020F0502020204030204" pitchFamily="34" charset="0"/>
              </a:rPr>
              <a:t> </a:t>
            </a:r>
            <a:r>
              <a:rPr lang="fr-CH" sz="1200" dirty="0" err="1">
                <a:effectLst/>
                <a:latin typeface="Calibri" panose="020F0502020204030204" pitchFamily="34" charset="0"/>
                <a:ea typeface="Calibri" panose="020F0502020204030204" pitchFamily="34" charset="0"/>
              </a:rPr>
              <a:t>medical</a:t>
            </a:r>
            <a:r>
              <a:rPr lang="fr-CH" sz="1200" dirty="0">
                <a:effectLst/>
                <a:latin typeface="Calibri" panose="020F0502020204030204" pitchFamily="34" charset="0"/>
                <a:ea typeface="Calibri" panose="020F0502020204030204" pitchFamily="34" charset="0"/>
              </a:rPr>
              <a:t> </a:t>
            </a:r>
            <a:r>
              <a:rPr lang="fr-CH" sz="1200" dirty="0" err="1">
                <a:effectLst/>
                <a:latin typeface="Calibri" panose="020F0502020204030204" pitchFamily="34" charset="0"/>
                <a:ea typeface="Calibri" panose="020F0502020204030204" pitchFamily="34" charset="0"/>
              </a:rPr>
              <a:t>education</a:t>
            </a:r>
            <a:r>
              <a:rPr lang="fr-CH" sz="1200" dirty="0">
                <a:effectLst/>
                <a:latin typeface="Calibri" panose="020F0502020204030204" pitchFamily="34" charset="0"/>
                <a:ea typeface="Calibri" panose="020F0502020204030204" pitchFamily="34" charset="0"/>
              </a:rPr>
              <a:t> training programs at the </a:t>
            </a:r>
            <a:r>
              <a:rPr lang="fr-CH" sz="1200" dirty="0" err="1">
                <a:effectLst/>
                <a:latin typeface="Calibri" panose="020F0502020204030204" pitchFamily="34" charset="0"/>
                <a:ea typeface="Calibri" panose="020F0502020204030204" pitchFamily="34" charset="0"/>
              </a:rPr>
              <a:t>University</a:t>
            </a:r>
            <a:r>
              <a:rPr lang="fr-CH" sz="1200" dirty="0">
                <a:effectLst/>
                <a:latin typeface="Calibri" panose="020F0502020204030204" pitchFamily="34" charset="0"/>
                <a:ea typeface="Calibri" panose="020F0502020204030204" pitchFamily="34" charset="0"/>
              </a:rPr>
              <a:t> of Ottawa. </a:t>
            </a:r>
            <a:r>
              <a:rPr lang="fr-CH" sz="1200" i="1" dirty="0">
                <a:effectLst/>
                <a:latin typeface="Calibri" panose="020F0502020204030204" pitchFamily="34" charset="0"/>
                <a:ea typeface="Calibri" panose="020F0502020204030204" pitchFamily="34" charset="0"/>
              </a:rPr>
              <a:t>Canadian </a:t>
            </a:r>
            <a:r>
              <a:rPr lang="fr-CH" sz="1200" i="1" dirty="0" err="1">
                <a:effectLst/>
                <a:latin typeface="Calibri" panose="020F0502020204030204" pitchFamily="34" charset="0"/>
                <a:ea typeface="Calibri" panose="020F0502020204030204" pitchFamily="34" charset="0"/>
              </a:rPr>
              <a:t>medical</a:t>
            </a:r>
            <a:r>
              <a:rPr lang="fr-CH" sz="1200" i="1" dirty="0">
                <a:effectLst/>
                <a:latin typeface="Calibri" panose="020F0502020204030204" pitchFamily="34" charset="0"/>
                <a:ea typeface="Calibri" panose="020F0502020204030204" pitchFamily="34" charset="0"/>
              </a:rPr>
              <a:t> </a:t>
            </a:r>
            <a:r>
              <a:rPr lang="fr-CH" sz="1200" i="1" dirty="0" err="1">
                <a:effectLst/>
                <a:latin typeface="Calibri" panose="020F0502020204030204" pitchFamily="34" charset="0"/>
                <a:ea typeface="Calibri" panose="020F0502020204030204" pitchFamily="34" charset="0"/>
              </a:rPr>
              <a:t>education</a:t>
            </a:r>
            <a:r>
              <a:rPr lang="fr-CH" sz="1200" i="1" dirty="0">
                <a:effectLst/>
                <a:latin typeface="Calibri" panose="020F0502020204030204" pitchFamily="34" charset="0"/>
                <a:ea typeface="Calibri" panose="020F0502020204030204" pitchFamily="34" charset="0"/>
              </a:rPr>
              <a:t> journal, 7</a:t>
            </a:r>
            <a:r>
              <a:rPr lang="fr-CH" sz="1200" dirty="0">
                <a:effectLst/>
                <a:latin typeface="Calibri" panose="020F0502020204030204" pitchFamily="34" charset="0"/>
                <a:ea typeface="Calibri" panose="020F0502020204030204" pitchFamily="34" charset="0"/>
              </a:rPr>
              <a:t>(2), e32.</a:t>
            </a:r>
          </a:p>
          <a:p>
            <a:endParaRPr lang="fr-CH" sz="120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effectLst/>
                <a:latin typeface="Calibri" panose="020F0502020204030204" pitchFamily="34" charset="0"/>
                <a:ea typeface="Calibri" panose="020F0502020204030204" pitchFamily="34" charset="0"/>
              </a:rPr>
              <a:t>Lusco</a:t>
            </a:r>
            <a:r>
              <a:rPr lang="en-US" sz="1200" dirty="0">
                <a:effectLst/>
                <a:latin typeface="Calibri" panose="020F0502020204030204" pitchFamily="34" charset="0"/>
                <a:ea typeface="Calibri" panose="020F0502020204030204" pitchFamily="34" charset="0"/>
              </a:rPr>
              <a:t>, V. C., Martinez, S. A., &amp; Polk Jr, H. C. (2005). Program directors in surgery agree that residents should be formally trained in business and practice management. </a:t>
            </a:r>
            <a:r>
              <a:rPr lang="en-US" sz="1200" i="1" dirty="0">
                <a:effectLst/>
                <a:latin typeface="Calibri" panose="020F0502020204030204" pitchFamily="34" charset="0"/>
                <a:ea typeface="Calibri" panose="020F0502020204030204" pitchFamily="34" charset="0"/>
              </a:rPr>
              <a:t>The American journal of surgery, 189</a:t>
            </a:r>
            <a:r>
              <a:rPr lang="en-US" sz="1200" dirty="0">
                <a:effectLst/>
                <a:latin typeface="Calibri" panose="020F0502020204030204" pitchFamily="34" charset="0"/>
                <a:ea typeface="Calibri" panose="020F0502020204030204" pitchFamily="34" charset="0"/>
              </a:rPr>
              <a:t>(1), 11-13. </a:t>
            </a:r>
            <a:endParaRPr lang="en-CH" sz="1200" dirty="0">
              <a:effectLst/>
              <a:latin typeface="Calibri" panose="020F0502020204030204" pitchFamily="34" charset="0"/>
              <a:ea typeface="Calibri" panose="020F0502020204030204" pitchFamily="34" charset="0"/>
            </a:endParaRPr>
          </a:p>
          <a:p>
            <a:endParaRPr lang="fr-CH" sz="1200" dirty="0">
              <a:effectLst/>
              <a:latin typeface="Calibri" panose="020F0502020204030204" pitchFamily="34" charset="0"/>
            </a:endParaRPr>
          </a:p>
          <a:p>
            <a:r>
              <a:rPr lang="fr-CH" sz="1200" dirty="0">
                <a:effectLst/>
                <a:latin typeface="Calibri" panose="020F0502020204030204" pitchFamily="34" charset="0"/>
                <a:ea typeface="Calibri" panose="020F0502020204030204" pitchFamily="34" charset="0"/>
              </a:rPr>
              <a:t>Patel, A. T., </a:t>
            </a:r>
            <a:r>
              <a:rPr lang="fr-CH" sz="1200" dirty="0" err="1">
                <a:effectLst/>
                <a:latin typeface="Calibri" panose="020F0502020204030204" pitchFamily="34" charset="0"/>
                <a:ea typeface="Calibri" panose="020F0502020204030204" pitchFamily="34" charset="0"/>
              </a:rPr>
              <a:t>Bohmer</a:t>
            </a:r>
            <a:r>
              <a:rPr lang="fr-CH" sz="1200" dirty="0">
                <a:effectLst/>
                <a:latin typeface="Calibri" panose="020F0502020204030204" pitchFamily="34" charset="0"/>
                <a:ea typeface="Calibri" panose="020F0502020204030204" pitchFamily="34" charset="0"/>
              </a:rPr>
              <a:t>, R. M., </a:t>
            </a:r>
            <a:r>
              <a:rPr lang="fr-CH" sz="1200" dirty="0" err="1">
                <a:effectLst/>
                <a:latin typeface="Calibri" panose="020F0502020204030204" pitchFamily="34" charset="0"/>
                <a:ea typeface="Calibri" panose="020F0502020204030204" pitchFamily="34" charset="0"/>
              </a:rPr>
              <a:t>Barbour</a:t>
            </a:r>
            <a:r>
              <a:rPr lang="fr-CH" sz="1200" dirty="0">
                <a:effectLst/>
                <a:latin typeface="Calibri" panose="020F0502020204030204" pitchFamily="34" charset="0"/>
                <a:ea typeface="Calibri" panose="020F0502020204030204" pitchFamily="34" charset="0"/>
              </a:rPr>
              <a:t>, J. R., &amp; Fried, M. P. (2005). National </a:t>
            </a:r>
            <a:r>
              <a:rPr lang="fr-CH" sz="1200" dirty="0" err="1">
                <a:effectLst/>
                <a:latin typeface="Calibri" panose="020F0502020204030204" pitchFamily="34" charset="0"/>
                <a:ea typeface="Calibri" panose="020F0502020204030204" pitchFamily="34" charset="0"/>
              </a:rPr>
              <a:t>Assessment</a:t>
            </a:r>
            <a:r>
              <a:rPr lang="fr-CH" sz="1200" dirty="0">
                <a:effectLst/>
                <a:latin typeface="Calibri" panose="020F0502020204030204" pitchFamily="34" charset="0"/>
                <a:ea typeface="Calibri" panose="020F0502020204030204" pitchFamily="34" charset="0"/>
              </a:rPr>
              <a:t> of Business‐of‐</a:t>
            </a:r>
            <a:r>
              <a:rPr lang="fr-CH" sz="1200" dirty="0" err="1">
                <a:effectLst/>
                <a:latin typeface="Calibri" panose="020F0502020204030204" pitchFamily="34" charset="0"/>
                <a:ea typeface="Calibri" panose="020F0502020204030204" pitchFamily="34" charset="0"/>
              </a:rPr>
              <a:t>Medicine</a:t>
            </a:r>
            <a:r>
              <a:rPr lang="fr-CH" sz="1200" dirty="0">
                <a:effectLst/>
                <a:latin typeface="Calibri" panose="020F0502020204030204" pitchFamily="34" charset="0"/>
                <a:ea typeface="Calibri" panose="020F0502020204030204" pitchFamily="34" charset="0"/>
              </a:rPr>
              <a:t> Training and </a:t>
            </a:r>
            <a:r>
              <a:rPr lang="fr-CH" sz="1200" dirty="0" err="1">
                <a:effectLst/>
                <a:latin typeface="Calibri" panose="020F0502020204030204" pitchFamily="34" charset="0"/>
                <a:ea typeface="Calibri" panose="020F0502020204030204" pitchFamily="34" charset="0"/>
              </a:rPr>
              <a:t>Its</a:t>
            </a:r>
            <a:r>
              <a:rPr lang="fr-CH" sz="1200" dirty="0">
                <a:effectLst/>
                <a:latin typeface="Calibri" panose="020F0502020204030204" pitchFamily="34" charset="0"/>
                <a:ea typeface="Calibri" panose="020F0502020204030204" pitchFamily="34" charset="0"/>
              </a:rPr>
              <a:t> Implications for the </a:t>
            </a:r>
            <a:r>
              <a:rPr lang="fr-CH" sz="1200" dirty="0" err="1">
                <a:effectLst/>
                <a:latin typeface="Calibri" panose="020F0502020204030204" pitchFamily="34" charset="0"/>
                <a:ea typeface="Calibri" panose="020F0502020204030204" pitchFamily="34" charset="0"/>
              </a:rPr>
              <a:t>Development</a:t>
            </a:r>
            <a:r>
              <a:rPr lang="fr-CH" sz="1200" dirty="0">
                <a:effectLst/>
                <a:latin typeface="Calibri" panose="020F0502020204030204" pitchFamily="34" charset="0"/>
                <a:ea typeface="Calibri" panose="020F0502020204030204" pitchFamily="34" charset="0"/>
              </a:rPr>
              <a:t> of a Business‐of‐</a:t>
            </a:r>
            <a:r>
              <a:rPr lang="fr-CH" sz="1200" dirty="0" err="1">
                <a:effectLst/>
                <a:latin typeface="Calibri" panose="020F0502020204030204" pitchFamily="34" charset="0"/>
                <a:ea typeface="Calibri" panose="020F0502020204030204" pitchFamily="34" charset="0"/>
              </a:rPr>
              <a:t>Medicine</a:t>
            </a:r>
            <a:r>
              <a:rPr lang="fr-CH" sz="1200" dirty="0">
                <a:effectLst/>
                <a:latin typeface="Calibri" panose="020F0502020204030204" pitchFamily="34" charset="0"/>
                <a:ea typeface="Calibri" panose="020F0502020204030204" pitchFamily="34" charset="0"/>
              </a:rPr>
              <a:t> Curriculum. </a:t>
            </a:r>
            <a:r>
              <a:rPr lang="fr-CH" sz="1200" i="1" dirty="0">
                <a:effectLst/>
                <a:latin typeface="Calibri" panose="020F0502020204030204" pitchFamily="34" charset="0"/>
                <a:ea typeface="Calibri" panose="020F0502020204030204" pitchFamily="34" charset="0"/>
              </a:rPr>
              <a:t>The Laryngoscope, 115</a:t>
            </a:r>
            <a:r>
              <a:rPr lang="fr-CH" sz="1200" dirty="0">
                <a:effectLst/>
                <a:latin typeface="Calibri" panose="020F0502020204030204" pitchFamily="34" charset="0"/>
                <a:ea typeface="Calibri" panose="020F0502020204030204" pitchFamily="34" charset="0"/>
              </a:rPr>
              <a:t>(1), 51-55. </a:t>
            </a:r>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3</a:t>
            </a:fld>
            <a:endParaRPr lang="fr-CH"/>
          </a:p>
        </p:txBody>
      </p:sp>
    </p:spTree>
    <p:extLst>
      <p:ext uri="{BB962C8B-B14F-4D97-AF65-F5344CB8AC3E}">
        <p14:creationId xmlns:p14="http://schemas.microsoft.com/office/powerpoint/2010/main" val="34365192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baseline="0" dirty="0">
              <a:latin typeface="ArialNarrow"/>
            </a:endParaRPr>
          </a:p>
        </p:txBody>
      </p:sp>
      <p:sp>
        <p:nvSpPr>
          <p:cNvPr id="4" name="Slide Number Placeholder 3"/>
          <p:cNvSpPr>
            <a:spLocks noGrp="1"/>
          </p:cNvSpPr>
          <p:nvPr>
            <p:ph type="sldNum" sz="quarter" idx="5"/>
          </p:nvPr>
        </p:nvSpPr>
        <p:spPr/>
        <p:txBody>
          <a:bodyPr/>
          <a:lstStyle/>
          <a:p>
            <a:fld id="{82AED5CF-5910-412E-9F18-B9FB6FB0920A}" type="slidenum">
              <a:rPr lang="fr-CH" smtClean="0"/>
              <a:t>30</a:t>
            </a:fld>
            <a:endParaRPr lang="fr-CH"/>
          </a:p>
        </p:txBody>
      </p:sp>
    </p:spTree>
    <p:extLst>
      <p:ext uri="{BB962C8B-B14F-4D97-AF65-F5344CB8AC3E}">
        <p14:creationId xmlns:p14="http://schemas.microsoft.com/office/powerpoint/2010/main" val="3903545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4</a:t>
            </a:fld>
            <a:endParaRPr lang="fr-CH"/>
          </a:p>
        </p:txBody>
      </p:sp>
    </p:spTree>
    <p:extLst>
      <p:ext uri="{BB962C8B-B14F-4D97-AF65-F5344CB8AC3E}">
        <p14:creationId xmlns:p14="http://schemas.microsoft.com/office/powerpoint/2010/main" val="3927441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L’enquête s’est faite sur une période de 3 semaines avec 2 rappels. </a:t>
            </a:r>
          </a:p>
        </p:txBody>
      </p:sp>
      <p:sp>
        <p:nvSpPr>
          <p:cNvPr id="4" name="Slide Number Placeholder 3"/>
          <p:cNvSpPr>
            <a:spLocks noGrp="1"/>
          </p:cNvSpPr>
          <p:nvPr>
            <p:ph type="sldNum" sz="quarter" idx="5"/>
          </p:nvPr>
        </p:nvSpPr>
        <p:spPr/>
        <p:txBody>
          <a:bodyPr/>
          <a:lstStyle/>
          <a:p>
            <a:fld id="{82AED5CF-5910-412E-9F18-B9FB6FB0920A}" type="slidenum">
              <a:rPr lang="fr-CH" smtClean="0"/>
              <a:t>5</a:t>
            </a:fld>
            <a:endParaRPr lang="fr-CH"/>
          </a:p>
        </p:txBody>
      </p:sp>
    </p:spTree>
    <p:extLst>
      <p:ext uri="{BB962C8B-B14F-4D97-AF65-F5344CB8AC3E}">
        <p14:creationId xmlns:p14="http://schemas.microsoft.com/office/powerpoint/2010/main" val="4262320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CH" dirty="0"/>
              <a:t>Le cadre NHS (UK) comprend les domaines présentés ici. Chacun de ces domaines comprend 4 compétences: </a:t>
            </a:r>
          </a:p>
          <a:p>
            <a:pPr marL="228600" indent="-228600">
              <a:buAutoNum type="arabicPeriod"/>
            </a:pPr>
            <a:r>
              <a:rPr lang="fr-CH" dirty="0"/>
              <a:t>a) </a:t>
            </a:r>
            <a:r>
              <a:rPr lang="fr-CH" dirty="0" err="1"/>
              <a:t>developing</a:t>
            </a:r>
            <a:r>
              <a:rPr lang="fr-CH" dirty="0"/>
              <a:t> self </a:t>
            </a:r>
            <a:r>
              <a:rPr lang="fr-CH" dirty="0" err="1"/>
              <a:t>awareness</a:t>
            </a:r>
            <a:r>
              <a:rPr lang="fr-CH" dirty="0"/>
              <a:t> b) </a:t>
            </a:r>
            <a:r>
              <a:rPr lang="fr-CH" dirty="0" err="1"/>
              <a:t>managing</a:t>
            </a:r>
            <a:r>
              <a:rPr lang="fr-CH" dirty="0"/>
              <a:t> </a:t>
            </a:r>
            <a:r>
              <a:rPr lang="fr-CH" dirty="0" err="1"/>
              <a:t>yourself</a:t>
            </a:r>
            <a:r>
              <a:rPr lang="fr-CH" dirty="0"/>
              <a:t> c) </a:t>
            </a:r>
            <a:r>
              <a:rPr lang="fr-CH" dirty="0" err="1"/>
              <a:t>continuig</a:t>
            </a:r>
            <a:r>
              <a:rPr lang="fr-CH" dirty="0"/>
              <a:t> </a:t>
            </a:r>
            <a:r>
              <a:rPr lang="fr-CH" dirty="0" err="1"/>
              <a:t>personal</a:t>
            </a:r>
            <a:r>
              <a:rPr lang="fr-CH" dirty="0"/>
              <a:t> </a:t>
            </a:r>
            <a:r>
              <a:rPr lang="fr-CH" dirty="0" err="1"/>
              <a:t>development</a:t>
            </a:r>
            <a:r>
              <a:rPr lang="fr-CH" dirty="0"/>
              <a:t> d) acting </a:t>
            </a:r>
            <a:r>
              <a:rPr lang="fr-CH" dirty="0" err="1"/>
              <a:t>with</a:t>
            </a:r>
            <a:r>
              <a:rPr lang="fr-CH" dirty="0"/>
              <a:t> </a:t>
            </a:r>
            <a:r>
              <a:rPr lang="fr-CH" dirty="0" err="1"/>
              <a:t>integrity</a:t>
            </a:r>
            <a:endParaRPr lang="fr-CH" dirty="0"/>
          </a:p>
          <a:p>
            <a:pPr marL="228600" indent="-228600">
              <a:buAutoNum type="arabicPeriod"/>
            </a:pPr>
            <a:r>
              <a:rPr lang="fr-CH" dirty="0"/>
              <a:t>a) </a:t>
            </a:r>
            <a:r>
              <a:rPr lang="fr-CH" dirty="0" err="1"/>
              <a:t>developing</a:t>
            </a:r>
            <a:r>
              <a:rPr lang="fr-CH" dirty="0"/>
              <a:t> networks b) building &amp; </a:t>
            </a:r>
            <a:r>
              <a:rPr lang="fr-CH" dirty="0" err="1"/>
              <a:t>Maintaining</a:t>
            </a:r>
            <a:r>
              <a:rPr lang="fr-CH" dirty="0"/>
              <a:t> </a:t>
            </a:r>
            <a:r>
              <a:rPr lang="fr-CH" dirty="0" err="1"/>
              <a:t>relationships</a:t>
            </a:r>
            <a:r>
              <a:rPr lang="fr-CH" dirty="0"/>
              <a:t> c) </a:t>
            </a:r>
            <a:r>
              <a:rPr lang="fr-CH" dirty="0" err="1"/>
              <a:t>encouraging</a:t>
            </a:r>
            <a:r>
              <a:rPr lang="fr-CH" dirty="0"/>
              <a:t> contribution d) </a:t>
            </a:r>
            <a:r>
              <a:rPr lang="fr-CH" dirty="0" err="1"/>
              <a:t>woking</a:t>
            </a:r>
            <a:r>
              <a:rPr lang="fr-CH" dirty="0"/>
              <a:t> </a:t>
            </a:r>
            <a:r>
              <a:rPr lang="fr-CH" dirty="0" err="1"/>
              <a:t>within</a:t>
            </a:r>
            <a:r>
              <a:rPr lang="fr-CH" dirty="0"/>
              <a:t> teams</a:t>
            </a:r>
          </a:p>
          <a:p>
            <a:pPr marL="228600" indent="-228600">
              <a:buAutoNum type="arabicPeriod"/>
            </a:pPr>
            <a:r>
              <a:rPr lang="fr-CH" dirty="0"/>
              <a:t>a) planning b) </a:t>
            </a:r>
            <a:r>
              <a:rPr lang="fr-CH" dirty="0" err="1"/>
              <a:t>managing</a:t>
            </a:r>
            <a:r>
              <a:rPr lang="fr-CH" dirty="0"/>
              <a:t> </a:t>
            </a:r>
            <a:r>
              <a:rPr lang="fr-CH" dirty="0" err="1"/>
              <a:t>resources</a:t>
            </a:r>
            <a:r>
              <a:rPr lang="fr-CH" dirty="0"/>
              <a:t> c) </a:t>
            </a:r>
            <a:r>
              <a:rPr lang="fr-CH" dirty="0" err="1"/>
              <a:t>managing</a:t>
            </a:r>
            <a:r>
              <a:rPr lang="fr-CH" dirty="0"/>
              <a:t> people d) </a:t>
            </a:r>
            <a:r>
              <a:rPr lang="fr-CH" dirty="0" err="1"/>
              <a:t>managing</a:t>
            </a:r>
            <a:r>
              <a:rPr lang="fr-CH" dirty="0"/>
              <a:t> performance</a:t>
            </a:r>
          </a:p>
          <a:p>
            <a:pPr marL="228600" indent="-228600">
              <a:buAutoNum type="arabicPeriod"/>
            </a:pPr>
            <a:r>
              <a:rPr lang="fr-CH" dirty="0"/>
              <a:t>a) </a:t>
            </a:r>
            <a:r>
              <a:rPr lang="fr-CH" dirty="0" err="1"/>
              <a:t>ensuring</a:t>
            </a:r>
            <a:r>
              <a:rPr lang="fr-CH" dirty="0"/>
              <a:t> patient </a:t>
            </a:r>
            <a:r>
              <a:rPr lang="fr-CH" dirty="0" err="1"/>
              <a:t>safety</a:t>
            </a:r>
            <a:r>
              <a:rPr lang="fr-CH" dirty="0"/>
              <a:t> b) </a:t>
            </a:r>
            <a:r>
              <a:rPr lang="fr-CH" dirty="0" err="1"/>
              <a:t>critically</a:t>
            </a:r>
            <a:r>
              <a:rPr lang="fr-CH" dirty="0"/>
              <a:t> </a:t>
            </a:r>
            <a:r>
              <a:rPr lang="fr-CH" dirty="0" err="1"/>
              <a:t>evaluating</a:t>
            </a:r>
            <a:r>
              <a:rPr lang="fr-CH" dirty="0"/>
              <a:t> c) </a:t>
            </a:r>
            <a:r>
              <a:rPr lang="fr-CH" dirty="0" err="1"/>
              <a:t>encouraging</a:t>
            </a:r>
            <a:r>
              <a:rPr lang="fr-CH" dirty="0"/>
              <a:t> </a:t>
            </a:r>
            <a:r>
              <a:rPr lang="fr-CH" dirty="0" err="1"/>
              <a:t>improvement</a:t>
            </a:r>
            <a:r>
              <a:rPr lang="fr-CH" dirty="0"/>
              <a:t> and innovation d) </a:t>
            </a:r>
            <a:r>
              <a:rPr lang="fr-CH" dirty="0" err="1"/>
              <a:t>facilitating</a:t>
            </a:r>
            <a:r>
              <a:rPr lang="fr-CH" dirty="0"/>
              <a:t> transformation</a:t>
            </a:r>
          </a:p>
          <a:p>
            <a:pPr marL="228600" indent="-228600">
              <a:buAutoNum type="arabicPeriod"/>
            </a:pPr>
            <a:r>
              <a:rPr lang="fr-CH" dirty="0"/>
              <a:t>a) </a:t>
            </a:r>
            <a:r>
              <a:rPr lang="fr-CH" dirty="0" err="1"/>
              <a:t>identifying</a:t>
            </a:r>
            <a:r>
              <a:rPr lang="fr-CH" dirty="0"/>
              <a:t> the </a:t>
            </a:r>
            <a:r>
              <a:rPr lang="fr-CH" dirty="0" err="1"/>
              <a:t>contexts</a:t>
            </a:r>
            <a:r>
              <a:rPr lang="fr-CH" dirty="0"/>
              <a:t> of change b) </a:t>
            </a:r>
            <a:r>
              <a:rPr lang="fr-CH" dirty="0" err="1"/>
              <a:t>applying</a:t>
            </a:r>
            <a:r>
              <a:rPr lang="fr-CH" dirty="0"/>
              <a:t> </a:t>
            </a:r>
            <a:r>
              <a:rPr lang="fr-CH" dirty="0" err="1"/>
              <a:t>knowledge</a:t>
            </a:r>
            <a:r>
              <a:rPr lang="fr-CH" dirty="0"/>
              <a:t> and </a:t>
            </a:r>
            <a:r>
              <a:rPr lang="fr-CH" dirty="0" err="1"/>
              <a:t>evidence</a:t>
            </a:r>
            <a:r>
              <a:rPr lang="fr-CH" dirty="0"/>
              <a:t> c) </a:t>
            </a:r>
            <a:r>
              <a:rPr lang="fr-CH" dirty="0" err="1"/>
              <a:t>making</a:t>
            </a:r>
            <a:r>
              <a:rPr lang="fr-CH" dirty="0"/>
              <a:t> </a:t>
            </a:r>
            <a:r>
              <a:rPr lang="fr-CH" dirty="0" err="1"/>
              <a:t>decision</a:t>
            </a:r>
            <a:r>
              <a:rPr lang="fr-CH" dirty="0"/>
              <a:t> d) </a:t>
            </a:r>
            <a:r>
              <a:rPr lang="fr-CH" dirty="0" err="1"/>
              <a:t>evaluating</a:t>
            </a:r>
            <a:r>
              <a:rPr lang="fr-CH" dirty="0"/>
              <a:t> impact</a:t>
            </a:r>
          </a:p>
          <a:p>
            <a:endParaRPr lang="fr-CH" dirty="0"/>
          </a:p>
          <a:p>
            <a:r>
              <a:rPr lang="fr-CH" dirty="0"/>
              <a:t>Dans le cadre de notre étude, nous avons sélectionné et développé 6 compétences pour la première dimension, 6 dans la deuxième, 4 dans la troisième, 2 dans la quatrième et 1 dans la cinquième. </a:t>
            </a:r>
          </a:p>
          <a:p>
            <a:endParaRPr lang="fr-CH" dirty="0"/>
          </a:p>
          <a:p>
            <a:r>
              <a:rPr lang="fr-CH" dirty="0"/>
              <a:t>Elles seront détaillées par la suite dans la présentation des résultats.</a:t>
            </a:r>
          </a:p>
        </p:txBody>
      </p:sp>
      <p:sp>
        <p:nvSpPr>
          <p:cNvPr id="4" name="Slide Number Placeholder 3"/>
          <p:cNvSpPr>
            <a:spLocks noGrp="1"/>
          </p:cNvSpPr>
          <p:nvPr>
            <p:ph type="sldNum" sz="quarter" idx="5"/>
          </p:nvPr>
        </p:nvSpPr>
        <p:spPr/>
        <p:txBody>
          <a:bodyPr/>
          <a:lstStyle/>
          <a:p>
            <a:fld id="{82AED5CF-5910-412E-9F18-B9FB6FB0920A}" type="slidenum">
              <a:rPr lang="fr-CH" smtClean="0"/>
              <a:t>6</a:t>
            </a:fld>
            <a:endParaRPr lang="fr-CH"/>
          </a:p>
        </p:txBody>
      </p:sp>
    </p:spTree>
    <p:extLst>
      <p:ext uri="{BB962C8B-B14F-4D97-AF65-F5344CB8AC3E}">
        <p14:creationId xmlns:p14="http://schemas.microsoft.com/office/powerpoint/2010/main" val="1416358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a:t>Etant donné le contexte de l’enquête (vague </a:t>
            </a:r>
            <a:r>
              <a:rPr lang="fr-CH" dirty="0" err="1"/>
              <a:t>covid</a:t>
            </a:r>
            <a:r>
              <a:rPr lang="fr-CH" dirty="0"/>
              <a:t> importante), nous nous attendions à ne pas avoir une participation importante. La clinique a la priorité sur la recherche. </a:t>
            </a:r>
          </a:p>
          <a:p>
            <a:r>
              <a:rPr lang="fr-CH" dirty="0"/>
              <a:t>Aussi, nous sommes assez contents d’avoir pu atteindre 25% des médecins. </a:t>
            </a:r>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7</a:t>
            </a:fld>
            <a:endParaRPr lang="fr-CH"/>
          </a:p>
        </p:txBody>
      </p:sp>
    </p:spTree>
    <p:extLst>
      <p:ext uri="{BB962C8B-B14F-4D97-AF65-F5344CB8AC3E}">
        <p14:creationId xmlns:p14="http://schemas.microsoft.com/office/powerpoint/2010/main" val="1974615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fr-CH" dirty="0"/>
              <a:t>Comparaison de l’auto-évaluation dans les différentes compétences entre les statuts hiérarchiques.</a:t>
            </a:r>
          </a:p>
          <a:p>
            <a:pPr marL="0" indent="0">
              <a:buFontTx/>
              <a:buNone/>
            </a:pPr>
            <a:r>
              <a:rPr lang="fr-CH" dirty="0"/>
              <a:t>Ce tableau comprend les différences de moyennes entre les différents statuts hiérarchiques. Vous y voyez les différences de moyennes et les p-valeurs (t-test). </a:t>
            </a:r>
          </a:p>
          <a:p>
            <a:pPr marL="0" indent="0">
              <a:buFontTx/>
              <a:buNone/>
            </a:pPr>
            <a:r>
              <a:rPr lang="fr-CH" dirty="0"/>
              <a:t>Sans aller en détails dans les chiffres, remarquez les choses suivantes: </a:t>
            </a:r>
          </a:p>
          <a:p>
            <a:pPr marL="171450" indent="-171450">
              <a:buFontTx/>
              <a:buChar char="-"/>
            </a:pPr>
            <a:r>
              <a:rPr lang="fr-CH" dirty="0"/>
              <a:t>L’auto-perception dans les deux premières dimensions est relativement similaire entre les statuts hiérarchiques. </a:t>
            </a:r>
          </a:p>
          <a:p>
            <a:pPr marL="171450" indent="-171450">
              <a:buFontTx/>
              <a:buChar char="-"/>
            </a:pPr>
            <a:r>
              <a:rPr lang="fr-CH" dirty="0"/>
              <a:t>L’auto-perception dans les trois autres dimensions est relativement plus différentes entre les statuts hiérarchiques. </a:t>
            </a:r>
          </a:p>
          <a:p>
            <a:pPr marL="171450" indent="-171450">
              <a:buFontTx/>
              <a:buChar char="-"/>
            </a:pPr>
            <a:r>
              <a:rPr lang="fr-CH" dirty="0"/>
              <a:t>On peut voir la tendance comme quoi, plus on progresse dans la hiérarchie, plus on se perçoit comme compétent dans les différentes compétences.</a:t>
            </a:r>
          </a:p>
          <a:p>
            <a:pPr marL="628650" lvl="1" indent="-171450">
              <a:buFontTx/>
              <a:buChar char="-"/>
            </a:pPr>
            <a:r>
              <a:rPr lang="fr-CH" dirty="0"/>
              <a:t>Cela est particulièrement visibles dans les trois dernières dimensions.</a:t>
            </a:r>
          </a:p>
          <a:p>
            <a:pPr marL="628650" lvl="1" indent="-171450">
              <a:buFontTx/>
              <a:buChar char="-"/>
            </a:pPr>
            <a:r>
              <a:rPr lang="fr-CH" dirty="0"/>
              <a:t>Cela fait sens car ces dimensions sont plus techniques et demande une plus grande expérience sur le terrain.</a:t>
            </a:r>
          </a:p>
        </p:txBody>
      </p:sp>
      <p:sp>
        <p:nvSpPr>
          <p:cNvPr id="4" name="Slide Number Placeholder 3"/>
          <p:cNvSpPr>
            <a:spLocks noGrp="1"/>
          </p:cNvSpPr>
          <p:nvPr>
            <p:ph type="sldNum" sz="quarter" idx="5"/>
          </p:nvPr>
        </p:nvSpPr>
        <p:spPr/>
        <p:txBody>
          <a:bodyPr/>
          <a:lstStyle/>
          <a:p>
            <a:fld id="{82AED5CF-5910-412E-9F18-B9FB6FB0920A}" type="slidenum">
              <a:rPr lang="fr-CH" smtClean="0"/>
              <a:t>8</a:t>
            </a:fld>
            <a:endParaRPr lang="fr-CH"/>
          </a:p>
        </p:txBody>
      </p:sp>
    </p:spTree>
    <p:extLst>
      <p:ext uri="{BB962C8B-B14F-4D97-AF65-F5344CB8AC3E}">
        <p14:creationId xmlns:p14="http://schemas.microsoft.com/office/powerpoint/2010/main" val="212109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fr-CH" dirty="0"/>
              <a:t>Comparaison de l’auto-évaluation dans les différentes compétences entre les statuts hiérarchiques.</a:t>
            </a:r>
          </a:p>
          <a:p>
            <a:pPr marL="0" indent="0">
              <a:buFontTx/>
              <a:buNone/>
            </a:pPr>
            <a:r>
              <a:rPr lang="fr-CH" dirty="0"/>
              <a:t>Ce tableau comprend les différences de moyennes entre les différents statuts hiérarchiques. Vous y voyez les différences de moyennes et les p-valeurs (t-test). </a:t>
            </a:r>
          </a:p>
          <a:p>
            <a:pPr marL="0" indent="0">
              <a:buFontTx/>
              <a:buNone/>
            </a:pPr>
            <a:r>
              <a:rPr lang="fr-CH" dirty="0"/>
              <a:t>Sans aller en détails dans les chiffres, remarquez les choses suivantes: </a:t>
            </a:r>
          </a:p>
          <a:p>
            <a:pPr marL="171450" indent="-171450">
              <a:buFontTx/>
              <a:buChar char="-"/>
            </a:pPr>
            <a:r>
              <a:rPr lang="fr-CH" dirty="0"/>
              <a:t>L’auto-perception dans les deux premières dimensions est relativement similaire entre les statuts hiérarchiques. </a:t>
            </a:r>
          </a:p>
          <a:p>
            <a:pPr marL="171450" indent="-171450">
              <a:buFontTx/>
              <a:buChar char="-"/>
            </a:pPr>
            <a:r>
              <a:rPr lang="fr-CH" dirty="0"/>
              <a:t>L’auto-perception dans les trois autres dimensions est relativement plus différentes entre les statuts hiérarchiques. </a:t>
            </a:r>
          </a:p>
          <a:p>
            <a:pPr marL="171450" indent="-171450">
              <a:buFontTx/>
              <a:buChar char="-"/>
            </a:pPr>
            <a:r>
              <a:rPr lang="fr-CH" dirty="0"/>
              <a:t>On peut voir la tendance comme quoi, plus on progresse dans la hiérarchie, plus on se perçoit comme compétent dans les différentes compétences.</a:t>
            </a:r>
          </a:p>
          <a:p>
            <a:pPr marL="628650" lvl="1" indent="-171450">
              <a:buFontTx/>
              <a:buChar char="-"/>
            </a:pPr>
            <a:r>
              <a:rPr lang="fr-CH" dirty="0"/>
              <a:t>Cela est particulièrement visibles dans les trois dernières dimensions.</a:t>
            </a:r>
          </a:p>
          <a:p>
            <a:pPr marL="628650" lvl="1" indent="-171450">
              <a:buFontTx/>
              <a:buChar char="-"/>
            </a:pPr>
            <a:r>
              <a:rPr lang="fr-CH" dirty="0"/>
              <a:t>Cela fait sens car ces dimensions sont plus techniques et demande une plus grande expérience sur le terrain.</a:t>
            </a:r>
          </a:p>
          <a:p>
            <a:endParaRPr lang="fr-CH" dirty="0"/>
          </a:p>
        </p:txBody>
      </p:sp>
      <p:sp>
        <p:nvSpPr>
          <p:cNvPr id="4" name="Slide Number Placeholder 3"/>
          <p:cNvSpPr>
            <a:spLocks noGrp="1"/>
          </p:cNvSpPr>
          <p:nvPr>
            <p:ph type="sldNum" sz="quarter" idx="5"/>
          </p:nvPr>
        </p:nvSpPr>
        <p:spPr/>
        <p:txBody>
          <a:bodyPr/>
          <a:lstStyle/>
          <a:p>
            <a:fld id="{82AED5CF-5910-412E-9F18-B9FB6FB0920A}" type="slidenum">
              <a:rPr lang="fr-CH" smtClean="0"/>
              <a:t>9</a:t>
            </a:fld>
            <a:endParaRPr lang="fr-CH"/>
          </a:p>
        </p:txBody>
      </p:sp>
    </p:spTree>
    <p:extLst>
      <p:ext uri="{BB962C8B-B14F-4D97-AF65-F5344CB8AC3E}">
        <p14:creationId xmlns:p14="http://schemas.microsoft.com/office/powerpoint/2010/main" val="302333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BC9D7C-0A8D-423D-AE80-118AFCE6573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H"/>
          </a:p>
        </p:txBody>
      </p:sp>
      <p:sp>
        <p:nvSpPr>
          <p:cNvPr id="3" name="Sous-titre 2">
            <a:extLst>
              <a:ext uri="{FF2B5EF4-FFF2-40B4-BE49-F238E27FC236}">
                <a16:creationId xmlns:a16="http://schemas.microsoft.com/office/drawing/2014/main" id="{996A26B1-6B4B-4426-AD9F-12F19E7F03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H"/>
          </a:p>
        </p:txBody>
      </p:sp>
      <p:sp>
        <p:nvSpPr>
          <p:cNvPr id="4" name="Espace réservé de la date 3">
            <a:extLst>
              <a:ext uri="{FF2B5EF4-FFF2-40B4-BE49-F238E27FC236}">
                <a16:creationId xmlns:a16="http://schemas.microsoft.com/office/drawing/2014/main" id="{E57129E9-288C-416D-A606-DFDB50DAF978}"/>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5" name="Espace réservé du pied de page 4">
            <a:extLst>
              <a:ext uri="{FF2B5EF4-FFF2-40B4-BE49-F238E27FC236}">
                <a16:creationId xmlns:a16="http://schemas.microsoft.com/office/drawing/2014/main" id="{2484CDDB-0528-4134-A710-F1A2EDC78C91}"/>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D13BAE8E-9EB4-4D5F-B114-F05DDF7DA526}"/>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367916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46B35E-6857-4881-8F89-4BA0299D5551}"/>
              </a:ext>
            </a:extLst>
          </p:cNvPr>
          <p:cNvSpPr>
            <a:spLocks noGrp="1"/>
          </p:cNvSpPr>
          <p:nvPr>
            <p:ph type="title"/>
          </p:nvPr>
        </p:nvSpPr>
        <p:spPr/>
        <p:txBody>
          <a:bodyPr/>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DA77DE94-F206-4F26-B1C4-3483DAC7F4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E05C3CBD-2513-4593-9E5E-CD462345191C}"/>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5" name="Espace réservé du pied de page 4">
            <a:extLst>
              <a:ext uri="{FF2B5EF4-FFF2-40B4-BE49-F238E27FC236}">
                <a16:creationId xmlns:a16="http://schemas.microsoft.com/office/drawing/2014/main" id="{0B964E8E-C246-44C4-A5DB-F3CD8077F6F2}"/>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26A725D0-F95D-4B32-B81C-E9D378C404D8}"/>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4219050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F0759C0-6CCE-405A-8089-6A87F7D910A5}"/>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3A5AC9CB-6C4E-4569-9B70-2E2794EF7C9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F30132A9-B5F6-4BC5-A29D-0C8E78FBE5ED}"/>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5" name="Espace réservé du pied de page 4">
            <a:extLst>
              <a:ext uri="{FF2B5EF4-FFF2-40B4-BE49-F238E27FC236}">
                <a16:creationId xmlns:a16="http://schemas.microsoft.com/office/drawing/2014/main" id="{7532D8F3-EB38-4E6D-9505-ED3102716FF6}"/>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6AEC9D77-FBC9-4E2F-B7C6-F1D1B14C6A81}"/>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402773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iapositive de titr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41136"/>
            <a:ext cx="12192000" cy="816864"/>
          </a:xfrm>
          <a:prstGeom prst="rect">
            <a:avLst/>
          </a:prstGeom>
        </p:spPr>
      </p:pic>
    </p:spTree>
    <p:extLst>
      <p:ext uri="{BB962C8B-B14F-4D97-AF65-F5344CB8AC3E}">
        <p14:creationId xmlns:p14="http://schemas.microsoft.com/office/powerpoint/2010/main" val="302160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774A18-C442-4C4E-9D27-39656B651D9A}"/>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AF28F378-429B-4868-875E-428E41ADA72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864B563C-55AE-4A04-8E1E-5122F9CD8672}"/>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5" name="Espace réservé du pied de page 4">
            <a:extLst>
              <a:ext uri="{FF2B5EF4-FFF2-40B4-BE49-F238E27FC236}">
                <a16:creationId xmlns:a16="http://schemas.microsoft.com/office/drawing/2014/main" id="{BDF6FA7D-C344-4BA6-9DFF-D1B037361777}"/>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77257917-3058-43D8-A883-DF033E387EDE}"/>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81340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277EC-0C6D-4FF2-8FFB-E8D3E4F2FA5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a:extLst>
              <a:ext uri="{FF2B5EF4-FFF2-40B4-BE49-F238E27FC236}">
                <a16:creationId xmlns:a16="http://schemas.microsoft.com/office/drawing/2014/main" id="{AC685119-6AAF-4EDB-BBD7-34F2D8FD39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3F78EA4-A7A7-46B6-9975-CB9190A6CA30}"/>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5" name="Espace réservé du pied de page 4">
            <a:extLst>
              <a:ext uri="{FF2B5EF4-FFF2-40B4-BE49-F238E27FC236}">
                <a16:creationId xmlns:a16="http://schemas.microsoft.com/office/drawing/2014/main" id="{4C7BEAD6-9647-4C9E-A511-BDCBA2B08CD4}"/>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0F92AA26-54EA-4249-8E58-BE39AADAF89A}"/>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190163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2352DE-ED34-4B0C-BC6C-5AA70B11200A}"/>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E2C0AA25-1FE4-4F91-AFE6-16DFE3F02BD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a:extLst>
              <a:ext uri="{FF2B5EF4-FFF2-40B4-BE49-F238E27FC236}">
                <a16:creationId xmlns:a16="http://schemas.microsoft.com/office/drawing/2014/main" id="{269550D9-F0BA-4067-A1E9-52212EEB434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a:extLst>
              <a:ext uri="{FF2B5EF4-FFF2-40B4-BE49-F238E27FC236}">
                <a16:creationId xmlns:a16="http://schemas.microsoft.com/office/drawing/2014/main" id="{ECEB9E46-FB2D-4E47-9B17-345B5FCC1C10}"/>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6" name="Espace réservé du pied de page 5">
            <a:extLst>
              <a:ext uri="{FF2B5EF4-FFF2-40B4-BE49-F238E27FC236}">
                <a16:creationId xmlns:a16="http://schemas.microsoft.com/office/drawing/2014/main" id="{39FD6237-26CA-43E9-9835-E7CF032FD4E7}"/>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7700347F-BED1-4B48-B7DF-DA9E4295C618}"/>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208282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FBD240-66B2-40AD-AA3D-3E6AF470E57E}"/>
              </a:ext>
            </a:extLst>
          </p:cNvPr>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F8FF2B69-0E85-436D-8118-0007653A3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40B908D-2CC1-48C6-A8CB-4ADC2C23C35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a:extLst>
              <a:ext uri="{FF2B5EF4-FFF2-40B4-BE49-F238E27FC236}">
                <a16:creationId xmlns:a16="http://schemas.microsoft.com/office/drawing/2014/main" id="{E600F81C-D986-4959-B7DB-BEEF069408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139700D-05AB-4182-A180-F27CEB39756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a:extLst>
              <a:ext uri="{FF2B5EF4-FFF2-40B4-BE49-F238E27FC236}">
                <a16:creationId xmlns:a16="http://schemas.microsoft.com/office/drawing/2014/main" id="{7D496AF4-B858-48FE-8E23-BE08383FA45F}"/>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8" name="Espace réservé du pied de page 7">
            <a:extLst>
              <a:ext uri="{FF2B5EF4-FFF2-40B4-BE49-F238E27FC236}">
                <a16:creationId xmlns:a16="http://schemas.microsoft.com/office/drawing/2014/main" id="{A6A9422F-B78B-45FF-967E-F67E89E3F873}"/>
              </a:ext>
            </a:extLst>
          </p:cNvPr>
          <p:cNvSpPr>
            <a:spLocks noGrp="1"/>
          </p:cNvSpPr>
          <p:nvPr>
            <p:ph type="ftr" sz="quarter" idx="11"/>
          </p:nvPr>
        </p:nvSpPr>
        <p:spPr/>
        <p:txBody>
          <a:bodyPr/>
          <a:lstStyle/>
          <a:p>
            <a:endParaRPr lang="fr-CH"/>
          </a:p>
        </p:txBody>
      </p:sp>
      <p:sp>
        <p:nvSpPr>
          <p:cNvPr id="9" name="Espace réservé du numéro de diapositive 8">
            <a:extLst>
              <a:ext uri="{FF2B5EF4-FFF2-40B4-BE49-F238E27FC236}">
                <a16:creationId xmlns:a16="http://schemas.microsoft.com/office/drawing/2014/main" id="{6FB46E3E-6766-4BD8-9D7D-5AF5B7AF6304}"/>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1395266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3C5011-75C6-44E2-B60B-339AB62D73DB}"/>
              </a:ext>
            </a:extLst>
          </p:cNvPr>
          <p:cNvSpPr>
            <a:spLocks noGrp="1"/>
          </p:cNvSpPr>
          <p:nvPr>
            <p:ph type="title"/>
          </p:nvPr>
        </p:nvSpPr>
        <p:spPr/>
        <p:txBody>
          <a:bodyPr/>
          <a:lstStyle/>
          <a:p>
            <a:r>
              <a:rPr lang="fr-FR"/>
              <a:t>Modifiez le style du titre</a:t>
            </a:r>
            <a:endParaRPr lang="fr-CH"/>
          </a:p>
        </p:txBody>
      </p:sp>
      <p:sp>
        <p:nvSpPr>
          <p:cNvPr id="3" name="Espace réservé de la date 2">
            <a:extLst>
              <a:ext uri="{FF2B5EF4-FFF2-40B4-BE49-F238E27FC236}">
                <a16:creationId xmlns:a16="http://schemas.microsoft.com/office/drawing/2014/main" id="{C00857E9-6D5B-467E-9871-2FBE88D0E7D3}"/>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4" name="Espace réservé du pied de page 3">
            <a:extLst>
              <a:ext uri="{FF2B5EF4-FFF2-40B4-BE49-F238E27FC236}">
                <a16:creationId xmlns:a16="http://schemas.microsoft.com/office/drawing/2014/main" id="{41E3B457-5AF6-497F-8AE4-A7A21DA53B0D}"/>
              </a:ext>
            </a:extLst>
          </p:cNvPr>
          <p:cNvSpPr>
            <a:spLocks noGrp="1"/>
          </p:cNvSpPr>
          <p:nvPr>
            <p:ph type="ftr" sz="quarter" idx="11"/>
          </p:nvPr>
        </p:nvSpPr>
        <p:spPr/>
        <p:txBody>
          <a:bodyPr/>
          <a:lstStyle/>
          <a:p>
            <a:endParaRPr lang="fr-CH"/>
          </a:p>
        </p:txBody>
      </p:sp>
      <p:sp>
        <p:nvSpPr>
          <p:cNvPr id="5" name="Espace réservé du numéro de diapositive 4">
            <a:extLst>
              <a:ext uri="{FF2B5EF4-FFF2-40B4-BE49-F238E27FC236}">
                <a16:creationId xmlns:a16="http://schemas.microsoft.com/office/drawing/2014/main" id="{7F2CC4D3-EF1C-497E-9F62-F3847081D5AF}"/>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122636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A135349-0905-480E-95A7-226B3A946983}"/>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3" name="Espace réservé du pied de page 2">
            <a:extLst>
              <a:ext uri="{FF2B5EF4-FFF2-40B4-BE49-F238E27FC236}">
                <a16:creationId xmlns:a16="http://schemas.microsoft.com/office/drawing/2014/main" id="{2F7508EC-095A-42DB-B526-3CDFF559E6FF}"/>
              </a:ext>
            </a:extLst>
          </p:cNvPr>
          <p:cNvSpPr>
            <a:spLocks noGrp="1"/>
          </p:cNvSpPr>
          <p:nvPr>
            <p:ph type="ftr" sz="quarter" idx="11"/>
          </p:nvPr>
        </p:nvSpPr>
        <p:spPr/>
        <p:txBody>
          <a:bodyPr/>
          <a:lstStyle/>
          <a:p>
            <a:endParaRPr lang="fr-CH"/>
          </a:p>
        </p:txBody>
      </p:sp>
      <p:sp>
        <p:nvSpPr>
          <p:cNvPr id="4" name="Espace réservé du numéro de diapositive 3">
            <a:extLst>
              <a:ext uri="{FF2B5EF4-FFF2-40B4-BE49-F238E27FC236}">
                <a16:creationId xmlns:a16="http://schemas.microsoft.com/office/drawing/2014/main" id="{2B190C91-EFD1-4410-A1B7-6D03B39F7206}"/>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575028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03FE40-6C2D-49BA-BC3D-B5BB09322FF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a:extLst>
              <a:ext uri="{FF2B5EF4-FFF2-40B4-BE49-F238E27FC236}">
                <a16:creationId xmlns:a16="http://schemas.microsoft.com/office/drawing/2014/main" id="{535F3A5E-CD93-4408-BFD2-28FD7A22C9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a:extLst>
              <a:ext uri="{FF2B5EF4-FFF2-40B4-BE49-F238E27FC236}">
                <a16:creationId xmlns:a16="http://schemas.microsoft.com/office/drawing/2014/main" id="{FDE7F069-3159-4A6B-B643-39455B537B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F92E09D-5F08-4DFA-84ED-3E61649FAEBB}"/>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6" name="Espace réservé du pied de page 5">
            <a:extLst>
              <a:ext uri="{FF2B5EF4-FFF2-40B4-BE49-F238E27FC236}">
                <a16:creationId xmlns:a16="http://schemas.microsoft.com/office/drawing/2014/main" id="{48527D3A-D78E-4A75-87EF-2AC7FA9D9D02}"/>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D7B3F31F-A81C-4DD9-9E33-AF118366C1D5}"/>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86614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2438E8-2068-4936-ACD6-5A725DE6C7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a:extLst>
              <a:ext uri="{FF2B5EF4-FFF2-40B4-BE49-F238E27FC236}">
                <a16:creationId xmlns:a16="http://schemas.microsoft.com/office/drawing/2014/main" id="{492B8A66-B064-4116-AFA0-EFDBCEC2BA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a:extLst>
              <a:ext uri="{FF2B5EF4-FFF2-40B4-BE49-F238E27FC236}">
                <a16:creationId xmlns:a16="http://schemas.microsoft.com/office/drawing/2014/main" id="{2AE01427-032D-49DD-A3DD-EBBB670B73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BB25F7A-0DCB-4C44-B5DD-A3C33C007121}"/>
              </a:ext>
            </a:extLst>
          </p:cNvPr>
          <p:cNvSpPr>
            <a:spLocks noGrp="1"/>
          </p:cNvSpPr>
          <p:nvPr>
            <p:ph type="dt" sz="half" idx="10"/>
          </p:nvPr>
        </p:nvSpPr>
        <p:spPr/>
        <p:txBody>
          <a:bodyPr/>
          <a:lstStyle/>
          <a:p>
            <a:fld id="{860B216E-104D-4D56-90B1-6F908F3483B3}" type="datetimeFigureOut">
              <a:rPr lang="fr-CH" smtClean="0"/>
              <a:t>16.04.2021</a:t>
            </a:fld>
            <a:endParaRPr lang="fr-CH"/>
          </a:p>
        </p:txBody>
      </p:sp>
      <p:sp>
        <p:nvSpPr>
          <p:cNvPr id="6" name="Espace réservé du pied de page 5">
            <a:extLst>
              <a:ext uri="{FF2B5EF4-FFF2-40B4-BE49-F238E27FC236}">
                <a16:creationId xmlns:a16="http://schemas.microsoft.com/office/drawing/2014/main" id="{C55F29A2-EBAD-4677-9CFF-EECEBD7F7E98}"/>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8AA38B54-99D8-4D87-B6F9-0D9BC63EE766}"/>
              </a:ext>
            </a:extLst>
          </p:cNvPr>
          <p:cNvSpPr>
            <a:spLocks noGrp="1"/>
          </p:cNvSpPr>
          <p:nvPr>
            <p:ph type="sldNum" sz="quarter" idx="12"/>
          </p:nvPr>
        </p:nvSpPr>
        <p:spPr/>
        <p:txBody>
          <a:bodyPr/>
          <a:lstStyle/>
          <a:p>
            <a:fld id="{A2036670-C32A-4B28-A251-7ED451566D48}" type="slidenum">
              <a:rPr lang="fr-CH" smtClean="0"/>
              <a:t>‹N°›</a:t>
            </a:fld>
            <a:endParaRPr lang="fr-CH"/>
          </a:p>
        </p:txBody>
      </p:sp>
    </p:spTree>
    <p:extLst>
      <p:ext uri="{BB962C8B-B14F-4D97-AF65-F5344CB8AC3E}">
        <p14:creationId xmlns:p14="http://schemas.microsoft.com/office/powerpoint/2010/main" val="3288352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0596A6A-61A9-4192-B520-122B672B78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CC1853A4-B7DF-4176-8E46-A46725C43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31824B1B-F02B-4908-AB87-D44F630B9C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B216E-104D-4D56-90B1-6F908F3483B3}" type="datetimeFigureOut">
              <a:rPr lang="fr-CH" smtClean="0"/>
              <a:t>16.04.2021</a:t>
            </a:fld>
            <a:endParaRPr lang="fr-CH"/>
          </a:p>
        </p:txBody>
      </p:sp>
      <p:sp>
        <p:nvSpPr>
          <p:cNvPr id="5" name="Espace réservé du pied de page 4">
            <a:extLst>
              <a:ext uri="{FF2B5EF4-FFF2-40B4-BE49-F238E27FC236}">
                <a16:creationId xmlns:a16="http://schemas.microsoft.com/office/drawing/2014/main" id="{04D07192-79FF-47E0-9305-BA14179F8C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a:extLst>
              <a:ext uri="{FF2B5EF4-FFF2-40B4-BE49-F238E27FC236}">
                <a16:creationId xmlns:a16="http://schemas.microsoft.com/office/drawing/2014/main" id="{83464CE9-E371-4394-B956-78DA9BAA11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36670-C32A-4B28-A251-7ED451566D48}" type="slidenum">
              <a:rPr lang="fr-CH" smtClean="0"/>
              <a:t>‹N°›</a:t>
            </a:fld>
            <a:endParaRPr lang="fr-CH"/>
          </a:p>
        </p:txBody>
      </p:sp>
    </p:spTree>
    <p:extLst>
      <p:ext uri="{BB962C8B-B14F-4D97-AF65-F5344CB8AC3E}">
        <p14:creationId xmlns:p14="http://schemas.microsoft.com/office/powerpoint/2010/main" val="356262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B2B98E-9B2A-49FF-BBF4-EBB63B3C3876}"/>
              </a:ext>
            </a:extLst>
          </p:cNvPr>
          <p:cNvSpPr>
            <a:spLocks noGrp="1"/>
          </p:cNvSpPr>
          <p:nvPr>
            <p:ph type="ctrTitle"/>
          </p:nvPr>
        </p:nvSpPr>
        <p:spPr>
          <a:xfrm>
            <a:off x="1524000" y="1122362"/>
            <a:ext cx="9144000" cy="2626041"/>
          </a:xfrm>
        </p:spPr>
        <p:txBody>
          <a:bodyPr>
            <a:normAutofit/>
          </a:bodyPr>
          <a:lstStyle/>
          <a:p>
            <a:r>
              <a:rPr lang="en-US" dirty="0"/>
              <a:t>Leadership &amp; Management </a:t>
            </a:r>
            <a:r>
              <a:rPr lang="en-US" dirty="0" err="1"/>
              <a:t>en</a:t>
            </a:r>
            <a:r>
              <a:rPr lang="en-US" dirty="0"/>
              <a:t> </a:t>
            </a:r>
            <a:r>
              <a:rPr lang="en-US" dirty="0" err="1"/>
              <a:t>médecine</a:t>
            </a:r>
            <a:r>
              <a:rPr lang="en-US" dirty="0"/>
              <a:t> : </a:t>
            </a:r>
            <a:br>
              <a:rPr lang="en-US" dirty="0"/>
            </a:br>
            <a:r>
              <a:rPr lang="en-US" dirty="0"/>
              <a:t>exploration des </a:t>
            </a:r>
            <a:r>
              <a:rPr lang="en-US" dirty="0" err="1"/>
              <a:t>besoins</a:t>
            </a:r>
            <a:endParaRPr lang="fr-CH" dirty="0"/>
          </a:p>
        </p:txBody>
      </p:sp>
      <p:sp>
        <p:nvSpPr>
          <p:cNvPr id="3" name="Sous-titre 2">
            <a:extLst>
              <a:ext uri="{FF2B5EF4-FFF2-40B4-BE49-F238E27FC236}">
                <a16:creationId xmlns:a16="http://schemas.microsoft.com/office/drawing/2014/main" id="{F6B7E6BA-5F69-4FCE-B476-6B973BBCADE5}"/>
              </a:ext>
            </a:extLst>
          </p:cNvPr>
          <p:cNvSpPr>
            <a:spLocks noGrp="1"/>
          </p:cNvSpPr>
          <p:nvPr>
            <p:ph type="subTitle" idx="1"/>
          </p:nvPr>
        </p:nvSpPr>
        <p:spPr>
          <a:xfrm>
            <a:off x="1524000" y="3840480"/>
            <a:ext cx="9144000" cy="2578074"/>
          </a:xfrm>
        </p:spPr>
        <p:txBody>
          <a:bodyPr>
            <a:normAutofit/>
          </a:bodyPr>
          <a:lstStyle/>
          <a:p>
            <a:r>
              <a:rPr lang="fr-CH" dirty="0"/>
              <a:t>Programme de compétences en supervision et encadrement </a:t>
            </a:r>
          </a:p>
          <a:p>
            <a:r>
              <a:rPr lang="fr-CH" dirty="0"/>
              <a:t>(ancien IMPR)</a:t>
            </a:r>
          </a:p>
          <a:p>
            <a:r>
              <a:rPr lang="fr-CH" dirty="0"/>
              <a:t>Direction Médicale HUG</a:t>
            </a:r>
          </a:p>
          <a:p>
            <a:endParaRPr lang="fr-CH" dirty="0"/>
          </a:p>
          <a:p>
            <a:r>
              <a:rPr lang="fr-CH" sz="2000" dirty="0"/>
              <a:t>Lüchinger, R., </a:t>
            </a:r>
            <a:r>
              <a:rPr lang="fr-CH" sz="2000" dirty="0" err="1"/>
              <a:t>Audétat</a:t>
            </a:r>
            <a:r>
              <a:rPr lang="fr-CH" sz="2000" dirty="0"/>
              <a:t>, M.-C., Richard, H., </a:t>
            </a:r>
            <a:r>
              <a:rPr lang="fr-CH" sz="2000" dirty="0" err="1"/>
              <a:t>Dominicé</a:t>
            </a:r>
            <a:r>
              <a:rPr lang="fr-CH" sz="2000" dirty="0"/>
              <a:t>, M., Bachmann-Bréchet, A.-C., Bajwa, N., &amp; Junod Perron, N.</a:t>
            </a:r>
          </a:p>
        </p:txBody>
      </p:sp>
      <p:pic>
        <p:nvPicPr>
          <p:cNvPr id="4" name="Picture 2" descr="Le nouveau logo des HUG - YouTube">
            <a:extLst>
              <a:ext uri="{FF2B5EF4-FFF2-40B4-BE49-F238E27FC236}">
                <a16:creationId xmlns:a16="http://schemas.microsoft.com/office/drawing/2014/main" id="{E3A3AA3A-19CE-432A-ADC5-1FA7133D914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1" y="54452"/>
            <a:ext cx="3635769" cy="97583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9375E589-3323-4DF7-BA3F-3D3C6DA5BB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8147" y="0"/>
            <a:ext cx="1963854" cy="1122363"/>
          </a:xfrm>
          <a:prstGeom prst="rect">
            <a:avLst/>
          </a:prstGeom>
        </p:spPr>
      </p:pic>
    </p:spTree>
    <p:extLst>
      <p:ext uri="{BB962C8B-B14F-4D97-AF65-F5344CB8AC3E}">
        <p14:creationId xmlns:p14="http://schemas.microsoft.com/office/powerpoint/2010/main" val="1153518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Résultats III </a:t>
            </a:r>
            <a:r>
              <a:rPr lang="fr-CH" dirty="0"/>
              <a:t/>
            </a:r>
            <a:br>
              <a:rPr lang="fr-CH" dirty="0"/>
            </a:br>
            <a:r>
              <a:rPr lang="fr-CH" sz="2800" dirty="0"/>
              <a:t>L’expression du besoin de formation selon les différentes compétences</a:t>
            </a:r>
          </a:p>
        </p:txBody>
      </p:sp>
      <p:graphicFrame>
        <p:nvGraphicFramePr>
          <p:cNvPr id="5" name="Content Placeholder 3">
            <a:extLst>
              <a:ext uri="{FF2B5EF4-FFF2-40B4-BE49-F238E27FC236}">
                <a16:creationId xmlns:a16="http://schemas.microsoft.com/office/drawing/2014/main" id="{820FF454-C858-45E6-8EA7-D93727965D7F}"/>
              </a:ext>
            </a:extLst>
          </p:cNvPr>
          <p:cNvGraphicFramePr>
            <a:graphicFrameLocks/>
          </p:cNvGraphicFramePr>
          <p:nvPr>
            <p:extLst>
              <p:ext uri="{D42A27DB-BD31-4B8C-83A1-F6EECF244321}">
                <p14:modId xmlns:p14="http://schemas.microsoft.com/office/powerpoint/2010/main" val="2477056258"/>
              </p:ext>
            </p:extLst>
          </p:nvPr>
        </p:nvGraphicFramePr>
        <p:xfrm>
          <a:off x="-2" y="-1"/>
          <a:ext cx="11887200" cy="6997691"/>
        </p:xfrm>
        <a:graphic>
          <a:graphicData uri="http://schemas.openxmlformats.org/drawingml/2006/table">
            <a:tbl>
              <a:tblPr/>
              <a:tblGrid>
                <a:gridCol w="1946368">
                  <a:extLst>
                    <a:ext uri="{9D8B030D-6E8A-4147-A177-3AD203B41FA5}">
                      <a16:colId xmlns:a16="http://schemas.microsoft.com/office/drawing/2014/main" val="2762682254"/>
                    </a:ext>
                  </a:extLst>
                </a:gridCol>
                <a:gridCol w="6635931">
                  <a:extLst>
                    <a:ext uri="{9D8B030D-6E8A-4147-A177-3AD203B41FA5}">
                      <a16:colId xmlns:a16="http://schemas.microsoft.com/office/drawing/2014/main" val="515117847"/>
                    </a:ext>
                  </a:extLst>
                </a:gridCol>
                <a:gridCol w="796834">
                  <a:extLst>
                    <a:ext uri="{9D8B030D-6E8A-4147-A177-3AD203B41FA5}">
                      <a16:colId xmlns:a16="http://schemas.microsoft.com/office/drawing/2014/main" val="2815963923"/>
                    </a:ext>
                  </a:extLst>
                </a:gridCol>
                <a:gridCol w="770709">
                  <a:extLst>
                    <a:ext uri="{9D8B030D-6E8A-4147-A177-3AD203B41FA5}">
                      <a16:colId xmlns:a16="http://schemas.microsoft.com/office/drawing/2014/main" val="4190418966"/>
                    </a:ext>
                  </a:extLst>
                </a:gridCol>
                <a:gridCol w="1150700">
                  <a:extLst>
                    <a:ext uri="{9D8B030D-6E8A-4147-A177-3AD203B41FA5}">
                      <a16:colId xmlns:a16="http://schemas.microsoft.com/office/drawing/2014/main" val="199215176"/>
                    </a:ext>
                  </a:extLst>
                </a:gridCol>
                <a:gridCol w="586658">
                  <a:extLst>
                    <a:ext uri="{9D8B030D-6E8A-4147-A177-3AD203B41FA5}">
                      <a16:colId xmlns:a16="http://schemas.microsoft.com/office/drawing/2014/main" val="2173050740"/>
                    </a:ext>
                  </a:extLst>
                </a:gridCol>
              </a:tblGrid>
              <a:tr h="472225">
                <a:tc>
                  <a:txBody>
                    <a:bodyPr/>
                    <a:lstStyle/>
                    <a:p>
                      <a:pPr algn="l" fontAlgn="base"/>
                      <a:endParaRPr lang="fr-FR" sz="1800" b="0" i="0" dirty="0">
                        <a:solidFill>
                          <a:srgbClr val="000000"/>
                        </a:solidFill>
                        <a:effectLst/>
                      </a:endParaRPr>
                    </a:p>
                  </a:txBody>
                  <a:tcPr marL="55549" marR="55549" marT="27774" marB="27774"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3856" cap="flat" cmpd="sng" algn="ctr">
                      <a:solidFill>
                        <a:srgbClr val="000000"/>
                      </a:solidFill>
                      <a:prstDash val="solid"/>
                      <a:round/>
                      <a:headEnd type="none" w="med" len="med"/>
                      <a:tailEnd type="none" w="med" len="med"/>
                    </a:lnB>
                  </a:tcPr>
                </a:tc>
                <a:tc>
                  <a:txBody>
                    <a:bodyPr/>
                    <a:lstStyle/>
                    <a:p>
                      <a:pPr algn="l" fontAlgn="base"/>
                      <a:r>
                        <a:rPr lang="fr-FR" sz="1800" b="1" i="0" u="none" strike="noStrike" dirty="0">
                          <a:solidFill>
                            <a:srgbClr val="000000"/>
                          </a:solidFill>
                          <a:effectLst/>
                          <a:latin typeface="Times New Roman" panose="02020603050405020304" pitchFamily="18" charset="0"/>
                        </a:rPr>
                        <a:t>Pourcentages "Veut se former" = Oui</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5549" marR="55549" marT="27774" marB="27774"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3856" cap="flat" cmpd="sng" algn="ctr">
                      <a:solidFill>
                        <a:srgbClr val="000000"/>
                      </a:solidFill>
                      <a:prstDash val="solid"/>
                      <a:round/>
                      <a:headEnd type="none" w="med" len="med"/>
                      <a:tailEnd type="none" w="med" len="med"/>
                    </a:lnB>
                  </a:tcPr>
                </a:tc>
                <a:tc>
                  <a:txBody>
                    <a:bodyPr/>
                    <a:lstStyle/>
                    <a:p>
                      <a:pPr algn="l" fontAlgn="base"/>
                      <a:r>
                        <a:rPr lang="fr-CH" sz="1800" b="0" i="0" u="none" strike="noStrike" dirty="0">
                          <a:solidFill>
                            <a:srgbClr val="000000"/>
                          </a:solidFill>
                          <a:effectLst/>
                          <a:latin typeface="Times New Roman" panose="02020603050405020304" pitchFamily="18" charset="0"/>
                        </a:rPr>
                        <a:t>Interne</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tc>
                  <a:txBody>
                    <a:bodyPr/>
                    <a:lstStyle/>
                    <a:p>
                      <a:pPr algn="l" fontAlgn="base"/>
                      <a:r>
                        <a:rPr lang="fr-CH" sz="1800" b="0" i="0" u="none" strike="noStrike">
                          <a:solidFill>
                            <a:srgbClr val="000000"/>
                          </a:solidFill>
                          <a:effectLst/>
                          <a:latin typeface="Times New Roman" panose="02020603050405020304" pitchFamily="18" charset="0"/>
                        </a:rPr>
                        <a:t>CdC</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tc>
                  <a:txBody>
                    <a:bodyPr/>
                    <a:lstStyle/>
                    <a:p>
                      <a:pPr algn="l" fontAlgn="base"/>
                      <a:r>
                        <a:rPr lang="fr-CH" sz="1800" b="0" i="0" u="none" strike="noStrike" dirty="0">
                          <a:solidFill>
                            <a:srgbClr val="000000"/>
                          </a:solidFill>
                          <a:effectLst/>
                          <a:latin typeface="Times New Roman" panose="02020603050405020304" pitchFamily="18" charset="0"/>
                        </a:rPr>
                        <a:t>Med Adj</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tc>
                  <a:txBody>
                    <a:bodyPr/>
                    <a:lstStyle/>
                    <a:p>
                      <a:pPr algn="l" fontAlgn="base"/>
                      <a:r>
                        <a:rPr lang="fr-CH" sz="1800" b="0" i="0" u="none" strike="noStrike" dirty="0" err="1">
                          <a:solidFill>
                            <a:srgbClr val="000000"/>
                          </a:solidFill>
                          <a:effectLst/>
                          <a:latin typeface="Times New Roman" panose="02020603050405020304" pitchFamily="18" charset="0"/>
                        </a:rPr>
                        <a:t>CdS</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95482455"/>
                  </a:ext>
                </a:extLst>
              </a:tr>
              <a:tr h="309141">
                <a:tc rowSpan="6">
                  <a:txBody>
                    <a:bodyPr/>
                    <a:lstStyle/>
                    <a:p>
                      <a:pPr algn="l" fontAlgn="base"/>
                      <a:r>
                        <a:rPr lang="fr-CH" sz="1800" b="0" i="0" dirty="0">
                          <a:solidFill>
                            <a:srgbClr val="000000"/>
                          </a:solidFill>
                          <a:effectLst/>
                        </a:rPr>
                        <a:t>Qualités personnelles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Connaître son propre leadership</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800" b="0" i="0" u="none" strike="noStrike" dirty="0">
                          <a:solidFill>
                            <a:srgbClr val="000000"/>
                          </a:solidFill>
                          <a:effectLst/>
                          <a:latin typeface="Times New Roman" panose="02020603050405020304" pitchFamily="18" charset="0"/>
                        </a:rPr>
                        <a:t>90%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89%</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71%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35%</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56"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158616025"/>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Développer et utiliser son intelligence émotionnelle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800" b="0" i="0" u="none" strike="noStrike" dirty="0">
                          <a:solidFill>
                            <a:srgbClr val="000000"/>
                          </a:solidFill>
                          <a:effectLst/>
                          <a:latin typeface="Times New Roman" panose="02020603050405020304" pitchFamily="18" charset="0"/>
                        </a:rPr>
                        <a:t>75%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78%</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64%</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50%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709600275"/>
                  </a:ext>
                </a:extLst>
              </a:tr>
              <a:tr h="309141">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son temps</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76%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74%</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57%</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55%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693492734"/>
                  </a:ext>
                </a:extLst>
              </a:tr>
              <a:tr h="309141">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Se développer professionnellement</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88%</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83%</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60%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40%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084950780"/>
                  </a:ext>
                </a:extLst>
              </a:tr>
              <a:tr h="309141">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Agir avec intégrité</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64%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41%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15%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074201658"/>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Être un modèle de rôle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70%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55%</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20%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237554538"/>
                  </a:ext>
                </a:extLst>
              </a:tr>
              <a:tr h="309141">
                <a:tc rowSpan="6">
                  <a:txBody>
                    <a:bodyPr/>
                    <a:lstStyle/>
                    <a:p>
                      <a:pPr algn="l" fontAlgn="base"/>
                      <a:r>
                        <a:rPr lang="fr-CH" sz="1800" b="0" i="0" dirty="0">
                          <a:solidFill>
                            <a:srgbClr val="000000"/>
                          </a:solidFill>
                          <a:effectLst/>
                        </a:rPr>
                        <a:t>Travailler avec les autres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une équipe</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800" b="0" i="0" u="none" strike="noStrike" dirty="0">
                          <a:solidFill>
                            <a:srgbClr val="000000"/>
                          </a:solidFill>
                          <a:effectLst/>
                          <a:latin typeface="Times New Roman" panose="02020603050405020304" pitchFamily="18" charset="0"/>
                        </a:rPr>
                        <a:t>90%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92%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71%</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40%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18013547"/>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S’impliquer envers les membres de son équipe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83%</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85%</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67%</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35%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68462719"/>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Construire et maintenir un esprit d’équipe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800" b="0" i="0" u="none" strike="noStrike" dirty="0">
                          <a:solidFill>
                            <a:srgbClr val="000000"/>
                          </a:solidFill>
                          <a:effectLst/>
                          <a:latin typeface="Times New Roman" panose="02020603050405020304" pitchFamily="18" charset="0"/>
                        </a:rPr>
                        <a:t>85%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83%</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67%</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50%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984660823"/>
                  </a:ext>
                </a:extLst>
              </a:tr>
              <a:tr h="309141">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des conflits</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88%</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94%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77%</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50%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098783148"/>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a:solidFill>
                            <a:srgbClr val="000000"/>
                          </a:solidFill>
                          <a:effectLst/>
                          <a:latin typeface="Times New Roman" panose="02020603050405020304" pitchFamily="18" charset="0"/>
                        </a:rPr>
                        <a:t>Communiquer en interne et en externe</a:t>
                      </a:r>
                      <a:r>
                        <a:rPr lang="fr-FR" sz="1800" b="0" i="0">
                          <a:solidFill>
                            <a:srgbClr val="000000"/>
                          </a:solidFill>
                          <a:effectLst/>
                          <a:latin typeface="Times New Roman" panose="02020603050405020304" pitchFamily="18" charset="0"/>
                        </a:rPr>
                        <a:t>​</a:t>
                      </a:r>
                      <a:endParaRPr lang="fr-FR"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69%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72%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65%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377352913"/>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Donner et recevoir du feedback</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81%</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78%</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52%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45%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623776356"/>
                  </a:ext>
                </a:extLst>
              </a:tr>
              <a:tr h="309141">
                <a:tc rowSpan="4">
                  <a:txBody>
                    <a:bodyPr/>
                    <a:lstStyle/>
                    <a:p>
                      <a:pPr algn="l" fontAlgn="base"/>
                      <a:r>
                        <a:rPr lang="fr-CH" sz="1800" b="0" i="0" dirty="0">
                          <a:solidFill>
                            <a:srgbClr val="000000"/>
                          </a:solidFill>
                          <a:effectLst/>
                        </a:rPr>
                        <a:t>Gérer des services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un projet</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87%</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35%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717796212"/>
                  </a:ext>
                </a:extLst>
              </a:tr>
              <a:tr h="309141">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des ressources</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76%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50%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171368974"/>
                  </a:ext>
                </a:extLst>
              </a:tr>
              <a:tr h="309141">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du personnel</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81%</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81%</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65%</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30%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524655154"/>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Gérer la performance de son équipe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68%</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45%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50977540"/>
                  </a:ext>
                </a:extLst>
              </a:tr>
              <a:tr h="309141">
                <a:tc rowSpan="2">
                  <a:txBody>
                    <a:bodyPr/>
                    <a:lstStyle/>
                    <a:p>
                      <a:pPr algn="l" fontAlgn="base"/>
                      <a:r>
                        <a:rPr lang="fr-CH" sz="1800" b="0" i="0" dirty="0">
                          <a:solidFill>
                            <a:srgbClr val="000000"/>
                          </a:solidFill>
                          <a:effectLst/>
                        </a:rPr>
                        <a:t>Améliorer des services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le changement</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85%</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a:solidFill>
                            <a:srgbClr val="000000"/>
                          </a:solidFill>
                          <a:effectLst/>
                          <a:latin typeface="Times New Roman" panose="02020603050405020304" pitchFamily="18" charset="0"/>
                        </a:rPr>
                        <a:t>69%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40%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935350762"/>
                  </a:ext>
                </a:extLst>
              </a:tr>
              <a:tr h="309141">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Améliorer la qualité / sécurité des soins</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ctr" fontAlgn="base"/>
                      <a:r>
                        <a:rPr lang="fr-CH" sz="1800" b="0" i="0" u="none" strike="noStrike" dirty="0">
                          <a:solidFill>
                            <a:srgbClr val="000000"/>
                          </a:solidFill>
                          <a:effectLst/>
                          <a:latin typeface="Times New Roman" panose="02020603050405020304" pitchFamily="18" charset="0"/>
                        </a:rPr>
                        <a:t>80%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81%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56%</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20%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297141737"/>
                  </a:ext>
                </a:extLst>
              </a:tr>
              <a:tr h="407127">
                <a:tc>
                  <a:txBody>
                    <a:bodyPr/>
                    <a:lstStyle/>
                    <a:p>
                      <a:pPr algn="l" fontAlgn="base"/>
                      <a:r>
                        <a:rPr lang="fr-FR" sz="1800" b="0" i="0" dirty="0">
                          <a:solidFill>
                            <a:srgbClr val="000000"/>
                          </a:solidFill>
                          <a:effectLst/>
                        </a:rPr>
                        <a:t>Donner une direction</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Développer une vision stratégique et des objectifs à long terme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base"/>
                      <a:r>
                        <a:rPr lang="fr-CH" sz="1800" b="0" i="0" u="none" strike="noStrike">
                          <a:solidFill>
                            <a:srgbClr val="000000"/>
                          </a:solidFill>
                          <a:effectLst/>
                          <a:latin typeface="Times New Roman" panose="02020603050405020304" pitchFamily="18" charset="0"/>
                        </a:rPr>
                        <a:t>82%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86%</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65%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800" b="0" i="0" u="none" strike="noStrike" dirty="0">
                          <a:solidFill>
                            <a:srgbClr val="000000"/>
                          </a:solidFill>
                          <a:effectLst/>
                          <a:latin typeface="Times New Roman" panose="02020603050405020304" pitchFamily="18" charset="0"/>
                        </a:rPr>
                        <a:t>35%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5549" marR="55549" marT="27774" marB="2777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56"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48405800"/>
                  </a:ext>
                </a:extLst>
              </a:tr>
            </a:tbl>
          </a:graphicData>
        </a:graphic>
      </p:graphicFrame>
      <p:sp>
        <p:nvSpPr>
          <p:cNvPr id="6" name="TextBox 5">
            <a:extLst>
              <a:ext uri="{FF2B5EF4-FFF2-40B4-BE49-F238E27FC236}">
                <a16:creationId xmlns:a16="http://schemas.microsoft.com/office/drawing/2014/main" id="{E5475A8D-9200-4EBC-9EC5-1F0E44F841CB}"/>
              </a:ext>
            </a:extLst>
          </p:cNvPr>
          <p:cNvSpPr txBox="1"/>
          <p:nvPr/>
        </p:nvSpPr>
        <p:spPr>
          <a:xfrm>
            <a:off x="6656614" y="1396976"/>
            <a:ext cx="5535386"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Tx/>
              <a:buChar char="-"/>
            </a:pPr>
            <a:r>
              <a:rPr lang="fr-CH" sz="2400" dirty="0"/>
              <a:t>Les internes et les </a:t>
            </a:r>
            <a:r>
              <a:rPr lang="fr-CH" sz="2400" dirty="0" err="1"/>
              <a:t>CdC</a:t>
            </a:r>
            <a:r>
              <a:rPr lang="fr-CH" sz="2400" dirty="0"/>
              <a:t> sont intéressés à se former dans toutes les compétences.</a:t>
            </a:r>
          </a:p>
          <a:p>
            <a:r>
              <a:rPr lang="fr-CH" sz="2400" dirty="0"/>
              <a:t> </a:t>
            </a:r>
          </a:p>
          <a:p>
            <a:pPr marL="285750" indent="-285750">
              <a:buFontTx/>
              <a:buChar char="-"/>
            </a:pPr>
            <a:r>
              <a:rPr lang="fr-CH" sz="2400" dirty="0"/>
              <a:t>Les MA expriment un intérêt modéré pour les formations dans la plupart des compétences proposées.</a:t>
            </a:r>
          </a:p>
          <a:p>
            <a:endParaRPr lang="fr-CH" sz="2400" dirty="0"/>
          </a:p>
          <a:p>
            <a:pPr marL="285750" indent="-285750">
              <a:buFontTx/>
              <a:buChar char="-"/>
            </a:pPr>
            <a:r>
              <a:rPr lang="fr-CH" sz="2400" dirty="0"/>
              <a:t>Les </a:t>
            </a:r>
            <a:r>
              <a:rPr lang="fr-CH" sz="2400" dirty="0" err="1"/>
              <a:t>CdS</a:t>
            </a:r>
            <a:r>
              <a:rPr lang="fr-CH" sz="2400" dirty="0"/>
              <a:t> ont un intérêt faible pour la formation dans les compétences proposées, hormis pour celles en lien avec «travailler avec les autres» </a:t>
            </a:r>
          </a:p>
        </p:txBody>
      </p:sp>
    </p:spTree>
    <p:extLst>
      <p:ext uri="{BB962C8B-B14F-4D97-AF65-F5344CB8AC3E}">
        <p14:creationId xmlns:p14="http://schemas.microsoft.com/office/powerpoint/2010/main" val="364623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Résultats IV </a:t>
            </a:r>
            <a:r>
              <a:rPr lang="fr-CH" dirty="0"/>
              <a:t/>
            </a:r>
            <a:br>
              <a:rPr lang="fr-CH" dirty="0"/>
            </a:br>
            <a:r>
              <a:rPr lang="fr-CH" sz="2800" dirty="0"/>
              <a:t>Les </a:t>
            </a:r>
            <a:r>
              <a:rPr lang="fr-CH" sz="2800" dirty="0" err="1"/>
              <a:t>CdS</a:t>
            </a:r>
            <a:r>
              <a:rPr lang="fr-CH" sz="2800" dirty="0"/>
              <a:t> ne trouvent pas que toutes les compétences sont pertinentes pour tous les statuts hiérarchiques</a:t>
            </a:r>
          </a:p>
        </p:txBody>
      </p:sp>
      <p:graphicFrame>
        <p:nvGraphicFramePr>
          <p:cNvPr id="8" name="Content Placeholder 7">
            <a:extLst>
              <a:ext uri="{FF2B5EF4-FFF2-40B4-BE49-F238E27FC236}">
                <a16:creationId xmlns:a16="http://schemas.microsoft.com/office/drawing/2014/main" id="{23D2283C-6684-4D03-9761-6827E1F99498}"/>
              </a:ext>
            </a:extLst>
          </p:cNvPr>
          <p:cNvGraphicFramePr>
            <a:graphicFrameLocks/>
          </p:cNvGraphicFramePr>
          <p:nvPr>
            <p:extLst>
              <p:ext uri="{D42A27DB-BD31-4B8C-83A1-F6EECF244321}">
                <p14:modId xmlns:p14="http://schemas.microsoft.com/office/powerpoint/2010/main" val="2117665478"/>
              </p:ext>
            </p:extLst>
          </p:nvPr>
        </p:nvGraphicFramePr>
        <p:xfrm>
          <a:off x="0" y="-23900"/>
          <a:ext cx="9771017" cy="6887748"/>
        </p:xfrm>
        <a:graphic>
          <a:graphicData uri="http://schemas.openxmlformats.org/drawingml/2006/table">
            <a:tbl>
              <a:tblPr/>
              <a:tblGrid>
                <a:gridCol w="1475359">
                  <a:extLst>
                    <a:ext uri="{9D8B030D-6E8A-4147-A177-3AD203B41FA5}">
                      <a16:colId xmlns:a16="http://schemas.microsoft.com/office/drawing/2014/main" val="1091375138"/>
                    </a:ext>
                  </a:extLst>
                </a:gridCol>
                <a:gridCol w="6015755">
                  <a:extLst>
                    <a:ext uri="{9D8B030D-6E8A-4147-A177-3AD203B41FA5}">
                      <a16:colId xmlns:a16="http://schemas.microsoft.com/office/drawing/2014/main" val="3172845498"/>
                    </a:ext>
                  </a:extLst>
                </a:gridCol>
                <a:gridCol w="789447">
                  <a:extLst>
                    <a:ext uri="{9D8B030D-6E8A-4147-A177-3AD203B41FA5}">
                      <a16:colId xmlns:a16="http://schemas.microsoft.com/office/drawing/2014/main" val="2656457284"/>
                    </a:ext>
                  </a:extLst>
                </a:gridCol>
                <a:gridCol w="536868">
                  <a:extLst>
                    <a:ext uri="{9D8B030D-6E8A-4147-A177-3AD203B41FA5}">
                      <a16:colId xmlns:a16="http://schemas.microsoft.com/office/drawing/2014/main" val="3266702623"/>
                    </a:ext>
                  </a:extLst>
                </a:gridCol>
                <a:gridCol w="953588">
                  <a:extLst>
                    <a:ext uri="{9D8B030D-6E8A-4147-A177-3AD203B41FA5}">
                      <a16:colId xmlns:a16="http://schemas.microsoft.com/office/drawing/2014/main" val="315064314"/>
                    </a:ext>
                  </a:extLst>
                </a:gridCol>
              </a:tblGrid>
              <a:tr h="331292">
                <a:tc>
                  <a:txBody>
                    <a:bodyPr/>
                    <a:lstStyle/>
                    <a:p>
                      <a:pPr algn="l" fontAlgn="base"/>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tcPr>
                </a:tc>
                <a:tc>
                  <a:txBody>
                    <a:bodyPr/>
                    <a:lstStyle/>
                    <a:p>
                      <a:pPr algn="l" fontAlgn="base"/>
                      <a:r>
                        <a:rPr lang="fr-CH" sz="1800" b="1" i="0" u="none" strike="noStrike" dirty="0">
                          <a:solidFill>
                            <a:srgbClr val="000000"/>
                          </a:solidFill>
                          <a:effectLst/>
                          <a:latin typeface="Times New Roman" panose="02020603050405020304" pitchFamily="18" charset="0"/>
                        </a:rPr>
                        <a:t>Résumé des Z tests</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tcPr>
                </a:tc>
                <a:tc>
                  <a:txBody>
                    <a:bodyPr/>
                    <a:lstStyle/>
                    <a:p>
                      <a:pPr algn="r" fontAlgn="base"/>
                      <a:r>
                        <a:rPr lang="fr-CH" sz="1800" b="0" i="0" u="none" strike="noStrike" dirty="0">
                          <a:solidFill>
                            <a:srgbClr val="000000"/>
                          </a:solidFill>
                          <a:effectLst/>
                          <a:latin typeface="Times New Roman" panose="02020603050405020304" pitchFamily="18" charset="0"/>
                        </a:rPr>
                        <a:t>Interne</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tcPr>
                </a:tc>
                <a:tc>
                  <a:txBody>
                    <a:bodyPr/>
                    <a:lstStyle/>
                    <a:p>
                      <a:pPr algn="r" fontAlgn="base"/>
                      <a:r>
                        <a:rPr lang="fr-CH" sz="1800" b="0" i="0" u="none" strike="noStrike">
                          <a:solidFill>
                            <a:srgbClr val="000000"/>
                          </a:solidFill>
                          <a:effectLst/>
                          <a:latin typeface="Times New Roman" panose="02020603050405020304" pitchFamily="18" charset="0"/>
                        </a:rPr>
                        <a:t>CdC</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tcPr>
                </a:tc>
                <a:tc>
                  <a:txBody>
                    <a:bodyPr/>
                    <a:lstStyle/>
                    <a:p>
                      <a:pPr algn="r" fontAlgn="base"/>
                      <a:r>
                        <a:rPr lang="fr-CH" sz="1800" b="0" i="0" u="none" strike="noStrike" dirty="0">
                          <a:solidFill>
                            <a:srgbClr val="000000"/>
                          </a:solidFill>
                          <a:effectLst/>
                          <a:latin typeface="Times New Roman" panose="02020603050405020304" pitchFamily="18" charset="0"/>
                        </a:rPr>
                        <a:t>Med Adj</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362843"/>
                  </a:ext>
                </a:extLst>
              </a:tr>
              <a:tr h="331292">
                <a:tc rowSpan="6">
                  <a:txBody>
                    <a:bodyPr/>
                    <a:lstStyle/>
                    <a:p>
                      <a:pPr algn="l" fontAlgn="base"/>
                      <a:r>
                        <a:rPr lang="fr-CH" sz="1800" b="0" i="0" dirty="0">
                          <a:solidFill>
                            <a:srgbClr val="000000"/>
                          </a:solidFill>
                          <a:effectLst/>
                        </a:rPr>
                        <a:t>Qualités personnelles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Connaître son propre leadership</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r" fontAlgn="base"/>
                      <a:r>
                        <a:rPr lang="fr-CH" sz="1800" b="0" i="0" u="none" strike="noStrike" dirty="0">
                          <a:solidFill>
                            <a:srgbClr val="000000"/>
                          </a:solidFill>
                          <a:effectLst/>
                          <a:latin typeface="Times New Roman" panose="02020603050405020304" pitchFamily="18" charset="0"/>
                        </a:rPr>
                        <a:t>3.32</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3.43</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0.61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549593650"/>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FR" sz="1800" b="0" i="0" u="none" strike="noStrike">
                          <a:solidFill>
                            <a:srgbClr val="000000"/>
                          </a:solidFill>
                          <a:effectLst/>
                          <a:latin typeface="Times New Roman" panose="02020603050405020304" pitchFamily="18" charset="0"/>
                        </a:rPr>
                        <a:t>Développer et utiliser son EI</a:t>
                      </a:r>
                      <a:r>
                        <a:rPr lang="fr-FR" sz="1800" b="0" i="0">
                          <a:solidFill>
                            <a:srgbClr val="000000"/>
                          </a:solidFill>
                          <a:effectLst/>
                          <a:latin typeface="Times New Roman" panose="02020603050405020304" pitchFamily="18" charset="0"/>
                        </a:rPr>
                        <a:t>​</a:t>
                      </a:r>
                      <a:endParaRPr lang="fr-FR"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r" fontAlgn="base"/>
                      <a:r>
                        <a:rPr lang="fr-CH" sz="1800" b="0" i="0" u="none" strike="noStrike" dirty="0">
                          <a:solidFill>
                            <a:srgbClr val="000000"/>
                          </a:solidFill>
                          <a:effectLst/>
                          <a:latin typeface="Times New Roman" panose="02020603050405020304" pitchFamily="18" charset="0"/>
                        </a:rPr>
                        <a:t>1.73</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r" fontAlgn="base"/>
                      <a:r>
                        <a:rPr lang="fr-CH" sz="1800" b="0" i="0" u="none" strike="noStrike" dirty="0">
                          <a:solidFill>
                            <a:srgbClr val="000000"/>
                          </a:solidFill>
                          <a:effectLst/>
                          <a:latin typeface="Times New Roman" panose="02020603050405020304" pitchFamily="18" charset="0"/>
                        </a:rPr>
                        <a:t>0.40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r" fontAlgn="base"/>
                      <a:r>
                        <a:rPr lang="fr-CH" sz="1800" b="0" i="0" u="none" strike="noStrike" dirty="0">
                          <a:solidFill>
                            <a:srgbClr val="000000"/>
                          </a:solidFill>
                          <a:effectLst/>
                          <a:latin typeface="Times New Roman" panose="02020603050405020304" pitchFamily="18" charset="0"/>
                        </a:rPr>
                        <a:t>0.83</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586688254"/>
                  </a:ext>
                </a:extLst>
              </a:tr>
              <a:tr h="331292">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son temps</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0.22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r" fontAlgn="base"/>
                      <a:r>
                        <a:rPr lang="fr-CH" sz="1800" b="0" i="0" u="none" strike="noStrike" dirty="0">
                          <a:solidFill>
                            <a:srgbClr val="000000"/>
                          </a:solidFill>
                          <a:effectLst/>
                          <a:latin typeface="Times New Roman" panose="02020603050405020304" pitchFamily="18" charset="0"/>
                        </a:rPr>
                        <a:t>0.35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r" fontAlgn="base"/>
                      <a:r>
                        <a:rPr lang="fr-CH" sz="1800" b="0" i="0" u="none" strike="noStrike" dirty="0">
                          <a:solidFill>
                            <a:srgbClr val="000000"/>
                          </a:solidFill>
                          <a:effectLst/>
                          <a:latin typeface="Times New Roman" panose="02020603050405020304" pitchFamily="18" charset="0"/>
                        </a:rPr>
                        <a:t>0.05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224485423"/>
                  </a:ext>
                </a:extLst>
              </a:tr>
              <a:tr h="331292">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Se développer professionnellement</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r" fontAlgn="base"/>
                      <a:r>
                        <a:rPr lang="fr-CH" sz="1800" b="0" i="0" u="none" strike="noStrike" dirty="0">
                          <a:solidFill>
                            <a:srgbClr val="000000"/>
                          </a:solidFill>
                          <a:effectLst/>
                          <a:latin typeface="Times New Roman" panose="02020603050405020304" pitchFamily="18" charset="0"/>
                        </a:rPr>
                        <a:t>2.51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0.46</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fontAlgn="base"/>
                      <a:r>
                        <a:rPr lang="fr-CH" sz="1800" b="0" i="0" u="none" strike="noStrike">
                          <a:solidFill>
                            <a:srgbClr val="000000"/>
                          </a:solidFill>
                          <a:effectLst/>
                          <a:latin typeface="Times New Roman" panose="02020603050405020304" pitchFamily="18" charset="0"/>
                        </a:rPr>
                        <a:t>0.04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510213391"/>
                  </a:ext>
                </a:extLst>
              </a:tr>
              <a:tr h="331292">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Agir avec intégrité</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0.50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fontAlgn="base"/>
                      <a:r>
                        <a:rPr lang="fr-CH" sz="1800" b="0" i="0" u="none" strike="noStrike" dirty="0">
                          <a:solidFill>
                            <a:srgbClr val="000000"/>
                          </a:solidFill>
                          <a:effectLst/>
                          <a:latin typeface="Times New Roman" panose="02020603050405020304" pitchFamily="18" charset="0"/>
                        </a:rPr>
                        <a:t>0.06</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fontAlgn="base"/>
                      <a:r>
                        <a:rPr lang="fr-CH" sz="1800" b="0" i="0" u="none" strike="noStrike">
                          <a:solidFill>
                            <a:srgbClr val="000000"/>
                          </a:solidFill>
                          <a:effectLst/>
                          <a:latin typeface="Times New Roman" panose="02020603050405020304" pitchFamily="18" charset="0"/>
                        </a:rPr>
                        <a:t>3.12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extLst>
                  <a:ext uri="{0D108BD9-81ED-4DB2-BD59-A6C34878D82A}">
                    <a16:rowId xmlns:a16="http://schemas.microsoft.com/office/drawing/2014/main" val="4004551678"/>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Être un modèle de rôle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2.09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0.39</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fontAlgn="base"/>
                      <a:r>
                        <a:rPr lang="fr-CH" sz="1800" b="0" i="0" u="none" strike="noStrike" dirty="0">
                          <a:solidFill>
                            <a:srgbClr val="000000"/>
                          </a:solidFill>
                          <a:effectLst/>
                          <a:latin typeface="Times New Roman" panose="02020603050405020304" pitchFamily="18" charset="0"/>
                        </a:rPr>
                        <a:t>1.63</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104479231"/>
                  </a:ext>
                </a:extLst>
              </a:tr>
              <a:tr h="331292">
                <a:tc rowSpan="6">
                  <a:txBody>
                    <a:bodyPr/>
                    <a:lstStyle/>
                    <a:p>
                      <a:pPr algn="l" fontAlgn="base"/>
                      <a:r>
                        <a:rPr lang="fr-CH" sz="1800" b="0" i="0" dirty="0">
                          <a:solidFill>
                            <a:srgbClr val="000000"/>
                          </a:solidFill>
                          <a:effectLst/>
                        </a:rPr>
                        <a:t>Travailler avec les autres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une équipe</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r" fontAlgn="base"/>
                      <a:r>
                        <a:rPr lang="fr-CH" sz="1800" b="0" i="0" u="none" strike="noStrike" dirty="0">
                          <a:solidFill>
                            <a:srgbClr val="000000"/>
                          </a:solidFill>
                          <a:effectLst/>
                          <a:latin typeface="Times New Roman" panose="02020603050405020304" pitchFamily="18" charset="0"/>
                        </a:rPr>
                        <a:t>3.29</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2.24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0.16</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738325156"/>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S’impliquer envers les membres de son équipe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r" fontAlgn="base"/>
                      <a:r>
                        <a:rPr lang="fr-CH" sz="1800" b="0" i="0" u="none" strike="noStrike" dirty="0">
                          <a:solidFill>
                            <a:srgbClr val="000000"/>
                          </a:solidFill>
                          <a:effectLst/>
                          <a:latin typeface="Times New Roman" panose="02020603050405020304" pitchFamily="18" charset="0"/>
                        </a:rPr>
                        <a:t>3.10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2.76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0.63</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217949029"/>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Construire et maintenir un esprit d’équipe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3.21</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2.06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0.63</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238342547"/>
                  </a:ext>
                </a:extLst>
              </a:tr>
              <a:tr h="331292">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des conflits</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3.29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2.70</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0.11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627800851"/>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Communiquer en interne et en externe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2.38</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2.47</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1.65</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713539175"/>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Donner et recevoir du feedback</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2.80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0.77</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fontAlgn="base"/>
                      <a:r>
                        <a:rPr lang="fr-CH" sz="1800" b="0" i="0" u="none" strike="noStrike" dirty="0">
                          <a:solidFill>
                            <a:srgbClr val="000000"/>
                          </a:solidFill>
                          <a:effectLst/>
                          <a:latin typeface="Times New Roman" panose="02020603050405020304" pitchFamily="18" charset="0"/>
                        </a:rPr>
                        <a:t>1.49</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954605303"/>
                  </a:ext>
                </a:extLst>
              </a:tr>
              <a:tr h="331292">
                <a:tc rowSpan="4">
                  <a:txBody>
                    <a:bodyPr/>
                    <a:lstStyle/>
                    <a:p>
                      <a:pPr algn="l" fontAlgn="base"/>
                      <a:r>
                        <a:rPr lang="fr-CH" sz="1800" b="0" i="0" dirty="0">
                          <a:solidFill>
                            <a:srgbClr val="000000"/>
                          </a:solidFill>
                          <a:effectLst/>
                        </a:rPr>
                        <a:t>Gérer des services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un projet</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3.17</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2.86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1.04</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93766556"/>
                  </a:ext>
                </a:extLst>
              </a:tr>
              <a:tr h="331292">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des ressources</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2.69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2.94</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0.31</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692748604"/>
                  </a:ext>
                </a:extLst>
              </a:tr>
              <a:tr h="331292">
                <a:tc vMerge="1">
                  <a:txBody>
                    <a:bodyPr/>
                    <a:lstStyle/>
                    <a:p>
                      <a:pPr algn="l"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dirty="0">
                          <a:solidFill>
                            <a:srgbClr val="000000"/>
                          </a:solidFill>
                          <a:effectLst/>
                          <a:latin typeface="Times New Roman" panose="02020603050405020304" pitchFamily="18" charset="0"/>
                        </a:rPr>
                        <a:t>Gérer du personnel</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2.70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3.02</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0.77</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914870703"/>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Gérer la performance de son équipe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2.66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3.20</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0.49</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88130742"/>
                  </a:ext>
                </a:extLst>
              </a:tr>
              <a:tr h="331292">
                <a:tc rowSpan="2">
                  <a:txBody>
                    <a:bodyPr/>
                    <a:lstStyle/>
                    <a:p>
                      <a:pPr algn="l" fontAlgn="base"/>
                      <a:r>
                        <a:rPr lang="fr-CH" sz="1800" b="0" i="0" dirty="0">
                          <a:solidFill>
                            <a:srgbClr val="000000"/>
                          </a:solidFill>
                          <a:effectLst/>
                        </a:rPr>
                        <a:t>Améliorer des services</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l" fontAlgn="base"/>
                      <a:r>
                        <a:rPr lang="fr-CH" sz="1800" b="0" i="0" u="none" strike="noStrike">
                          <a:solidFill>
                            <a:srgbClr val="000000"/>
                          </a:solidFill>
                          <a:effectLst/>
                          <a:latin typeface="Times New Roman" panose="02020603050405020304" pitchFamily="18" charset="0"/>
                        </a:rPr>
                        <a:t>Gérer le changement</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3.08</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3.23</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0.42</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741017794"/>
                  </a:ext>
                </a:extLst>
              </a:tr>
              <a:tr h="331292">
                <a:tc vMerge="1">
                  <a:txBody>
                    <a:bodyPr/>
                    <a:lstStyle/>
                    <a:p>
                      <a:pPr algn="l" fontAlgn="base"/>
                      <a:endParaRPr lang="fr-FR"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Améliorer la qualité / sécurité des soins</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2.39</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1.66</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r" fontAlgn="base"/>
                      <a:r>
                        <a:rPr lang="fr-CH" sz="1800" b="0" i="0" u="none" strike="noStrike" dirty="0">
                          <a:solidFill>
                            <a:srgbClr val="000000"/>
                          </a:solidFill>
                          <a:effectLst/>
                          <a:latin typeface="Times New Roman" panose="02020603050405020304" pitchFamily="18" charset="0"/>
                        </a:rPr>
                        <a:t>1.57</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490334271"/>
                  </a:ext>
                </a:extLst>
              </a:tr>
              <a:tr h="587343">
                <a:tc>
                  <a:txBody>
                    <a:bodyPr/>
                    <a:lstStyle/>
                    <a:p>
                      <a:pPr algn="l" fontAlgn="base"/>
                      <a:r>
                        <a:rPr lang="fr-FR" sz="1800" b="0" i="0" dirty="0">
                          <a:solidFill>
                            <a:srgbClr val="000000"/>
                          </a:solidFill>
                          <a:effectLst/>
                        </a:rPr>
                        <a:t>Donner une direction</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base"/>
                      <a:r>
                        <a:rPr lang="fr-FR" sz="1800" b="0" i="0" u="none" strike="noStrike" dirty="0">
                          <a:solidFill>
                            <a:srgbClr val="000000"/>
                          </a:solidFill>
                          <a:effectLst/>
                          <a:latin typeface="Times New Roman" panose="02020603050405020304" pitchFamily="18" charset="0"/>
                        </a:rPr>
                        <a:t>Développer une vision stratégique et des objectifs à long terme</a:t>
                      </a:r>
                      <a:r>
                        <a:rPr lang="fr-FR" sz="1800" b="0" i="0" dirty="0">
                          <a:solidFill>
                            <a:srgbClr val="000000"/>
                          </a:solidFill>
                          <a:effectLst/>
                          <a:latin typeface="Times New Roman" panose="02020603050405020304" pitchFamily="18" charset="0"/>
                        </a:rPr>
                        <a:t>​</a:t>
                      </a:r>
                      <a:endParaRPr lang="fr-FR"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base"/>
                      <a:r>
                        <a:rPr lang="fr-CH" sz="1800" b="0" i="0" u="none" strike="noStrike">
                          <a:solidFill>
                            <a:srgbClr val="000000"/>
                          </a:solidFill>
                          <a:effectLst/>
                          <a:latin typeface="Times New Roman" panose="02020603050405020304" pitchFamily="18" charset="0"/>
                        </a:rPr>
                        <a:t>2.75</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FFFF00"/>
                    </a:solidFill>
                  </a:tcPr>
                </a:tc>
                <a:tc>
                  <a:txBody>
                    <a:bodyPr/>
                    <a:lstStyle/>
                    <a:p>
                      <a:pPr algn="r" fontAlgn="base"/>
                      <a:r>
                        <a:rPr lang="fr-CH" sz="1800" b="0" i="0" u="none" strike="noStrike">
                          <a:solidFill>
                            <a:srgbClr val="000000"/>
                          </a:solidFill>
                          <a:effectLst/>
                          <a:latin typeface="Times New Roman" panose="02020603050405020304" pitchFamily="18" charset="0"/>
                        </a:rPr>
                        <a:t>3.26</a:t>
                      </a:r>
                      <a:r>
                        <a:rPr lang="fr-CH" sz="1800" b="0" i="0">
                          <a:solidFill>
                            <a:srgbClr val="000000"/>
                          </a:solidFill>
                          <a:effectLst/>
                          <a:latin typeface="Times New Roman" panose="02020603050405020304" pitchFamily="18" charset="0"/>
                        </a:rPr>
                        <a:t>​</a:t>
                      </a:r>
                      <a:endParaRPr lang="fr-CH" sz="1800" b="0" i="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FFFF00"/>
                    </a:solidFill>
                  </a:tcPr>
                </a:tc>
                <a:tc>
                  <a:txBody>
                    <a:bodyPr/>
                    <a:lstStyle/>
                    <a:p>
                      <a:pPr algn="r" fontAlgn="base"/>
                      <a:r>
                        <a:rPr lang="fr-CH" sz="1800" b="0" i="0" u="none" strike="noStrike" dirty="0">
                          <a:solidFill>
                            <a:srgbClr val="000000"/>
                          </a:solidFill>
                          <a:effectLst/>
                          <a:latin typeface="Times New Roman" panose="02020603050405020304" pitchFamily="18" charset="0"/>
                        </a:rPr>
                        <a:t>0.38</a:t>
                      </a:r>
                      <a:r>
                        <a:rPr lang="fr-CH" sz="18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57254" marR="57254" marT="28627" marB="28627"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2468884"/>
                  </a:ext>
                </a:extLst>
              </a:tr>
            </a:tbl>
          </a:graphicData>
        </a:graphic>
      </p:graphicFrame>
      <p:sp>
        <p:nvSpPr>
          <p:cNvPr id="9" name="TextBox 8">
            <a:extLst>
              <a:ext uri="{FF2B5EF4-FFF2-40B4-BE49-F238E27FC236}">
                <a16:creationId xmlns:a16="http://schemas.microsoft.com/office/drawing/2014/main" id="{B005E7CA-0473-4B1C-BDA8-CFF4693E3584}"/>
              </a:ext>
            </a:extLst>
          </p:cNvPr>
          <p:cNvSpPr txBox="1"/>
          <p:nvPr/>
        </p:nvSpPr>
        <p:spPr>
          <a:xfrm>
            <a:off x="9862457" y="832911"/>
            <a:ext cx="2329543" cy="4708981"/>
          </a:xfrm>
          <a:prstGeom prst="rect">
            <a:avLst/>
          </a:prstGeom>
          <a:solidFill>
            <a:schemeClr val="bg1"/>
          </a:solidFill>
        </p:spPr>
        <p:txBody>
          <a:bodyPr wrap="square">
            <a:spAutoFit/>
          </a:bodyPr>
          <a:lstStyle/>
          <a:p>
            <a:pPr algn="l" rtl="0" fontAlgn="base"/>
            <a:r>
              <a:rPr lang="fr-CH" sz="2000" b="0" i="0" u="none" strike="noStrike" dirty="0">
                <a:solidFill>
                  <a:srgbClr val="000000"/>
                </a:solidFill>
                <a:effectLst/>
                <a:latin typeface="Times New Roman" panose="02020603050405020304" pitchFamily="18" charset="0"/>
              </a:rPr>
              <a:t>Notes:</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Z Test sur des pourcentages: si la valeur est plus grande que 1.96 (</a:t>
            </a:r>
            <a:r>
              <a:rPr lang="el-GR" sz="2000" b="0" i="0" u="none" strike="noStrike" dirty="0">
                <a:solidFill>
                  <a:srgbClr val="000000"/>
                </a:solidFill>
                <a:effectLst/>
                <a:latin typeface="Times New Roman" panose="02020603050405020304" pitchFamily="18" charset="0"/>
              </a:rPr>
              <a:t>α=5%</a:t>
            </a:r>
            <a:r>
              <a:rPr lang="fr-CH" sz="2000" b="0" i="0" u="none" strike="noStrike" dirty="0">
                <a:solidFill>
                  <a:srgbClr val="000000"/>
                </a:solidFill>
                <a:effectLst/>
                <a:latin typeface="Times New Roman" panose="02020603050405020304" pitchFamily="18" charset="0"/>
              </a:rPr>
              <a:t>), alors la différence entre les pourcentages est significative.</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Bleu=</a:t>
            </a:r>
          </a:p>
          <a:p>
            <a:pPr algn="l" rtl="0" fontAlgn="base"/>
            <a:r>
              <a:rPr lang="fr-CH" sz="2000" b="0" i="0" u="none" strike="noStrike" dirty="0">
                <a:solidFill>
                  <a:srgbClr val="000000"/>
                </a:solidFill>
                <a:effectLst/>
                <a:latin typeface="Times New Roman" panose="02020603050405020304" pitchFamily="18" charset="0"/>
              </a:rPr>
              <a:t>Avis </a:t>
            </a:r>
            <a:r>
              <a:rPr lang="fr-CH" sz="2000" b="0" i="0" u="none" strike="noStrike" dirty="0" err="1">
                <a:solidFill>
                  <a:srgbClr val="000000"/>
                </a:solidFill>
                <a:effectLst/>
                <a:latin typeface="Times New Roman" panose="02020603050405020304" pitchFamily="18" charset="0"/>
              </a:rPr>
              <a:t>CdS</a:t>
            </a:r>
            <a:r>
              <a:rPr lang="fr-CH" sz="2000" b="0" i="0" u="none" strike="noStrike" dirty="0">
                <a:solidFill>
                  <a:srgbClr val="000000"/>
                </a:solidFill>
                <a:effectLst/>
                <a:latin typeface="Times New Roman" panose="02020603050405020304" pitchFamily="18" charset="0"/>
              </a:rPr>
              <a:t> &gt; Avis Statut</a:t>
            </a:r>
            <a:r>
              <a:rPr lang="fr-CH" sz="2000" dirty="0">
                <a:solidFill>
                  <a:srgbClr val="000000"/>
                </a:solidFill>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Jaune=</a:t>
            </a:r>
          </a:p>
          <a:p>
            <a:pPr algn="l" rtl="0" fontAlgn="base"/>
            <a:r>
              <a:rPr lang="fr-CH" sz="2000" b="0" i="0" u="none" strike="noStrike" dirty="0">
                <a:solidFill>
                  <a:srgbClr val="000000"/>
                </a:solidFill>
                <a:effectLst/>
                <a:latin typeface="Times New Roman" panose="02020603050405020304" pitchFamily="18" charset="0"/>
              </a:rPr>
              <a:t>Avis </a:t>
            </a:r>
            <a:r>
              <a:rPr lang="fr-CH" sz="2000" b="0" i="0" u="none" strike="noStrike" dirty="0" err="1">
                <a:solidFill>
                  <a:srgbClr val="000000"/>
                </a:solidFill>
                <a:effectLst/>
                <a:latin typeface="Times New Roman" panose="02020603050405020304" pitchFamily="18" charset="0"/>
              </a:rPr>
              <a:t>CdS</a:t>
            </a:r>
            <a:r>
              <a:rPr lang="fr-CH" sz="2000" b="0" i="0" u="none" strike="noStrike" dirty="0">
                <a:solidFill>
                  <a:srgbClr val="000000"/>
                </a:solidFill>
                <a:effectLst/>
                <a:latin typeface="Times New Roman" panose="02020603050405020304" pitchFamily="18" charset="0"/>
              </a:rPr>
              <a:t> &lt; Avis Statut. </a:t>
            </a:r>
            <a:endParaRPr lang="en-US" sz="2000" b="0" i="0" dirty="0">
              <a:effectLst/>
            </a:endParaRPr>
          </a:p>
        </p:txBody>
      </p:sp>
    </p:spTree>
    <p:extLst>
      <p:ext uri="{BB962C8B-B14F-4D97-AF65-F5344CB8AC3E}">
        <p14:creationId xmlns:p14="http://schemas.microsoft.com/office/powerpoint/2010/main" val="325575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Cartographie des formations: Méthodologie</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03464"/>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Enquête par entretien auprès des centres de formation rattachés aux hôpitaux romands. </a:t>
            </a:r>
          </a:p>
          <a:p>
            <a:pPr marL="0" indent="0">
              <a:buNone/>
            </a:pPr>
            <a:r>
              <a:rPr lang="fr-CH" dirty="0"/>
              <a:t>Analyses qualitatives</a:t>
            </a:r>
          </a:p>
          <a:p>
            <a:pPr marL="0" indent="0">
              <a:buNone/>
            </a:pPr>
            <a:r>
              <a:rPr lang="fr-CH" dirty="0"/>
              <a:t>Outcomes: </a:t>
            </a:r>
          </a:p>
          <a:p>
            <a:pPr>
              <a:buFontTx/>
              <a:buChar char="-"/>
            </a:pPr>
            <a:r>
              <a:rPr lang="fr-CH" dirty="0"/>
              <a:t>Types de financement et groupe cible</a:t>
            </a:r>
          </a:p>
          <a:p>
            <a:pPr>
              <a:buFontTx/>
              <a:buChar char="-"/>
            </a:pPr>
            <a:r>
              <a:rPr lang="fr-CH" dirty="0"/>
              <a:t>Organisation des formations</a:t>
            </a:r>
          </a:p>
          <a:p>
            <a:pPr>
              <a:buFontTx/>
              <a:buChar char="-"/>
            </a:pPr>
            <a:r>
              <a:rPr lang="fr-CH" dirty="0"/>
              <a:t>Thématiques en lien avec le leadership / management abordées</a:t>
            </a:r>
          </a:p>
          <a:p>
            <a:pPr>
              <a:buFontTx/>
              <a:buChar char="-"/>
            </a:pPr>
            <a:r>
              <a:rPr lang="fr-CH" dirty="0"/>
              <a:t>Méthodes d’évaluation utilisées</a:t>
            </a:r>
          </a:p>
        </p:txBody>
      </p:sp>
    </p:spTree>
    <p:extLst>
      <p:ext uri="{BB962C8B-B14F-4D97-AF65-F5344CB8AC3E}">
        <p14:creationId xmlns:p14="http://schemas.microsoft.com/office/powerpoint/2010/main" val="3005646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Cartographie des formations: Résultats I</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076892"/>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Entretiens menés auprès de 5 personnes (4 </a:t>
            </a:r>
            <a:r>
              <a:rPr lang="fr-CH" dirty="0" err="1"/>
              <a:t>coordinateur.trices</a:t>
            </a:r>
            <a:r>
              <a:rPr lang="fr-CH" dirty="0"/>
              <a:t>, 1 </a:t>
            </a:r>
            <a:r>
              <a:rPr lang="fr-CH" dirty="0" err="1"/>
              <a:t>formateur.trice</a:t>
            </a:r>
            <a:r>
              <a:rPr lang="fr-CH" dirty="0"/>
              <a:t>) dans 4 cantons romands différents.</a:t>
            </a:r>
          </a:p>
          <a:p>
            <a:pPr marL="0" indent="0">
              <a:buNone/>
            </a:pPr>
            <a:r>
              <a:rPr lang="fr-CH" dirty="0"/>
              <a:t>Ce qu’il en ressort: </a:t>
            </a:r>
          </a:p>
          <a:p>
            <a:pPr>
              <a:buFontTx/>
              <a:buChar char="-"/>
            </a:pPr>
            <a:r>
              <a:rPr lang="fr-CH" b="1" dirty="0"/>
              <a:t>Offre de formation </a:t>
            </a:r>
            <a:r>
              <a:rPr lang="fr-CH" dirty="0"/>
              <a:t>proportionnelle à la taille de l’institution</a:t>
            </a:r>
          </a:p>
          <a:p>
            <a:pPr>
              <a:buFontTx/>
              <a:buChar char="-"/>
            </a:pPr>
            <a:r>
              <a:rPr lang="fr-CH" b="1" dirty="0"/>
              <a:t>Public visé </a:t>
            </a:r>
            <a:r>
              <a:rPr lang="fr-CH" dirty="0"/>
              <a:t>multidisciplinaire et interprofessionnel. Dans les formations des grandes institutions, les formations visent principalement les cadres supérieurs (M-A et au-delà). </a:t>
            </a:r>
          </a:p>
          <a:p>
            <a:pPr>
              <a:buFontTx/>
              <a:buChar char="-"/>
            </a:pPr>
            <a:r>
              <a:rPr lang="fr-CH" b="1" dirty="0"/>
              <a:t>Types de formations </a:t>
            </a:r>
            <a:r>
              <a:rPr lang="fr-CH" dirty="0"/>
              <a:t>divers et formats variés (multimodalité des approches pédagogiques). De quelques jours à des semaines. Personnel enseignant mixte (interne et externe).</a:t>
            </a:r>
          </a:p>
          <a:p>
            <a:pPr>
              <a:buFontTx/>
              <a:buChar char="-"/>
            </a:pPr>
            <a:r>
              <a:rPr lang="fr-CH" dirty="0"/>
              <a:t>Pas </a:t>
            </a:r>
            <a:r>
              <a:rPr lang="fr-CH" b="1" dirty="0"/>
              <a:t>d’évaluation</a:t>
            </a:r>
            <a:r>
              <a:rPr lang="fr-CH" dirty="0"/>
              <a:t> au-delà du niveau 2 de l’échelle de </a:t>
            </a:r>
            <a:r>
              <a:rPr lang="fr-CH" dirty="0" err="1"/>
              <a:t>Kirkpatrick</a:t>
            </a:r>
            <a:r>
              <a:rPr lang="fr-CH" dirty="0"/>
              <a:t>.</a:t>
            </a:r>
          </a:p>
        </p:txBody>
      </p:sp>
    </p:spTree>
    <p:extLst>
      <p:ext uri="{BB962C8B-B14F-4D97-AF65-F5344CB8AC3E}">
        <p14:creationId xmlns:p14="http://schemas.microsoft.com/office/powerpoint/2010/main" val="2770480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Cartographie des formations: Résultats II</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076892"/>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Char char="-"/>
            </a:pPr>
            <a:r>
              <a:rPr lang="fr-CH" b="1" dirty="0"/>
              <a:t>Compétences enseignées </a:t>
            </a:r>
            <a:r>
              <a:rPr lang="fr-CH" dirty="0"/>
              <a:t>(selon cadre NHS) diffèrent selon les formations: </a:t>
            </a:r>
          </a:p>
          <a:p>
            <a:pPr lvl="1">
              <a:buFontTx/>
              <a:buChar char="-"/>
            </a:pPr>
            <a:r>
              <a:rPr lang="fr-CH" dirty="0"/>
              <a:t>sélection de ce qui est transmis.</a:t>
            </a:r>
          </a:p>
          <a:p>
            <a:pPr lvl="1">
              <a:buFontTx/>
              <a:buChar char="-"/>
            </a:pPr>
            <a:r>
              <a:rPr lang="fr-CH" dirty="0"/>
              <a:t>certaines compétences réservées à d’autres services de formation internes (p. ex. qualité / sécurité des soins). </a:t>
            </a:r>
          </a:p>
          <a:p>
            <a:pPr>
              <a:buFontTx/>
              <a:buChar char="-"/>
            </a:pPr>
            <a:r>
              <a:rPr lang="fr-CH" b="1" dirty="0"/>
              <a:t>Succès de la formation </a:t>
            </a:r>
            <a:r>
              <a:rPr lang="fr-CH" dirty="0"/>
              <a:t>réside dans la création du besoin avant la formation + impliquer personnellement les participants et de les «faire jouer». </a:t>
            </a:r>
          </a:p>
          <a:p>
            <a:pPr>
              <a:buFontTx/>
              <a:buChar char="-"/>
            </a:pPr>
            <a:r>
              <a:rPr lang="fr-CH" b="1" dirty="0"/>
              <a:t>Barrières principales </a:t>
            </a:r>
            <a:r>
              <a:rPr lang="fr-CH" dirty="0"/>
              <a:t>sont  l’absence de soutien de l’institution, les «détracteurs» et le budget alloué à la formation continue.</a:t>
            </a:r>
          </a:p>
          <a:p>
            <a:pPr>
              <a:buFontTx/>
              <a:buChar char="-"/>
            </a:pPr>
            <a:r>
              <a:rPr lang="fr-CH" b="1" dirty="0"/>
              <a:t>Mobiliser les médecins</a:t>
            </a:r>
            <a:r>
              <a:rPr lang="fr-CH" dirty="0"/>
              <a:t>, en illustrant l’importance de leur rôle de cadre dans leur pratique afin de créer le besoin.</a:t>
            </a:r>
          </a:p>
        </p:txBody>
      </p:sp>
    </p:spTree>
    <p:extLst>
      <p:ext uri="{BB962C8B-B14F-4D97-AF65-F5344CB8AC3E}">
        <p14:creationId xmlns:p14="http://schemas.microsoft.com/office/powerpoint/2010/main" val="4179015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Incitatifs et barrières dans la formation: Méthodologie</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253331"/>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Focus groups avec des Médecins des HUG de même statuts hiérarchique. </a:t>
            </a:r>
          </a:p>
          <a:p>
            <a:pPr marL="0" indent="0">
              <a:buNone/>
            </a:pPr>
            <a:r>
              <a:rPr lang="fr-CH" dirty="0"/>
              <a:t>Analyses qualitatives</a:t>
            </a:r>
          </a:p>
          <a:p>
            <a:pPr marL="0" indent="0">
              <a:buNone/>
            </a:pPr>
            <a:r>
              <a:rPr lang="fr-CH" dirty="0"/>
              <a:t>Outcomes</a:t>
            </a:r>
          </a:p>
          <a:p>
            <a:pPr>
              <a:buFontTx/>
              <a:buChar char="-"/>
            </a:pPr>
            <a:r>
              <a:rPr lang="fr-CH" dirty="0"/>
              <a:t>Compréhension et expérience du leadership / management</a:t>
            </a:r>
          </a:p>
          <a:p>
            <a:pPr>
              <a:buFontTx/>
              <a:buChar char="-"/>
            </a:pPr>
            <a:r>
              <a:rPr lang="fr-CH" dirty="0"/>
              <a:t>Difficultés rencontrées en dans la pratique en lien avec le leadership / management; </a:t>
            </a:r>
          </a:p>
          <a:p>
            <a:pPr>
              <a:buFontTx/>
              <a:buChar char="-"/>
            </a:pPr>
            <a:r>
              <a:rPr lang="fr-CH" dirty="0"/>
              <a:t>Impact des formations ou aides suivies / utilisées</a:t>
            </a:r>
          </a:p>
          <a:p>
            <a:pPr>
              <a:buFontTx/>
              <a:buChar char="-"/>
            </a:pPr>
            <a:r>
              <a:rPr lang="fr-CH" dirty="0"/>
              <a:t>Besoins exprimés en lien avec le leadership / management</a:t>
            </a:r>
          </a:p>
        </p:txBody>
      </p:sp>
    </p:spTree>
    <p:extLst>
      <p:ext uri="{BB962C8B-B14F-4D97-AF65-F5344CB8AC3E}">
        <p14:creationId xmlns:p14="http://schemas.microsoft.com/office/powerpoint/2010/main" val="2615219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Prochaines étapes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667722"/>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err="1"/>
              <a:t>Passation</a:t>
            </a:r>
            <a:r>
              <a:rPr lang="en-US" dirty="0"/>
              <a:t> des focus groups </a:t>
            </a:r>
            <a:r>
              <a:rPr lang="en-US" dirty="0" err="1"/>
              <a:t>jusqu’à</a:t>
            </a:r>
            <a:r>
              <a:rPr lang="en-US" dirty="0"/>
              <a:t> fin </a:t>
            </a:r>
            <a:r>
              <a:rPr lang="en-US" dirty="0" err="1"/>
              <a:t>mai</a:t>
            </a:r>
            <a:r>
              <a:rPr lang="en-US" dirty="0"/>
              <a:t> (deux par </a:t>
            </a:r>
            <a:r>
              <a:rPr lang="en-US" dirty="0" err="1"/>
              <a:t>statut</a:t>
            </a:r>
            <a:r>
              <a:rPr lang="en-US" dirty="0"/>
              <a:t> </a:t>
            </a:r>
            <a:r>
              <a:rPr lang="en-US" dirty="0" err="1"/>
              <a:t>hiérarchique</a:t>
            </a:r>
            <a:r>
              <a:rPr lang="en-US" dirty="0"/>
              <a:t>)</a:t>
            </a:r>
          </a:p>
          <a:p>
            <a:r>
              <a:rPr lang="en-US" dirty="0" err="1"/>
              <a:t>Analyse</a:t>
            </a:r>
            <a:r>
              <a:rPr lang="en-US" dirty="0"/>
              <a:t> des </a:t>
            </a:r>
            <a:r>
              <a:rPr lang="en-US" dirty="0" err="1"/>
              <a:t>données</a:t>
            </a:r>
            <a:r>
              <a:rPr lang="en-US" dirty="0"/>
              <a:t> issues des focus groups</a:t>
            </a:r>
          </a:p>
          <a:p>
            <a:r>
              <a:rPr lang="en-US" dirty="0" err="1"/>
              <a:t>Rédaction</a:t>
            </a:r>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2259125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76262"/>
            <a:ext cx="10515600" cy="36420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Cadre conceptuel utilisé pour l’analyse des focus groups. </a:t>
            </a:r>
          </a:p>
          <a:p>
            <a:pPr marL="0" indent="0">
              <a:buNone/>
            </a:pPr>
            <a:r>
              <a:rPr lang="fr-CH" dirty="0"/>
              <a:t>Point de départ : dynamiques de groupe et leadership au sein des organisations (PTO). </a:t>
            </a:r>
          </a:p>
        </p:txBody>
      </p:sp>
    </p:spTree>
    <p:extLst>
      <p:ext uri="{BB962C8B-B14F-4D97-AF65-F5344CB8AC3E}">
        <p14:creationId xmlns:p14="http://schemas.microsoft.com/office/powerpoint/2010/main" val="3864794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076892"/>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La base: Leadership vs Management</a:t>
            </a:r>
          </a:p>
          <a:p>
            <a:pPr algn="l"/>
            <a:r>
              <a:rPr lang="fr-CH" sz="2800" b="0" i="0" u="none" strike="noStrike" baseline="0" dirty="0">
                <a:latin typeface="Calibri" panose="020F0502020204030204" pitchFamily="34" charset="0"/>
              </a:rPr>
              <a:t>Le leadership, c'est…</a:t>
            </a:r>
          </a:p>
          <a:p>
            <a:pPr marL="0" indent="0" algn="l">
              <a:buNone/>
            </a:pPr>
            <a:r>
              <a:rPr lang="fr-FR" sz="2800" b="0" i="1" u="none" strike="noStrike" baseline="0" dirty="0">
                <a:latin typeface="Calibri-Italic"/>
              </a:rPr>
              <a:t>"Développer une vision, la communiquer à ceux qui vont la mettre en œuvre, les motiver et faire en sorte qu'ils accomplissent une tâche en commun"</a:t>
            </a:r>
          </a:p>
          <a:p>
            <a:pPr algn="l"/>
            <a:r>
              <a:rPr lang="fr-CH" sz="2800" b="0" i="0" u="none" strike="noStrike" baseline="0" dirty="0">
                <a:latin typeface="Calibri" panose="020F0502020204030204" pitchFamily="34" charset="0"/>
              </a:rPr>
              <a:t>Le management, c'est…</a:t>
            </a:r>
          </a:p>
          <a:p>
            <a:pPr marL="0" indent="0" algn="l">
              <a:buNone/>
            </a:pPr>
            <a:r>
              <a:rPr lang="fr-FR" sz="2800" b="0" i="1" u="none" strike="noStrike" baseline="0" dirty="0">
                <a:latin typeface="Calibri-Italic"/>
              </a:rPr>
              <a:t>"La prise de décisions stratégiques, l'organisation du travail et la répartition des tâches, le contrôle de leur </a:t>
            </a:r>
            <a:r>
              <a:rPr lang="fr-CH" i="1" dirty="0">
                <a:latin typeface="Calibri-Italic"/>
              </a:rPr>
              <a:t>e</a:t>
            </a:r>
            <a:r>
              <a:rPr lang="fr-CH" sz="2800" b="0" i="1" u="none" strike="noStrike" baseline="0" dirty="0">
                <a:latin typeface="Calibri-Italic"/>
              </a:rPr>
              <a:t>xécution et la communication…’’</a:t>
            </a:r>
          </a:p>
          <a:p>
            <a:pPr marL="0" indent="0" algn="l">
              <a:buNone/>
            </a:pPr>
            <a:endParaRPr lang="fr-CH" i="1" dirty="0">
              <a:latin typeface="Calibri-Italic"/>
            </a:endParaRPr>
          </a:p>
          <a:p>
            <a:pPr marL="0" indent="0">
              <a:buNone/>
            </a:pPr>
            <a:r>
              <a:rPr lang="fr-FR" sz="1400" b="0" i="0" u="none" strike="noStrike" baseline="0" dirty="0"/>
              <a:t>Lévy-Leboyer, Huteau, Louche, &amp; Rolland (</a:t>
            </a:r>
            <a:r>
              <a:rPr lang="fr-FR" sz="1400" b="0" i="0" u="none" strike="noStrike" baseline="0" dirty="0" err="1"/>
              <a:t>Eds</a:t>
            </a:r>
            <a:r>
              <a:rPr lang="fr-FR" sz="1400" b="0" i="0" u="none" strike="noStrike" baseline="0" dirty="0"/>
              <a:t>.) (2001). </a:t>
            </a:r>
            <a:r>
              <a:rPr lang="fr-FR" sz="1400" b="0" i="1" u="none" strike="noStrike" baseline="0" dirty="0"/>
              <a:t>RH: Les apports de la psychologie du travail</a:t>
            </a:r>
            <a:r>
              <a:rPr lang="fr-FR" sz="1400" b="0" i="0" u="none" strike="noStrike" baseline="0" dirty="0"/>
              <a:t>. (pp. 329-330).</a:t>
            </a:r>
            <a:endParaRPr lang="fr-CH" sz="1400" dirty="0"/>
          </a:p>
        </p:txBody>
      </p:sp>
    </p:spTree>
    <p:extLst>
      <p:ext uri="{BB962C8B-B14F-4D97-AF65-F5344CB8AC3E}">
        <p14:creationId xmlns:p14="http://schemas.microsoft.com/office/powerpoint/2010/main" val="2121640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a:t>
            </a:r>
          </a:p>
          <a:p>
            <a:r>
              <a:rPr lang="fr-CH" sz="2800" dirty="0"/>
              <a:t>Les approches classiques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739674"/>
            <a:ext cx="10515600" cy="368855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Classiquement, 3 dimensions pour catégoriser les leaders efficaces des leaders moins efficaces: </a:t>
            </a:r>
          </a:p>
          <a:p>
            <a:pPr>
              <a:buFontTx/>
              <a:buChar char="-"/>
            </a:pPr>
            <a:r>
              <a:rPr lang="fr-CH" dirty="0"/>
              <a:t>Orientation vers les personnes; </a:t>
            </a:r>
          </a:p>
          <a:p>
            <a:pPr>
              <a:buFontTx/>
              <a:buChar char="-"/>
            </a:pPr>
            <a:r>
              <a:rPr lang="fr-CH" dirty="0"/>
              <a:t>Orientation vers la production; </a:t>
            </a:r>
          </a:p>
          <a:p>
            <a:pPr>
              <a:buFontTx/>
              <a:buChar char="-"/>
            </a:pPr>
            <a:r>
              <a:rPr lang="fr-CH" dirty="0"/>
              <a:t>Participation à la décision.</a:t>
            </a:r>
          </a:p>
          <a:p>
            <a:pPr marL="0" indent="0">
              <a:buNone/>
            </a:pPr>
            <a:r>
              <a:rPr lang="fr-CH" dirty="0"/>
              <a:t>Il est ainsi possible de combiner ces dimensions afin d’évaluer le style de leadership utilisé.</a:t>
            </a:r>
          </a:p>
          <a:p>
            <a:pPr marL="0" indent="0">
              <a:buNone/>
            </a:pPr>
            <a:endParaRPr lang="fr-CH" dirty="0"/>
          </a:p>
          <a:p>
            <a:pPr marL="0" indent="0">
              <a:buNone/>
            </a:pPr>
            <a:r>
              <a:rPr lang="fr-CH" sz="1400" dirty="0"/>
              <a:t> </a:t>
            </a:r>
            <a:r>
              <a:rPr lang="en-US" sz="1400" b="0" i="0" u="none" strike="noStrike" baseline="0" dirty="0">
                <a:latin typeface="ArialNarrow"/>
              </a:rPr>
              <a:t>Yukl, G. (1989). </a:t>
            </a:r>
            <a:r>
              <a:rPr lang="en-US" sz="1400" b="0" i="1" u="none" strike="noStrike" baseline="0" dirty="0">
                <a:latin typeface="ArialNarrow-Italic"/>
              </a:rPr>
              <a:t>Leadership in organizations. </a:t>
            </a:r>
            <a:r>
              <a:rPr lang="en-US" sz="1400" b="0" i="0" u="none" strike="noStrike" baseline="0" dirty="0">
                <a:latin typeface="ArialNarrow"/>
              </a:rPr>
              <a:t>Prentice Hall.</a:t>
            </a:r>
          </a:p>
        </p:txBody>
      </p:sp>
    </p:spTree>
    <p:extLst>
      <p:ext uri="{BB962C8B-B14F-4D97-AF65-F5344CB8AC3E}">
        <p14:creationId xmlns:p14="http://schemas.microsoft.com/office/powerpoint/2010/main" val="168098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Programme</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3373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H" dirty="0"/>
              <a:t>Background et questions de recherche</a:t>
            </a:r>
          </a:p>
          <a:p>
            <a:r>
              <a:rPr lang="fr-CH" dirty="0"/>
              <a:t>Méthodologie / Résultats actuels</a:t>
            </a:r>
          </a:p>
          <a:p>
            <a:r>
              <a:rPr lang="fr-CH" dirty="0"/>
              <a:t>Prochaines étapes</a:t>
            </a:r>
          </a:p>
          <a:p>
            <a:r>
              <a:rPr lang="fr-CH" dirty="0"/>
              <a:t>Cadre conceptuel d’analyse</a:t>
            </a:r>
          </a:p>
          <a:p>
            <a:r>
              <a:rPr lang="fr-CH" dirty="0"/>
              <a:t>Vos questions, remarques et suggestions</a:t>
            </a:r>
          </a:p>
        </p:txBody>
      </p:sp>
    </p:spTree>
    <p:extLst>
      <p:ext uri="{BB962C8B-B14F-4D97-AF65-F5344CB8AC3E}">
        <p14:creationId xmlns:p14="http://schemas.microsoft.com/office/powerpoint/2010/main" val="119039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a:t>
            </a:r>
          </a:p>
          <a:p>
            <a:r>
              <a:rPr lang="fr-CH" sz="2800" dirty="0"/>
              <a:t>Les approches classiques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739674"/>
            <a:ext cx="10515600" cy="368855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Classiquement, on distingue 3 dimensions pour catégoriser les leaders efficaces des leaders moins efficaces: </a:t>
            </a:r>
          </a:p>
          <a:p>
            <a:pPr>
              <a:buFontTx/>
              <a:buChar char="-"/>
            </a:pPr>
            <a:r>
              <a:rPr lang="fr-CH" dirty="0"/>
              <a:t>Orientation vers les personnes; </a:t>
            </a:r>
          </a:p>
          <a:p>
            <a:pPr>
              <a:buFontTx/>
              <a:buChar char="-"/>
            </a:pPr>
            <a:r>
              <a:rPr lang="fr-CH" dirty="0"/>
              <a:t>Orientation vers la production; </a:t>
            </a:r>
          </a:p>
          <a:p>
            <a:pPr>
              <a:buFontTx/>
              <a:buChar char="-"/>
            </a:pPr>
            <a:r>
              <a:rPr lang="fr-CH" dirty="0"/>
              <a:t>Participation à la décision.</a:t>
            </a:r>
          </a:p>
          <a:p>
            <a:pPr marL="0" indent="0">
              <a:buNone/>
            </a:pPr>
            <a:r>
              <a:rPr lang="fr-CH" dirty="0"/>
              <a:t>Il est ainsi possible de combiner ces dimensions afin d’évaluer le style de leadership utilisé.</a:t>
            </a:r>
          </a:p>
          <a:p>
            <a:pPr marL="0" indent="0">
              <a:buNone/>
            </a:pPr>
            <a:endParaRPr lang="fr-CH" dirty="0"/>
          </a:p>
          <a:p>
            <a:pPr marL="0" indent="0">
              <a:buNone/>
            </a:pPr>
            <a:r>
              <a:rPr lang="fr-CH" sz="1000" dirty="0"/>
              <a:t> </a:t>
            </a:r>
            <a:r>
              <a:rPr lang="en-US" sz="1000" b="0" i="0" u="none" strike="noStrike" baseline="0" dirty="0">
                <a:latin typeface="ArialNarrow"/>
              </a:rPr>
              <a:t>Yukl, G. (1989). </a:t>
            </a:r>
            <a:r>
              <a:rPr lang="en-US" sz="1000" b="0" i="1" u="none" strike="noStrike" baseline="0" dirty="0">
                <a:latin typeface="ArialNarrow-Italic"/>
              </a:rPr>
              <a:t>Leadership in organizations. </a:t>
            </a:r>
            <a:r>
              <a:rPr lang="en-US" sz="1000" b="0" i="0" u="none" strike="noStrike" baseline="0" dirty="0">
                <a:latin typeface="ArialNarrow"/>
              </a:rPr>
              <a:t>Prentice Hall.</a:t>
            </a:r>
          </a:p>
        </p:txBody>
      </p:sp>
      <p:pic>
        <p:nvPicPr>
          <p:cNvPr id="5" name="Picture 4">
            <a:extLst>
              <a:ext uri="{FF2B5EF4-FFF2-40B4-BE49-F238E27FC236}">
                <a16:creationId xmlns:a16="http://schemas.microsoft.com/office/drawing/2014/main" id="{419BEABC-618C-41E5-8D74-8DB5E5EE5568}"/>
              </a:ext>
            </a:extLst>
          </p:cNvPr>
          <p:cNvPicPr>
            <a:picLocks noChangeAspect="1"/>
          </p:cNvPicPr>
          <p:nvPr/>
        </p:nvPicPr>
        <p:blipFill>
          <a:blip r:embed="rId4"/>
          <a:stretch>
            <a:fillRect/>
          </a:stretch>
        </p:blipFill>
        <p:spPr>
          <a:xfrm>
            <a:off x="958282" y="503765"/>
            <a:ext cx="9720263" cy="6160374"/>
          </a:xfrm>
          <a:prstGeom prst="rect">
            <a:avLst/>
          </a:prstGeom>
        </p:spPr>
      </p:pic>
    </p:spTree>
    <p:extLst>
      <p:ext uri="{BB962C8B-B14F-4D97-AF65-F5344CB8AC3E}">
        <p14:creationId xmlns:p14="http://schemas.microsoft.com/office/powerpoint/2010/main" val="1280369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600200"/>
            <a:ext cx="10515600" cy="38042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L’importance des groupes dans les organisations: </a:t>
            </a:r>
          </a:p>
          <a:p>
            <a:pPr>
              <a:buFontTx/>
              <a:buChar char="-"/>
            </a:pPr>
            <a:r>
              <a:rPr lang="fr-CH" dirty="0"/>
              <a:t>Unité de base (départements, commissions, </a:t>
            </a:r>
            <a:r>
              <a:rPr lang="fr-CH" dirty="0" err="1"/>
              <a:t>task</a:t>
            </a:r>
            <a:r>
              <a:rPr lang="fr-CH" dirty="0"/>
              <a:t> force, équipe, … ce sont tous des groupes)</a:t>
            </a:r>
          </a:p>
          <a:p>
            <a:pPr>
              <a:buFontTx/>
              <a:buChar char="-"/>
            </a:pPr>
            <a:r>
              <a:rPr lang="fr-CH" dirty="0"/>
              <a:t>Perspective intra- (processus de travail en groupe, performance) et inter-groupe (relations entre les groupes, effets d’appartenance)</a:t>
            </a:r>
          </a:p>
          <a:p>
            <a:pPr>
              <a:buFontTx/>
              <a:buChar char="-"/>
            </a:pPr>
            <a:r>
              <a:rPr lang="fr-CH" dirty="0"/>
              <a:t>Interdépendance et relations intergroupes: expérience de Sherif (1966)</a:t>
            </a:r>
          </a:p>
          <a:p>
            <a:pPr lvl="1">
              <a:buFontTx/>
              <a:buChar char="-"/>
            </a:pPr>
            <a:r>
              <a:rPr lang="fr-CH" dirty="0"/>
              <a:t>Mouvements naturels entre les groupes (méfiance, hostilité)</a:t>
            </a:r>
          </a:p>
          <a:p>
            <a:pPr lvl="1">
              <a:buFontTx/>
              <a:buChar char="-"/>
            </a:pPr>
            <a:r>
              <a:rPr lang="fr-CH" dirty="0"/>
              <a:t>Importance du rôle de leader pour «ouvrir» ou «fermer» le groupe</a:t>
            </a:r>
            <a:endParaRPr lang="fr-FR" dirty="0"/>
          </a:p>
          <a:p>
            <a:pPr marL="457200" lvl="1" indent="0">
              <a:buNone/>
            </a:pPr>
            <a:endParaRPr lang="fr-FR" sz="1000" dirty="0"/>
          </a:p>
          <a:p>
            <a:pPr marL="457200" lvl="1" indent="0">
              <a:buNone/>
            </a:pPr>
            <a:r>
              <a:rPr lang="fr-FR" sz="1400" dirty="0"/>
              <a:t>Doise, W., Deschamps, J.-C., &amp; Mugny, G. (1991). </a:t>
            </a:r>
            <a:r>
              <a:rPr lang="fr-FR" sz="1400" i="1" dirty="0"/>
              <a:t>Psychologie sociale expérimentale</a:t>
            </a:r>
            <a:r>
              <a:rPr lang="fr-FR" sz="1400" dirty="0"/>
              <a:t>. Paris: Armand Colin.</a:t>
            </a:r>
            <a:endParaRPr lang="fr-CH" sz="1400" dirty="0"/>
          </a:p>
        </p:txBody>
      </p:sp>
    </p:spTree>
    <p:extLst>
      <p:ext uri="{BB962C8B-B14F-4D97-AF65-F5344CB8AC3E}">
        <p14:creationId xmlns:p14="http://schemas.microsoft.com/office/powerpoint/2010/main" val="1277092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338943"/>
            <a:ext cx="10515600" cy="4065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modèle de Thomas et </a:t>
            </a:r>
            <a:r>
              <a:rPr lang="fr-CH" dirty="0" err="1"/>
              <a:t>Kilmann</a:t>
            </a:r>
            <a:r>
              <a:rPr lang="fr-CH" dirty="0"/>
              <a:t> (modèle «Harvard» pour la gestion des conflits).</a:t>
            </a:r>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en-US" altLang="fr-FR" sz="1400" dirty="0"/>
          </a:p>
          <a:p>
            <a:pPr marL="0" indent="0">
              <a:buNone/>
            </a:pPr>
            <a:r>
              <a:rPr lang="en-US" altLang="fr-FR" sz="1400" dirty="0"/>
              <a:t>Thomas, K. W. (1992). Conflict and Conflict Management: Reflections and Update. </a:t>
            </a:r>
            <a:r>
              <a:rPr lang="en-US" altLang="fr-FR" sz="1400" i="1" dirty="0"/>
              <a:t>Journal of Organizational Behavior</a:t>
            </a:r>
            <a:r>
              <a:rPr lang="en-US" altLang="fr-FR" sz="1400" dirty="0"/>
              <a:t>, 13(3), 265-274. </a:t>
            </a:r>
          </a:p>
          <a:p>
            <a:pPr marL="0" indent="0">
              <a:buNone/>
            </a:pPr>
            <a:endParaRPr lang="fr-CH" dirty="0"/>
          </a:p>
          <a:p>
            <a:pPr marL="0" indent="0">
              <a:buNone/>
            </a:pPr>
            <a:endParaRPr lang="fr-CH" dirty="0"/>
          </a:p>
        </p:txBody>
      </p:sp>
      <p:pic>
        <p:nvPicPr>
          <p:cNvPr id="5" name="Picture 4">
            <a:extLst>
              <a:ext uri="{FF2B5EF4-FFF2-40B4-BE49-F238E27FC236}">
                <a16:creationId xmlns:a16="http://schemas.microsoft.com/office/drawing/2014/main" id="{6C02F030-75F5-46A1-A1D8-245FD1C5EE76}"/>
              </a:ext>
            </a:extLst>
          </p:cNvPr>
          <p:cNvPicPr>
            <a:picLocks noChangeAspect="1"/>
          </p:cNvPicPr>
          <p:nvPr/>
        </p:nvPicPr>
        <p:blipFill rotWithShape="1">
          <a:blip r:embed="rId4"/>
          <a:srcRect b="12024"/>
          <a:stretch/>
        </p:blipFill>
        <p:spPr>
          <a:xfrm>
            <a:off x="3152555" y="1904598"/>
            <a:ext cx="5534245" cy="3699138"/>
          </a:xfrm>
          <a:prstGeom prst="rect">
            <a:avLst/>
          </a:prstGeom>
        </p:spPr>
      </p:pic>
      <p:sp>
        <p:nvSpPr>
          <p:cNvPr id="6" name="Oval 5">
            <a:extLst>
              <a:ext uri="{FF2B5EF4-FFF2-40B4-BE49-F238E27FC236}">
                <a16:creationId xmlns:a16="http://schemas.microsoft.com/office/drawing/2014/main" id="{2F3A644B-430B-4AB2-A51A-B5550C68CD48}"/>
              </a:ext>
            </a:extLst>
          </p:cNvPr>
          <p:cNvSpPr/>
          <p:nvPr/>
        </p:nvSpPr>
        <p:spPr>
          <a:xfrm>
            <a:off x="2976390" y="2212799"/>
            <a:ext cx="5684048" cy="16665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947225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338943"/>
            <a:ext cx="10515600" cy="4065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modèle de Thomas et </a:t>
            </a:r>
            <a:r>
              <a:rPr lang="fr-CH" dirty="0" err="1"/>
              <a:t>Kilmann</a:t>
            </a:r>
            <a:r>
              <a:rPr lang="fr-CH" dirty="0"/>
              <a:t> (modèle «Harvard» pour la gestion des conflits).</a:t>
            </a:r>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en-US" altLang="fr-FR" sz="1400" dirty="0"/>
          </a:p>
          <a:p>
            <a:pPr marL="0" indent="0">
              <a:buNone/>
            </a:pPr>
            <a:r>
              <a:rPr lang="en-US" altLang="fr-FR" sz="1400" dirty="0"/>
              <a:t>Thomas, K. W. (1992). Conflict and Conflict Management: Reflections and Update. </a:t>
            </a:r>
            <a:r>
              <a:rPr lang="en-US" altLang="fr-FR" sz="1400" i="1" dirty="0"/>
              <a:t>Journal of Organizational Behavior</a:t>
            </a:r>
            <a:r>
              <a:rPr lang="en-US" altLang="fr-FR" sz="1400" dirty="0"/>
              <a:t>, 13(3), 265-274. </a:t>
            </a:r>
          </a:p>
          <a:p>
            <a:pPr marL="0" indent="0">
              <a:buNone/>
            </a:pPr>
            <a:endParaRPr lang="fr-CH" dirty="0"/>
          </a:p>
          <a:p>
            <a:pPr marL="0" indent="0">
              <a:buNone/>
            </a:pPr>
            <a:endParaRPr lang="fr-CH" dirty="0"/>
          </a:p>
        </p:txBody>
      </p:sp>
      <p:pic>
        <p:nvPicPr>
          <p:cNvPr id="5" name="Picture 4">
            <a:extLst>
              <a:ext uri="{FF2B5EF4-FFF2-40B4-BE49-F238E27FC236}">
                <a16:creationId xmlns:a16="http://schemas.microsoft.com/office/drawing/2014/main" id="{6C02F030-75F5-46A1-A1D8-245FD1C5EE76}"/>
              </a:ext>
            </a:extLst>
          </p:cNvPr>
          <p:cNvPicPr>
            <a:picLocks noChangeAspect="1"/>
          </p:cNvPicPr>
          <p:nvPr/>
        </p:nvPicPr>
        <p:blipFill rotWithShape="1">
          <a:blip r:embed="rId4"/>
          <a:srcRect b="12024"/>
          <a:stretch/>
        </p:blipFill>
        <p:spPr>
          <a:xfrm>
            <a:off x="3152555" y="1904598"/>
            <a:ext cx="5534245" cy="3699138"/>
          </a:xfrm>
          <a:prstGeom prst="rect">
            <a:avLst/>
          </a:prstGeom>
        </p:spPr>
      </p:pic>
      <p:sp>
        <p:nvSpPr>
          <p:cNvPr id="9" name="Oval 8">
            <a:extLst>
              <a:ext uri="{FF2B5EF4-FFF2-40B4-BE49-F238E27FC236}">
                <a16:creationId xmlns:a16="http://schemas.microsoft.com/office/drawing/2014/main" id="{6DADB080-B6C8-4C09-A059-29090B9EEAD5}"/>
              </a:ext>
            </a:extLst>
          </p:cNvPr>
          <p:cNvSpPr/>
          <p:nvPr/>
        </p:nvSpPr>
        <p:spPr>
          <a:xfrm>
            <a:off x="5536267" y="1802227"/>
            <a:ext cx="2157355" cy="36021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096475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338943"/>
            <a:ext cx="10515600" cy="4065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modèle de Thomas et </a:t>
            </a:r>
            <a:r>
              <a:rPr lang="fr-CH" dirty="0" err="1"/>
              <a:t>Kilmann</a:t>
            </a:r>
            <a:r>
              <a:rPr lang="fr-CH" dirty="0"/>
              <a:t> (modèle «Harvard» pour la gestion des conflits).</a:t>
            </a:r>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en-US" altLang="fr-FR" sz="1400" dirty="0"/>
          </a:p>
          <a:p>
            <a:pPr marL="0" indent="0">
              <a:buNone/>
            </a:pPr>
            <a:r>
              <a:rPr lang="en-US" altLang="fr-FR" sz="1400" dirty="0"/>
              <a:t>Thomas, K. W. (1992). Conflict and Conflict Management: Reflections and Update. </a:t>
            </a:r>
            <a:r>
              <a:rPr lang="en-US" altLang="fr-FR" sz="1400" i="1" dirty="0"/>
              <a:t>Journal of Organizational Behavior</a:t>
            </a:r>
            <a:r>
              <a:rPr lang="en-US" altLang="fr-FR" sz="1400" dirty="0"/>
              <a:t>, 13(3), 265-274. </a:t>
            </a:r>
          </a:p>
          <a:p>
            <a:pPr marL="0" indent="0">
              <a:buNone/>
            </a:pPr>
            <a:endParaRPr lang="fr-CH" dirty="0"/>
          </a:p>
          <a:p>
            <a:pPr marL="0" indent="0">
              <a:buNone/>
            </a:pPr>
            <a:endParaRPr lang="fr-CH" dirty="0"/>
          </a:p>
        </p:txBody>
      </p:sp>
      <p:pic>
        <p:nvPicPr>
          <p:cNvPr id="5" name="Picture 4">
            <a:extLst>
              <a:ext uri="{FF2B5EF4-FFF2-40B4-BE49-F238E27FC236}">
                <a16:creationId xmlns:a16="http://schemas.microsoft.com/office/drawing/2014/main" id="{6C02F030-75F5-46A1-A1D8-245FD1C5EE76}"/>
              </a:ext>
            </a:extLst>
          </p:cNvPr>
          <p:cNvPicPr>
            <a:picLocks noChangeAspect="1"/>
          </p:cNvPicPr>
          <p:nvPr/>
        </p:nvPicPr>
        <p:blipFill rotWithShape="1">
          <a:blip r:embed="rId4"/>
          <a:srcRect b="12024"/>
          <a:stretch/>
        </p:blipFill>
        <p:spPr>
          <a:xfrm>
            <a:off x="3152555" y="1904598"/>
            <a:ext cx="5534245" cy="3699138"/>
          </a:xfrm>
          <a:prstGeom prst="rect">
            <a:avLst/>
          </a:prstGeom>
        </p:spPr>
      </p:pic>
      <p:sp>
        <p:nvSpPr>
          <p:cNvPr id="9" name="Oval 8">
            <a:extLst>
              <a:ext uri="{FF2B5EF4-FFF2-40B4-BE49-F238E27FC236}">
                <a16:creationId xmlns:a16="http://schemas.microsoft.com/office/drawing/2014/main" id="{6DADB080-B6C8-4C09-A059-29090B9EEAD5}"/>
              </a:ext>
            </a:extLst>
          </p:cNvPr>
          <p:cNvSpPr/>
          <p:nvPr/>
        </p:nvSpPr>
        <p:spPr>
          <a:xfrm rot="16200000">
            <a:off x="4937853" y="1799505"/>
            <a:ext cx="1502230" cy="4820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76229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338943"/>
            <a:ext cx="10515600" cy="4065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modèle de Thomas et </a:t>
            </a:r>
            <a:r>
              <a:rPr lang="fr-CH" dirty="0" err="1"/>
              <a:t>Kilmann</a:t>
            </a:r>
            <a:r>
              <a:rPr lang="fr-CH" dirty="0"/>
              <a:t> (modèle «Harvard» pour la gestion des conflits).</a:t>
            </a:r>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en-US" altLang="fr-FR" sz="1400" dirty="0"/>
          </a:p>
          <a:p>
            <a:pPr marL="0" indent="0">
              <a:buNone/>
            </a:pPr>
            <a:r>
              <a:rPr lang="en-US" altLang="fr-FR" sz="1400" dirty="0"/>
              <a:t>Thomas, K. W. (1992). Conflict and Conflict Management: Reflections and Update. </a:t>
            </a:r>
            <a:r>
              <a:rPr lang="en-US" altLang="fr-FR" sz="1400" i="1" dirty="0"/>
              <a:t>Journal of Organizational Behavior</a:t>
            </a:r>
            <a:r>
              <a:rPr lang="en-US" altLang="fr-FR" sz="1400" dirty="0"/>
              <a:t>, 13(3), 265-274. </a:t>
            </a:r>
          </a:p>
          <a:p>
            <a:pPr marL="0" indent="0">
              <a:buNone/>
            </a:pPr>
            <a:endParaRPr lang="fr-CH" dirty="0"/>
          </a:p>
          <a:p>
            <a:pPr marL="0" indent="0">
              <a:buNone/>
            </a:pPr>
            <a:endParaRPr lang="fr-CH" dirty="0"/>
          </a:p>
        </p:txBody>
      </p:sp>
      <p:pic>
        <p:nvPicPr>
          <p:cNvPr id="5" name="Picture 4">
            <a:extLst>
              <a:ext uri="{FF2B5EF4-FFF2-40B4-BE49-F238E27FC236}">
                <a16:creationId xmlns:a16="http://schemas.microsoft.com/office/drawing/2014/main" id="{6C02F030-75F5-46A1-A1D8-245FD1C5EE76}"/>
              </a:ext>
            </a:extLst>
          </p:cNvPr>
          <p:cNvPicPr>
            <a:picLocks noChangeAspect="1"/>
          </p:cNvPicPr>
          <p:nvPr/>
        </p:nvPicPr>
        <p:blipFill rotWithShape="1">
          <a:blip r:embed="rId4"/>
          <a:srcRect b="12024"/>
          <a:stretch/>
        </p:blipFill>
        <p:spPr>
          <a:xfrm>
            <a:off x="3152555" y="1904598"/>
            <a:ext cx="5534245" cy="3699138"/>
          </a:xfrm>
          <a:prstGeom prst="rect">
            <a:avLst/>
          </a:prstGeom>
        </p:spPr>
      </p:pic>
      <p:sp>
        <p:nvSpPr>
          <p:cNvPr id="9" name="Oval 8">
            <a:extLst>
              <a:ext uri="{FF2B5EF4-FFF2-40B4-BE49-F238E27FC236}">
                <a16:creationId xmlns:a16="http://schemas.microsoft.com/office/drawing/2014/main" id="{6DADB080-B6C8-4C09-A059-29090B9EEAD5}"/>
              </a:ext>
            </a:extLst>
          </p:cNvPr>
          <p:cNvSpPr/>
          <p:nvPr/>
        </p:nvSpPr>
        <p:spPr>
          <a:xfrm>
            <a:off x="3843839" y="1838348"/>
            <a:ext cx="1502230" cy="356607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483201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338943"/>
            <a:ext cx="10515600" cy="4065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modèle de Thomas et </a:t>
            </a:r>
            <a:r>
              <a:rPr lang="fr-CH" dirty="0" err="1"/>
              <a:t>Kilmann</a:t>
            </a:r>
            <a:r>
              <a:rPr lang="fr-CH" dirty="0"/>
              <a:t> (modèle «Harvard» pour la gestion des conflits).</a:t>
            </a:r>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en-US" altLang="fr-FR" sz="1400" dirty="0"/>
          </a:p>
          <a:p>
            <a:pPr marL="0" indent="0">
              <a:buNone/>
            </a:pPr>
            <a:r>
              <a:rPr lang="en-US" altLang="fr-FR" sz="1400" dirty="0"/>
              <a:t>Thomas, K. W. (1992). Conflict and Conflict Management: Reflections and Update. </a:t>
            </a:r>
            <a:r>
              <a:rPr lang="en-US" altLang="fr-FR" sz="1400" i="1" dirty="0"/>
              <a:t>Journal of Organizational Behavior</a:t>
            </a:r>
            <a:r>
              <a:rPr lang="en-US" altLang="fr-FR" sz="1400" dirty="0"/>
              <a:t>, 13(3), 265-274. </a:t>
            </a:r>
          </a:p>
          <a:p>
            <a:pPr marL="0" indent="0">
              <a:buNone/>
            </a:pPr>
            <a:endParaRPr lang="fr-CH" dirty="0"/>
          </a:p>
          <a:p>
            <a:pPr marL="0" indent="0">
              <a:buNone/>
            </a:pPr>
            <a:endParaRPr lang="fr-CH" dirty="0"/>
          </a:p>
        </p:txBody>
      </p:sp>
      <p:pic>
        <p:nvPicPr>
          <p:cNvPr id="5" name="Picture 4">
            <a:extLst>
              <a:ext uri="{FF2B5EF4-FFF2-40B4-BE49-F238E27FC236}">
                <a16:creationId xmlns:a16="http://schemas.microsoft.com/office/drawing/2014/main" id="{6C02F030-75F5-46A1-A1D8-245FD1C5EE76}"/>
              </a:ext>
            </a:extLst>
          </p:cNvPr>
          <p:cNvPicPr>
            <a:picLocks noChangeAspect="1"/>
          </p:cNvPicPr>
          <p:nvPr/>
        </p:nvPicPr>
        <p:blipFill rotWithShape="1">
          <a:blip r:embed="rId4"/>
          <a:srcRect b="12024"/>
          <a:stretch/>
        </p:blipFill>
        <p:spPr>
          <a:xfrm>
            <a:off x="3152555" y="1904598"/>
            <a:ext cx="5534245" cy="3699138"/>
          </a:xfrm>
          <a:prstGeom prst="rect">
            <a:avLst/>
          </a:prstGeom>
        </p:spPr>
      </p:pic>
      <p:sp>
        <p:nvSpPr>
          <p:cNvPr id="9" name="Oval 8">
            <a:extLst>
              <a:ext uri="{FF2B5EF4-FFF2-40B4-BE49-F238E27FC236}">
                <a16:creationId xmlns:a16="http://schemas.microsoft.com/office/drawing/2014/main" id="{6DADB080-B6C8-4C09-A059-29090B9EEAD5}"/>
              </a:ext>
            </a:extLst>
          </p:cNvPr>
          <p:cNvSpPr/>
          <p:nvPr/>
        </p:nvSpPr>
        <p:spPr>
          <a:xfrm rot="7906489">
            <a:off x="4886853" y="1192911"/>
            <a:ext cx="1502230" cy="49181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3232460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III</a:t>
            </a:r>
          </a:p>
          <a:p>
            <a:r>
              <a:rPr lang="fr-CH" sz="2800" dirty="0"/>
              <a:t>Les groupes et la gestion des conflits</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338943"/>
            <a:ext cx="10515600" cy="4065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modèle de Thomas et </a:t>
            </a:r>
            <a:r>
              <a:rPr lang="fr-CH" dirty="0" err="1"/>
              <a:t>Kilmann</a:t>
            </a:r>
            <a:r>
              <a:rPr lang="fr-CH" dirty="0"/>
              <a:t> (modèle «Harvard» pour la gestion des conflits).</a:t>
            </a:r>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fr-CH" dirty="0"/>
          </a:p>
          <a:p>
            <a:pPr marL="0" indent="0">
              <a:buNone/>
            </a:pPr>
            <a:endParaRPr lang="en-US" altLang="fr-FR" sz="1400" dirty="0"/>
          </a:p>
          <a:p>
            <a:pPr marL="0" indent="0">
              <a:buNone/>
            </a:pPr>
            <a:r>
              <a:rPr lang="en-US" altLang="fr-FR" sz="1400" dirty="0"/>
              <a:t>Thomas, K. W. (1992). Conflict and Conflict Management: Reflections and Update. </a:t>
            </a:r>
            <a:r>
              <a:rPr lang="en-US" altLang="fr-FR" sz="1400" i="1" dirty="0"/>
              <a:t>Journal of Organizational Behavior</a:t>
            </a:r>
            <a:r>
              <a:rPr lang="en-US" altLang="fr-FR" sz="1400" dirty="0"/>
              <a:t>, 13(3), 265-274. </a:t>
            </a:r>
          </a:p>
          <a:p>
            <a:pPr marL="0" indent="0">
              <a:buNone/>
            </a:pPr>
            <a:endParaRPr lang="fr-CH" dirty="0"/>
          </a:p>
          <a:p>
            <a:pPr marL="0" indent="0">
              <a:buNone/>
            </a:pPr>
            <a:endParaRPr lang="fr-CH" dirty="0"/>
          </a:p>
        </p:txBody>
      </p:sp>
      <p:pic>
        <p:nvPicPr>
          <p:cNvPr id="5" name="Picture 4">
            <a:extLst>
              <a:ext uri="{FF2B5EF4-FFF2-40B4-BE49-F238E27FC236}">
                <a16:creationId xmlns:a16="http://schemas.microsoft.com/office/drawing/2014/main" id="{6C02F030-75F5-46A1-A1D8-245FD1C5EE76}"/>
              </a:ext>
            </a:extLst>
          </p:cNvPr>
          <p:cNvPicPr>
            <a:picLocks noChangeAspect="1"/>
          </p:cNvPicPr>
          <p:nvPr/>
        </p:nvPicPr>
        <p:blipFill rotWithShape="1">
          <a:blip r:embed="rId4"/>
          <a:srcRect b="12024"/>
          <a:stretch/>
        </p:blipFill>
        <p:spPr>
          <a:xfrm>
            <a:off x="3152555" y="1904598"/>
            <a:ext cx="5534245" cy="3699138"/>
          </a:xfrm>
          <a:prstGeom prst="rect">
            <a:avLst/>
          </a:prstGeom>
        </p:spPr>
      </p:pic>
      <p:sp>
        <p:nvSpPr>
          <p:cNvPr id="9" name="Oval 8">
            <a:extLst>
              <a:ext uri="{FF2B5EF4-FFF2-40B4-BE49-F238E27FC236}">
                <a16:creationId xmlns:a16="http://schemas.microsoft.com/office/drawing/2014/main" id="{6DADB080-B6C8-4C09-A059-29090B9EEAD5}"/>
              </a:ext>
            </a:extLst>
          </p:cNvPr>
          <p:cNvSpPr/>
          <p:nvPr/>
        </p:nvSpPr>
        <p:spPr>
          <a:xfrm rot="3222909">
            <a:off x="4886853" y="1192911"/>
            <a:ext cx="1502230" cy="49181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354267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IV</a:t>
            </a:r>
          </a:p>
          <a:p>
            <a:r>
              <a:rPr lang="fr-CH" sz="2800" dirty="0"/>
              <a:t>Théories sur le leadership</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739674"/>
            <a:ext cx="10515600" cy="36647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Le leadership agile: leadership à l’ère numérique</a:t>
            </a:r>
          </a:p>
          <a:p>
            <a:pPr marL="0" indent="0">
              <a:buNone/>
            </a:pPr>
            <a:r>
              <a:rPr lang="fr-CH" dirty="0"/>
              <a:t>Les théories sur le leadership évoluent avec la société. Ainsi, de nouveaux modèles viennent compléter une littérature existante déjà riche (p. ex. leadership transactionnel, transformationnel, authentique, charismatique, etc.). </a:t>
            </a:r>
          </a:p>
          <a:p>
            <a:pPr marL="0" indent="0">
              <a:buNone/>
            </a:pPr>
            <a:r>
              <a:rPr lang="fr-CH" dirty="0"/>
              <a:t>Le </a:t>
            </a:r>
            <a:r>
              <a:rPr lang="fr-CH" b="1" dirty="0"/>
              <a:t>leadership agile </a:t>
            </a:r>
            <a:r>
              <a:rPr lang="fr-CH" dirty="0"/>
              <a:t>consiste principalement à </a:t>
            </a:r>
          </a:p>
          <a:p>
            <a:pPr>
              <a:buFontTx/>
              <a:buChar char="-"/>
            </a:pPr>
            <a:r>
              <a:rPr lang="fr-CH" dirty="0"/>
              <a:t>promouvoir l’agilité, élément requis pour accompagner efficacement l’organisation et les groupes dans la transformation numérique. </a:t>
            </a:r>
          </a:p>
          <a:p>
            <a:pPr>
              <a:buFontTx/>
              <a:buChar char="-"/>
            </a:pPr>
            <a:r>
              <a:rPr lang="fr-CH" dirty="0"/>
              <a:t>Promouvoir le changement dans les environnement complexes et en mouvement.</a:t>
            </a:r>
          </a:p>
        </p:txBody>
      </p:sp>
    </p:spTree>
    <p:extLst>
      <p:ext uri="{BB962C8B-B14F-4D97-AF65-F5344CB8AC3E}">
        <p14:creationId xmlns:p14="http://schemas.microsoft.com/office/powerpoint/2010/main" val="392037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Cadre conceptuel d’analyse IV</a:t>
            </a:r>
          </a:p>
          <a:p>
            <a:r>
              <a:rPr lang="fr-CH" sz="2800" dirty="0"/>
              <a:t>Théories sur le leadership</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739674"/>
            <a:ext cx="10515600" cy="36647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Compétences pour un leadership agile: </a:t>
            </a:r>
          </a:p>
          <a:p>
            <a:pPr>
              <a:buFontTx/>
              <a:buChar char="-"/>
            </a:pPr>
            <a:r>
              <a:rPr lang="fr-CH" dirty="0"/>
              <a:t>Humilité</a:t>
            </a:r>
          </a:p>
          <a:p>
            <a:pPr>
              <a:buFontTx/>
              <a:buChar char="-"/>
            </a:pPr>
            <a:r>
              <a:rPr lang="fr-CH" dirty="0"/>
              <a:t>Adaptabilité</a:t>
            </a:r>
          </a:p>
          <a:p>
            <a:pPr>
              <a:buFontTx/>
              <a:buChar char="-"/>
            </a:pPr>
            <a:r>
              <a:rPr lang="fr-CH" dirty="0"/>
              <a:t>Esprit visionnaire</a:t>
            </a:r>
          </a:p>
          <a:p>
            <a:pPr>
              <a:buFontTx/>
              <a:buChar char="-"/>
            </a:pPr>
            <a:r>
              <a:rPr lang="fr-CH" dirty="0"/>
              <a:t>Engagement</a:t>
            </a:r>
          </a:p>
          <a:p>
            <a:pPr marL="0" indent="0">
              <a:buNone/>
            </a:pPr>
            <a:endParaRPr lang="fr-CH" dirty="0"/>
          </a:p>
          <a:p>
            <a:pPr marL="0" indent="0">
              <a:buNone/>
            </a:pPr>
            <a:endParaRPr lang="fr-CH" dirty="0"/>
          </a:p>
          <a:p>
            <a:pPr marL="0" indent="0">
              <a:buNone/>
            </a:pPr>
            <a:endParaRPr lang="fr-CH" dirty="0"/>
          </a:p>
          <a:p>
            <a:pPr marL="0" indent="0">
              <a:buNone/>
            </a:pPr>
            <a:r>
              <a:rPr lang="en-US" sz="1400" dirty="0"/>
              <a:t>Joiner, B. (2008). Leadership Agility: Five Levels of Mastery. </a:t>
            </a:r>
            <a:r>
              <a:rPr lang="en-US" sz="1400" i="1" dirty="0"/>
              <a:t>Strategic Direction</a:t>
            </a:r>
            <a:r>
              <a:rPr lang="en-US" sz="1100" dirty="0"/>
              <a:t>.</a:t>
            </a:r>
            <a:endParaRPr lang="fr-CH" sz="1100" dirty="0"/>
          </a:p>
        </p:txBody>
      </p:sp>
      <p:pic>
        <p:nvPicPr>
          <p:cNvPr id="5" name="Picture 4">
            <a:extLst>
              <a:ext uri="{FF2B5EF4-FFF2-40B4-BE49-F238E27FC236}">
                <a16:creationId xmlns:a16="http://schemas.microsoft.com/office/drawing/2014/main" id="{6AFCF87D-3911-462E-BD9B-A9936C47826C}"/>
              </a:ext>
            </a:extLst>
          </p:cNvPr>
          <p:cNvPicPr>
            <a:picLocks noChangeAspect="1"/>
          </p:cNvPicPr>
          <p:nvPr/>
        </p:nvPicPr>
        <p:blipFill rotWithShape="1">
          <a:blip r:embed="rId4"/>
          <a:srcRect l="8905" t="2792" r="5425"/>
          <a:stretch/>
        </p:blipFill>
        <p:spPr>
          <a:xfrm>
            <a:off x="6760029" y="108249"/>
            <a:ext cx="5143501" cy="5910812"/>
          </a:xfrm>
          <a:prstGeom prst="rect">
            <a:avLst/>
          </a:prstGeom>
        </p:spPr>
      </p:pic>
    </p:spTree>
    <p:extLst>
      <p:ext uri="{BB962C8B-B14F-4D97-AF65-F5344CB8AC3E}">
        <p14:creationId xmlns:p14="http://schemas.microsoft.com/office/powerpoint/2010/main" val="60145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Background et questions de recherche I</a:t>
            </a:r>
            <a:endParaRPr lang="fr-CH" sz="3600" dirty="0"/>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3373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noProof="1"/>
              <a:t>Plusieurs constats: </a:t>
            </a:r>
          </a:p>
          <a:p>
            <a:pPr>
              <a:buFontTx/>
              <a:buChar char="-"/>
            </a:pPr>
            <a:r>
              <a:rPr lang="fr-CH" noProof="1"/>
              <a:t>Progression dans la profession = nouvelles responsabilités;</a:t>
            </a:r>
          </a:p>
          <a:p>
            <a:pPr>
              <a:buFontTx/>
              <a:buChar char="-"/>
            </a:pPr>
            <a:r>
              <a:rPr lang="fr-CH" noProof="1"/>
              <a:t>Promotions basées plus sur le parcours académique que sur compétences et expériences managériales (Ackerly et al., 2011);</a:t>
            </a:r>
          </a:p>
          <a:p>
            <a:pPr>
              <a:buFontTx/>
              <a:buChar char="-"/>
            </a:pPr>
            <a:r>
              <a:rPr lang="fr-CH" noProof="1"/>
              <a:t>Nouveaux médecins cadres «parachutés» dans leurs nouvelles fonctions (Lusco et al., 2005; Patel et al., 2005);</a:t>
            </a:r>
          </a:p>
          <a:p>
            <a:pPr>
              <a:buFontTx/>
              <a:buChar char="-"/>
            </a:pPr>
            <a:r>
              <a:rPr lang="fr-CH" noProof="1"/>
              <a:t>Formations en leadership et management nombreuses, mais peu fréquentées (Danilewitz &amp; McLean, 2016).</a:t>
            </a:r>
          </a:p>
        </p:txBody>
      </p:sp>
    </p:spTree>
    <p:extLst>
      <p:ext uri="{BB962C8B-B14F-4D97-AF65-F5344CB8AC3E}">
        <p14:creationId xmlns:p14="http://schemas.microsoft.com/office/powerpoint/2010/main" val="227636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CH" sz="2800" dirty="0"/>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739674"/>
            <a:ext cx="10515600" cy="36647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CH" sz="1100" dirty="0"/>
          </a:p>
        </p:txBody>
      </p:sp>
      <p:sp>
        <p:nvSpPr>
          <p:cNvPr id="3" name="TextBox 2">
            <a:extLst>
              <a:ext uri="{FF2B5EF4-FFF2-40B4-BE49-F238E27FC236}">
                <a16:creationId xmlns:a16="http://schemas.microsoft.com/office/drawing/2014/main" id="{2F8985CA-079F-4BCC-AF8A-3926DFA01C7A}"/>
              </a:ext>
            </a:extLst>
          </p:cNvPr>
          <p:cNvSpPr txBox="1"/>
          <p:nvPr/>
        </p:nvSpPr>
        <p:spPr>
          <a:xfrm>
            <a:off x="1989364" y="3065237"/>
            <a:ext cx="8213271" cy="707886"/>
          </a:xfrm>
          <a:prstGeom prst="rect">
            <a:avLst/>
          </a:prstGeom>
          <a:noFill/>
        </p:spPr>
        <p:txBody>
          <a:bodyPr wrap="square" rtlCol="0">
            <a:spAutoFit/>
          </a:bodyPr>
          <a:lstStyle/>
          <a:p>
            <a:r>
              <a:rPr lang="fr-CH" sz="4000" dirty="0"/>
              <a:t>Merci beaucoup pour votre attention ! </a:t>
            </a:r>
          </a:p>
        </p:txBody>
      </p:sp>
    </p:spTree>
    <p:extLst>
      <p:ext uri="{BB962C8B-B14F-4D97-AF65-F5344CB8AC3E}">
        <p14:creationId xmlns:p14="http://schemas.microsoft.com/office/powerpoint/2010/main" val="169530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Background et questions de recherche II</a:t>
            </a:r>
            <a:endParaRPr lang="fr-CH" sz="3600" dirty="0"/>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3373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0" fontAlgn="base">
              <a:buNone/>
            </a:pPr>
            <a:r>
              <a:rPr lang="fr-FR" dirty="0"/>
              <a:t>A) Evaluer les besoins en formation </a:t>
            </a:r>
          </a:p>
          <a:p>
            <a:pPr lvl="1" algn="just" fontAlgn="base"/>
            <a:r>
              <a:rPr lang="fr-FR" sz="2800" dirty="0"/>
              <a:t>Définir les compétences clés à acquérir dans le domaine du leadership / management;</a:t>
            </a:r>
          </a:p>
          <a:p>
            <a:pPr lvl="1" algn="just" fontAlgn="base"/>
            <a:r>
              <a:rPr lang="fr-FR" sz="2800" dirty="0"/>
              <a:t>Evaluer le degré perçus de maîtrise et de formation aux compétences-clés.</a:t>
            </a:r>
          </a:p>
          <a:p>
            <a:pPr marL="0" indent="0" algn="just" rtl="0" fontAlgn="base">
              <a:buNone/>
            </a:pPr>
            <a:r>
              <a:rPr lang="fr-FR" dirty="0"/>
              <a:t>B) Cartographier la formation en leadership / management </a:t>
            </a:r>
          </a:p>
          <a:p>
            <a:pPr lvl="1" algn="just" fontAlgn="base"/>
            <a:r>
              <a:rPr lang="fr-FR" sz="2800" dirty="0"/>
              <a:t>Identifier et décrire les programmes de formation existants (objectifs, dessin, contenu, méthodes d’apprentissage, évaluation).</a:t>
            </a:r>
          </a:p>
          <a:p>
            <a:pPr marL="0" indent="0" algn="just" rtl="0" fontAlgn="base">
              <a:buNone/>
            </a:pPr>
            <a:r>
              <a:rPr lang="fr-FR" dirty="0"/>
              <a:t>C) Améliorer la formation en leadership / management </a:t>
            </a:r>
          </a:p>
          <a:p>
            <a:pPr lvl="1" algn="just" fontAlgn="base"/>
            <a:r>
              <a:rPr lang="fr-FR" sz="2800" dirty="0"/>
              <a:t>Explorer les barrières et les incitatifs à suivre de tels programmes. </a:t>
            </a:r>
          </a:p>
          <a:p>
            <a:pPr marL="0" indent="0">
              <a:buNone/>
            </a:pPr>
            <a:endParaRPr lang="fr-CH" dirty="0"/>
          </a:p>
        </p:txBody>
      </p:sp>
    </p:spTree>
    <p:extLst>
      <p:ext uri="{BB962C8B-B14F-4D97-AF65-F5344CB8AC3E}">
        <p14:creationId xmlns:p14="http://schemas.microsoft.com/office/powerpoint/2010/main" val="383169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Méthodologie I</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03464"/>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a:t>Enquête par questionnaire auprès de tous les Médecins des HUG (de Médecins interne à </a:t>
            </a:r>
            <a:r>
              <a:rPr lang="fr-CH" dirty="0" err="1"/>
              <a:t>Chef.fe</a:t>
            </a:r>
            <a:r>
              <a:rPr lang="fr-CH" dirty="0"/>
              <a:t> de service). </a:t>
            </a:r>
          </a:p>
          <a:p>
            <a:pPr marL="0" indent="0">
              <a:buNone/>
            </a:pPr>
            <a:r>
              <a:rPr lang="fr-CH" dirty="0"/>
              <a:t>Cadre conceptuel NHS pour les compétences en leadership / management. (NHS, 2011)</a:t>
            </a:r>
          </a:p>
          <a:p>
            <a:pPr marL="0" indent="0">
              <a:buNone/>
            </a:pPr>
            <a:r>
              <a:rPr lang="fr-CH" dirty="0"/>
              <a:t>Outcomes </a:t>
            </a:r>
          </a:p>
          <a:p>
            <a:pPr>
              <a:buFontTx/>
              <a:buChar char="-"/>
            </a:pPr>
            <a:r>
              <a:rPr lang="fr-CH" dirty="0"/>
              <a:t>Données socio-démographiques; </a:t>
            </a:r>
          </a:p>
          <a:p>
            <a:pPr>
              <a:buFontTx/>
              <a:buChar char="-"/>
            </a:pPr>
            <a:r>
              <a:rPr lang="fr-CH" dirty="0"/>
              <a:t>Responsabilités et formations suivies en leadership  / management;</a:t>
            </a:r>
          </a:p>
          <a:p>
            <a:pPr>
              <a:buFontTx/>
              <a:buChar char="-"/>
            </a:pPr>
            <a:r>
              <a:rPr lang="fr-CH" dirty="0"/>
              <a:t>Degré de maîtrise des compétences en management / leadership.</a:t>
            </a:r>
          </a:p>
          <a:p>
            <a:pPr marL="0" indent="0">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NHS Leadership Academy, (2011).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Leadership Framework: A summary</a:t>
            </a:r>
            <a:r>
              <a:rPr lang="en-US" sz="1400" dirty="0">
                <a:effectLst/>
                <a:latin typeface="Calibri" panose="020F0502020204030204" pitchFamily="34" charset="0"/>
                <a:ea typeface="Calibri" panose="020F0502020204030204" pitchFamily="34" charset="0"/>
                <a:cs typeface="Times New Roman" panose="02020603050405020304" pitchFamily="18" charset="0"/>
              </a:rPr>
              <a:t>. NHS Institute for innovation and improvement,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Coventy</a:t>
            </a:r>
            <a:r>
              <a:rPr lang="en-US" sz="1400" dirty="0">
                <a:effectLst/>
                <a:latin typeface="Calibri" panose="020F0502020204030204" pitchFamily="34" charset="0"/>
                <a:ea typeface="Calibri" panose="020F0502020204030204" pitchFamily="34" charset="0"/>
                <a:cs typeface="Times New Roman" panose="02020603050405020304" pitchFamily="18" charset="0"/>
              </a:rPr>
              <a:t>: UK.</a:t>
            </a:r>
            <a:endParaRPr lang="fr-CH" sz="1400" dirty="0"/>
          </a:p>
        </p:txBody>
      </p:sp>
    </p:spTree>
    <p:extLst>
      <p:ext uri="{BB962C8B-B14F-4D97-AF65-F5344CB8AC3E}">
        <p14:creationId xmlns:p14="http://schemas.microsoft.com/office/powerpoint/2010/main" val="2852761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Méthodologie II</a:t>
            </a:r>
          </a:p>
        </p:txBody>
      </p:sp>
      <p:sp>
        <p:nvSpPr>
          <p:cNvPr id="8" name="Content Placeholder 2">
            <a:extLst>
              <a:ext uri="{FF2B5EF4-FFF2-40B4-BE49-F238E27FC236}">
                <a16:creationId xmlns:a16="http://schemas.microsoft.com/office/drawing/2014/main" id="{BD038F20-D94E-4C3A-924C-27D86EF033E2}"/>
              </a:ext>
            </a:extLst>
          </p:cNvPr>
          <p:cNvSpPr txBox="1">
            <a:spLocks/>
          </p:cNvSpPr>
          <p:nvPr/>
        </p:nvSpPr>
        <p:spPr>
          <a:xfrm>
            <a:off x="560614" y="1403464"/>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dirty="0" err="1"/>
              <a:t>Medical</a:t>
            </a:r>
            <a:r>
              <a:rPr lang="fr-CH" dirty="0"/>
              <a:t> leadership </a:t>
            </a:r>
            <a:r>
              <a:rPr lang="fr-CH" dirty="0" err="1"/>
              <a:t>competency</a:t>
            </a:r>
            <a:r>
              <a:rPr lang="fr-CH" dirty="0"/>
              <a:t> </a:t>
            </a:r>
            <a:r>
              <a:rPr lang="fr-CH" dirty="0" err="1"/>
              <a:t>framework</a:t>
            </a:r>
            <a:r>
              <a:rPr lang="fr-CH" dirty="0"/>
              <a:t> (NHS, 2011)</a:t>
            </a:r>
          </a:p>
          <a:p>
            <a:pPr marL="0" indent="0">
              <a:buNone/>
            </a:pPr>
            <a:r>
              <a:rPr lang="fr-CH" dirty="0"/>
              <a:t>5 domaines: </a:t>
            </a:r>
          </a:p>
          <a:p>
            <a:pPr marL="514350" indent="-514350">
              <a:buFont typeface="+mj-lt"/>
              <a:buAutoNum type="arabicPeriod"/>
            </a:pPr>
            <a:r>
              <a:rPr lang="fr-CH" dirty="0"/>
              <a:t>Démontrer des qualités personnelles</a:t>
            </a:r>
          </a:p>
          <a:p>
            <a:pPr marL="514350" indent="-514350">
              <a:buFont typeface="+mj-lt"/>
              <a:buAutoNum type="arabicPeriod"/>
            </a:pPr>
            <a:r>
              <a:rPr lang="fr-CH" dirty="0"/>
              <a:t>Travailler avec les autres</a:t>
            </a:r>
          </a:p>
          <a:p>
            <a:pPr marL="514350" indent="-514350">
              <a:buFont typeface="+mj-lt"/>
              <a:buAutoNum type="arabicPeriod"/>
            </a:pPr>
            <a:r>
              <a:rPr lang="fr-CH" dirty="0"/>
              <a:t>Gérer des services</a:t>
            </a:r>
          </a:p>
          <a:p>
            <a:pPr marL="514350" indent="-514350">
              <a:buFont typeface="+mj-lt"/>
              <a:buAutoNum type="arabicPeriod"/>
            </a:pPr>
            <a:r>
              <a:rPr lang="fr-CH" dirty="0"/>
              <a:t>Améliorer des services</a:t>
            </a:r>
          </a:p>
          <a:p>
            <a:pPr marL="514350" indent="-514350">
              <a:buFont typeface="+mj-lt"/>
              <a:buAutoNum type="arabicPeriod"/>
            </a:pPr>
            <a:r>
              <a:rPr lang="fr-CH" dirty="0"/>
              <a:t>Donner une direction</a:t>
            </a:r>
          </a:p>
          <a:p>
            <a:pPr marL="0" indent="0">
              <a:buNone/>
            </a:pPr>
            <a:endParaRPr lang="fr-CH" dirty="0"/>
          </a:p>
        </p:txBody>
      </p:sp>
      <p:pic>
        <p:nvPicPr>
          <p:cNvPr id="4" name="Picture 3">
            <a:extLst>
              <a:ext uri="{FF2B5EF4-FFF2-40B4-BE49-F238E27FC236}">
                <a16:creationId xmlns:a16="http://schemas.microsoft.com/office/drawing/2014/main" id="{C9559341-1BDA-4FD3-9138-241278F18D82}"/>
              </a:ext>
            </a:extLst>
          </p:cNvPr>
          <p:cNvPicPr>
            <a:picLocks noChangeAspect="1"/>
          </p:cNvPicPr>
          <p:nvPr/>
        </p:nvPicPr>
        <p:blipFill>
          <a:blip r:embed="rId4"/>
          <a:stretch>
            <a:fillRect/>
          </a:stretch>
        </p:blipFill>
        <p:spPr>
          <a:xfrm>
            <a:off x="6630900" y="2492449"/>
            <a:ext cx="684299" cy="2438365"/>
          </a:xfrm>
          <a:prstGeom prst="rect">
            <a:avLst/>
          </a:prstGeom>
        </p:spPr>
      </p:pic>
      <p:pic>
        <p:nvPicPr>
          <p:cNvPr id="9" name="Picture 8">
            <a:extLst>
              <a:ext uri="{FF2B5EF4-FFF2-40B4-BE49-F238E27FC236}">
                <a16:creationId xmlns:a16="http://schemas.microsoft.com/office/drawing/2014/main" id="{51F8635E-4984-4B30-9E24-39A5969CA2FF}"/>
              </a:ext>
            </a:extLst>
          </p:cNvPr>
          <p:cNvPicPr>
            <a:picLocks noChangeAspect="1"/>
          </p:cNvPicPr>
          <p:nvPr/>
        </p:nvPicPr>
        <p:blipFill>
          <a:blip r:embed="rId5"/>
          <a:stretch>
            <a:fillRect/>
          </a:stretch>
        </p:blipFill>
        <p:spPr>
          <a:xfrm>
            <a:off x="7576217" y="2002367"/>
            <a:ext cx="4055169" cy="3489742"/>
          </a:xfrm>
          <a:prstGeom prst="rect">
            <a:avLst/>
          </a:prstGeom>
        </p:spPr>
      </p:pic>
    </p:spTree>
    <p:extLst>
      <p:ext uri="{BB962C8B-B14F-4D97-AF65-F5344CB8AC3E}">
        <p14:creationId xmlns:p14="http://schemas.microsoft.com/office/powerpoint/2010/main" val="203424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Résultats I </a:t>
            </a:r>
            <a:r>
              <a:rPr lang="fr-CH" sz="2400" dirty="0"/>
              <a:t/>
            </a:r>
            <a:br>
              <a:rPr lang="fr-CH" sz="2400" dirty="0"/>
            </a:br>
            <a:r>
              <a:rPr lang="fr-CH" sz="2400" dirty="0"/>
              <a:t>Environ 25% des médecins ont répondu au questionnaire</a:t>
            </a:r>
          </a:p>
        </p:txBody>
      </p:sp>
      <p:pic>
        <p:nvPicPr>
          <p:cNvPr id="10" name="Picture 2">
            <a:extLst>
              <a:ext uri="{FF2B5EF4-FFF2-40B4-BE49-F238E27FC236}">
                <a16:creationId xmlns:a16="http://schemas.microsoft.com/office/drawing/2014/main" id="{24CB2511-984A-4C04-8A4E-8D33E441B2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690688"/>
            <a:ext cx="5877745" cy="206721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D2B01808-E415-4421-AA60-F0F9FB8A3C90}"/>
              </a:ext>
            </a:extLst>
          </p:cNvPr>
          <p:cNvSpPr txBox="1"/>
          <p:nvPr/>
        </p:nvSpPr>
        <p:spPr>
          <a:xfrm>
            <a:off x="838200" y="3713967"/>
            <a:ext cx="6096000" cy="1200329"/>
          </a:xfrm>
          <a:prstGeom prst="rect">
            <a:avLst/>
          </a:prstGeom>
          <a:noFill/>
        </p:spPr>
        <p:txBody>
          <a:bodyPr wrap="square">
            <a:spAutoFit/>
          </a:bodyPr>
          <a:lstStyle/>
          <a:p>
            <a:pPr algn="l" rtl="0" fontAlgn="base">
              <a:buFont typeface="Arial" panose="020B0604020202020204" pitchFamily="34" charset="0"/>
              <a:buChar char="•"/>
            </a:pPr>
            <a:r>
              <a:rPr lang="fr-CH" b="0" i="0" u="none" strike="noStrike" dirty="0">
                <a:solidFill>
                  <a:srgbClr val="000000"/>
                </a:solidFill>
                <a:effectLst/>
                <a:latin typeface="Gill Sans MT" panose="020B0502020104020203" pitchFamily="34" charset="0"/>
              </a:rPr>
              <a:t>221 Hommes (âge </a:t>
            </a:r>
            <a:r>
              <a:rPr lang="fr-CH" b="0" i="1" u="none" strike="noStrike" dirty="0">
                <a:solidFill>
                  <a:srgbClr val="000000"/>
                </a:solidFill>
                <a:effectLst/>
                <a:latin typeface="Gill Sans MT" panose="020B0502020104020203" pitchFamily="34" charset="0"/>
              </a:rPr>
              <a:t>M</a:t>
            </a:r>
            <a:r>
              <a:rPr lang="fr-CH" b="0" i="0" u="none" strike="noStrike" dirty="0">
                <a:solidFill>
                  <a:srgbClr val="000000"/>
                </a:solidFill>
                <a:effectLst/>
                <a:latin typeface="Gill Sans MT" panose="020B0502020104020203" pitchFamily="34" charset="0"/>
              </a:rPr>
              <a:t>=41.33, </a:t>
            </a:r>
            <a:r>
              <a:rPr lang="fr-CH" b="0" i="1" u="none" strike="noStrike" dirty="0">
                <a:solidFill>
                  <a:srgbClr val="000000"/>
                </a:solidFill>
                <a:effectLst/>
                <a:latin typeface="Gill Sans MT" panose="020B0502020104020203" pitchFamily="34" charset="0"/>
              </a:rPr>
              <a:t>SD</a:t>
            </a:r>
            <a:r>
              <a:rPr lang="fr-CH" b="0" i="0" u="none" strike="noStrike" dirty="0">
                <a:solidFill>
                  <a:srgbClr val="000000"/>
                </a:solidFill>
                <a:effectLst/>
                <a:latin typeface="Gill Sans MT" panose="020B0502020104020203" pitchFamily="34" charset="0"/>
              </a:rPr>
              <a:t>=10.36) </a:t>
            </a:r>
            <a:r>
              <a:rPr lang="en-US" b="0" i="0" dirty="0">
                <a:effectLst/>
                <a:latin typeface="Gill Sans MT" panose="020B0502020104020203" pitchFamily="34" charset="0"/>
              </a:rPr>
              <a:t>​</a:t>
            </a:r>
            <a:endParaRPr lang="en-US" b="0" i="0" dirty="0">
              <a:effectLst/>
              <a:latin typeface="Arial" panose="020B0604020202020204" pitchFamily="34" charset="0"/>
            </a:endParaRPr>
          </a:p>
          <a:p>
            <a:pPr algn="l" rtl="0" fontAlgn="base">
              <a:buFont typeface="Arial" panose="020B0604020202020204" pitchFamily="34" charset="0"/>
              <a:buChar char="•"/>
            </a:pPr>
            <a:r>
              <a:rPr lang="fr-CH" b="0" i="0" u="none" strike="noStrike" dirty="0">
                <a:solidFill>
                  <a:srgbClr val="000000"/>
                </a:solidFill>
                <a:effectLst/>
                <a:latin typeface="Gill Sans MT" panose="020B0502020104020203" pitchFamily="34" charset="0"/>
              </a:rPr>
              <a:t>241 Femmes (âge </a:t>
            </a:r>
            <a:r>
              <a:rPr lang="fr-CH" b="0" i="1" u="none" strike="noStrike" dirty="0">
                <a:solidFill>
                  <a:srgbClr val="000000"/>
                </a:solidFill>
                <a:effectLst/>
                <a:latin typeface="Gill Sans MT" panose="020B0502020104020203" pitchFamily="34" charset="0"/>
              </a:rPr>
              <a:t>M</a:t>
            </a:r>
            <a:r>
              <a:rPr lang="fr-CH" b="0" i="0" u="none" strike="noStrike" dirty="0">
                <a:solidFill>
                  <a:srgbClr val="000000"/>
                </a:solidFill>
                <a:effectLst/>
                <a:latin typeface="Gill Sans MT" panose="020B0502020104020203" pitchFamily="34" charset="0"/>
              </a:rPr>
              <a:t>=37.32, </a:t>
            </a:r>
            <a:r>
              <a:rPr lang="fr-CH" b="0" i="1" u="none" strike="noStrike" dirty="0">
                <a:solidFill>
                  <a:srgbClr val="000000"/>
                </a:solidFill>
                <a:effectLst/>
                <a:latin typeface="Gill Sans MT" panose="020B0502020104020203" pitchFamily="34" charset="0"/>
              </a:rPr>
              <a:t>SD</a:t>
            </a:r>
            <a:r>
              <a:rPr lang="fr-CH" b="0" i="0" u="none" strike="noStrike" dirty="0">
                <a:solidFill>
                  <a:srgbClr val="000000"/>
                </a:solidFill>
                <a:effectLst/>
                <a:latin typeface="Gill Sans MT" panose="020B0502020104020203" pitchFamily="34" charset="0"/>
              </a:rPr>
              <a:t>=08.59) </a:t>
            </a:r>
            <a:r>
              <a:rPr lang="en-US" b="0" i="0" dirty="0">
                <a:effectLst/>
                <a:latin typeface="Gill Sans MT" panose="020B0502020104020203" pitchFamily="34" charset="0"/>
              </a:rPr>
              <a:t>​</a:t>
            </a:r>
            <a:endParaRPr lang="en-US" b="0" i="0" dirty="0">
              <a:effectLst/>
              <a:latin typeface="Arial" panose="020B0604020202020204" pitchFamily="34" charset="0"/>
            </a:endParaRPr>
          </a:p>
          <a:p>
            <a:pPr algn="l" rtl="0" fontAlgn="base">
              <a:buFont typeface="Arial" panose="020B0604020202020204" pitchFamily="34" charset="0"/>
              <a:buChar char="•"/>
            </a:pPr>
            <a:r>
              <a:rPr lang="fr-CH" b="0" i="0" u="none" strike="noStrike" dirty="0">
                <a:solidFill>
                  <a:srgbClr val="000000"/>
                </a:solidFill>
                <a:effectLst/>
                <a:latin typeface="Gill Sans MT" panose="020B0502020104020203" pitchFamily="34" charset="0"/>
              </a:rPr>
              <a:t>38 ne participent pas</a:t>
            </a:r>
            <a:r>
              <a:rPr lang="en-US" b="0" i="0" dirty="0">
                <a:effectLst/>
                <a:latin typeface="Gill Sans MT" panose="020B0502020104020203" pitchFamily="34" charset="0"/>
              </a:rPr>
              <a:t>​</a:t>
            </a:r>
            <a:endParaRPr lang="en-US" b="0" i="0" dirty="0">
              <a:effectLst/>
              <a:latin typeface="Arial" panose="020B0604020202020204" pitchFamily="34" charset="0"/>
            </a:endParaRPr>
          </a:p>
          <a:p>
            <a:pPr algn="l" rtl="0" fontAlgn="base">
              <a:buFont typeface="Arial" panose="020B0604020202020204" pitchFamily="34" charset="0"/>
              <a:buChar char="•"/>
            </a:pPr>
            <a:r>
              <a:rPr lang="fr-CH" b="0" i="0" u="none" strike="noStrike" dirty="0">
                <a:solidFill>
                  <a:srgbClr val="000000"/>
                </a:solidFill>
                <a:effectLst/>
                <a:latin typeface="Gill Sans MT" panose="020B0502020104020203" pitchFamily="34" charset="0"/>
              </a:rPr>
              <a:t>70 n’ont rien indiqué</a:t>
            </a:r>
            <a:endParaRPr lang="en-US" b="0" i="0" dirty="0">
              <a:effectLst/>
              <a:latin typeface="Arial" panose="020B0604020202020204" pitchFamily="34" charset="0"/>
            </a:endParaRPr>
          </a:p>
        </p:txBody>
      </p:sp>
    </p:spTree>
    <p:extLst>
      <p:ext uri="{BB962C8B-B14F-4D97-AF65-F5344CB8AC3E}">
        <p14:creationId xmlns:p14="http://schemas.microsoft.com/office/powerpoint/2010/main" val="2081811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Résultats II </a:t>
            </a:r>
            <a:r>
              <a:rPr lang="fr-CH" dirty="0"/>
              <a:t/>
            </a:r>
            <a:br>
              <a:rPr lang="fr-CH" dirty="0"/>
            </a:br>
            <a:r>
              <a:rPr lang="fr-CH" sz="2800" dirty="0"/>
              <a:t>Les différences entre les statuts hiérarchiques dans l’auto-évaluation des compétences</a:t>
            </a:r>
          </a:p>
        </p:txBody>
      </p:sp>
      <p:graphicFrame>
        <p:nvGraphicFramePr>
          <p:cNvPr id="10" name="Content Placeholder 3">
            <a:extLst>
              <a:ext uri="{FF2B5EF4-FFF2-40B4-BE49-F238E27FC236}">
                <a16:creationId xmlns:a16="http://schemas.microsoft.com/office/drawing/2014/main" id="{D2A4AF36-67D4-4699-81EB-F177CA7B57EB}"/>
              </a:ext>
            </a:extLst>
          </p:cNvPr>
          <p:cNvGraphicFramePr>
            <a:graphicFrameLocks/>
          </p:cNvGraphicFramePr>
          <p:nvPr>
            <p:extLst>
              <p:ext uri="{D42A27DB-BD31-4B8C-83A1-F6EECF244321}">
                <p14:modId xmlns:p14="http://schemas.microsoft.com/office/powerpoint/2010/main" val="4172955002"/>
              </p:ext>
            </p:extLst>
          </p:nvPr>
        </p:nvGraphicFramePr>
        <p:xfrm>
          <a:off x="161924" y="426628"/>
          <a:ext cx="10087160" cy="5424251"/>
        </p:xfrm>
        <a:graphic>
          <a:graphicData uri="http://schemas.openxmlformats.org/drawingml/2006/table">
            <a:tbl>
              <a:tblPr/>
              <a:tblGrid>
                <a:gridCol w="870042">
                  <a:extLst>
                    <a:ext uri="{9D8B030D-6E8A-4147-A177-3AD203B41FA5}">
                      <a16:colId xmlns:a16="http://schemas.microsoft.com/office/drawing/2014/main" val="1174568869"/>
                    </a:ext>
                  </a:extLst>
                </a:gridCol>
                <a:gridCol w="4049485">
                  <a:extLst>
                    <a:ext uri="{9D8B030D-6E8A-4147-A177-3AD203B41FA5}">
                      <a16:colId xmlns:a16="http://schemas.microsoft.com/office/drawing/2014/main" val="284503330"/>
                    </a:ext>
                  </a:extLst>
                </a:gridCol>
                <a:gridCol w="882936">
                  <a:extLst>
                    <a:ext uri="{9D8B030D-6E8A-4147-A177-3AD203B41FA5}">
                      <a16:colId xmlns:a16="http://schemas.microsoft.com/office/drawing/2014/main" val="3490736905"/>
                    </a:ext>
                  </a:extLst>
                </a:gridCol>
                <a:gridCol w="864682">
                  <a:extLst>
                    <a:ext uri="{9D8B030D-6E8A-4147-A177-3AD203B41FA5}">
                      <a16:colId xmlns:a16="http://schemas.microsoft.com/office/drawing/2014/main" val="2261366503"/>
                    </a:ext>
                  </a:extLst>
                </a:gridCol>
                <a:gridCol w="929212">
                  <a:extLst>
                    <a:ext uri="{9D8B030D-6E8A-4147-A177-3AD203B41FA5}">
                      <a16:colId xmlns:a16="http://schemas.microsoft.com/office/drawing/2014/main" val="366124611"/>
                    </a:ext>
                  </a:extLst>
                </a:gridCol>
                <a:gridCol w="825966">
                  <a:extLst>
                    <a:ext uri="{9D8B030D-6E8A-4147-A177-3AD203B41FA5}">
                      <a16:colId xmlns:a16="http://schemas.microsoft.com/office/drawing/2014/main" val="122792030"/>
                    </a:ext>
                  </a:extLst>
                </a:gridCol>
                <a:gridCol w="903400">
                  <a:extLst>
                    <a:ext uri="{9D8B030D-6E8A-4147-A177-3AD203B41FA5}">
                      <a16:colId xmlns:a16="http://schemas.microsoft.com/office/drawing/2014/main" val="746692312"/>
                    </a:ext>
                  </a:extLst>
                </a:gridCol>
                <a:gridCol w="761437">
                  <a:extLst>
                    <a:ext uri="{9D8B030D-6E8A-4147-A177-3AD203B41FA5}">
                      <a16:colId xmlns:a16="http://schemas.microsoft.com/office/drawing/2014/main" val="716980036"/>
                    </a:ext>
                  </a:extLst>
                </a:gridCol>
              </a:tblGrid>
              <a:tr h="429884">
                <a:tc>
                  <a:txBody>
                    <a:bodyPr/>
                    <a:lstStyle/>
                    <a:p>
                      <a:pPr algn="ctr"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 </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1-2</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03379543"/>
                  </a:ext>
                </a:extLst>
              </a:tr>
              <a:tr h="388092">
                <a:tc rowSpan="6">
                  <a:txBody>
                    <a:bodyPr/>
                    <a:lstStyle/>
                    <a:p>
                      <a:pPr algn="l" fontAlgn="base"/>
                      <a:r>
                        <a:rPr lang="fr-CH" sz="2000" b="0" i="0" dirty="0">
                          <a:solidFill>
                            <a:srgbClr val="000000"/>
                          </a:solidFill>
                          <a:effectLst/>
                          <a:latin typeface="+mn-lt"/>
                        </a:rPr>
                        <a:t>Qualités personnelles</a:t>
                      </a:r>
                    </a:p>
                  </a:txBody>
                  <a:tcPr marL="39201" marR="39201" marT="19601" marB="19601" vert="vert27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600" b="0" i="0" u="none" strike="noStrike" dirty="0">
                          <a:solidFill>
                            <a:srgbClr val="000000"/>
                          </a:solidFill>
                          <a:effectLst/>
                          <a:latin typeface="+mn-lt"/>
                        </a:rPr>
                        <a:t>Connaître son propre leadership</a:t>
                      </a:r>
                      <a:r>
                        <a:rPr lang="fr-CH" sz="1600" b="0" i="0" dirty="0">
                          <a:solidFill>
                            <a:srgbClr val="000000"/>
                          </a:solidFill>
                          <a:effectLst/>
                          <a:latin typeface="+mn-lt"/>
                        </a:rPr>
                        <a:t>​</a:t>
                      </a:r>
                      <a:endParaRPr lang="fr-CH"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-.84, .824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-.63,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-1.02, .000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-.55,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-.94,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-.39, .229</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905990514"/>
                  </a:ext>
                </a:extLst>
              </a:tr>
              <a:tr h="649938">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FR" sz="1600" b="0" i="0" u="none" strike="noStrike" dirty="0">
                          <a:solidFill>
                            <a:srgbClr val="000000"/>
                          </a:solidFill>
                          <a:effectLst/>
                          <a:latin typeface="+mn-lt"/>
                        </a:rPr>
                        <a:t>Développer et utiliser son intelligence émotionnelle</a:t>
                      </a:r>
                      <a:r>
                        <a:rPr lang="fr-FR" sz="1600" b="0" i="0" dirty="0">
                          <a:solidFill>
                            <a:srgbClr val="000000"/>
                          </a:solidFill>
                          <a:effectLst/>
                          <a:latin typeface="+mn-lt"/>
                        </a:rPr>
                        <a:t>​</a:t>
                      </a:r>
                      <a:endParaRPr lang="fr-FR"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.05, .930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-.09, .711</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-.26, .438</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-.14, .403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-.31, .294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-.17, .770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269819651"/>
                  </a:ext>
                </a:extLst>
              </a:tr>
              <a:tr h="388092">
                <a:tc vMerge="1">
                  <a:txBody>
                    <a:bodyPr/>
                    <a:lstStyle/>
                    <a:p>
                      <a:pPr algn="l" fontAlgn="base"/>
                      <a:endParaRPr lang="fr-CH"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600" b="0" i="0" u="none" strike="noStrike" dirty="0">
                          <a:solidFill>
                            <a:srgbClr val="000000"/>
                          </a:solidFill>
                          <a:effectLst/>
                          <a:latin typeface="+mn-lt"/>
                        </a:rPr>
                        <a:t>Gérer son temps</a:t>
                      </a:r>
                      <a:r>
                        <a:rPr lang="fr-CH" sz="1600" b="0" i="0" dirty="0">
                          <a:solidFill>
                            <a:srgbClr val="000000"/>
                          </a:solidFill>
                          <a:effectLst/>
                          <a:latin typeface="+mn-lt"/>
                        </a:rPr>
                        <a:t>​</a:t>
                      </a:r>
                      <a:endParaRPr lang="fr-CH"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.09, .672</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.02, .997</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.07, .973</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-.07, .840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-.02, 1.00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.06, .988</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139093452"/>
                  </a:ext>
                </a:extLst>
              </a:tr>
              <a:tr h="388092">
                <a:tc vMerge="1">
                  <a:txBody>
                    <a:bodyPr/>
                    <a:lstStyle/>
                    <a:p>
                      <a:pPr algn="l" fontAlgn="base"/>
                      <a:endParaRPr lang="fr-CH"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600" b="0" i="0" u="none" strike="noStrike" dirty="0">
                          <a:solidFill>
                            <a:srgbClr val="000000"/>
                          </a:solidFill>
                          <a:effectLst/>
                          <a:latin typeface="+mn-lt"/>
                        </a:rPr>
                        <a:t>Se développer professionnellement</a:t>
                      </a:r>
                      <a:r>
                        <a:rPr lang="fr-CH" sz="1600" b="0" i="0" dirty="0">
                          <a:solidFill>
                            <a:srgbClr val="000000"/>
                          </a:solidFill>
                          <a:effectLst/>
                          <a:latin typeface="+mn-lt"/>
                        </a:rPr>
                        <a:t>​</a:t>
                      </a:r>
                      <a:endParaRPr lang="fr-CH"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.10, .550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-.11, .495</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base"/>
                      <a:r>
                        <a:rPr lang="fr-CH" sz="1400" b="0" i="0" u="none" strike="noStrike">
                          <a:solidFill>
                            <a:srgbClr val="000000"/>
                          </a:solidFill>
                          <a:effectLst/>
                          <a:latin typeface="Times New Roman" panose="02020603050405020304" pitchFamily="18" charset="0"/>
                        </a:rPr>
                        <a:t>-.55, .007</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-.22, .056</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base"/>
                      <a:r>
                        <a:rPr lang="fr-CH" sz="1400" b="0" i="0" u="none" strike="noStrike">
                          <a:solidFill>
                            <a:srgbClr val="000000"/>
                          </a:solidFill>
                          <a:effectLst/>
                          <a:latin typeface="Times New Roman" panose="02020603050405020304" pitchFamily="18" charset="0"/>
                        </a:rPr>
                        <a:t>-.65, .001</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-.43, .060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43286359"/>
                  </a:ext>
                </a:extLst>
              </a:tr>
              <a:tr h="388092">
                <a:tc vMerge="1">
                  <a:txBody>
                    <a:bodyPr/>
                    <a:lstStyle/>
                    <a:p>
                      <a:pPr algn="l" fontAlgn="base"/>
                      <a:endParaRPr lang="fr-CH"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CH" sz="1600" b="0" i="0" u="none" strike="noStrike" dirty="0">
                          <a:solidFill>
                            <a:srgbClr val="000000"/>
                          </a:solidFill>
                          <a:effectLst/>
                          <a:latin typeface="+mn-lt"/>
                        </a:rPr>
                        <a:t>Agir avec intégrité</a:t>
                      </a:r>
                      <a:r>
                        <a:rPr lang="fr-CH" sz="1600" b="0" i="0" dirty="0">
                          <a:solidFill>
                            <a:srgbClr val="000000"/>
                          </a:solidFill>
                          <a:effectLst/>
                          <a:latin typeface="+mn-lt"/>
                        </a:rPr>
                        <a:t>​</a:t>
                      </a:r>
                      <a:endParaRPr lang="fr-CH"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-.04, .929</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-.16, .058</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-.29, .118</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-.12, .260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-.25, .224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-.13, .758</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013137069"/>
                  </a:ext>
                </a:extLst>
              </a:tr>
              <a:tr h="388092">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l" fontAlgn="base"/>
                      <a:r>
                        <a:rPr lang="fr-FR" sz="1600" b="0" i="0" u="none" strike="noStrike" dirty="0">
                          <a:solidFill>
                            <a:srgbClr val="000000"/>
                          </a:solidFill>
                          <a:effectLst/>
                          <a:latin typeface="+mn-lt"/>
                        </a:rPr>
                        <a:t>Être un modèle de rôle</a:t>
                      </a:r>
                      <a:r>
                        <a:rPr lang="fr-FR" sz="1600" b="0" i="0" dirty="0">
                          <a:solidFill>
                            <a:srgbClr val="000000"/>
                          </a:solidFill>
                          <a:effectLst/>
                          <a:latin typeface="+mn-lt"/>
                        </a:rPr>
                        <a:t>​</a:t>
                      </a:r>
                      <a:endParaRPr lang="fr-FR"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-.22, .027</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-.69,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-.83,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-.47,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-.62, .001</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-.15, .798</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020842138"/>
                  </a:ext>
                </a:extLst>
              </a:tr>
              <a:tr h="388092">
                <a:tc rowSpan="6">
                  <a:txBody>
                    <a:bodyPr/>
                    <a:lstStyle/>
                    <a:p>
                      <a:pPr algn="l" fontAlgn="base"/>
                      <a:r>
                        <a:rPr lang="fr-CH" sz="2000" b="0" i="0" dirty="0">
                          <a:solidFill>
                            <a:srgbClr val="000000"/>
                          </a:solidFill>
                          <a:effectLst/>
                          <a:latin typeface="+mn-lt"/>
                        </a:rPr>
                        <a:t>Travailler avec les autres</a:t>
                      </a:r>
                    </a:p>
                  </a:txBody>
                  <a:tcPr marL="39201" marR="39201" marT="19601" marB="19601" vert="vert27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CH" sz="1600" b="0" i="0" u="none" strike="noStrike" dirty="0">
                          <a:solidFill>
                            <a:srgbClr val="000000"/>
                          </a:solidFill>
                          <a:effectLst/>
                          <a:latin typeface="+mn-lt"/>
                        </a:rPr>
                        <a:t>Gérer une équipe</a:t>
                      </a:r>
                      <a:r>
                        <a:rPr lang="fr-CH" sz="1600" b="0" i="0" dirty="0">
                          <a:solidFill>
                            <a:srgbClr val="000000"/>
                          </a:solidFill>
                          <a:effectLst/>
                          <a:latin typeface="+mn-lt"/>
                        </a:rPr>
                        <a:t>​</a:t>
                      </a:r>
                      <a:endParaRPr lang="fr-CH"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400" b="0" i="0" u="none" strike="noStrike">
                          <a:solidFill>
                            <a:srgbClr val="000000"/>
                          </a:solidFill>
                          <a:effectLst/>
                          <a:latin typeface="Times New Roman" panose="02020603050405020304" pitchFamily="18" charset="0"/>
                        </a:rPr>
                        <a:t>-.30, .001</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-.65, .000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-1.12, .000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-.35,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-.82,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-.47, .032</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130545638"/>
                  </a:ext>
                </a:extLst>
              </a:tr>
              <a:tr h="463509">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600" b="0" i="0" u="none" strike="noStrike" dirty="0">
                          <a:solidFill>
                            <a:srgbClr val="000000"/>
                          </a:solidFill>
                          <a:effectLst/>
                          <a:latin typeface="+mn-lt"/>
                        </a:rPr>
                        <a:t>S’impliquer envers les membres de son équipe</a:t>
                      </a:r>
                      <a:r>
                        <a:rPr lang="fr-FR" sz="1600" b="0" i="0" dirty="0">
                          <a:solidFill>
                            <a:srgbClr val="000000"/>
                          </a:solidFill>
                          <a:effectLst/>
                          <a:latin typeface="+mn-lt"/>
                        </a:rPr>
                        <a:t>​</a:t>
                      </a:r>
                      <a:endParaRPr lang="fr-FR"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400" b="0" i="0" u="none" strike="noStrike">
                          <a:solidFill>
                            <a:srgbClr val="000000"/>
                          </a:solidFill>
                          <a:effectLst/>
                          <a:latin typeface="Times New Roman" panose="02020603050405020304" pitchFamily="18" charset="0"/>
                        </a:rPr>
                        <a:t>-.26, .007</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-.37,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-.64, .001</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-.11, .579</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-.38, .110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-.27, .381</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983189648"/>
                  </a:ext>
                </a:extLst>
              </a:tr>
              <a:tr h="388092">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600" b="0" i="0" u="none" strike="noStrike" dirty="0">
                          <a:solidFill>
                            <a:srgbClr val="000000"/>
                          </a:solidFill>
                          <a:effectLst/>
                          <a:latin typeface="+mn-lt"/>
                        </a:rPr>
                        <a:t>Construire et maintenir un esprit d’équipe</a:t>
                      </a:r>
                      <a:r>
                        <a:rPr lang="fr-FR" sz="1600" b="0" i="0" dirty="0">
                          <a:solidFill>
                            <a:srgbClr val="000000"/>
                          </a:solidFill>
                          <a:effectLst/>
                          <a:latin typeface="+mn-lt"/>
                        </a:rPr>
                        <a:t>​</a:t>
                      </a:r>
                      <a:endParaRPr lang="fr-FR"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-.13, .373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-.32, .001</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-.68,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-.19, .108</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-.55, .008</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-.36, .169</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323714388"/>
                  </a:ext>
                </a:extLst>
              </a:tr>
              <a:tr h="388092">
                <a:tc vMerge="1">
                  <a:txBody>
                    <a:bodyPr/>
                    <a:lstStyle/>
                    <a:p>
                      <a:pPr algn="l" fontAlgn="base"/>
                      <a:endParaRPr lang="fr-CH"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CH" sz="1600" b="0" i="0" u="none" strike="noStrike" dirty="0">
                          <a:solidFill>
                            <a:srgbClr val="000000"/>
                          </a:solidFill>
                          <a:effectLst/>
                          <a:latin typeface="+mn-lt"/>
                        </a:rPr>
                        <a:t>Gérer des conflits</a:t>
                      </a:r>
                      <a:r>
                        <a:rPr lang="fr-CH" sz="1600" b="0" i="0" dirty="0">
                          <a:solidFill>
                            <a:srgbClr val="000000"/>
                          </a:solidFill>
                          <a:effectLst/>
                          <a:latin typeface="+mn-lt"/>
                        </a:rPr>
                        <a:t>​</a:t>
                      </a:r>
                      <a:endParaRPr lang="fr-CH"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-.07, .780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-.26, .007</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-.72,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-.19, .124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-.64, .001</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-.46, .033</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943488844"/>
                  </a:ext>
                </a:extLst>
              </a:tr>
              <a:tr h="388092">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600" b="0" i="0" u="none" strike="noStrike" dirty="0">
                          <a:solidFill>
                            <a:srgbClr val="000000"/>
                          </a:solidFill>
                          <a:effectLst/>
                          <a:latin typeface="+mn-lt"/>
                        </a:rPr>
                        <a:t>Communiquer en interne et en externe</a:t>
                      </a:r>
                      <a:r>
                        <a:rPr lang="fr-FR" sz="1600" b="0" i="0" dirty="0">
                          <a:solidFill>
                            <a:srgbClr val="000000"/>
                          </a:solidFill>
                          <a:effectLst/>
                          <a:latin typeface="+mn-lt"/>
                        </a:rPr>
                        <a:t>​</a:t>
                      </a:r>
                      <a:endParaRPr lang="fr-FR"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.12, .441</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-.09, .721</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-.07, .980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-.21, .086</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-.19, .699</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.02, .999</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937886152"/>
                  </a:ext>
                </a:extLst>
              </a:tr>
              <a:tr h="388092">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l" fontAlgn="base"/>
                      <a:r>
                        <a:rPr lang="fr-FR" sz="1600" b="0" i="0" u="none" strike="noStrike" dirty="0">
                          <a:solidFill>
                            <a:srgbClr val="000000"/>
                          </a:solidFill>
                          <a:effectLst/>
                          <a:latin typeface="+mn-lt"/>
                        </a:rPr>
                        <a:t>Donner et recevoir du feedback</a:t>
                      </a:r>
                      <a:r>
                        <a:rPr lang="fr-FR" sz="1600" b="0" i="0" dirty="0">
                          <a:solidFill>
                            <a:srgbClr val="000000"/>
                          </a:solidFill>
                          <a:effectLst/>
                          <a:latin typeface="+mn-lt"/>
                        </a:rPr>
                        <a:t>​</a:t>
                      </a:r>
                      <a:endParaRPr lang="fr-FR" sz="2000" b="0" i="0" dirty="0">
                        <a:solidFill>
                          <a:srgbClr val="000000"/>
                        </a:solidFill>
                        <a:effectLst/>
                        <a:latin typeface="+mn-l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-.10, .477</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-.25, .005</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-.32, .160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-.14, .266</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-.22, .506</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-.07, .966</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941579844"/>
                  </a:ext>
                </a:extLst>
              </a:tr>
            </a:tbl>
          </a:graphicData>
        </a:graphic>
      </p:graphicFrame>
      <p:sp>
        <p:nvSpPr>
          <p:cNvPr id="12" name="TextBox 11">
            <a:extLst>
              <a:ext uri="{FF2B5EF4-FFF2-40B4-BE49-F238E27FC236}">
                <a16:creationId xmlns:a16="http://schemas.microsoft.com/office/drawing/2014/main" id="{6C7C1780-DBA3-4686-AAB7-6BA2CE6A43C0}"/>
              </a:ext>
            </a:extLst>
          </p:cNvPr>
          <p:cNvSpPr txBox="1"/>
          <p:nvPr/>
        </p:nvSpPr>
        <p:spPr>
          <a:xfrm>
            <a:off x="10249084" y="2015370"/>
            <a:ext cx="2532106" cy="2246769"/>
          </a:xfrm>
          <a:prstGeom prst="rect">
            <a:avLst/>
          </a:prstGeom>
          <a:noFill/>
        </p:spPr>
        <p:txBody>
          <a:bodyPr wrap="square">
            <a:spAutoFit/>
          </a:bodyPr>
          <a:lstStyle/>
          <a:p>
            <a:pPr algn="l" rtl="0" fontAlgn="base"/>
            <a:r>
              <a:rPr lang="fr-CH" sz="2000" b="0" i="0" u="none" strike="noStrike" dirty="0">
                <a:solidFill>
                  <a:srgbClr val="000000"/>
                </a:solidFill>
                <a:effectLst/>
                <a:latin typeface="Times New Roman" panose="02020603050405020304" pitchFamily="18" charset="0"/>
              </a:rPr>
              <a:t>Notes:</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1: Internes, </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2: </a:t>
            </a:r>
            <a:r>
              <a:rPr lang="fr-CH" sz="2000" b="0" i="0" u="none" strike="noStrike" dirty="0" err="1">
                <a:solidFill>
                  <a:srgbClr val="000000"/>
                </a:solidFill>
                <a:effectLst/>
                <a:latin typeface="Times New Roman" panose="02020603050405020304" pitchFamily="18" charset="0"/>
              </a:rPr>
              <a:t>CdC</a:t>
            </a:r>
            <a:r>
              <a:rPr lang="fr-CH" sz="2000" b="0" i="0" u="none" strike="noStrike" dirty="0">
                <a:solidFill>
                  <a:srgbClr val="000000"/>
                </a:solidFill>
                <a:effectLst/>
                <a:latin typeface="Times New Roman" panose="02020603050405020304" pitchFamily="18" charset="0"/>
              </a:rPr>
              <a:t>, </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3: Médecins Adj,</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4: </a:t>
            </a:r>
            <a:r>
              <a:rPr lang="fr-CH" sz="2000" b="0" i="0" u="none" strike="noStrike" dirty="0" err="1">
                <a:solidFill>
                  <a:srgbClr val="000000"/>
                </a:solidFill>
                <a:effectLst/>
                <a:latin typeface="Times New Roman" panose="02020603050405020304" pitchFamily="18" charset="0"/>
              </a:rPr>
              <a:t>CdS</a:t>
            </a:r>
            <a:r>
              <a:rPr lang="fr-CH" sz="2000" b="0" i="0" u="none" strike="noStrike" dirty="0">
                <a:solidFill>
                  <a:srgbClr val="000000"/>
                </a:solidFill>
                <a:effectLst/>
                <a:latin typeface="Times New Roman" panose="02020603050405020304" pitchFamily="18" charset="0"/>
              </a:rPr>
              <a:t>.</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Bleu=différences significatives</a:t>
            </a:r>
            <a:endParaRPr lang="en-US" sz="2000" b="0" i="0" dirty="0">
              <a:effectLst/>
            </a:endParaRPr>
          </a:p>
        </p:txBody>
      </p:sp>
      <p:sp>
        <p:nvSpPr>
          <p:cNvPr id="3" name="Rectangle 2">
            <a:extLst>
              <a:ext uri="{FF2B5EF4-FFF2-40B4-BE49-F238E27FC236}">
                <a16:creationId xmlns:a16="http://schemas.microsoft.com/office/drawing/2014/main" id="{2592B3F9-360C-4DC7-8BC1-5B0FDAD1AFCB}"/>
              </a:ext>
            </a:extLst>
          </p:cNvPr>
          <p:cNvSpPr/>
          <p:nvPr/>
        </p:nvSpPr>
        <p:spPr>
          <a:xfrm>
            <a:off x="10249084" y="613954"/>
            <a:ext cx="827130" cy="9274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49615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e nouveau logo des HUG - YouTube">
            <a:extLst>
              <a:ext uri="{FF2B5EF4-FFF2-40B4-BE49-F238E27FC236}">
                <a16:creationId xmlns:a16="http://schemas.microsoft.com/office/drawing/2014/main" id="{298DD260-F249-4C6E-A6B9-E6968865120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627" b="27658"/>
          <a:stretch/>
        </p:blipFill>
        <p:spPr bwMode="auto">
          <a:xfrm>
            <a:off x="0" y="6019060"/>
            <a:ext cx="3037770" cy="84337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419A73C-1746-4175-9A73-E715980B6B17}"/>
              </a:ext>
            </a:extLst>
          </p:cNvPr>
          <p:cNvSpPr txBox="1">
            <a:spLocks/>
          </p:cNvSpPr>
          <p:nvPr/>
        </p:nvSpPr>
        <p:spPr>
          <a:xfrm>
            <a:off x="560614" y="41411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3600" dirty="0"/>
              <a:t>Evaluation des besoins: Résultats II </a:t>
            </a:r>
            <a:r>
              <a:rPr lang="fr-CH" dirty="0"/>
              <a:t/>
            </a:r>
            <a:br>
              <a:rPr lang="fr-CH" dirty="0"/>
            </a:br>
            <a:r>
              <a:rPr lang="fr-CH" sz="2800" dirty="0"/>
              <a:t>Les différences entre les statuts hiérarchiques dans l’auto-évaluation des compétences</a:t>
            </a:r>
          </a:p>
        </p:txBody>
      </p:sp>
      <p:graphicFrame>
        <p:nvGraphicFramePr>
          <p:cNvPr id="10" name="Content Placeholder 3">
            <a:extLst>
              <a:ext uri="{FF2B5EF4-FFF2-40B4-BE49-F238E27FC236}">
                <a16:creationId xmlns:a16="http://schemas.microsoft.com/office/drawing/2014/main" id="{D2A4AF36-67D4-4699-81EB-F177CA7B57EB}"/>
              </a:ext>
            </a:extLst>
          </p:cNvPr>
          <p:cNvGraphicFramePr>
            <a:graphicFrameLocks/>
          </p:cNvGraphicFramePr>
          <p:nvPr>
            <p:extLst>
              <p:ext uri="{D42A27DB-BD31-4B8C-83A1-F6EECF244321}">
                <p14:modId xmlns:p14="http://schemas.microsoft.com/office/powerpoint/2010/main" val="1357584531"/>
              </p:ext>
            </p:extLst>
          </p:nvPr>
        </p:nvGraphicFramePr>
        <p:xfrm>
          <a:off x="-2178" y="1418349"/>
          <a:ext cx="10087159" cy="4600711"/>
        </p:xfrm>
        <a:graphic>
          <a:graphicData uri="http://schemas.openxmlformats.org/drawingml/2006/table">
            <a:tbl>
              <a:tblPr/>
              <a:tblGrid>
                <a:gridCol w="1235801">
                  <a:extLst>
                    <a:ext uri="{9D8B030D-6E8A-4147-A177-3AD203B41FA5}">
                      <a16:colId xmlns:a16="http://schemas.microsoft.com/office/drawing/2014/main" val="1174568869"/>
                    </a:ext>
                  </a:extLst>
                </a:gridCol>
                <a:gridCol w="3683726">
                  <a:extLst>
                    <a:ext uri="{9D8B030D-6E8A-4147-A177-3AD203B41FA5}">
                      <a16:colId xmlns:a16="http://schemas.microsoft.com/office/drawing/2014/main" val="284503330"/>
                    </a:ext>
                  </a:extLst>
                </a:gridCol>
                <a:gridCol w="914399">
                  <a:extLst>
                    <a:ext uri="{9D8B030D-6E8A-4147-A177-3AD203B41FA5}">
                      <a16:colId xmlns:a16="http://schemas.microsoft.com/office/drawing/2014/main" val="3490736905"/>
                    </a:ext>
                  </a:extLst>
                </a:gridCol>
                <a:gridCol w="901338">
                  <a:extLst>
                    <a:ext uri="{9D8B030D-6E8A-4147-A177-3AD203B41FA5}">
                      <a16:colId xmlns:a16="http://schemas.microsoft.com/office/drawing/2014/main" val="2261366503"/>
                    </a:ext>
                  </a:extLst>
                </a:gridCol>
                <a:gridCol w="914400">
                  <a:extLst>
                    <a:ext uri="{9D8B030D-6E8A-4147-A177-3AD203B41FA5}">
                      <a16:colId xmlns:a16="http://schemas.microsoft.com/office/drawing/2014/main" val="366124611"/>
                    </a:ext>
                  </a:extLst>
                </a:gridCol>
                <a:gridCol w="849085">
                  <a:extLst>
                    <a:ext uri="{9D8B030D-6E8A-4147-A177-3AD203B41FA5}">
                      <a16:colId xmlns:a16="http://schemas.microsoft.com/office/drawing/2014/main" val="122792030"/>
                    </a:ext>
                  </a:extLst>
                </a:gridCol>
                <a:gridCol w="783772">
                  <a:extLst>
                    <a:ext uri="{9D8B030D-6E8A-4147-A177-3AD203B41FA5}">
                      <a16:colId xmlns:a16="http://schemas.microsoft.com/office/drawing/2014/main" val="746692312"/>
                    </a:ext>
                  </a:extLst>
                </a:gridCol>
                <a:gridCol w="804638">
                  <a:extLst>
                    <a:ext uri="{9D8B030D-6E8A-4147-A177-3AD203B41FA5}">
                      <a16:colId xmlns:a16="http://schemas.microsoft.com/office/drawing/2014/main" val="716980036"/>
                    </a:ext>
                  </a:extLst>
                </a:gridCol>
              </a:tblGrid>
              <a:tr h="395434">
                <a:tc>
                  <a:txBody>
                    <a:bodyPr/>
                    <a:lstStyle/>
                    <a:p>
                      <a:pPr algn="ctr" fontAlgn="base"/>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 </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1-2</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03379543"/>
                  </a:ext>
                </a:extLst>
              </a:tr>
              <a:tr h="101770">
                <a:tc rowSpan="4">
                  <a:txBody>
                    <a:bodyPr/>
                    <a:lstStyle/>
                    <a:p>
                      <a:pPr algn="l" fontAlgn="base"/>
                      <a:r>
                        <a:rPr lang="fr-CH" sz="1800" b="0" i="0" dirty="0">
                          <a:solidFill>
                            <a:srgbClr val="000000"/>
                          </a:solidFill>
                          <a:effectLst/>
                          <a:latin typeface="+mn-lt"/>
                        </a:rPr>
                        <a:t>Gérer des services</a:t>
                      </a:r>
                    </a:p>
                  </a:txBody>
                  <a:tcPr marL="39201" marR="39201" marT="19601" marB="19601" vert="vert27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dirty="0">
                          <a:solidFill>
                            <a:srgbClr val="000000"/>
                          </a:solidFill>
                          <a:effectLst/>
                          <a:latin typeface="+mn-lt"/>
                        </a:rPr>
                        <a:t>Gérer un projet</a:t>
                      </a:r>
                      <a:r>
                        <a:rPr lang="fr-CH"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-.12, .511</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dirty="0">
                          <a:solidFill>
                            <a:srgbClr val="000000"/>
                          </a:solidFill>
                          <a:effectLst/>
                          <a:latin typeface="Times New Roman" panose="02020603050405020304" pitchFamily="18" charset="0"/>
                        </a:rPr>
                        <a:t>-.59, .000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-.94,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-.47,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-.82,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-.35, .242</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28"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848025086"/>
                  </a:ext>
                </a:extLst>
              </a:tr>
              <a:tr h="0">
                <a:tc vMerge="1">
                  <a:txBody>
                    <a:bodyPr/>
                    <a:lstStyle/>
                    <a:p>
                      <a:pPr algn="l" fontAlgn="base"/>
                      <a:endParaRPr lang="fr-CH"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dirty="0">
                          <a:solidFill>
                            <a:srgbClr val="000000"/>
                          </a:solidFill>
                          <a:effectLst/>
                          <a:latin typeface="+mn-lt"/>
                        </a:rPr>
                        <a:t>Gérer des ressources</a:t>
                      </a:r>
                      <a:r>
                        <a:rPr lang="fr-CH"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-.05, .972</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tc>
                  <a:txBody>
                    <a:bodyPr/>
                    <a:lstStyle/>
                    <a:p>
                      <a:pPr algn="ctr" fontAlgn="base"/>
                      <a:r>
                        <a:rPr lang="fr-CH" sz="1400" b="0" i="0" u="none" strike="noStrike">
                          <a:solidFill>
                            <a:srgbClr val="000000"/>
                          </a:solidFill>
                          <a:effectLst/>
                          <a:latin typeface="Times New Roman" panose="02020603050405020304" pitchFamily="18" charset="0"/>
                        </a:rPr>
                        <a:t>-.75,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-1.48, .000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-.70, .000</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-1.43, .000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-.73, .009</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1313721587"/>
                  </a:ext>
                </a:extLst>
              </a:tr>
              <a:tr h="0">
                <a:tc vMerge="1">
                  <a:txBody>
                    <a:bodyPr/>
                    <a:lstStyle/>
                    <a:p>
                      <a:pPr algn="l" fontAlgn="base"/>
                      <a:endParaRPr lang="fr-CH"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CH" sz="1800" b="0" i="0" u="none" strike="noStrike" dirty="0">
                          <a:solidFill>
                            <a:srgbClr val="000000"/>
                          </a:solidFill>
                          <a:effectLst/>
                          <a:latin typeface="+mn-lt"/>
                        </a:rPr>
                        <a:t>Gérer du personnel</a:t>
                      </a:r>
                      <a:r>
                        <a:rPr lang="fr-CH"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400" b="0" i="0" u="none" strike="noStrike">
                          <a:solidFill>
                            <a:srgbClr val="000000"/>
                          </a:solidFill>
                          <a:effectLst/>
                          <a:latin typeface="Times New Roman" panose="02020603050405020304" pitchFamily="18" charset="0"/>
                        </a:rPr>
                        <a:t>-.34, .006</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-1.29, .000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-1.68, .000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-.96,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-1.34, .000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-.38, .224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981618855"/>
                  </a:ext>
                </a:extLst>
              </a:tr>
              <a:tr h="0">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l" fontAlgn="base"/>
                      <a:r>
                        <a:rPr lang="fr-FR" sz="1800" b="0" i="0" u="none" strike="noStrike" dirty="0">
                          <a:solidFill>
                            <a:srgbClr val="000000"/>
                          </a:solidFill>
                          <a:effectLst/>
                          <a:latin typeface="+mn-lt"/>
                        </a:rPr>
                        <a:t>Gérer la performance de son équipe</a:t>
                      </a:r>
                      <a:r>
                        <a:rPr lang="fr-FR"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lumMod val="60000"/>
                        <a:lumOff val="40000"/>
                      </a:schemeClr>
                    </a:solidFill>
                  </a:tcPr>
                </a:tc>
                <a:tc>
                  <a:txBody>
                    <a:bodyPr/>
                    <a:lstStyle/>
                    <a:p>
                      <a:pPr algn="ctr" fontAlgn="base"/>
                      <a:r>
                        <a:rPr lang="fr-CH" sz="1400" b="0" i="0" u="none" strike="noStrike">
                          <a:solidFill>
                            <a:srgbClr val="000000"/>
                          </a:solidFill>
                          <a:effectLst/>
                          <a:latin typeface="Times New Roman" panose="02020603050405020304" pitchFamily="18" charset="0"/>
                        </a:rPr>
                        <a:t>-.41,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-1.01, .000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-1.58, .000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-.60,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-1.17, .000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-.57, .018</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1667476789"/>
                  </a:ext>
                </a:extLst>
              </a:tr>
              <a:tr h="785339">
                <a:tc rowSpan="2">
                  <a:txBody>
                    <a:bodyPr/>
                    <a:lstStyle/>
                    <a:p>
                      <a:pPr algn="l" fontAlgn="base"/>
                      <a:r>
                        <a:rPr lang="fr-CH" sz="1800" b="0" i="0" dirty="0">
                          <a:solidFill>
                            <a:srgbClr val="000000"/>
                          </a:solidFill>
                          <a:effectLst/>
                          <a:latin typeface="+mn-lt"/>
                        </a:rPr>
                        <a:t>Améliorer les services</a:t>
                      </a:r>
                    </a:p>
                  </a:txBody>
                  <a:tcPr marL="39201" marR="39201" marT="19601" marB="19601" vert="vert27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l" fontAlgn="base"/>
                      <a:r>
                        <a:rPr lang="fr-CH" sz="1800" b="0" i="0" u="none" strike="noStrike" dirty="0">
                          <a:solidFill>
                            <a:srgbClr val="000000"/>
                          </a:solidFill>
                          <a:effectLst/>
                          <a:latin typeface="+mn-lt"/>
                        </a:rPr>
                        <a:t>Gérer le changement</a:t>
                      </a:r>
                      <a:r>
                        <a:rPr lang="fr-CH"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-.36, .001</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-.91,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-1.33, .000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-.55,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-.97,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-.42, .143</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057532235"/>
                  </a:ext>
                </a:extLst>
              </a:tr>
              <a:tr h="731520">
                <a:tc vMerge="1">
                  <a:txBody>
                    <a:bodyPr/>
                    <a:lstStyle/>
                    <a:p>
                      <a:pPr algn="l" fontAlgn="base"/>
                      <a:endParaRPr lang="fr-FR" sz="20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l" fontAlgn="base"/>
                      <a:r>
                        <a:rPr lang="fr-FR" sz="1800" b="0" i="0" u="none" strike="noStrike" dirty="0">
                          <a:solidFill>
                            <a:srgbClr val="000000"/>
                          </a:solidFill>
                          <a:effectLst/>
                          <a:latin typeface="+mn-lt"/>
                        </a:rPr>
                        <a:t>Améliorer la qualité / sécurité des soins</a:t>
                      </a:r>
                      <a:r>
                        <a:rPr lang="fr-FR"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4">
                        <a:lumMod val="60000"/>
                        <a:lumOff val="40000"/>
                      </a:schemeClr>
                    </a:solidFill>
                  </a:tcPr>
                </a:tc>
                <a:tc>
                  <a:txBody>
                    <a:bodyPr/>
                    <a:lstStyle/>
                    <a:p>
                      <a:pPr algn="ctr" fontAlgn="base"/>
                      <a:r>
                        <a:rPr lang="fr-CH" sz="1400" b="0" i="0" u="none" strike="noStrike">
                          <a:solidFill>
                            <a:srgbClr val="000000"/>
                          </a:solidFill>
                          <a:effectLst/>
                          <a:latin typeface="Times New Roman" panose="02020603050405020304" pitchFamily="18" charset="0"/>
                        </a:rPr>
                        <a:t>-.46,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-1.06, .000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-1.33, .000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-.60,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-.86,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-.27, .565</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2122231033"/>
                  </a:ext>
                </a:extLst>
              </a:tr>
              <a:tr h="977130">
                <a:tc>
                  <a:txBody>
                    <a:bodyPr/>
                    <a:lstStyle/>
                    <a:p>
                      <a:pPr algn="l" fontAlgn="base"/>
                      <a:r>
                        <a:rPr lang="fr-FR" sz="1800" b="0" i="0" dirty="0">
                          <a:solidFill>
                            <a:srgbClr val="000000"/>
                          </a:solidFill>
                          <a:effectLst/>
                          <a:latin typeface="+mn-lt"/>
                        </a:rPr>
                        <a:t>Donner une direction</a:t>
                      </a:r>
                    </a:p>
                  </a:txBody>
                  <a:tcPr marL="39201" marR="39201" marT="19601" marB="19601" vert="vert27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base"/>
                      <a:r>
                        <a:rPr lang="fr-FR" sz="1800" b="0" i="0" u="none" strike="noStrike" dirty="0">
                          <a:solidFill>
                            <a:srgbClr val="000000"/>
                          </a:solidFill>
                          <a:effectLst/>
                          <a:latin typeface="+mn-lt"/>
                        </a:rPr>
                        <a:t>Développer une vision stratégique et des objectifs à long terme</a:t>
                      </a:r>
                      <a:r>
                        <a:rPr lang="fr-FR" sz="1800" b="0" i="0" dirty="0">
                          <a:solidFill>
                            <a:srgbClr val="000000"/>
                          </a:solidFill>
                          <a:effectLst/>
                          <a:latin typeface="+mn-lt"/>
                        </a:rPr>
                        <a:t>​</a:t>
                      </a: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base"/>
                      <a:r>
                        <a:rPr lang="fr-CH" sz="1400" b="0" i="0" u="none" strike="noStrike" dirty="0">
                          <a:solidFill>
                            <a:srgbClr val="000000"/>
                          </a:solidFill>
                          <a:effectLst/>
                          <a:latin typeface="Times New Roman" panose="02020603050405020304" pitchFamily="18" charset="0"/>
                        </a:rPr>
                        <a:t>-.28, .022</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-.91,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-1.52, .000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-.63,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BDD7EE"/>
                    </a:solidFill>
                  </a:tcPr>
                </a:tc>
                <a:tc>
                  <a:txBody>
                    <a:bodyPr/>
                    <a:lstStyle/>
                    <a:p>
                      <a:pPr algn="ctr" fontAlgn="base"/>
                      <a:r>
                        <a:rPr lang="fr-CH" sz="1400" b="0" i="0" u="none" strike="noStrike">
                          <a:solidFill>
                            <a:srgbClr val="000000"/>
                          </a:solidFill>
                          <a:effectLst/>
                          <a:latin typeface="Times New Roman" panose="02020603050405020304" pitchFamily="18" charset="0"/>
                        </a:rPr>
                        <a:t>-1.23, .000</a:t>
                      </a:r>
                      <a:r>
                        <a:rPr lang="fr-CH" sz="1400" b="0" i="0">
                          <a:solidFill>
                            <a:srgbClr val="000000"/>
                          </a:solidFill>
                          <a:effectLst/>
                          <a:latin typeface="Times New Roman" panose="02020603050405020304" pitchFamily="18" charset="0"/>
                        </a:rPr>
                        <a:t>​</a:t>
                      </a:r>
                      <a:endParaRPr lang="fr-CH" sz="1800" b="0" i="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BDD7EE"/>
                    </a:solidFill>
                  </a:tcPr>
                </a:tc>
                <a:tc>
                  <a:txBody>
                    <a:bodyPr/>
                    <a:lstStyle/>
                    <a:p>
                      <a:pPr algn="ctr" fontAlgn="base"/>
                      <a:r>
                        <a:rPr lang="fr-CH" sz="1400" b="0" i="0" u="none" strike="noStrike" dirty="0">
                          <a:solidFill>
                            <a:srgbClr val="000000"/>
                          </a:solidFill>
                          <a:effectLst/>
                          <a:latin typeface="Times New Roman" panose="02020603050405020304" pitchFamily="18" charset="0"/>
                        </a:rPr>
                        <a:t>-.60, .014</a:t>
                      </a:r>
                      <a:r>
                        <a:rPr lang="fr-CH" sz="1400" b="0" i="0" dirty="0">
                          <a:solidFill>
                            <a:srgbClr val="000000"/>
                          </a:solidFill>
                          <a:effectLst/>
                          <a:latin typeface="Times New Roman" panose="02020603050405020304" pitchFamily="18" charset="0"/>
                        </a:rPr>
                        <a:t>​</a:t>
                      </a:r>
                      <a:endParaRPr lang="fr-CH" sz="1800" b="0" i="0" dirty="0">
                        <a:solidFill>
                          <a:srgbClr val="000000"/>
                        </a:solidFill>
                        <a:effectLst/>
                      </a:endParaRPr>
                    </a:p>
                  </a:txBody>
                  <a:tcPr marL="39201" marR="39201" marT="19601" marB="1960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28"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873591612"/>
                  </a:ext>
                </a:extLst>
              </a:tr>
            </a:tbl>
          </a:graphicData>
        </a:graphic>
      </p:graphicFrame>
      <p:sp>
        <p:nvSpPr>
          <p:cNvPr id="12" name="TextBox 11">
            <a:extLst>
              <a:ext uri="{FF2B5EF4-FFF2-40B4-BE49-F238E27FC236}">
                <a16:creationId xmlns:a16="http://schemas.microsoft.com/office/drawing/2014/main" id="{6C7C1780-DBA3-4686-AAB7-6BA2CE6A43C0}"/>
              </a:ext>
            </a:extLst>
          </p:cNvPr>
          <p:cNvSpPr txBox="1"/>
          <p:nvPr/>
        </p:nvSpPr>
        <p:spPr>
          <a:xfrm>
            <a:off x="10249084" y="2015370"/>
            <a:ext cx="2532106" cy="2246769"/>
          </a:xfrm>
          <a:prstGeom prst="rect">
            <a:avLst/>
          </a:prstGeom>
          <a:noFill/>
        </p:spPr>
        <p:txBody>
          <a:bodyPr wrap="square">
            <a:spAutoFit/>
          </a:bodyPr>
          <a:lstStyle/>
          <a:p>
            <a:pPr algn="l" rtl="0" fontAlgn="base"/>
            <a:r>
              <a:rPr lang="fr-CH" sz="2000" b="0" i="0" u="none" strike="noStrike" dirty="0">
                <a:solidFill>
                  <a:srgbClr val="000000"/>
                </a:solidFill>
                <a:effectLst/>
                <a:latin typeface="Times New Roman" panose="02020603050405020304" pitchFamily="18" charset="0"/>
              </a:rPr>
              <a:t>Notes:</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1: Internes, </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2: </a:t>
            </a:r>
            <a:r>
              <a:rPr lang="fr-CH" sz="2000" b="0" i="0" u="none" strike="noStrike" dirty="0" err="1">
                <a:solidFill>
                  <a:srgbClr val="000000"/>
                </a:solidFill>
                <a:effectLst/>
                <a:latin typeface="Times New Roman" panose="02020603050405020304" pitchFamily="18" charset="0"/>
              </a:rPr>
              <a:t>CdC</a:t>
            </a:r>
            <a:r>
              <a:rPr lang="fr-CH" sz="2000" b="0" i="0" u="none" strike="noStrike" dirty="0">
                <a:solidFill>
                  <a:srgbClr val="000000"/>
                </a:solidFill>
                <a:effectLst/>
                <a:latin typeface="Times New Roman" panose="02020603050405020304" pitchFamily="18" charset="0"/>
              </a:rPr>
              <a:t>, </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3: Médecins Adj,</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4: </a:t>
            </a:r>
            <a:r>
              <a:rPr lang="fr-CH" sz="2000" b="0" i="0" u="none" strike="noStrike" dirty="0" err="1">
                <a:solidFill>
                  <a:srgbClr val="000000"/>
                </a:solidFill>
                <a:effectLst/>
                <a:latin typeface="Times New Roman" panose="02020603050405020304" pitchFamily="18" charset="0"/>
              </a:rPr>
              <a:t>CdS</a:t>
            </a:r>
            <a:r>
              <a:rPr lang="fr-CH" sz="2000" b="0" i="0" u="none" strike="noStrike" dirty="0">
                <a:solidFill>
                  <a:srgbClr val="000000"/>
                </a:solidFill>
                <a:effectLst/>
                <a:latin typeface="Times New Roman" panose="02020603050405020304" pitchFamily="18" charset="0"/>
              </a:rPr>
              <a:t>.</a:t>
            </a:r>
            <a:r>
              <a:rPr lang="en-US" sz="2000" b="0" i="0" dirty="0">
                <a:effectLst/>
                <a:latin typeface="Times New Roman" panose="02020603050405020304" pitchFamily="18" charset="0"/>
              </a:rPr>
              <a:t>​</a:t>
            </a:r>
            <a:endParaRPr lang="en-US" sz="2000" b="0" i="0" dirty="0">
              <a:effectLst/>
            </a:endParaRPr>
          </a:p>
          <a:p>
            <a:pPr algn="l" rtl="0" fontAlgn="base"/>
            <a:r>
              <a:rPr lang="fr-CH" sz="2000" b="0" i="0" u="none" strike="noStrike" dirty="0">
                <a:solidFill>
                  <a:srgbClr val="000000"/>
                </a:solidFill>
                <a:effectLst/>
                <a:latin typeface="Times New Roman" panose="02020603050405020304" pitchFamily="18" charset="0"/>
              </a:rPr>
              <a:t>Bleu=différences significatives</a:t>
            </a:r>
            <a:endParaRPr lang="en-US" sz="2000" b="0" i="0" dirty="0">
              <a:effectLst/>
            </a:endParaRPr>
          </a:p>
        </p:txBody>
      </p:sp>
    </p:spTree>
    <p:extLst>
      <p:ext uri="{BB962C8B-B14F-4D97-AF65-F5344CB8AC3E}">
        <p14:creationId xmlns:p14="http://schemas.microsoft.com/office/powerpoint/2010/main" val="282071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5550</Words>
  <Application>Microsoft Office PowerPoint</Application>
  <PresentationFormat>Grand écran</PresentationFormat>
  <Paragraphs>729</Paragraphs>
  <Slides>30</Slides>
  <Notes>30</Notes>
  <HiddenSlides>7</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30</vt:i4>
      </vt:variant>
    </vt:vector>
  </HeadingPairs>
  <TitlesOfParts>
    <vt:vector size="40" baseType="lpstr">
      <vt:lpstr>Arial</vt:lpstr>
      <vt:lpstr>ArialNarrow</vt:lpstr>
      <vt:lpstr>ArialNarrow-Bold</vt:lpstr>
      <vt:lpstr>ArialNarrow-Italic</vt:lpstr>
      <vt:lpstr>Calibri</vt:lpstr>
      <vt:lpstr>Calibri Light</vt:lpstr>
      <vt:lpstr>Calibri-Italic</vt:lpstr>
      <vt:lpstr>Gill Sans MT</vt:lpstr>
      <vt:lpstr>Times New Roman</vt:lpstr>
      <vt:lpstr>Thème Office</vt:lpstr>
      <vt:lpstr>Leadership &amp; Management en médecine :  exploration des besoins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Logos</dc:title>
  <dc:creator>Julia S.</dc:creator>
  <cp:lastModifiedBy>Catherine Mange</cp:lastModifiedBy>
  <cp:revision>30</cp:revision>
  <dcterms:created xsi:type="dcterms:W3CDTF">2021-03-24T14:52:54Z</dcterms:created>
  <dcterms:modified xsi:type="dcterms:W3CDTF">2021-04-16T07:50:07Z</dcterms:modified>
</cp:coreProperties>
</file>